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59" r:id="rId4"/>
    <p:sldId id="260" r:id="rId5"/>
    <p:sldId id="277" r:id="rId6"/>
    <p:sldId id="257" r:id="rId7"/>
    <p:sldId id="258" r:id="rId8"/>
    <p:sldId id="270" r:id="rId9"/>
    <p:sldId id="261" r:id="rId10"/>
    <p:sldId id="263" r:id="rId11"/>
    <p:sldId id="264" r:id="rId12"/>
    <p:sldId id="262" r:id="rId13"/>
    <p:sldId id="265" r:id="rId14"/>
    <p:sldId id="266" r:id="rId15"/>
    <p:sldId id="267" r:id="rId16"/>
    <p:sldId id="268" r:id="rId17"/>
    <p:sldId id="272" r:id="rId18"/>
    <p:sldId id="269" r:id="rId19"/>
    <p:sldId id="271" r:id="rId20"/>
    <p:sldId id="275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6372" y="811369"/>
            <a:ext cx="9890974" cy="3348507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Esperienze del medico di medicina generale nell’approccio alle differenze di genere nella demenza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0163" y="4813479"/>
            <a:ext cx="9337183" cy="1371599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rgbClr val="FF0000"/>
                </a:solidFill>
              </a:rPr>
              <a:t>dr.ssa palma del zompo			Dott. Giuseppe romani                                	</a:t>
            </a:r>
          </a:p>
          <a:p>
            <a:pPr algn="l"/>
            <a:r>
              <a:rPr lang="it-IT" sz="2000" b="1" dirty="0">
                <a:solidFill>
                  <a:srgbClr val="FF0000"/>
                </a:solidFill>
              </a:rPr>
              <a:t>	          </a:t>
            </a:r>
            <a:r>
              <a:rPr lang="it-IT" sz="2000" dirty="0">
                <a:solidFill>
                  <a:srgbClr val="FF0000"/>
                </a:solidFill>
              </a:rPr>
              <a:t>San benedetto del </a:t>
            </a:r>
            <a:r>
              <a:rPr lang="it-IT" sz="2000" dirty="0" err="1">
                <a:solidFill>
                  <a:srgbClr val="FF0000"/>
                </a:solidFill>
              </a:rPr>
              <a:t>tronto</a:t>
            </a:r>
            <a:r>
              <a:rPr lang="it-IT" sz="2000" dirty="0">
                <a:solidFill>
                  <a:srgbClr val="FF0000"/>
                </a:solidFill>
              </a:rPr>
              <a:t> 2 dicembre 2017</a:t>
            </a:r>
          </a:p>
        </p:txBody>
      </p:sp>
    </p:spTree>
    <p:extLst>
      <p:ext uri="{BB962C8B-B14F-4D97-AF65-F5344CB8AC3E}">
        <p14:creationId xmlns:p14="http://schemas.microsoft.com/office/powerpoint/2010/main" val="815465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>
                <a:solidFill>
                  <a:srgbClr val="FF0000"/>
                </a:solidFill>
              </a:rPr>
              <a:t>interventi </a:t>
            </a:r>
            <a:br>
              <a:rPr lang="it-IT" sz="4800" dirty="0">
                <a:solidFill>
                  <a:srgbClr val="FF0000"/>
                </a:solidFill>
              </a:rPr>
            </a:br>
            <a:r>
              <a:rPr lang="it-IT" sz="4800" dirty="0">
                <a:solidFill>
                  <a:srgbClr val="FF0000"/>
                </a:solidFill>
              </a:rPr>
              <a:t>del medico di medicina generale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913775" y="2798892"/>
            <a:ext cx="10363826" cy="3424107"/>
          </a:xfrm>
        </p:spPr>
        <p:txBody>
          <a:bodyPr>
            <a:normAutofit/>
          </a:bodyPr>
          <a:lstStyle/>
          <a:p>
            <a:pPr marL="742950" indent="-742950" algn="ctr">
              <a:buAutoNum type="arabicParenR"/>
            </a:pPr>
            <a:r>
              <a:rPr lang="it-IT" sz="4000" dirty="0"/>
              <a:t>Psicologici</a:t>
            </a:r>
          </a:p>
          <a:p>
            <a:pPr marL="742950" indent="-742950" algn="ctr">
              <a:buAutoNum type="arabicParenR"/>
            </a:pPr>
            <a:r>
              <a:rPr lang="it-IT" sz="4000" dirty="0"/>
              <a:t>Sociali</a:t>
            </a:r>
          </a:p>
          <a:p>
            <a:pPr marL="742950" indent="-742950" algn="ctr">
              <a:buAutoNum type="arabicParenR"/>
            </a:pPr>
            <a:r>
              <a:rPr lang="it-IT" sz="4000" dirty="0"/>
              <a:t>farmacologici</a:t>
            </a:r>
          </a:p>
        </p:txBody>
      </p:sp>
    </p:spTree>
    <p:extLst>
      <p:ext uri="{BB962C8B-B14F-4D97-AF65-F5344CB8AC3E}">
        <p14:creationId xmlns:p14="http://schemas.microsoft.com/office/powerpoint/2010/main" val="3945312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75" y="631396"/>
            <a:ext cx="10364451" cy="1596177"/>
          </a:xfrm>
        </p:spPr>
        <p:txBody>
          <a:bodyPr>
            <a:normAutofit/>
          </a:bodyPr>
          <a:lstStyle/>
          <a:p>
            <a:r>
              <a:rPr lang="it-IT" sz="4800" dirty="0">
                <a:solidFill>
                  <a:srgbClr val="FF0000"/>
                </a:solidFill>
              </a:rPr>
              <a:t>L’assistenza in </a:t>
            </a:r>
            <a:r>
              <a:rPr lang="it-IT" sz="4800" dirty="0" err="1">
                <a:solidFill>
                  <a:srgbClr val="FF0000"/>
                </a:solidFill>
              </a:rPr>
              <a:t>italia</a:t>
            </a:r>
            <a:br>
              <a:rPr lang="it-IT" sz="4800" dirty="0">
                <a:solidFill>
                  <a:srgbClr val="FF0000"/>
                </a:solidFill>
              </a:rPr>
            </a:br>
            <a:r>
              <a:rPr lang="it-IT" sz="4800" dirty="0">
                <a:solidFill>
                  <a:srgbClr val="FF0000"/>
                </a:solidFill>
              </a:rPr>
              <a:t>delle persone colpite da demenza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913775" y="2532192"/>
            <a:ext cx="10522664" cy="3424107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/>
              <a:t>Sono per la maggior parte assistite in ambito familiare (con o senza ‘badante’)</a:t>
            </a:r>
          </a:p>
          <a:p>
            <a:r>
              <a:rPr lang="it-IT" sz="2800" dirty="0"/>
              <a:t>Solo una minima parte è assistita in centri diurni</a:t>
            </a:r>
          </a:p>
          <a:p>
            <a:r>
              <a:rPr lang="it-IT" sz="2800" dirty="0"/>
              <a:t>Una quota limitata è assistita in residenze protette o </a:t>
            </a:r>
            <a:r>
              <a:rPr lang="it-IT" sz="2800" dirty="0" err="1"/>
              <a:t>rsa</a:t>
            </a:r>
            <a:endParaRPr lang="it-IT" sz="2800" dirty="0"/>
          </a:p>
          <a:p>
            <a:r>
              <a:rPr lang="it-IT" sz="2800" dirty="0"/>
              <a:t>Una quota dell’assistenza è svolta dal privato sociale (costi ?)</a:t>
            </a:r>
          </a:p>
          <a:p>
            <a:r>
              <a:rPr lang="it-IT" sz="2800" dirty="0"/>
              <a:t>Un ruolo ancora piccolo svolge il volontariato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880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>
                <a:solidFill>
                  <a:srgbClr val="FF0000"/>
                </a:solidFill>
              </a:rPr>
              <a:t>In </a:t>
            </a:r>
            <a:r>
              <a:rPr lang="it-IT" sz="4800" dirty="0" err="1">
                <a:solidFill>
                  <a:srgbClr val="FF0000"/>
                </a:solidFill>
              </a:rPr>
              <a:t>italia</a:t>
            </a:r>
            <a:r>
              <a:rPr lang="it-IT" sz="4800" dirty="0">
                <a:solidFill>
                  <a:srgbClr val="FF0000"/>
                </a:solidFill>
              </a:rPr>
              <a:t> I </a:t>
            </a:r>
            <a:r>
              <a:rPr lang="it-IT" sz="4800" dirty="0" err="1">
                <a:solidFill>
                  <a:srgbClr val="FF0000"/>
                </a:solidFill>
              </a:rPr>
              <a:t>caregivers</a:t>
            </a:r>
            <a:r>
              <a:rPr lang="it-IT" sz="4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Sono più frequentemente </a:t>
            </a:r>
            <a:r>
              <a:rPr lang="it-IT" sz="4000" dirty="0">
                <a:solidFill>
                  <a:srgbClr val="FF0000"/>
                </a:solidFill>
              </a:rPr>
              <a:t>donne </a:t>
            </a:r>
            <a:r>
              <a:rPr lang="it-IT" sz="4000" dirty="0"/>
              <a:t>intorno a </a:t>
            </a:r>
            <a:r>
              <a:rPr lang="it-IT" sz="4000" dirty="0">
                <a:solidFill>
                  <a:srgbClr val="FF0000"/>
                </a:solidFill>
              </a:rPr>
              <a:t>60 anni</a:t>
            </a:r>
          </a:p>
          <a:p>
            <a:r>
              <a:rPr lang="it-IT" sz="4000" dirty="0"/>
              <a:t>Nella maggior parte sono </a:t>
            </a:r>
            <a:r>
              <a:rPr lang="it-IT" sz="4000" dirty="0">
                <a:solidFill>
                  <a:srgbClr val="FF0000"/>
                </a:solidFill>
              </a:rPr>
              <a:t>mogli</a:t>
            </a:r>
            <a:r>
              <a:rPr lang="it-IT" sz="4000" dirty="0"/>
              <a:t> </a:t>
            </a:r>
          </a:p>
          <a:p>
            <a:pPr marL="0" indent="0">
              <a:buNone/>
            </a:pPr>
            <a:r>
              <a:rPr lang="it-IT" sz="4000" dirty="0"/>
              <a:t> o </a:t>
            </a:r>
            <a:r>
              <a:rPr lang="it-IT" sz="4000" dirty="0">
                <a:solidFill>
                  <a:srgbClr val="FF0000"/>
                </a:solidFill>
              </a:rPr>
              <a:t>figlie</a:t>
            </a:r>
          </a:p>
          <a:p>
            <a:endParaRPr lang="it-IT" sz="4000" dirty="0"/>
          </a:p>
          <a:p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825772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>
                <a:solidFill>
                  <a:srgbClr val="FF0000"/>
                </a:solidFill>
              </a:rPr>
              <a:t>Il </a:t>
            </a:r>
            <a:r>
              <a:rPr lang="it-IT" sz="4800" b="1" dirty="0" err="1">
                <a:solidFill>
                  <a:srgbClr val="FF0000"/>
                </a:solidFill>
              </a:rPr>
              <a:t>burden</a:t>
            </a:r>
            <a:br>
              <a:rPr lang="it-IT" sz="4800" b="1" dirty="0">
                <a:solidFill>
                  <a:srgbClr val="FF0000"/>
                </a:solidFill>
              </a:rPr>
            </a:br>
            <a:r>
              <a:rPr lang="it-IT" sz="4000" dirty="0">
                <a:solidFill>
                  <a:srgbClr val="FF0000"/>
                </a:solidFill>
              </a:rPr>
              <a:t>caratteristiche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sz="2400" dirty="0"/>
              <a:t>I </a:t>
            </a:r>
            <a:r>
              <a:rPr lang="it-IT" sz="2400" dirty="0" err="1"/>
              <a:t>caregivers</a:t>
            </a:r>
            <a:r>
              <a:rPr lang="it-IT" sz="2400" dirty="0"/>
              <a:t> </a:t>
            </a:r>
            <a:r>
              <a:rPr lang="it-IT" sz="2400" b="1" dirty="0"/>
              <a:t>più anziani </a:t>
            </a:r>
            <a:r>
              <a:rPr lang="it-IT" sz="2400" dirty="0"/>
              <a:t>sperimentano un livello maggiore di stress fisico e disturbi psicosomatici</a:t>
            </a:r>
          </a:p>
          <a:p>
            <a:r>
              <a:rPr lang="it-IT" sz="2400" dirty="0"/>
              <a:t>I </a:t>
            </a:r>
            <a:r>
              <a:rPr lang="it-IT" sz="2400" dirty="0" err="1"/>
              <a:t>caregivers</a:t>
            </a:r>
            <a:r>
              <a:rPr lang="it-IT" sz="2400" dirty="0"/>
              <a:t> </a:t>
            </a:r>
            <a:r>
              <a:rPr lang="it-IT" sz="2400" b="1" dirty="0"/>
              <a:t>coniugi</a:t>
            </a:r>
            <a:r>
              <a:rPr lang="it-IT" sz="2400" dirty="0"/>
              <a:t> del malato demente provano maggior livello di stress</a:t>
            </a:r>
          </a:p>
          <a:p>
            <a:r>
              <a:rPr lang="it-IT" sz="2400" dirty="0"/>
              <a:t>I </a:t>
            </a:r>
            <a:r>
              <a:rPr lang="it-IT" sz="2400" dirty="0" err="1"/>
              <a:t>caregivers</a:t>
            </a:r>
            <a:r>
              <a:rPr lang="it-IT" sz="2400" dirty="0"/>
              <a:t> di </a:t>
            </a:r>
            <a:r>
              <a:rPr lang="it-IT" sz="2400" b="1" dirty="0"/>
              <a:t>genere femminile </a:t>
            </a:r>
            <a:r>
              <a:rPr lang="it-IT" sz="2400" dirty="0"/>
              <a:t>sono a maggior rischio di stress</a:t>
            </a:r>
          </a:p>
          <a:p>
            <a:r>
              <a:rPr lang="it-IT" sz="2400" b="1" dirty="0"/>
              <a:t>L’età avanzata del paziente </a:t>
            </a:r>
            <a:r>
              <a:rPr lang="it-IT" sz="2400" dirty="0"/>
              <a:t>si associa a maggior livello di stress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8172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0000"/>
                </a:solidFill>
              </a:rPr>
              <a:t>Il peso del ‘tempo’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L’eccessiva durata del tempo di assistenza pesa moltissimo sul rischio di stress</a:t>
            </a:r>
          </a:p>
          <a:p>
            <a:r>
              <a:rPr lang="it-IT" sz="3200" dirty="0"/>
              <a:t>Durata intesa come:</a:t>
            </a:r>
          </a:p>
          <a:p>
            <a:pPr lvl="1"/>
            <a:r>
              <a:rPr lang="it-IT" sz="2400" dirty="0"/>
              <a:t>lunga sopravvivenza del paziente nel tempo</a:t>
            </a:r>
          </a:p>
          <a:p>
            <a:pPr lvl="1"/>
            <a:r>
              <a:rPr lang="it-IT" sz="2400" dirty="0"/>
              <a:t>tempo quotidiano sottratto ai bisogni personali del </a:t>
            </a:r>
            <a:r>
              <a:rPr lang="it-IT" sz="2400" dirty="0" err="1"/>
              <a:t>caregivers</a:t>
            </a:r>
            <a:r>
              <a:rPr lang="it-IT" sz="2400" dirty="0"/>
              <a:t> (il «</a:t>
            </a:r>
            <a:r>
              <a:rPr lang="it-IT" sz="2400" b="1" i="1" dirty="0">
                <a:solidFill>
                  <a:srgbClr val="FF0000"/>
                </a:solidFill>
              </a:rPr>
              <a:t>tempo personale</a:t>
            </a:r>
            <a:r>
              <a:rPr lang="it-IT" sz="2400" dirty="0"/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3640771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Il </a:t>
            </a:r>
            <a:r>
              <a:rPr lang="it-IT" sz="6000" dirty="0" err="1">
                <a:solidFill>
                  <a:srgbClr val="FF0000"/>
                </a:solidFill>
              </a:rPr>
              <a:t>burden</a:t>
            </a:r>
            <a:r>
              <a:rPr lang="it-IT" sz="6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913775" y="2557592"/>
            <a:ext cx="10363826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/>
              <a:t>Il peso dell’assistenza sul </a:t>
            </a:r>
            <a:r>
              <a:rPr lang="it-IT" sz="4000" dirty="0" err="1"/>
              <a:t>caregiver</a:t>
            </a:r>
            <a:r>
              <a:rPr lang="it-IT" sz="4000" dirty="0"/>
              <a:t> è un fattore predittivo di istituzionalizzazione del paziente</a:t>
            </a:r>
          </a:p>
        </p:txBody>
      </p:sp>
    </p:spTree>
    <p:extLst>
      <p:ext uri="{BB962C8B-B14F-4D97-AF65-F5344CB8AC3E}">
        <p14:creationId xmlns:p14="http://schemas.microsoft.com/office/powerpoint/2010/main" val="2079867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>
                <a:solidFill>
                  <a:srgbClr val="FF0000"/>
                </a:solidFill>
              </a:rPr>
              <a:t>Interventi</a:t>
            </a:r>
            <a:br>
              <a:rPr lang="it-IT" sz="4800" dirty="0">
                <a:solidFill>
                  <a:srgbClr val="FF0000"/>
                </a:solidFill>
              </a:rPr>
            </a:br>
            <a:r>
              <a:rPr lang="it-IT" sz="4800" dirty="0">
                <a:solidFill>
                  <a:srgbClr val="FF0000"/>
                </a:solidFill>
              </a:rPr>
              <a:t>volti ad alleviare il </a:t>
            </a:r>
            <a:r>
              <a:rPr lang="it-IT" sz="4800" dirty="0" err="1">
                <a:solidFill>
                  <a:srgbClr val="FF0000"/>
                </a:solidFill>
              </a:rPr>
              <a:t>burden</a:t>
            </a:r>
            <a:endParaRPr lang="it-IT" sz="4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Di tipo educativo</a:t>
            </a:r>
          </a:p>
          <a:p>
            <a:pPr algn="ctr"/>
            <a:r>
              <a:rPr lang="it-IT" sz="2800" dirty="0"/>
              <a:t>Di supporto sociale</a:t>
            </a:r>
          </a:p>
          <a:p>
            <a:pPr algn="ctr"/>
            <a:r>
              <a:rPr lang="it-IT" sz="2800" dirty="0"/>
              <a:t>Di supporto psicologico/farmacologico</a:t>
            </a:r>
          </a:p>
          <a:p>
            <a:pPr marL="0" indent="0" algn="ctr">
              <a:buNone/>
            </a:pPr>
            <a:r>
              <a:rPr lang="it-IT" sz="2800" b="1" dirty="0"/>
              <a:t>ATTENZIONE A NON AUMENTARE IL CARICO DIMINUENDO</a:t>
            </a:r>
          </a:p>
          <a:p>
            <a:pPr marL="0" indent="0" algn="ctr">
              <a:buNone/>
            </a:pPr>
            <a:r>
              <a:rPr lang="it-IT" sz="2800" b="1" dirty="0"/>
              <a:t> IL «TEMPO PERSONALE» DEL CAREGIVER</a:t>
            </a:r>
          </a:p>
        </p:txBody>
      </p:sp>
    </p:spTree>
    <p:extLst>
      <p:ext uri="{BB962C8B-B14F-4D97-AF65-F5344CB8AC3E}">
        <p14:creationId xmlns:p14="http://schemas.microsoft.com/office/powerpoint/2010/main" val="373341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0000"/>
                </a:solidFill>
              </a:rPr>
              <a:t>I ruoli:</a:t>
            </a:r>
            <a:br>
              <a:rPr lang="it-IT" sz="5400" dirty="0">
                <a:solidFill>
                  <a:srgbClr val="FF0000"/>
                </a:solidFill>
              </a:rPr>
            </a:br>
            <a:r>
              <a:rPr lang="it-IT" sz="5400" dirty="0">
                <a:solidFill>
                  <a:srgbClr val="FF0000"/>
                </a:solidFill>
              </a:rPr>
              <a:t>il </a:t>
            </a:r>
            <a:r>
              <a:rPr lang="it-IT" sz="5400" i="1" dirty="0" err="1">
                <a:solidFill>
                  <a:srgbClr val="FF0000"/>
                </a:solidFill>
              </a:rPr>
              <a:t>magister</a:t>
            </a:r>
            <a:r>
              <a:rPr lang="it-IT" sz="5400" dirty="0">
                <a:solidFill>
                  <a:srgbClr val="FF0000"/>
                </a:solidFill>
              </a:rPr>
              <a:t> e il </a:t>
            </a:r>
            <a:r>
              <a:rPr lang="it-IT" sz="5400" i="1" dirty="0" err="1">
                <a:solidFill>
                  <a:srgbClr val="FF0000"/>
                </a:solidFill>
              </a:rPr>
              <a:t>minister</a:t>
            </a:r>
            <a:r>
              <a:rPr lang="it-IT" sz="5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sz="3600" dirty="0"/>
              <a:t>Se lo specialista della demenza è il </a:t>
            </a:r>
            <a:r>
              <a:rPr lang="it-IT" sz="3600" i="1" dirty="0" err="1"/>
              <a:t>magister</a:t>
            </a:r>
            <a:r>
              <a:rPr lang="it-IT" sz="3600" dirty="0"/>
              <a:t>, 	</a:t>
            </a:r>
            <a:r>
              <a:rPr lang="it-IT" sz="3600" i="1" dirty="0" err="1"/>
              <a:t>magis</a:t>
            </a:r>
            <a:r>
              <a:rPr lang="it-IT" sz="3600" dirty="0"/>
              <a:t>: il +, colui che insegna e orienta</a:t>
            </a:r>
          </a:p>
          <a:p>
            <a:r>
              <a:rPr lang="it-IT" sz="3600" dirty="0"/>
              <a:t>Il </a:t>
            </a:r>
            <a:r>
              <a:rPr lang="it-IT" sz="3600" dirty="0" err="1"/>
              <a:t>mmg</a:t>
            </a:r>
            <a:r>
              <a:rPr lang="it-IT" sz="3600" dirty="0"/>
              <a:t> deve essere </a:t>
            </a:r>
            <a:r>
              <a:rPr lang="it-IT" sz="3600" i="1" dirty="0" err="1"/>
              <a:t>minister</a:t>
            </a:r>
            <a:r>
              <a:rPr lang="it-IT" sz="3600" dirty="0"/>
              <a:t>, </a:t>
            </a:r>
            <a:r>
              <a:rPr lang="it-IT" sz="3600" i="1" dirty="0" err="1"/>
              <a:t>Minus</a:t>
            </a:r>
            <a:r>
              <a:rPr lang="it-IT" sz="3600" dirty="0"/>
              <a:t>: il –, colui che comprende e si pone al servizio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2888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Il medico di medicina generale</a:t>
            </a:r>
            <a:br>
              <a:rPr lang="it-IT" sz="4400" dirty="0">
                <a:solidFill>
                  <a:srgbClr val="FF0000"/>
                </a:solidFill>
              </a:rPr>
            </a:br>
            <a:r>
              <a:rPr lang="it-IT" sz="4400" dirty="0">
                <a:solidFill>
                  <a:srgbClr val="FF0000"/>
                </a:solidFill>
              </a:rPr>
              <a:t>come </a:t>
            </a:r>
            <a:r>
              <a:rPr lang="it-IT" sz="4400" b="1" i="1" dirty="0">
                <a:solidFill>
                  <a:srgbClr val="FF0000"/>
                </a:solidFill>
              </a:rPr>
              <a:t>ministro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0" y="2367092"/>
            <a:ext cx="12192000" cy="3424107"/>
          </a:xfrm>
        </p:spPr>
        <p:txBody>
          <a:bodyPr/>
          <a:lstStyle/>
          <a:p>
            <a:pPr algn="just"/>
            <a:r>
              <a:rPr lang="it-IT" dirty="0"/>
              <a:t>1.	</a:t>
            </a:r>
            <a:r>
              <a:rPr lang="it-IT" sz="2400" dirty="0"/>
              <a:t>rilevare e definire il carico soggettivo che </a:t>
            </a:r>
            <a:r>
              <a:rPr lang="it-IT" sz="2400"/>
              <a:t>grava sui CAREGIVERS </a:t>
            </a:r>
            <a:endParaRPr lang="it-IT" sz="2400" dirty="0"/>
          </a:p>
          <a:p>
            <a:pPr algn="just"/>
            <a:r>
              <a:rPr lang="it-IT" sz="2400" dirty="0"/>
              <a:t>2.	capire se e come il </a:t>
            </a:r>
            <a:r>
              <a:rPr lang="it-IT" sz="2400" dirty="0" err="1"/>
              <a:t>burden</a:t>
            </a:r>
            <a:r>
              <a:rPr lang="it-IT" sz="2400" dirty="0"/>
              <a:t> sia influenzato dalle caratteristiche socio-	demografiche e cliniche del paziente e da quelle socio-demografiche e 	culturali del </a:t>
            </a:r>
            <a:r>
              <a:rPr lang="it-IT" sz="2400" dirty="0" err="1"/>
              <a:t>caregiver</a:t>
            </a:r>
            <a:r>
              <a:rPr lang="it-IT" sz="2400" dirty="0"/>
              <a:t> </a:t>
            </a:r>
          </a:p>
          <a:p>
            <a:pPr algn="just"/>
            <a:r>
              <a:rPr lang="it-IT" sz="2400" dirty="0"/>
              <a:t>3.	proporre ipotesi di intervento</a:t>
            </a:r>
          </a:p>
        </p:txBody>
      </p:sp>
    </p:spTree>
    <p:extLst>
      <p:ext uri="{BB962C8B-B14F-4D97-AF65-F5344CB8AC3E}">
        <p14:creationId xmlns:p14="http://schemas.microsoft.com/office/powerpoint/2010/main" val="2920428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0000"/>
                </a:solidFill>
              </a:rPr>
              <a:t>Interventi sui/dei</a:t>
            </a:r>
            <a:br>
              <a:rPr lang="it-IT" sz="5400" dirty="0">
                <a:solidFill>
                  <a:srgbClr val="FF0000"/>
                </a:solidFill>
              </a:rPr>
            </a:br>
            <a:r>
              <a:rPr lang="it-IT" sz="5400" dirty="0">
                <a:solidFill>
                  <a:srgbClr val="FF0000"/>
                </a:solidFill>
              </a:rPr>
              <a:t>medici di medicina generale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INFORMAZIONE (curare l’informazione sulle risorse disponibili)</a:t>
            </a:r>
          </a:p>
          <a:p>
            <a:r>
              <a:rPr lang="it-IT" sz="2400" dirty="0"/>
              <a:t>Sensibilizzazione (su ruolo e responsabilità - sulle differenze di genere)</a:t>
            </a:r>
          </a:p>
          <a:p>
            <a:r>
              <a:rPr lang="it-IT" sz="2400" dirty="0"/>
              <a:t>Interazione virtuosa con gli specialisti della demenza («la rete dell’assistenza»)</a:t>
            </a:r>
          </a:p>
          <a:p>
            <a:r>
              <a:rPr lang="it-IT" sz="2400" dirty="0"/>
              <a:t>Gli attori sono molti, i ruoli e le responsabilità diversi, c’è bisogno di un regista consapevole e disponibile: </a:t>
            </a:r>
            <a:r>
              <a:rPr lang="it-IT" sz="2400" b="1" dirty="0">
                <a:solidFill>
                  <a:srgbClr val="FF0000"/>
                </a:solidFill>
              </a:rPr>
              <a:t>GESTIRE LA COMPLESSITA’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442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0000"/>
                </a:solidFill>
              </a:rPr>
              <a:t>titolo ‘complesso’:</a:t>
            </a:r>
            <a:br>
              <a:rPr lang="it-IT" sz="5400" dirty="0">
                <a:solidFill>
                  <a:srgbClr val="FF0000"/>
                </a:solidFill>
              </a:rPr>
            </a:br>
            <a:r>
              <a:rPr lang="it-IT" sz="5400" dirty="0">
                <a:solidFill>
                  <a:srgbClr val="FF0000"/>
                </a:solidFill>
              </a:rPr>
              <a:t>3 elementi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1713874" y="2798892"/>
            <a:ext cx="10363826" cy="342410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t-IT" sz="4400" dirty="0"/>
              <a:t>Il medico di medicina generale</a:t>
            </a:r>
          </a:p>
          <a:p>
            <a:pPr marL="457200" indent="-457200">
              <a:buAutoNum type="arabicPeriod"/>
            </a:pPr>
            <a:r>
              <a:rPr lang="it-IT" sz="4400" dirty="0"/>
              <a:t>La demenza</a:t>
            </a:r>
          </a:p>
          <a:p>
            <a:pPr marL="457200" indent="-457200">
              <a:buAutoNum type="arabicPeriod"/>
            </a:pPr>
            <a:r>
              <a:rPr lang="it-IT" sz="4400" dirty="0"/>
              <a:t>La differenza di genere</a:t>
            </a:r>
          </a:p>
        </p:txBody>
      </p:sp>
    </p:spTree>
    <p:extLst>
      <p:ext uri="{BB962C8B-B14F-4D97-AF65-F5344CB8AC3E}">
        <p14:creationId xmlns:p14="http://schemas.microsoft.com/office/powerpoint/2010/main" val="2346318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0000"/>
                </a:solidFill>
              </a:rPr>
              <a:t>I fondamenti culturali </a:t>
            </a:r>
            <a:br>
              <a:rPr lang="it-IT" sz="5400" dirty="0">
                <a:solidFill>
                  <a:srgbClr val="FF0000"/>
                </a:solidFill>
              </a:rPr>
            </a:br>
            <a:r>
              <a:rPr lang="it-IT" sz="5400" dirty="0">
                <a:solidFill>
                  <a:srgbClr val="FF0000"/>
                </a:solidFill>
              </a:rPr>
              <a:t>della medicina generale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Logos</a:t>
            </a:r>
          </a:p>
          <a:p>
            <a:pPr marL="0" indent="0">
              <a:buNone/>
            </a:pPr>
            <a:r>
              <a:rPr lang="it-IT" sz="5400" dirty="0"/>
              <a:t>					</a:t>
            </a:r>
          </a:p>
          <a:p>
            <a:pPr marL="0" indent="0">
              <a:buNone/>
            </a:pPr>
            <a:r>
              <a:rPr lang="it-IT" sz="5400" dirty="0"/>
              <a:t>    </a:t>
            </a:r>
            <a:r>
              <a:rPr lang="it-IT" sz="54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Techne</a:t>
            </a:r>
            <a:r>
              <a:rPr lang="it-IT" sz="5400" b="1" dirty="0">
                <a:latin typeface="Bookman Old Style" panose="02050604050505020204" pitchFamily="18" charset="0"/>
              </a:rPr>
              <a:t>	       	</a:t>
            </a:r>
            <a:r>
              <a:rPr lang="it-IT" sz="5400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philia</a:t>
            </a:r>
            <a:endParaRPr lang="it-IT" sz="5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riangolo isoscele 3"/>
          <p:cNvSpPr/>
          <p:nvPr/>
        </p:nvSpPr>
        <p:spPr>
          <a:xfrm>
            <a:off x="4892235" y="3352800"/>
            <a:ext cx="2406904" cy="19685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635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18366" y="4660430"/>
            <a:ext cx="10364451" cy="1596177"/>
          </a:xfrm>
        </p:spPr>
        <p:txBody>
          <a:bodyPr>
            <a:normAutofit/>
          </a:bodyPr>
          <a:lstStyle/>
          <a:p>
            <a:r>
              <a:rPr lang="it-IT" sz="7200" b="1" dirty="0">
                <a:solidFill>
                  <a:schemeClr val="accent1">
                    <a:lumMod val="50000"/>
                  </a:schemeClr>
                </a:solidFill>
                <a:latin typeface="Segoe Script" panose="030B0504020000000003" pitchFamily="66" charset="0"/>
              </a:rPr>
              <a:t>GRAZIE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48500" cy="7856958"/>
          </a:xfrm>
        </p:spPr>
      </p:pic>
    </p:spTree>
    <p:extLst>
      <p:ext uri="{BB962C8B-B14F-4D97-AF65-F5344CB8AC3E}">
        <p14:creationId xmlns:p14="http://schemas.microsoft.com/office/powerpoint/2010/main" val="107036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>
                <a:solidFill>
                  <a:srgbClr val="FF0000"/>
                </a:solidFill>
              </a:rPr>
              <a:t>1. Il medico di medicina generale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3009900" y="2367092"/>
            <a:ext cx="8267700" cy="3424107"/>
          </a:xfrm>
        </p:spPr>
        <p:txBody>
          <a:bodyPr>
            <a:normAutofit/>
          </a:bodyPr>
          <a:lstStyle/>
          <a:p>
            <a:r>
              <a:rPr lang="it-IT" sz="3600" dirty="0"/>
              <a:t>Medicina olistica</a:t>
            </a:r>
          </a:p>
          <a:p>
            <a:r>
              <a:rPr lang="it-IT" sz="3600" dirty="0"/>
              <a:t>Medicina della persona</a:t>
            </a:r>
          </a:p>
          <a:p>
            <a:r>
              <a:rPr lang="it-IT" sz="3600" dirty="0"/>
              <a:t>Medicina di famiglia</a:t>
            </a:r>
          </a:p>
          <a:p>
            <a:r>
              <a:rPr lang="it-IT" sz="3600" dirty="0"/>
              <a:t>Medicina della famiglia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24197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2. La demenza: </a:t>
            </a:r>
            <a:br>
              <a:rPr lang="it-IT" sz="4400" dirty="0">
                <a:solidFill>
                  <a:srgbClr val="FF0000"/>
                </a:solidFill>
              </a:rPr>
            </a:br>
            <a:r>
              <a:rPr lang="it-IT" sz="4400" dirty="0">
                <a:solidFill>
                  <a:srgbClr val="FF0000"/>
                </a:solidFill>
              </a:rPr>
              <a:t>una malattia del paziente </a:t>
            </a:r>
            <a:br>
              <a:rPr lang="it-IT" sz="4400" dirty="0">
                <a:solidFill>
                  <a:srgbClr val="FF0000"/>
                </a:solidFill>
              </a:rPr>
            </a:br>
            <a:r>
              <a:rPr lang="it-IT" sz="4400" dirty="0">
                <a:solidFill>
                  <a:srgbClr val="FF0000"/>
                </a:solidFill>
              </a:rPr>
              <a:t>e della famiglia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914400" y="2621092"/>
            <a:ext cx="10363826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/>
              <a:t>Doppio carico di lavoro e di </a:t>
            </a:r>
            <a:r>
              <a:rPr lang="it-IT" sz="3600" dirty="0" err="1"/>
              <a:t>responsabilita’</a:t>
            </a:r>
            <a:r>
              <a:rPr lang="it-IT" sz="3600" dirty="0"/>
              <a:t> per il medico di medicina generale</a:t>
            </a:r>
          </a:p>
          <a:p>
            <a:pPr marL="0" indent="0" algn="ctr">
              <a:buNone/>
            </a:pPr>
            <a:r>
              <a:rPr lang="it-IT" sz="3600" dirty="0"/>
              <a:t>Che deve occuparsi sia del paziente sia dei </a:t>
            </a:r>
            <a:r>
              <a:rPr lang="it-IT" sz="3600" dirty="0" err="1"/>
              <a:t>caregivers</a:t>
            </a:r>
            <a:r>
              <a:rPr lang="it-IT" sz="3600" dirty="0"/>
              <a:t> (familiari e non)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97611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0000"/>
                </a:solidFill>
              </a:rPr>
              <a:t>3. La differenza di genere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/>
              <a:t>In questa breve relazione </a:t>
            </a:r>
            <a:r>
              <a:rPr lang="it-IT" sz="4000"/>
              <a:t>LA Osserviamo </a:t>
            </a:r>
            <a:r>
              <a:rPr lang="it-IT" sz="4000" dirty="0"/>
              <a:t>in particolar modo nei riguardi dei </a:t>
            </a:r>
            <a:r>
              <a:rPr lang="it-IT" sz="6000" dirty="0" err="1">
                <a:solidFill>
                  <a:srgbClr val="FF0000"/>
                </a:solidFill>
              </a:rPr>
              <a:t>caregivers</a:t>
            </a:r>
            <a:r>
              <a:rPr lang="it-IT" sz="6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594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3577376"/>
          </a:xfrm>
        </p:spPr>
        <p:txBody>
          <a:bodyPr>
            <a:normAutofit/>
          </a:bodyPr>
          <a:lstStyle/>
          <a:p>
            <a:r>
              <a:rPr lang="it-IT" sz="4800" dirty="0"/>
              <a:t>In </a:t>
            </a:r>
            <a:r>
              <a:rPr lang="it-IT" sz="4800" dirty="0" err="1"/>
              <a:t>italia</a:t>
            </a:r>
            <a:r>
              <a:rPr lang="it-IT" sz="4800" dirty="0"/>
              <a:t> </a:t>
            </a:r>
            <a:br>
              <a:rPr lang="it-IT" sz="4800" dirty="0"/>
            </a:br>
            <a:r>
              <a:rPr lang="it-IT" sz="4800" dirty="0"/>
              <a:t>circa l’</a:t>
            </a:r>
            <a:r>
              <a:rPr lang="it-IT" sz="4800" dirty="0">
                <a:solidFill>
                  <a:srgbClr val="FF0000"/>
                </a:solidFill>
              </a:rPr>
              <a:t>80%</a:t>
            </a:r>
            <a:r>
              <a:rPr lang="it-IT" sz="4800" dirty="0"/>
              <a:t> delle persone colpite da demenza sono assistite in casa dai </a:t>
            </a:r>
            <a:r>
              <a:rPr lang="it-IT" sz="4800" dirty="0">
                <a:solidFill>
                  <a:srgbClr val="FF0000"/>
                </a:solidFill>
              </a:rPr>
              <a:t>familiari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746348" y="4195893"/>
            <a:ext cx="11115093" cy="1560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5200" dirty="0"/>
              <a:t>E, di questi, circa il </a:t>
            </a:r>
            <a:r>
              <a:rPr lang="it-IT" sz="5200" dirty="0">
                <a:solidFill>
                  <a:srgbClr val="FF0000"/>
                </a:solidFill>
              </a:rPr>
              <a:t>70%</a:t>
            </a:r>
            <a:r>
              <a:rPr lang="it-IT" sz="5200" dirty="0"/>
              <a:t> sono </a:t>
            </a:r>
            <a:r>
              <a:rPr lang="it-IT" sz="5200" dirty="0">
                <a:solidFill>
                  <a:srgbClr val="FF0000"/>
                </a:solidFill>
              </a:rPr>
              <a:t>donne</a:t>
            </a:r>
          </a:p>
        </p:txBody>
      </p:sp>
    </p:spTree>
    <p:extLst>
      <p:ext uri="{BB962C8B-B14F-4D97-AF65-F5344CB8AC3E}">
        <p14:creationId xmlns:p14="http://schemas.microsoft.com/office/powerpoint/2010/main" val="284230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err="1">
                <a:solidFill>
                  <a:srgbClr val="FF0000"/>
                </a:solidFill>
              </a:rPr>
              <a:t>Caregiver’s</a:t>
            </a:r>
            <a:r>
              <a:rPr lang="it-IT" sz="5400" dirty="0">
                <a:solidFill>
                  <a:srgbClr val="FF0000"/>
                </a:solidFill>
              </a:rPr>
              <a:t> BURDEN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600" dirty="0"/>
              <a:t>‘carico </a:t>
            </a:r>
            <a:r>
              <a:rPr lang="it-IT" sz="3600" dirty="0" err="1"/>
              <a:t>soggettivo’</a:t>
            </a:r>
            <a:r>
              <a:rPr lang="it-IT" sz="3600" dirty="0"/>
              <a:t>  o ‘peso dell’assistenza’</a:t>
            </a:r>
          </a:p>
          <a:p>
            <a:pPr marL="0" indent="0">
              <a:buNone/>
            </a:pPr>
            <a:r>
              <a:rPr lang="it-IT" sz="3600" dirty="0"/>
              <a:t>Disagio psicologico (ANSIA/DEPRESSIONE)</a:t>
            </a:r>
          </a:p>
          <a:p>
            <a:pPr marL="0" indent="0">
              <a:buNone/>
            </a:pPr>
            <a:r>
              <a:rPr lang="it-IT" sz="3600" dirty="0"/>
              <a:t>Deterioramento salute fisica</a:t>
            </a:r>
          </a:p>
          <a:p>
            <a:pPr marL="0" indent="0">
              <a:buNone/>
            </a:pPr>
            <a:r>
              <a:rPr lang="it-IT" sz="3600" dirty="0"/>
              <a:t>Isolamento sociale</a:t>
            </a:r>
          </a:p>
          <a:p>
            <a:pPr marL="0" indent="0">
              <a:buNone/>
            </a:pPr>
            <a:r>
              <a:rPr lang="it-IT" sz="3600"/>
              <a:t>Diminuzione tempo personale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854504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solidFill>
                  <a:srgbClr val="FF0000"/>
                </a:solidFill>
              </a:rPr>
              <a:t>Il </a:t>
            </a:r>
            <a:r>
              <a:rPr lang="it-IT" sz="5400" dirty="0" err="1">
                <a:solidFill>
                  <a:srgbClr val="FF0000"/>
                </a:solidFill>
              </a:rPr>
              <a:t>Caregiver’s</a:t>
            </a:r>
            <a:r>
              <a:rPr lang="it-IT" sz="5400" dirty="0">
                <a:solidFill>
                  <a:srgbClr val="FF0000"/>
                </a:solidFill>
              </a:rPr>
              <a:t> BURDEN</a:t>
            </a:r>
            <a:br>
              <a:rPr lang="it-IT" sz="5400" dirty="0">
                <a:solidFill>
                  <a:srgbClr val="FF0000"/>
                </a:solidFill>
              </a:rPr>
            </a:br>
            <a:r>
              <a:rPr lang="it-IT" sz="5400" dirty="0">
                <a:solidFill>
                  <a:srgbClr val="FF0000"/>
                </a:solidFill>
              </a:rPr>
              <a:t>dipende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it-IT" sz="3600" dirty="0"/>
              <a:t>Dalle caratteristiche socio-demografiche e cliniche del paziente</a:t>
            </a:r>
          </a:p>
          <a:p>
            <a:pPr marL="742950" indent="-742950">
              <a:buAutoNum type="arabicPeriod"/>
            </a:pPr>
            <a:r>
              <a:rPr lang="it-IT" sz="3600" dirty="0"/>
              <a:t>Dalle caratteristiche socio-demografiche e culturali del </a:t>
            </a:r>
            <a:r>
              <a:rPr lang="it-IT" sz="3600" dirty="0" err="1"/>
              <a:t>caregiver</a:t>
            </a:r>
            <a:endParaRPr lang="it-IT" sz="3600" dirty="0"/>
          </a:p>
          <a:p>
            <a:pPr marL="742950" indent="-742950">
              <a:buAutoNum type="arabicPeriod"/>
            </a:pPr>
            <a:r>
              <a:rPr lang="it-IT" sz="3600" dirty="0"/>
              <a:t>Dalle risorse di sostegno sociale</a:t>
            </a:r>
          </a:p>
        </p:txBody>
      </p:sp>
    </p:spTree>
    <p:extLst>
      <p:ext uri="{BB962C8B-B14F-4D97-AF65-F5344CB8AC3E}">
        <p14:creationId xmlns:p14="http://schemas.microsoft.com/office/powerpoint/2010/main" val="405563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>
                <a:solidFill>
                  <a:srgbClr val="FF0000"/>
                </a:solidFill>
              </a:rPr>
              <a:t>Obiettivi </a:t>
            </a:r>
            <a:br>
              <a:rPr lang="it-IT" sz="4800" dirty="0">
                <a:solidFill>
                  <a:srgbClr val="FF0000"/>
                </a:solidFill>
              </a:rPr>
            </a:br>
            <a:r>
              <a:rPr lang="it-IT" sz="4800" dirty="0">
                <a:solidFill>
                  <a:srgbClr val="FF0000"/>
                </a:solidFill>
              </a:rPr>
              <a:t>del medico di medicina generale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913775" y="2798892"/>
            <a:ext cx="10363826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/>
              <a:t>Ottimizzare tutti gli interventi in grado di alleviare i compiti e migliorare il benessere psico-fisico del </a:t>
            </a:r>
            <a:r>
              <a:rPr lang="it-IT" sz="4000" dirty="0" err="1"/>
              <a:t>caregiver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58206308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169</TotalTime>
  <Words>657</Words>
  <Application>Microsoft Office PowerPoint</Application>
  <PresentationFormat>Widescreen</PresentationFormat>
  <Paragraphs>81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Bookman Old Style</vt:lpstr>
      <vt:lpstr>Segoe Script</vt:lpstr>
      <vt:lpstr>Tw Cen MT</vt:lpstr>
      <vt:lpstr>Goccia</vt:lpstr>
      <vt:lpstr>Esperienze del medico di medicina generale nell’approccio alle differenze di genere nella demenza</vt:lpstr>
      <vt:lpstr>titolo ‘complesso’: 3 elementi</vt:lpstr>
      <vt:lpstr>1. Il medico di medicina generale</vt:lpstr>
      <vt:lpstr>2. La demenza:  una malattia del paziente  e della famiglia</vt:lpstr>
      <vt:lpstr>3. La differenza di genere</vt:lpstr>
      <vt:lpstr>In italia  circa l’80% delle persone colpite da demenza sono assistite in casa dai familiari</vt:lpstr>
      <vt:lpstr>Caregiver’s BURDEN</vt:lpstr>
      <vt:lpstr>Il Caregiver’s BURDEN dipende</vt:lpstr>
      <vt:lpstr>Obiettivi  del medico di medicina generale</vt:lpstr>
      <vt:lpstr>interventi  del medico di medicina generale</vt:lpstr>
      <vt:lpstr>L’assistenza in italia delle persone colpite da demenza</vt:lpstr>
      <vt:lpstr>In italia I caregivers </vt:lpstr>
      <vt:lpstr>Il burden caratteristiche</vt:lpstr>
      <vt:lpstr>Il peso del ‘tempo’</vt:lpstr>
      <vt:lpstr>Il burden </vt:lpstr>
      <vt:lpstr>Interventi volti ad alleviare il burden</vt:lpstr>
      <vt:lpstr>I ruoli: il magister e il minister </vt:lpstr>
      <vt:lpstr>Il medico di medicina generale come ministro</vt:lpstr>
      <vt:lpstr>Interventi sui/dei medici di medicina generale</vt:lpstr>
      <vt:lpstr>I fondamenti culturali  della medicina generale</vt:lpstr>
      <vt:lpstr>GRAZIE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Esperienze del medico di medicina generale nell’approccio alle differenze di genere nella demenza</dc:title>
  <dc:creator>Giuseppe</dc:creator>
  <cp:lastModifiedBy>Donatella</cp:lastModifiedBy>
  <cp:revision>44</cp:revision>
  <dcterms:created xsi:type="dcterms:W3CDTF">2017-11-11T10:45:38Z</dcterms:created>
  <dcterms:modified xsi:type="dcterms:W3CDTF">2020-09-03T10:44:37Z</dcterms:modified>
</cp:coreProperties>
</file>