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53"/>
  </p:notesMasterIdLst>
  <p:sldIdLst>
    <p:sldId id="256" r:id="rId2"/>
    <p:sldId id="269" r:id="rId3"/>
    <p:sldId id="351" r:id="rId4"/>
    <p:sldId id="352" r:id="rId5"/>
    <p:sldId id="353" r:id="rId6"/>
    <p:sldId id="616" r:id="rId7"/>
    <p:sldId id="354" r:id="rId8"/>
    <p:sldId id="355" r:id="rId9"/>
    <p:sldId id="597" r:id="rId10"/>
    <p:sldId id="607" r:id="rId11"/>
    <p:sldId id="604" r:id="rId12"/>
    <p:sldId id="606" r:id="rId13"/>
    <p:sldId id="605" r:id="rId14"/>
    <p:sldId id="608" r:id="rId15"/>
    <p:sldId id="358" r:id="rId16"/>
    <p:sldId id="308" r:id="rId17"/>
    <p:sldId id="309" r:id="rId18"/>
    <p:sldId id="611" r:id="rId19"/>
    <p:sldId id="310" r:id="rId20"/>
    <p:sldId id="311" r:id="rId21"/>
    <p:sldId id="312" r:id="rId22"/>
    <p:sldId id="313" r:id="rId23"/>
    <p:sldId id="314" r:id="rId24"/>
    <p:sldId id="315" r:id="rId25"/>
    <p:sldId id="317" r:id="rId26"/>
    <p:sldId id="319" r:id="rId27"/>
    <p:sldId id="270" r:id="rId28"/>
    <p:sldId id="363" r:id="rId29"/>
    <p:sldId id="325" r:id="rId30"/>
    <p:sldId id="259" r:id="rId31"/>
    <p:sldId id="260" r:id="rId32"/>
    <p:sldId id="618" r:id="rId33"/>
    <p:sldId id="261" r:id="rId34"/>
    <p:sldId id="262" r:id="rId35"/>
    <p:sldId id="263" r:id="rId36"/>
    <p:sldId id="617" r:id="rId37"/>
    <p:sldId id="366" r:id="rId38"/>
    <p:sldId id="365" r:id="rId39"/>
    <p:sldId id="341" r:id="rId40"/>
    <p:sldId id="326" r:id="rId41"/>
    <p:sldId id="623" r:id="rId42"/>
    <p:sldId id="598" r:id="rId43"/>
    <p:sldId id="349" r:id="rId44"/>
    <p:sldId id="331" r:id="rId45"/>
    <p:sldId id="340" r:id="rId46"/>
    <p:sldId id="338" r:id="rId47"/>
    <p:sldId id="624" r:id="rId48"/>
    <p:sldId id="625" r:id="rId49"/>
    <p:sldId id="342" r:id="rId50"/>
    <p:sldId id="343" r:id="rId51"/>
    <p:sldId id="272" r:id="rId5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15" autoAdjust="0"/>
    <p:restoredTop sz="86441" autoAdjust="0"/>
  </p:normalViewPr>
  <p:slideViewPr>
    <p:cSldViewPr>
      <p:cViewPr varScale="1">
        <p:scale>
          <a:sx n="70" d="100"/>
          <a:sy n="70" d="100"/>
        </p:scale>
        <p:origin x="6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Ocrelizumab</c:v>
                </c:pt>
              </c:strCache>
            </c:strRef>
          </c:tx>
          <c:spPr>
            <a:ln>
              <a:solidFill>
                <a:srgbClr val="000090"/>
              </a:solidFill>
            </a:ln>
          </c:spPr>
          <c:marker>
            <c:spPr>
              <a:solidFill>
                <a:srgbClr val="000090"/>
              </a:solidFill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0.17500000000000004</c:v>
                </c:pt>
                <c:pt idx="1">
                  <c:v>2.5000000000000029E-2</c:v>
                </c:pt>
                <c:pt idx="2">
                  <c:v>1.0000000000000021E-2</c:v>
                </c:pt>
                <c:pt idx="3">
                  <c:v>2.0000000000000039E-2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D9-4618-B487-9DBC16D64F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ULN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0.70000000000000062</c:v>
                </c:pt>
                <c:pt idx="1">
                  <c:v>0.70000000000000062</c:v>
                </c:pt>
                <c:pt idx="2">
                  <c:v>0.70000000000000062</c:v>
                </c:pt>
                <c:pt idx="3">
                  <c:v>0.70000000000000062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D9-4618-B487-9DBC16D64F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LLN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8.0000000000000154E-2</c:v>
                </c:pt>
                <c:pt idx="1">
                  <c:v>8.0000000000000154E-2</c:v>
                </c:pt>
                <c:pt idx="2">
                  <c:v>8.0000000000000154E-2</c:v>
                </c:pt>
                <c:pt idx="3">
                  <c:v>8.0000000000000154E-2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D9-4618-B487-9DBC16D64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037376"/>
        <c:axId val="100039296"/>
      </c:lineChart>
      <c:catAx>
        <c:axId val="100037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en-US" sz="1200" b="1" dirty="0">
                    <a:latin typeface="Arial" charset="0"/>
                    <a:ea typeface="Arial" charset="0"/>
                    <a:cs typeface="Arial" charset="0"/>
                  </a:rPr>
                  <a:t>Month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charset="0"/>
                <a:ea typeface="Arial" charset="0"/>
                <a:cs typeface="Arial" charset="0"/>
              </a:defRPr>
            </a:pPr>
            <a:endParaRPr lang="it-IT"/>
          </a:p>
        </c:txPr>
        <c:crossAx val="100039296"/>
        <c:crosses val="autoZero"/>
        <c:auto val="1"/>
        <c:lblAlgn val="ctr"/>
        <c:lblOffset val="100"/>
        <c:noMultiLvlLbl val="0"/>
      </c:catAx>
      <c:valAx>
        <c:axId val="1000392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en-US" sz="1200" b="1" dirty="0">
                    <a:effectLst/>
                    <a:latin typeface="Arial" charset="0"/>
                    <a:ea typeface="Arial" charset="0"/>
                    <a:cs typeface="Arial" charset="0"/>
                  </a:rPr>
                  <a:t>Counts (10</a:t>
                </a:r>
                <a:r>
                  <a:rPr lang="en-US" sz="1200" b="1" baseline="30000" dirty="0">
                    <a:effectLst/>
                    <a:latin typeface="Arial" charset="0"/>
                    <a:ea typeface="Arial" charset="0"/>
                    <a:cs typeface="Arial" charset="0"/>
                  </a:rPr>
                  <a:t>9</a:t>
                </a:r>
                <a:r>
                  <a:rPr lang="en-US" sz="1200" b="1" dirty="0">
                    <a:effectLst/>
                    <a:latin typeface="Arial" charset="0"/>
                    <a:ea typeface="Arial" charset="0"/>
                    <a:cs typeface="Arial" charset="0"/>
                  </a:rPr>
                  <a:t>/L)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charset="0"/>
                <a:ea typeface="Arial" charset="0"/>
                <a:cs typeface="Arial" charset="0"/>
              </a:defRPr>
            </a:pPr>
            <a:endParaRPr lang="it-IT"/>
          </a:p>
        </c:txPr>
        <c:crossAx val="100037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 IFNß-1a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8434217080815815E-17"/>
                  <c:y val="7.48362956033678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F58-4675-B3AD-8EF0EFDC56C7}"/>
                </c:ext>
              </c:extLst>
            </c:dLbl>
            <c:dLbl>
              <c:idx val="1"/>
              <c:layout>
                <c:manualLayout>
                  <c:x val="-7.6868434161633022E-17"/>
                  <c:y val="7.09736820783278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58-4675-B3AD-8EF0EFDC56C7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OPERA I</c:v>
                </c:pt>
                <c:pt idx="1">
                  <c:v>OPERA II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1.4129999999999951</c:v>
                </c:pt>
                <c:pt idx="1">
                  <c:v>1.9039999999999961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58-4675-B3AD-8EF0EFDC56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Ocrelizumab 600 mg</c:v>
                </c:pt>
              </c:strCache>
            </c:strRef>
          </c:tx>
          <c:spPr>
            <a:solidFill>
              <a:srgbClr val="0076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3857442348009206E-3"/>
                  <c:y val="1.12254443405050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F58-4675-B3AD-8EF0EFDC56C7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OPERA I</c:v>
                </c:pt>
                <c:pt idx="1">
                  <c:v>OPERA II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0.32300000000000101</c:v>
                </c:pt>
                <c:pt idx="1">
                  <c:v>0.32500000000000101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58-4675-B3AD-8EF0EFDC5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158912"/>
        <c:axId val="105185280"/>
      </c:barChart>
      <c:catAx>
        <c:axId val="10515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05185280"/>
        <c:crosses val="autoZero"/>
        <c:auto val="1"/>
        <c:lblAlgn val="ctr"/>
        <c:lblOffset val="100"/>
        <c:noMultiLvlLbl val="0"/>
      </c:catAx>
      <c:valAx>
        <c:axId val="105185280"/>
        <c:scaling>
          <c:orientation val="minMax"/>
          <c:max val="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r>
                  <a:rPr lang="en-US" sz="1200" dirty="0">
                    <a:solidFill>
                      <a:schemeClr val="tx1"/>
                    </a:solidFill>
                  </a:rPr>
                  <a:t>Mean # of New/Enlarging T2 Lesions/Scan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05158912"/>
        <c:crosses val="autoZero"/>
        <c:crossBetween val="between"/>
        <c:majorUnit val="1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0.18000321893725499"/>
          <c:y val="0.94930805516289862"/>
          <c:w val="0.62741494577328749"/>
          <c:h val="4.788558354526522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/>
          <a:cs typeface="Arial"/>
        </a:defRPr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 IFNß-1a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1928721174004204E-3"/>
                  <c:y val="-1.87090739008419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A72-4355-94A0-FFDC67F2324F}"/>
                </c:ext>
              </c:extLst>
            </c:dLbl>
            <c:dLbl>
              <c:idx val="1"/>
              <c:layout>
                <c:manualLayout>
                  <c:x val="-8.3857442348009206E-3"/>
                  <c:y val="-1.49672591206734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72-4355-94A0-FFDC67F2324F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OPERA I</c:v>
                </c:pt>
                <c:pt idx="1">
                  <c:v>OPERA II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0.28600000000000031</c:v>
                </c:pt>
                <c:pt idx="1">
                  <c:v>0.41600000000000031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72-4355-94A0-FFDC67F232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Ocrelizumab 600 mg</c:v>
                </c:pt>
              </c:strCache>
            </c:strRef>
          </c:tx>
          <c:spPr>
            <a:solidFill>
              <a:srgbClr val="0076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3857442348009206E-3"/>
                  <c:y val="1.12254443405050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A72-4355-94A0-FFDC67F2324F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OPERA I</c:v>
                </c:pt>
                <c:pt idx="1">
                  <c:v>OPERA II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1.6000000000000021E-2</c:v>
                </c:pt>
                <c:pt idx="1">
                  <c:v>2.1000000000000012E-2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72-4355-94A0-FFDC67F23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304064"/>
        <c:axId val="105305600"/>
      </c:barChart>
      <c:catAx>
        <c:axId val="10530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05305600"/>
        <c:crosses val="autoZero"/>
        <c:auto val="1"/>
        <c:lblAlgn val="ctr"/>
        <c:lblOffset val="100"/>
        <c:noMultiLvlLbl val="0"/>
      </c:catAx>
      <c:valAx>
        <c:axId val="105305600"/>
        <c:scaling>
          <c:orientation val="minMax"/>
          <c:max val="1.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Mean # of </a:t>
                </a:r>
                <a:r>
                  <a:rPr lang="en-US" sz="1200" dirty="0" err="1"/>
                  <a:t>Gd</a:t>
                </a:r>
                <a:r>
                  <a:rPr lang="en-US" sz="1200" dirty="0"/>
                  <a:t>+ Lesions / Scan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05304064"/>
        <c:crosses val="autoZero"/>
        <c:crossBetween val="between"/>
        <c:majorUnit val="0.2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0.20202694002872301"/>
          <c:y val="0.94434308835978764"/>
          <c:w val="0.627392660823057"/>
          <c:h val="5.5656911640213441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/>
          <a:cs typeface="Arial"/>
        </a:defRPr>
      </a:pPr>
      <a:endParaRPr lang="it-IT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FF2C1-CAFD-4A97-A940-EA3FC50CECE1}" type="datetimeFigureOut">
              <a:rPr lang="it-IT" smtClean="0"/>
              <a:pPr/>
              <a:t>07/04/2019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86345-CB77-4346-946E-CC7E0911563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Qui possiamo vedere</a:t>
            </a:r>
            <a:r>
              <a:rPr lang="it-IT" baseline="0" dirty="0" smtClean="0"/>
              <a:t> lo sviluppo nel tempo delle terapie per la SM. Lo scenario terapeutico si è molto arricchito negli ultimi anni con l’introduzione di farmaci orali e anticorpi monoclonali. </a:t>
            </a:r>
            <a:r>
              <a:rPr lang="it-IT" dirty="0" smtClean="0"/>
              <a:t>In particolare</a:t>
            </a:r>
            <a:r>
              <a:rPr lang="it-IT" baseline="0" dirty="0" smtClean="0"/>
              <a:t> vi parlerò di quelli di più recente introduzione </a:t>
            </a:r>
            <a:r>
              <a:rPr lang="it-IT" baseline="0" dirty="0" err="1" smtClean="0"/>
              <a:t>Alemtuzumab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Ocelizumab</a:t>
            </a:r>
            <a:r>
              <a:rPr lang="it-IT" baseline="0" dirty="0" smtClean="0"/>
              <a:t> e </a:t>
            </a:r>
            <a:r>
              <a:rPr lang="it-IT" baseline="0" dirty="0" err="1" smtClean="0"/>
              <a:t>Cladribina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6345-CB77-4346-946E-CC7E0911563D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F8CEA13-1D15-0647-86BA-78E310C0DD8C}" type="slidenum">
              <a:rPr lang="it-IT"/>
              <a:pPr>
                <a:defRPr/>
              </a:pPr>
              <a:t>13</a:t>
            </a:fld>
            <a:endParaRPr lang="it-IT"/>
          </a:p>
        </p:txBody>
      </p:sp>
      <p:sp>
        <p:nvSpPr>
          <p:cNvPr id="798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8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965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0B1AAE9-0B90-034B-83A9-93346C9AC64F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819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827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D018E94-117E-C74C-A744-7FF63282A02B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808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08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795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previous phase 2–3 trial of the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chimeric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monoclonal</a:t>
            </a:r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anti-CD20 antibody </a:t>
            </a:r>
            <a:r>
              <a:rPr lang="it-IT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rituximab</a:t>
            </a:r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(OLYMPUS trial) in primary progressive multiple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sclerosis did not meet its primary efficacy end point, but a subgroup analysis showed delayed progression of disability in younger patients (&lt;51 years of age) with evidence of increased inflammatory disease activity.3 Those results provided the rationale and in part informed the trial design for this investigation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ocrelizumab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patients with primary progressive multiple sclerosis. Here,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report results from a phase 3, randomized, </a:t>
            </a:r>
            <a:r>
              <a:rPr lang="it-IT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parallel-group</a:t>
            </a:r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double-blind</a:t>
            </a:r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placebo-controlled</a:t>
            </a:r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 (ORATORIO) that investigated the efficacy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safety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ocrelizumab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patients with primary</a:t>
            </a:r>
          </a:p>
          <a:p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progressive multiple </a:t>
            </a:r>
            <a:r>
              <a:rPr lang="it-IT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sclerosis</a:t>
            </a:r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6345-CB77-4346-946E-CC7E0911563D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first 48-week treatment period, patients received either two courses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cladribine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followed by two courses of placebo (in the 3.5-mg group); four courses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cladribine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(in the 5.25-mg group); or four courses of placebo (in the placebo group), starting at day 1 and at weeks 5, 9, and 13 (8 to 20 days of treatment). In the second 48-week period, both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cladribine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groups received two courses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cladribine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 placebo </a:t>
            </a:r>
            <a:r>
              <a: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received two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courses of placebo, starting at weeks </a:t>
            </a:r>
            <a:r>
              <a: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48 and 52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(8 to 10 days of treatment)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6345-CB77-4346-946E-CC7E0911563D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Ci sono alcuni punti che dobbiamo considerare nell’approccio terapeutico</a:t>
            </a:r>
            <a:r>
              <a:rPr lang="it-IT" baseline="0" dirty="0" smtClean="0"/>
              <a:t> con il paziente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6345-CB77-4346-946E-CC7E0911563D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8650">
              <a:defRPr/>
            </a:pPr>
            <a:fld id="{DF8F8365-5EBF-4C29-A3FB-9FC2CF3A59BA}" type="slidenum">
              <a:rPr lang="en-US">
                <a:solidFill>
                  <a:prstClr val="black"/>
                </a:solidFill>
                <a:latin typeface="Arial" charset="0"/>
              </a:rPr>
              <a:pPr defTabSz="448650">
                <a:defRPr/>
              </a:pPr>
              <a:t>43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3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</a:t>
            </a:r>
            <a:r>
              <a:rPr lang="it-IT" dirty="0" err="1" smtClean="0"/>
              <a:t>alemtuzumab</a:t>
            </a:r>
            <a:r>
              <a:rPr lang="it-IT" dirty="0" smtClean="0"/>
              <a:t> viene somministrato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ev</a:t>
            </a:r>
            <a:r>
              <a:rPr lang="it-IT" baseline="0" dirty="0" smtClean="0"/>
              <a:t> per 5 </a:t>
            </a:r>
            <a:r>
              <a:rPr lang="it-IT" baseline="0" dirty="0" err="1" smtClean="0"/>
              <a:t>gg</a:t>
            </a:r>
            <a:r>
              <a:rPr lang="it-IT" baseline="0" dirty="0" smtClean="0"/>
              <a:t> e </a:t>
            </a:r>
            <a:r>
              <a:rPr lang="it-IT" baseline="0" dirty="0" err="1" smtClean="0"/>
              <a:t>successivamene</a:t>
            </a:r>
            <a:r>
              <a:rPr lang="it-IT" baseline="0" dirty="0" smtClean="0"/>
              <a:t>, dopo un anno per 3 giorni. I cicli possono essere eventualmente ripetuti dopo 12 mesi.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6345-CB77-4346-946E-CC7E0911563D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DA60F7-286A-4A34-86ED-7327F72466C2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/>
          </a:p>
        </p:txBody>
      </p:sp>
      <p:sp>
        <p:nvSpPr>
          <p:cNvPr id="125955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dirty="0" smtClean="0"/>
              <a:t>Esso è un</a:t>
            </a:r>
            <a:r>
              <a:rPr lang="it-IT" baseline="0" dirty="0" smtClean="0"/>
              <a:t> anticorpo monoclonale ce si lega al CD52, un </a:t>
            </a:r>
            <a:r>
              <a:rPr lang="it-IT" baseline="0" dirty="0" err="1" smtClean="0"/>
              <a:t>Ag</a:t>
            </a:r>
            <a:r>
              <a:rPr lang="it-IT" baseline="0" dirty="0" smtClean="0"/>
              <a:t> di superficie dei LB e LT.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8044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233715-3721-4560-99A2-F37552AEBB73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/>
          </a:p>
        </p:txBody>
      </p:sp>
      <p:sp>
        <p:nvSpPr>
          <p:cNvPr id="123907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7337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4269AD2-A2E5-6642-A4D0-2AD56CD74191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778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32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4269AD2-A2E5-6642-A4D0-2AD56CD74191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778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665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F8CEA13-1D15-0647-86BA-78E310C0DD8C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798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8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512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F8CEA13-1D15-0647-86BA-78E310C0DD8C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798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8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365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F8CEA13-1D15-0647-86BA-78E310C0DD8C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798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8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6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FA36-9349-4000-805F-9FDD4C110C73}" type="datetimeFigureOut">
              <a:rPr lang="it-IT" smtClean="0"/>
              <a:pPr/>
              <a:t>07/04/2019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E8ED-35D7-41DD-A721-EAC0DED6D8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FA36-9349-4000-805F-9FDD4C110C73}" type="datetimeFigureOut">
              <a:rPr lang="it-IT" smtClean="0"/>
              <a:pPr/>
              <a:t>07/04/2019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E8ED-35D7-41DD-A721-EAC0DED6D8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FA36-9349-4000-805F-9FDD4C110C73}" type="datetimeFigureOut">
              <a:rPr lang="it-IT" smtClean="0"/>
              <a:pPr/>
              <a:t>07/04/2019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E8ED-35D7-41DD-A721-EAC0DED6D8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80AB-751B-9B4D-B0AC-EE66247FA66C}" type="slidenum">
              <a:rPr lang="en-US" altLang="fr-FR" smtClean="0"/>
              <a:pPr/>
              <a:t>‹N›</a:t>
            </a:fld>
            <a:endParaRPr lang="en-US" alt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317000" y="6484131"/>
            <a:ext cx="5943600" cy="24622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8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FA36-9349-4000-805F-9FDD4C110C73}" type="datetimeFigureOut">
              <a:rPr lang="it-IT" smtClean="0"/>
              <a:pPr/>
              <a:t>07/04/2019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E8ED-35D7-41DD-A721-EAC0DED6D8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FA36-9349-4000-805F-9FDD4C110C73}" type="datetimeFigureOut">
              <a:rPr lang="it-IT" smtClean="0"/>
              <a:pPr/>
              <a:t>07/04/2019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E8ED-35D7-41DD-A721-EAC0DED6D8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FA36-9349-4000-805F-9FDD4C110C73}" type="datetimeFigureOut">
              <a:rPr lang="it-IT" smtClean="0"/>
              <a:pPr/>
              <a:t>07/04/2019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E8ED-35D7-41DD-A721-EAC0DED6D8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FA36-9349-4000-805F-9FDD4C110C73}" type="datetimeFigureOut">
              <a:rPr lang="it-IT" smtClean="0"/>
              <a:pPr/>
              <a:t>07/04/2019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E8ED-35D7-41DD-A721-EAC0DED6D8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FA36-9349-4000-805F-9FDD4C110C73}" type="datetimeFigureOut">
              <a:rPr lang="it-IT" smtClean="0"/>
              <a:pPr/>
              <a:t>07/04/2019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E8ED-35D7-41DD-A721-EAC0DED6D8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FA36-9349-4000-805F-9FDD4C110C73}" type="datetimeFigureOut">
              <a:rPr lang="it-IT" smtClean="0"/>
              <a:pPr/>
              <a:t>07/04/2019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E8ED-35D7-41DD-A721-EAC0DED6D8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FA36-9349-4000-805F-9FDD4C110C73}" type="datetimeFigureOut">
              <a:rPr lang="it-IT" smtClean="0"/>
              <a:pPr/>
              <a:t>07/04/2019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E8ED-35D7-41DD-A721-EAC0DED6D8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FA36-9349-4000-805F-9FDD4C110C73}" type="datetimeFigureOut">
              <a:rPr lang="it-IT" smtClean="0"/>
              <a:pPr/>
              <a:t>07/04/2019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D9E8ED-35D7-41DD-A721-EAC0DED6D84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4AFA36-9349-4000-805F-9FDD4C110C73}" type="datetimeFigureOut">
              <a:rPr lang="it-IT" smtClean="0"/>
              <a:pPr/>
              <a:t>07/04/2019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D9E8ED-35D7-41DD-A721-EAC0DED6D848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1228708"/>
            <a:ext cx="7851648" cy="262892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NUOVI FARMACI E TERAPIA PERSONALIZZATA NELLA SCLEROSI MULTIPLA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400" y="4319606"/>
            <a:ext cx="7854696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b="1" dirty="0"/>
              <a:t>Dott.ssa Livia Pasquali</a:t>
            </a:r>
          </a:p>
          <a:p>
            <a:pPr algn="ctr"/>
            <a:r>
              <a:rPr lang="it-IT" dirty="0"/>
              <a:t>Dipartimento di Medicina Clinica e Sperimentale </a:t>
            </a:r>
            <a:r>
              <a:rPr lang="it-IT" dirty="0" err="1"/>
              <a:t>U.O.C</a:t>
            </a:r>
            <a:r>
              <a:rPr lang="it-IT" dirty="0"/>
              <a:t> Neurologia</a:t>
            </a:r>
          </a:p>
          <a:p>
            <a:pPr algn="ctr"/>
            <a:r>
              <a:rPr lang="it-IT" dirty="0"/>
              <a:t>Università di Pisa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-108520" y="260648"/>
            <a:ext cx="8876283" cy="8683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t-IT" sz="3200" dirty="0">
                <a:latin typeface="Goudy Old Style" charset="0"/>
              </a:rPr>
              <a:t>Estensione a 5 anni di CARE-MSI:</a:t>
            </a:r>
            <a:br>
              <a:rPr lang="it-IT" sz="3200" dirty="0">
                <a:latin typeface="Goudy Old Style" charset="0"/>
              </a:rPr>
            </a:br>
            <a:r>
              <a:rPr lang="it-IT" sz="3200" dirty="0" err="1">
                <a:latin typeface="Goudy Old Style" charset="0"/>
              </a:rPr>
              <a:t>confirmed</a:t>
            </a:r>
            <a:r>
              <a:rPr lang="it-IT" sz="3200" dirty="0">
                <a:latin typeface="Goudy Old Style" charset="0"/>
              </a:rPr>
              <a:t> </a:t>
            </a:r>
            <a:r>
              <a:rPr lang="it-IT" sz="3200" dirty="0" err="1">
                <a:latin typeface="Goudy Old Style" charset="0"/>
              </a:rPr>
              <a:t>disability</a:t>
            </a:r>
            <a:r>
              <a:rPr lang="it-IT" sz="3200" dirty="0">
                <a:latin typeface="Goudy Old Style" charset="0"/>
              </a:rPr>
              <a:t> </a:t>
            </a:r>
            <a:r>
              <a:rPr lang="it-IT" sz="3200" dirty="0" err="1">
                <a:latin typeface="Goudy Old Style" charset="0"/>
              </a:rPr>
              <a:t>improvement</a:t>
            </a:r>
            <a:r>
              <a:rPr lang="it-IT" sz="3200" dirty="0">
                <a:latin typeface="Goudy Old Style" charset="0"/>
              </a:rPr>
              <a:t>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09DAC4-230F-49F0-AC3C-9EF009F12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390" y="6577112"/>
            <a:ext cx="4602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it-IT" sz="1400" b="1" i="1" dirty="0" err="1">
                <a:solidFill>
                  <a:srgbClr val="FF1111"/>
                </a:solidFill>
                <a:latin typeface="Comic Sans MS" panose="030F0702030302020204" pitchFamily="66" charset="0"/>
              </a:rPr>
              <a:t>Havrdvova</a:t>
            </a:r>
            <a:r>
              <a:rPr lang="en-GB" altLang="it-IT" sz="1400" b="1" i="1" dirty="0">
                <a:solidFill>
                  <a:srgbClr val="FF1111"/>
                </a:solidFill>
                <a:latin typeface="Comic Sans MS" panose="030F0702030302020204" pitchFamily="66" charset="0"/>
              </a:rPr>
              <a:t> E et </a:t>
            </a:r>
            <a:r>
              <a:rPr lang="en-GB" altLang="it-IT" sz="1400" b="1" i="1" dirty="0" err="1">
                <a:solidFill>
                  <a:srgbClr val="FF1111"/>
                </a:solidFill>
                <a:latin typeface="Comic Sans MS" panose="030F0702030302020204" pitchFamily="66" charset="0"/>
              </a:rPr>
              <a:t>al.,Neurology</a:t>
            </a:r>
            <a:r>
              <a:rPr lang="en-GB" altLang="it-IT" sz="1400" b="1" i="1" dirty="0">
                <a:solidFill>
                  <a:srgbClr val="FF1111"/>
                </a:solidFill>
                <a:latin typeface="Comic Sans MS" panose="030F0702030302020204" pitchFamily="66" charset="0"/>
              </a:rPr>
              <a:t> 2017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162C2A7-1359-4826-A13E-6321DABA60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556792"/>
            <a:ext cx="7982590" cy="334858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4E6A2AD-FC7E-4660-A350-A0EE8C8EAE66}"/>
              </a:ext>
            </a:extLst>
          </p:cNvPr>
          <p:cNvSpPr/>
          <p:nvPr/>
        </p:nvSpPr>
        <p:spPr>
          <a:xfrm>
            <a:off x="0" y="5085184"/>
            <a:ext cx="9036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latin typeface="Goudy Old Style" charset="0"/>
              </a:rPr>
              <a:t>Through</a:t>
            </a:r>
            <a:r>
              <a:rPr lang="it-IT" dirty="0">
                <a:latin typeface="Goudy Old Style" charset="0"/>
              </a:rPr>
              <a:t> 5 </a:t>
            </a:r>
            <a:r>
              <a:rPr lang="it-IT" dirty="0" err="1">
                <a:latin typeface="Goudy Old Style" charset="0"/>
              </a:rPr>
              <a:t>years</a:t>
            </a:r>
            <a:r>
              <a:rPr lang="it-IT" dirty="0">
                <a:latin typeface="Goudy Old Style" charset="0"/>
              </a:rPr>
              <a:t>, 75.1% of </a:t>
            </a:r>
            <a:r>
              <a:rPr lang="it-IT" dirty="0" err="1">
                <a:latin typeface="Goudy Old Style" charset="0"/>
              </a:rPr>
              <a:t>patients</a:t>
            </a:r>
            <a:r>
              <a:rPr lang="it-IT" dirty="0">
                <a:latin typeface="Goudy Old Style" charset="0"/>
              </a:rPr>
              <a:t> </a:t>
            </a:r>
            <a:r>
              <a:rPr lang="it-IT" dirty="0" err="1">
                <a:latin typeface="Goudy Old Style" charset="0"/>
              </a:rPr>
              <a:t>were</a:t>
            </a:r>
            <a:r>
              <a:rPr lang="it-IT" dirty="0">
                <a:latin typeface="Goudy Old Style" charset="0"/>
              </a:rPr>
              <a:t> free of 6-month CDW (</a:t>
            </a:r>
            <a:r>
              <a:rPr lang="it-IT" dirty="0" err="1">
                <a:latin typeface="Goudy Old Style" charset="0"/>
              </a:rPr>
              <a:t>confirmed</a:t>
            </a:r>
            <a:r>
              <a:rPr lang="it-IT" dirty="0">
                <a:latin typeface="Goudy Old Style" charset="0"/>
              </a:rPr>
              <a:t> </a:t>
            </a:r>
            <a:r>
              <a:rPr lang="it-IT" dirty="0" err="1">
                <a:latin typeface="Goudy Old Style" charset="0"/>
              </a:rPr>
              <a:t>disability</a:t>
            </a:r>
            <a:r>
              <a:rPr lang="it-IT" dirty="0">
                <a:latin typeface="Goudy Old Style" charset="0"/>
              </a:rPr>
              <a:t> </a:t>
            </a:r>
            <a:r>
              <a:rPr lang="it-IT" dirty="0" err="1">
                <a:latin typeface="Goudy Old Style" charset="0"/>
              </a:rPr>
              <a:t>worsening</a:t>
            </a:r>
            <a:r>
              <a:rPr lang="it-IT" dirty="0">
                <a:latin typeface="Goudy Old Style" charset="0"/>
              </a:rPr>
              <a:t> 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8030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009DAC4-230F-49F0-AC3C-9EF009F12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390" y="6577112"/>
            <a:ext cx="4602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it-IT" sz="1400" b="1" i="1" dirty="0" err="1">
                <a:solidFill>
                  <a:srgbClr val="FF1111"/>
                </a:solidFill>
                <a:latin typeface="Comic Sans MS" panose="030F0702030302020204" pitchFamily="66" charset="0"/>
              </a:rPr>
              <a:t>Havrdvova</a:t>
            </a:r>
            <a:r>
              <a:rPr lang="en-GB" altLang="it-IT" sz="1400" b="1" i="1" dirty="0">
                <a:solidFill>
                  <a:srgbClr val="FF1111"/>
                </a:solidFill>
                <a:latin typeface="Comic Sans MS" panose="030F0702030302020204" pitchFamily="66" charset="0"/>
              </a:rPr>
              <a:t> E et </a:t>
            </a:r>
            <a:r>
              <a:rPr lang="en-GB" altLang="it-IT" sz="1400" b="1" i="1" dirty="0" err="1">
                <a:solidFill>
                  <a:srgbClr val="FF1111"/>
                </a:solidFill>
                <a:latin typeface="Comic Sans MS" panose="030F0702030302020204" pitchFamily="66" charset="0"/>
              </a:rPr>
              <a:t>al.,Neurology</a:t>
            </a:r>
            <a:r>
              <a:rPr lang="en-GB" altLang="it-IT" sz="1400" b="1" i="1" dirty="0">
                <a:solidFill>
                  <a:srgbClr val="FF1111"/>
                </a:solidFill>
                <a:latin typeface="Comic Sans MS" panose="030F0702030302020204" pitchFamily="66" charset="0"/>
              </a:rPr>
              <a:t> 2017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E1FD775-ACA1-4734-916A-31129062D8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" y="2152650"/>
            <a:ext cx="7696200" cy="25527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A41E712E-7F5E-45BA-8433-009289C1DD0A}"/>
              </a:ext>
            </a:extLst>
          </p:cNvPr>
          <p:cNvSpPr/>
          <p:nvPr/>
        </p:nvSpPr>
        <p:spPr>
          <a:xfrm>
            <a:off x="3729362" y="2492896"/>
            <a:ext cx="42225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>
                <a:latin typeface="Goudy Old Style" charset="0"/>
              </a:rPr>
              <a:t>52.9%	         54.2%             58.2% </a:t>
            </a:r>
            <a:endParaRPr lang="it-IT" sz="2200" b="1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0A3C853B-52B1-41B0-9512-EC8C32FF1FF4}"/>
              </a:ext>
            </a:extLst>
          </p:cNvPr>
          <p:cNvSpPr txBox="1">
            <a:spLocks noChangeArrowheads="1"/>
          </p:cNvSpPr>
          <p:nvPr/>
        </p:nvSpPr>
        <p:spPr>
          <a:xfrm>
            <a:off x="-108520" y="260648"/>
            <a:ext cx="8876283" cy="868362"/>
          </a:xfrm>
          <a:prstGeom prst="rect">
            <a:avLst/>
          </a:prstGeom>
        </p:spPr>
        <p:txBody>
          <a:bodyPr vert="horz" lIns="0" rIns="0" bIns="0" anchor="b">
            <a:normAutofit fontScale="3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t-IT" sz="8000" dirty="0" smtClean="0">
                <a:latin typeface="Goudy Old Style" pitchFamily="18" charset="0"/>
              </a:rPr>
              <a:t>Estensione a 5 anni di CARE-MSI:</a:t>
            </a:r>
            <a:br>
              <a:rPr lang="it-IT" sz="8000" dirty="0" smtClean="0">
                <a:latin typeface="Goudy Old Style" pitchFamily="18" charset="0"/>
              </a:rPr>
            </a:br>
            <a:r>
              <a:rPr lang="it-IT" sz="8000" dirty="0" smtClean="0">
                <a:latin typeface="Goudy Old Style" pitchFamily="18" charset="0"/>
              </a:rPr>
              <a:t>NEDA  (</a:t>
            </a:r>
            <a:r>
              <a:rPr lang="en-US" sz="8000" dirty="0" smtClean="0">
                <a:latin typeface="Goudy Old Style" pitchFamily="18" charset="0"/>
              </a:rPr>
              <a:t>no evidence of disease activity)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t-IT" sz="3200" dirty="0" smtClean="0">
                <a:latin typeface="Goudy Old Style" charset="0"/>
              </a:rPr>
              <a:t> </a:t>
            </a:r>
            <a:endParaRPr lang="it-IT" sz="3200" dirty="0">
              <a:latin typeface="Goudy Old Style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87624" y="5373216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smtClean="0"/>
              <a:t>NEDA</a:t>
            </a:r>
          </a:p>
          <a:p>
            <a:pPr fontAlgn="base"/>
            <a:r>
              <a:rPr lang="en-US" dirty="0" smtClean="0"/>
              <a:t>- No relapses </a:t>
            </a:r>
          </a:p>
          <a:p>
            <a:pPr fontAlgn="base"/>
            <a:r>
              <a:rPr lang="en-US" dirty="0" smtClean="0"/>
              <a:t>- No increase in disability (measured by EDSS)</a:t>
            </a:r>
          </a:p>
          <a:p>
            <a:pPr fontAlgn="base"/>
            <a:r>
              <a:rPr lang="en-US" dirty="0" smtClean="0"/>
              <a:t>- No new or active (enhancing) lesions on MRI scans.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91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538163" y="503238"/>
            <a:ext cx="8229600" cy="8683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t-IT" sz="4200">
                <a:latin typeface="Goudy Old Style" charset="0"/>
              </a:rPr>
              <a:t>Estensione a 5 anni di CARE-MSII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09DAC4-230F-49F0-AC3C-9EF009F12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390" y="6577112"/>
            <a:ext cx="4602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it-IT" sz="1400" b="1" i="1" dirty="0" err="1">
                <a:solidFill>
                  <a:srgbClr val="FF1111"/>
                </a:solidFill>
                <a:latin typeface="Comic Sans MS" panose="030F0702030302020204" pitchFamily="66" charset="0"/>
              </a:rPr>
              <a:t>Havrdvova</a:t>
            </a:r>
            <a:r>
              <a:rPr lang="en-GB" altLang="it-IT" sz="1400" b="1" i="1" dirty="0">
                <a:solidFill>
                  <a:srgbClr val="FF1111"/>
                </a:solidFill>
                <a:latin typeface="Comic Sans MS" panose="030F0702030302020204" pitchFamily="66" charset="0"/>
              </a:rPr>
              <a:t> E et </a:t>
            </a:r>
            <a:r>
              <a:rPr lang="en-GB" altLang="it-IT" sz="1400" b="1" i="1" dirty="0" err="1">
                <a:solidFill>
                  <a:srgbClr val="FF1111"/>
                </a:solidFill>
                <a:latin typeface="Comic Sans MS" panose="030F0702030302020204" pitchFamily="66" charset="0"/>
              </a:rPr>
              <a:t>al.,Neurology</a:t>
            </a:r>
            <a:r>
              <a:rPr lang="en-GB" altLang="it-IT" sz="1400" b="1" i="1" dirty="0">
                <a:solidFill>
                  <a:srgbClr val="FF1111"/>
                </a:solidFill>
                <a:latin typeface="Comic Sans MS" panose="030F0702030302020204" pitchFamily="66" charset="0"/>
              </a:rPr>
              <a:t> 2017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E1FD775-ACA1-4734-916A-31129062D8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" y="2152650"/>
            <a:ext cx="7696200" cy="25527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7203B99-55A4-4FF7-9485-18B31A42EEC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916832"/>
            <a:ext cx="8892480" cy="313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25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538163" y="44624"/>
            <a:ext cx="8229600" cy="59754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t-IT" sz="4200" dirty="0">
                <a:latin typeface="Goudy Old Style" charset="0"/>
              </a:rPr>
              <a:t>Estensione a 5 anni di CARE-MSII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09DAC4-230F-49F0-AC3C-9EF009F12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390" y="6577112"/>
            <a:ext cx="4602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it-IT" sz="1400" b="1" i="1" dirty="0" err="1">
                <a:latin typeface="Comic Sans MS" panose="030F0702030302020204" pitchFamily="66" charset="0"/>
              </a:rPr>
              <a:t>Havrdvova</a:t>
            </a:r>
            <a:r>
              <a:rPr lang="en-GB" altLang="it-IT" sz="1400" b="1" i="1" dirty="0">
                <a:latin typeface="Comic Sans MS" panose="030F0702030302020204" pitchFamily="66" charset="0"/>
              </a:rPr>
              <a:t> E et </a:t>
            </a:r>
            <a:r>
              <a:rPr lang="en-GB" altLang="it-IT" sz="1400" b="1" i="1" dirty="0" err="1">
                <a:latin typeface="Comic Sans MS" panose="030F0702030302020204" pitchFamily="66" charset="0"/>
              </a:rPr>
              <a:t>al.,Neurology</a:t>
            </a:r>
            <a:r>
              <a:rPr lang="en-GB" altLang="it-IT" sz="1400" b="1" i="1" dirty="0">
                <a:latin typeface="Comic Sans MS" panose="030F0702030302020204" pitchFamily="66" charset="0"/>
              </a:rPr>
              <a:t> 2017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8F799D0-1C88-46B7-8011-8560ADC3FC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268760"/>
            <a:ext cx="4769123" cy="534957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C7C058B-D59E-49A4-9D38-374B5DAFD14B}"/>
              </a:ext>
            </a:extLst>
          </p:cNvPr>
          <p:cNvSpPr/>
          <p:nvPr/>
        </p:nvSpPr>
        <p:spPr>
          <a:xfrm>
            <a:off x="538163" y="735087"/>
            <a:ext cx="8498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  <a:latin typeface="Comic Sans MS" panose="030F0702030302020204" pitchFamily="66" charset="0"/>
              </a:rPr>
              <a:t>Brain volume loss over 5 years in alemtuzumab patients</a:t>
            </a:r>
            <a:endParaRPr lang="it-IT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16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231820" y="116868"/>
            <a:ext cx="8641724" cy="86836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it-IT" sz="3400" b="1" dirty="0" err="1">
                <a:solidFill>
                  <a:schemeClr val="accent1"/>
                </a:solidFill>
                <a:latin typeface="Goudy Old Style" charset="0"/>
              </a:rPr>
              <a:t>Alemtuzumab</a:t>
            </a:r>
            <a:r>
              <a:rPr lang="it-IT" sz="3400" b="1" dirty="0">
                <a:solidFill>
                  <a:schemeClr val="accent1"/>
                </a:solidFill>
                <a:latin typeface="Goudy Old Style" charset="0"/>
              </a:rPr>
              <a:t>: effetti collaterali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A3897F9-53B8-438B-92FE-FF44CB16B3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2" y="1004664"/>
            <a:ext cx="7572375" cy="48006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ECEBBC7-F022-4623-8808-91A1B89673AB}"/>
              </a:ext>
            </a:extLst>
          </p:cNvPr>
          <p:cNvSpPr/>
          <p:nvPr/>
        </p:nvSpPr>
        <p:spPr>
          <a:xfrm>
            <a:off x="899592" y="4581128"/>
            <a:ext cx="745859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DA8E171-B925-4EA2-B787-B85E8C584C78}"/>
              </a:ext>
            </a:extLst>
          </p:cNvPr>
          <p:cNvSpPr/>
          <p:nvPr/>
        </p:nvSpPr>
        <p:spPr>
          <a:xfrm>
            <a:off x="827584" y="3933056"/>
            <a:ext cx="745859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C9D8B44-8EBD-455E-9F5A-FA7F5E1A120E}"/>
              </a:ext>
            </a:extLst>
          </p:cNvPr>
          <p:cNvSpPr/>
          <p:nvPr/>
        </p:nvSpPr>
        <p:spPr>
          <a:xfrm>
            <a:off x="611561" y="5733256"/>
            <a:ext cx="8064896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00000"/>
              </a:lnSpc>
              <a:spcBef>
                <a:spcPts val="2000"/>
              </a:spcBef>
              <a:buFont typeface="Wingdings" pitchFamily="2" charset="2"/>
              <a:buChar char="q"/>
              <a:defRPr/>
            </a:pPr>
            <a:r>
              <a:rPr lang="it-IT" dirty="0">
                <a:latin typeface="Goudy Old Style" pitchFamily="18" charset="0"/>
              </a:rPr>
              <a:t>tubercolosi attiva e latente, listeriosi/Listeria </a:t>
            </a:r>
            <a:r>
              <a:rPr lang="it-IT" dirty="0" err="1">
                <a:latin typeface="Goudy Old Style" pitchFamily="18" charset="0"/>
              </a:rPr>
              <a:t>meningitis</a:t>
            </a:r>
            <a:r>
              <a:rPr lang="it-IT" dirty="0">
                <a:latin typeface="Goudy Old Style" pitchFamily="18" charset="0"/>
              </a:rPr>
              <a:t>, </a:t>
            </a:r>
            <a:r>
              <a:rPr lang="it-IT" dirty="0" err="1">
                <a:latin typeface="Goudy Old Style" pitchFamily="18" charset="0"/>
              </a:rPr>
              <a:t>candidiasi</a:t>
            </a:r>
            <a:endParaRPr lang="it-IT" dirty="0">
              <a:latin typeface="Goudy Old Style" pitchFamily="18" charset="0"/>
            </a:endParaRPr>
          </a:p>
          <a:p>
            <a:pPr hangingPunct="0">
              <a:spcBef>
                <a:spcPts val="2000"/>
              </a:spcBef>
              <a:buFont typeface="Wingdings" pitchFamily="2" charset="2"/>
              <a:buChar char="q"/>
              <a:defRPr/>
            </a:pPr>
            <a:r>
              <a:rPr lang="it-IT" b="1" dirty="0">
                <a:latin typeface="Goudy Old Style" pitchFamily="18" charset="0"/>
              </a:rPr>
              <a:t>Non sono stati riportati casi di PML</a:t>
            </a:r>
          </a:p>
          <a:p>
            <a:pPr hangingPunct="0">
              <a:lnSpc>
                <a:spcPct val="100000"/>
              </a:lnSpc>
              <a:spcBef>
                <a:spcPts val="2000"/>
              </a:spcBef>
              <a:buFont typeface="Wingdings" pitchFamily="2" charset="2"/>
              <a:buChar char="q"/>
              <a:defRPr/>
            </a:pPr>
            <a:endParaRPr lang="it-IT" dirty="0">
              <a:latin typeface="Goudy Old Style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CFBFAC-008B-41BE-AE75-1863F3C80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390" y="6577112"/>
            <a:ext cx="4602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it-IT" sz="1400" b="1" i="1" dirty="0" err="1">
                <a:latin typeface="Comic Sans MS" panose="030F0702030302020204" pitchFamily="66" charset="0"/>
              </a:rPr>
              <a:t>Havrdvova</a:t>
            </a:r>
            <a:r>
              <a:rPr lang="en-GB" altLang="it-IT" sz="1400" b="1" i="1" dirty="0">
                <a:latin typeface="Comic Sans MS" panose="030F0702030302020204" pitchFamily="66" charset="0"/>
              </a:rPr>
              <a:t> E et </a:t>
            </a:r>
            <a:r>
              <a:rPr lang="en-GB" altLang="it-IT" sz="1400" b="1" i="1" dirty="0" err="1">
                <a:latin typeface="Comic Sans MS" panose="030F0702030302020204" pitchFamily="66" charset="0"/>
              </a:rPr>
              <a:t>al.,Neurology</a:t>
            </a:r>
            <a:r>
              <a:rPr lang="en-GB" altLang="it-IT" sz="1400" b="1" i="1" dirty="0">
                <a:latin typeface="Comic Sans MS" panose="030F0702030302020204" pitchFamily="66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955358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231820" y="271416"/>
            <a:ext cx="8641724" cy="86836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it-IT" sz="3400" b="1" dirty="0" err="1">
                <a:solidFill>
                  <a:schemeClr val="accent1"/>
                </a:solidFill>
                <a:latin typeface="Goudy Old Style" charset="0"/>
              </a:rPr>
              <a:t>Alemtuzumab</a:t>
            </a:r>
            <a:r>
              <a:rPr lang="it-IT" sz="3400" b="1" dirty="0">
                <a:solidFill>
                  <a:schemeClr val="accent1"/>
                </a:solidFill>
                <a:latin typeface="Goudy Old Style" charset="0"/>
              </a:rPr>
              <a:t>: </a:t>
            </a:r>
            <a:r>
              <a:rPr lang="it-IT" sz="3400" b="1" dirty="0" err="1">
                <a:solidFill>
                  <a:schemeClr val="accent1"/>
                </a:solidFill>
                <a:latin typeface="Goudy Old Style" charset="0"/>
              </a:rPr>
              <a:t>infusion</a:t>
            </a:r>
            <a:r>
              <a:rPr lang="it-IT" sz="3400" b="1" dirty="0">
                <a:solidFill>
                  <a:schemeClr val="accent1"/>
                </a:solidFill>
                <a:latin typeface="Goudy Old Style" charset="0"/>
              </a:rPr>
              <a:t> </a:t>
            </a:r>
            <a:r>
              <a:rPr lang="it-IT" sz="3400" b="1" dirty="0" err="1">
                <a:solidFill>
                  <a:schemeClr val="accent1"/>
                </a:solidFill>
                <a:latin typeface="Goudy Old Style" charset="0"/>
              </a:rPr>
              <a:t>associated</a:t>
            </a:r>
            <a:r>
              <a:rPr lang="it-IT" sz="3400" b="1" dirty="0">
                <a:solidFill>
                  <a:schemeClr val="accent1"/>
                </a:solidFill>
                <a:latin typeface="Goudy Old Style" charset="0"/>
              </a:rPr>
              <a:t> </a:t>
            </a:r>
            <a:r>
              <a:rPr lang="it-IT" sz="3400" b="1" dirty="0" err="1">
                <a:solidFill>
                  <a:schemeClr val="accent1"/>
                </a:solidFill>
                <a:latin typeface="Goudy Old Style" charset="0"/>
              </a:rPr>
              <a:t>reactions</a:t>
            </a:r>
            <a:r>
              <a:rPr lang="it-IT" sz="3400" b="1" dirty="0">
                <a:solidFill>
                  <a:schemeClr val="accent1"/>
                </a:solidFill>
                <a:latin typeface="Goudy Old Style" charset="0"/>
              </a:rPr>
              <a:t> (</a:t>
            </a:r>
            <a:r>
              <a:rPr lang="it-IT" sz="3400" b="1" dirty="0" err="1">
                <a:solidFill>
                  <a:schemeClr val="accent1"/>
                </a:solidFill>
                <a:latin typeface="Goudy Old Style" charset="0"/>
              </a:rPr>
              <a:t>IARs</a:t>
            </a:r>
            <a:r>
              <a:rPr lang="it-IT" sz="3400" b="1" dirty="0">
                <a:solidFill>
                  <a:schemeClr val="accent1"/>
                </a:solidFill>
                <a:latin typeface="Goudy Old Style" charset="0"/>
              </a:rPr>
              <a:t>)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47730" y="1271495"/>
            <a:ext cx="8796270" cy="509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0">
              <a:lnSpc>
                <a:spcPct val="100000"/>
              </a:lnSpc>
              <a:spcBef>
                <a:spcPts val="2000"/>
              </a:spcBef>
              <a:buFont typeface="Wingdings" pitchFamily="2" charset="2"/>
              <a:buChar char="q"/>
              <a:defRPr/>
            </a:pPr>
            <a:r>
              <a:rPr lang="it-IT" sz="2400" dirty="0">
                <a:latin typeface="Goudy Old Style" charset="0"/>
              </a:rPr>
              <a:t>The </a:t>
            </a:r>
            <a:r>
              <a:rPr lang="it-IT" sz="2400" dirty="0" err="1">
                <a:latin typeface="Goudy Old Style" charset="0"/>
              </a:rPr>
              <a:t>reactions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generally</a:t>
            </a:r>
            <a:r>
              <a:rPr lang="it-IT" sz="2400" dirty="0">
                <a:latin typeface="Goudy Old Style" charset="0"/>
              </a:rPr>
              <a:t> include </a:t>
            </a:r>
            <a:r>
              <a:rPr lang="it-IT" sz="2400" dirty="0" err="1">
                <a:latin typeface="Goudy Old Style" charset="0"/>
              </a:rPr>
              <a:t>headache</a:t>
            </a:r>
            <a:r>
              <a:rPr lang="it-IT" sz="2400" dirty="0">
                <a:latin typeface="Goudy Old Style" charset="0"/>
              </a:rPr>
              <a:t>, </a:t>
            </a:r>
            <a:r>
              <a:rPr lang="it-IT" sz="2400" dirty="0" err="1">
                <a:latin typeface="Goudy Old Style" charset="0"/>
              </a:rPr>
              <a:t>rash</a:t>
            </a:r>
            <a:r>
              <a:rPr lang="it-IT" sz="2400" dirty="0">
                <a:latin typeface="Goudy Old Style" charset="0"/>
              </a:rPr>
              <a:t>, </a:t>
            </a:r>
            <a:r>
              <a:rPr lang="it-IT" sz="2400" dirty="0" err="1">
                <a:latin typeface="Goudy Old Style" charset="0"/>
              </a:rPr>
              <a:t>pyrexia</a:t>
            </a:r>
            <a:r>
              <a:rPr lang="it-IT" sz="2400" dirty="0">
                <a:latin typeface="Goudy Old Style" charset="0"/>
              </a:rPr>
              <a:t>, nausea, </a:t>
            </a:r>
            <a:r>
              <a:rPr lang="it-IT" sz="2400" dirty="0" err="1">
                <a:latin typeface="Goudy Old Style" charset="0"/>
              </a:rPr>
              <a:t>flushing</a:t>
            </a:r>
            <a:r>
              <a:rPr lang="it-IT" sz="2400" dirty="0">
                <a:latin typeface="Goudy Old Style" charset="0"/>
              </a:rPr>
              <a:t>, urticaria, </a:t>
            </a:r>
            <a:r>
              <a:rPr lang="it-IT" sz="2400" dirty="0" err="1">
                <a:latin typeface="Goudy Old Style" charset="0"/>
              </a:rPr>
              <a:t>insomnia</a:t>
            </a:r>
            <a:r>
              <a:rPr lang="it-IT" sz="2400" dirty="0">
                <a:latin typeface="Goudy Old Style" charset="0"/>
              </a:rPr>
              <a:t> and </a:t>
            </a:r>
            <a:r>
              <a:rPr lang="it-IT" sz="2400" dirty="0" err="1">
                <a:latin typeface="Goudy Old Style" charset="0"/>
              </a:rPr>
              <a:t>pruritus</a:t>
            </a:r>
            <a:r>
              <a:rPr lang="it-IT" sz="2400" dirty="0">
                <a:latin typeface="Goudy Old Style" charset="0"/>
              </a:rPr>
              <a:t>. </a:t>
            </a:r>
          </a:p>
          <a:p>
            <a:pPr hangingPunct="0">
              <a:lnSpc>
                <a:spcPct val="100000"/>
              </a:lnSpc>
              <a:spcBef>
                <a:spcPts val="2000"/>
              </a:spcBef>
              <a:buFont typeface="Wingdings" pitchFamily="2" charset="2"/>
              <a:buChar char="q"/>
              <a:defRPr/>
            </a:pPr>
            <a:r>
              <a:rPr lang="it-IT" sz="2400" dirty="0">
                <a:latin typeface="Goudy Old Style" charset="0"/>
              </a:rPr>
              <a:t>More </a:t>
            </a:r>
            <a:r>
              <a:rPr lang="it-IT" sz="2400" dirty="0" err="1">
                <a:latin typeface="Goudy Old Style" charset="0"/>
              </a:rPr>
              <a:t>than</a:t>
            </a:r>
            <a:r>
              <a:rPr lang="it-IT" sz="2400" dirty="0">
                <a:latin typeface="Goudy Old Style" charset="0"/>
              </a:rPr>
              <a:t> 10% </a:t>
            </a:r>
            <a:r>
              <a:rPr lang="it-IT" sz="2400" dirty="0" err="1">
                <a:latin typeface="Goudy Old Style" charset="0"/>
              </a:rPr>
              <a:t>of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patients</a:t>
            </a:r>
            <a:r>
              <a:rPr lang="it-IT" sz="2400" dirty="0">
                <a:latin typeface="Goudy Old Style" charset="0"/>
              </a:rPr>
              <a:t> in the </a:t>
            </a:r>
            <a:r>
              <a:rPr lang="it-IT" sz="2400" dirty="0" err="1">
                <a:latin typeface="Goudy Old Style" charset="0"/>
              </a:rPr>
              <a:t>Phase</a:t>
            </a:r>
            <a:r>
              <a:rPr lang="it-IT" sz="2400" dirty="0">
                <a:latin typeface="Goudy Old Style" charset="0"/>
              </a:rPr>
              <a:t> III </a:t>
            </a:r>
            <a:r>
              <a:rPr lang="it-IT" sz="2400" dirty="0" err="1">
                <a:latin typeface="Goudy Old Style" charset="0"/>
              </a:rPr>
              <a:t>studies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showed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cardiac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disorders</a:t>
            </a:r>
            <a:r>
              <a:rPr lang="it-IT" sz="2400" dirty="0">
                <a:latin typeface="Goudy Old Style" charset="0"/>
              </a:rPr>
              <a:t>, in </a:t>
            </a:r>
            <a:r>
              <a:rPr lang="it-IT" sz="2400" dirty="0" err="1">
                <a:latin typeface="Goudy Old Style" charset="0"/>
              </a:rPr>
              <a:t>particular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tachycardia</a:t>
            </a:r>
            <a:r>
              <a:rPr lang="it-IT" sz="2400" dirty="0">
                <a:latin typeface="Goudy Old Style" charset="0"/>
              </a:rPr>
              <a:t>.</a:t>
            </a:r>
          </a:p>
          <a:p>
            <a:pPr hangingPunct="0">
              <a:lnSpc>
                <a:spcPct val="100000"/>
              </a:lnSpc>
              <a:spcBef>
                <a:spcPts val="2000"/>
              </a:spcBef>
              <a:buFont typeface="Wingdings" pitchFamily="2" charset="2"/>
              <a:buChar char="q"/>
              <a:defRPr/>
            </a:pPr>
            <a:r>
              <a:rPr lang="it-IT" sz="2400" dirty="0">
                <a:latin typeface="Goudy Old Style" charset="0"/>
              </a:rPr>
              <a:t> </a:t>
            </a:r>
            <a:r>
              <a:rPr lang="it-IT" sz="2400" dirty="0" err="1">
                <a:latin typeface="Goudy Old Style" charset="0"/>
              </a:rPr>
              <a:t>It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is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thought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that</a:t>
            </a:r>
            <a:r>
              <a:rPr lang="it-IT" sz="2400" dirty="0">
                <a:latin typeface="Goudy Old Style" charset="0"/>
              </a:rPr>
              <a:t> the </a:t>
            </a:r>
            <a:r>
              <a:rPr lang="it-IT" sz="2400" dirty="0" err="1">
                <a:latin typeface="Goudy Old Style" charset="0"/>
              </a:rPr>
              <a:t>IARs</a:t>
            </a:r>
            <a:r>
              <a:rPr lang="it-IT" sz="2400" dirty="0">
                <a:latin typeface="Goudy Old Style" charset="0"/>
              </a:rPr>
              <a:t> are due </a:t>
            </a:r>
            <a:r>
              <a:rPr lang="it-IT" sz="2400" dirty="0" err="1">
                <a:latin typeface="Goudy Old Style" charset="0"/>
              </a:rPr>
              <a:t>to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allergic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reactions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of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hypersensitivity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mediated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by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immunoglobulin</a:t>
            </a:r>
            <a:r>
              <a:rPr lang="it-IT" sz="2400" dirty="0">
                <a:latin typeface="Goudy Old Style" charset="0"/>
              </a:rPr>
              <a:t> E and </a:t>
            </a:r>
            <a:r>
              <a:rPr lang="it-IT" sz="2400" dirty="0" err="1">
                <a:latin typeface="Goudy Old Style" charset="0"/>
              </a:rPr>
              <a:t>nonallergic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cytokine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release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reactions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induced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by</a:t>
            </a:r>
            <a:r>
              <a:rPr lang="it-IT" sz="2400" dirty="0">
                <a:latin typeface="Goudy Old Style" charset="0"/>
              </a:rPr>
              <a:t> the </a:t>
            </a:r>
            <a:r>
              <a:rPr lang="it-IT" sz="2400" dirty="0" err="1">
                <a:latin typeface="Goudy Old Style" charset="0"/>
              </a:rPr>
              <a:t>recruitment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of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inflammatory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cells</a:t>
            </a:r>
            <a:r>
              <a:rPr lang="it-IT" sz="2400" dirty="0">
                <a:latin typeface="Goudy Old Style" charset="0"/>
              </a:rPr>
              <a:t> or </a:t>
            </a:r>
            <a:r>
              <a:rPr lang="it-IT" sz="2400" dirty="0" err="1">
                <a:latin typeface="Goudy Old Style" charset="0"/>
              </a:rPr>
              <a:t>cell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lysis</a:t>
            </a:r>
            <a:r>
              <a:rPr lang="it-IT" sz="2400" dirty="0">
                <a:latin typeface="Goudy Old Style" charset="0"/>
              </a:rPr>
              <a:t>. </a:t>
            </a:r>
          </a:p>
          <a:p>
            <a:pPr hangingPunct="0">
              <a:lnSpc>
                <a:spcPct val="100000"/>
              </a:lnSpc>
              <a:spcBef>
                <a:spcPts val="2000"/>
              </a:spcBef>
              <a:buFont typeface="Wingdings" pitchFamily="2" charset="2"/>
              <a:buChar char="q"/>
              <a:defRPr/>
            </a:pPr>
            <a:r>
              <a:rPr lang="it-IT" sz="2400" dirty="0" err="1">
                <a:latin typeface="Goudy Old Style" charset="0"/>
              </a:rPr>
              <a:t>IARs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decreased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with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each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annual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course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of</a:t>
            </a:r>
            <a:r>
              <a:rPr lang="it-IT" sz="2400" dirty="0">
                <a:latin typeface="Goudy Old Style" charset="0"/>
              </a:rPr>
              <a:t> treatment and </a:t>
            </a:r>
            <a:r>
              <a:rPr lang="it-IT" sz="2400" dirty="0" err="1">
                <a:latin typeface="Goudy Old Style" charset="0"/>
              </a:rPr>
              <a:t>with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subsequent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infusions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within</a:t>
            </a:r>
            <a:r>
              <a:rPr lang="it-IT" sz="2400" dirty="0">
                <a:latin typeface="Goudy Old Style" charset="0"/>
              </a:rPr>
              <a:t> a </a:t>
            </a:r>
            <a:r>
              <a:rPr lang="it-IT" sz="2400" dirty="0" err="1">
                <a:latin typeface="Goudy Old Style" charset="0"/>
              </a:rPr>
              <a:t>course</a:t>
            </a:r>
            <a:r>
              <a:rPr lang="it-IT" sz="2400" dirty="0">
                <a:latin typeface="Goudy Old Style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4316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547664" y="2924944"/>
            <a:ext cx="6350462" cy="2088232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600 mg dose is administered as two separate intravenous infusions, day 1 and day 15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subsequent doses as a single 600 mg intravenous -infusion (every 6 months)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67744" y="126876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Ocrevus</a:t>
            </a:r>
            <a:r>
              <a:rPr lang="en-US" altLang="en-US" sz="40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Ocrelizumab</a:t>
            </a:r>
            <a:r>
              <a:rPr lang="en-US" alt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3B4EADA-14D1-4314-B0DD-84971A8882A1}"/>
              </a:ext>
            </a:extLst>
          </p:cNvPr>
          <p:cNvSpPr txBox="1">
            <a:spLocks noChangeArrowheads="1"/>
          </p:cNvSpPr>
          <p:nvPr/>
        </p:nvSpPr>
        <p:spPr>
          <a:xfrm>
            <a:off x="789578" y="280009"/>
            <a:ext cx="7975600" cy="77272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Ocrelizumab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mechanism of action</a:t>
            </a:r>
            <a:endParaRPr kumimoji="0" lang="en-US" altLang="en-US" sz="24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074" name="Picture 2" descr="C:\Users\Livia\Pictures\Cattura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840760" cy="4597888"/>
          </a:xfrm>
          <a:prstGeom prst="rect">
            <a:avLst/>
          </a:prstGeom>
          <a:noFill/>
        </p:spPr>
      </p:pic>
      <p:sp>
        <p:nvSpPr>
          <p:cNvPr id="14" name="Rettangolo 13"/>
          <p:cNvSpPr/>
          <p:nvPr/>
        </p:nvSpPr>
        <p:spPr>
          <a:xfrm>
            <a:off x="1331640" y="5661248"/>
            <a:ext cx="6408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/>
              <a:t>Ocrelizumab</a:t>
            </a:r>
            <a:r>
              <a:rPr lang="it-IT" sz="1400" dirty="0"/>
              <a:t> </a:t>
            </a:r>
            <a:r>
              <a:rPr lang="it-IT" sz="1400" dirty="0" err="1"/>
              <a:t>depletes</a:t>
            </a:r>
            <a:r>
              <a:rPr lang="it-IT" sz="1400" dirty="0"/>
              <a:t> </a:t>
            </a:r>
            <a:r>
              <a:rPr lang="it-IT" sz="1400" dirty="0" err="1"/>
              <a:t>pre-B</a:t>
            </a:r>
            <a:r>
              <a:rPr lang="it-IT" sz="1400" dirty="0"/>
              <a:t> </a:t>
            </a:r>
            <a:r>
              <a:rPr lang="it-IT" sz="1400" dirty="0" err="1"/>
              <a:t>cells</a:t>
            </a:r>
            <a:r>
              <a:rPr lang="it-IT" sz="1400" dirty="0"/>
              <a:t>, immature B </a:t>
            </a:r>
            <a:r>
              <a:rPr lang="it-IT" sz="1400" dirty="0" err="1"/>
              <a:t>cells</a:t>
            </a:r>
            <a:r>
              <a:rPr lang="it-IT" sz="1400" dirty="0"/>
              <a:t>, mature </a:t>
            </a:r>
            <a:r>
              <a:rPr lang="en-US" sz="1400" dirty="0"/>
              <a:t>B cells and memory B cells by antibody-dependent cellular </a:t>
            </a:r>
            <a:r>
              <a:rPr lang="en-US" sz="1400" dirty="0" err="1"/>
              <a:t>cytotoxicity</a:t>
            </a:r>
            <a:r>
              <a:rPr lang="en-US" sz="1400" dirty="0"/>
              <a:t> (ADCC) and complement-dependent </a:t>
            </a:r>
            <a:r>
              <a:rPr lang="en-US" sz="1400" dirty="0" err="1"/>
              <a:t>cytotoxicity</a:t>
            </a:r>
            <a:r>
              <a:rPr lang="en-US" sz="1400" dirty="0"/>
              <a:t> (CDC), </a:t>
            </a:r>
            <a:r>
              <a:rPr lang="en-US" sz="1400" b="1" dirty="0"/>
              <a:t>but not lymphoid stem cells and plasma cells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608512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/>
              <a:t>Bigaut, et al., </a:t>
            </a:r>
            <a:r>
              <a:rPr lang="en-US" sz="1400" dirty="0"/>
              <a:t>Expert Review of </a:t>
            </a:r>
            <a:r>
              <a:rPr lang="en-US" sz="1400" dirty="0" err="1"/>
              <a:t>Neurotherapeutics</a:t>
            </a:r>
            <a:r>
              <a:rPr lang="en-US" sz="1400" dirty="0"/>
              <a:t>, 2018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1196752"/>
            <a:ext cx="889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Approved by the FDA on 28 March 2017 for</a:t>
            </a:r>
          </a:p>
          <a:p>
            <a:r>
              <a:rPr lang="en-US" sz="2200" dirty="0"/>
              <a:t>RRMS and PPMS, by the EMA on 8 January 2018 and by Health Canada on 14 February 2018 for RRMS with active disease and for early PPMS .</a:t>
            </a:r>
          </a:p>
          <a:p>
            <a:endParaRPr lang="en-US" sz="2200" dirty="0"/>
          </a:p>
          <a:p>
            <a:r>
              <a:rPr lang="en-US" sz="2200" b="1" dirty="0"/>
              <a:t>FDA</a:t>
            </a:r>
            <a:r>
              <a:rPr lang="en-US" sz="2200" dirty="0"/>
              <a:t>: ‘</a:t>
            </a:r>
            <a:r>
              <a:rPr lang="en-US" sz="2200" dirty="0" err="1"/>
              <a:t>Ocrelizumab</a:t>
            </a:r>
            <a:r>
              <a:rPr lang="en-US" sz="2200" dirty="0"/>
              <a:t> is indicated for the treatment of adult</a:t>
            </a:r>
          </a:p>
          <a:p>
            <a:r>
              <a:rPr lang="en-US" sz="2200" dirty="0"/>
              <a:t>patients with relapsing or primary progressive forms of multiple</a:t>
            </a:r>
          </a:p>
          <a:p>
            <a:r>
              <a:rPr lang="it-IT" sz="2200" dirty="0" err="1"/>
              <a:t>sclerosis</a:t>
            </a:r>
            <a:r>
              <a:rPr lang="it-IT" sz="2200" dirty="0"/>
              <a:t>.’ </a:t>
            </a:r>
          </a:p>
          <a:p>
            <a:r>
              <a:rPr lang="en-US" sz="2200" b="1" dirty="0"/>
              <a:t>EMA</a:t>
            </a:r>
            <a:r>
              <a:rPr lang="en-US" sz="2200" dirty="0"/>
              <a:t>: ‘</a:t>
            </a:r>
            <a:r>
              <a:rPr lang="en-US" sz="2200" dirty="0" err="1"/>
              <a:t>Ocrelizumab</a:t>
            </a:r>
            <a:r>
              <a:rPr lang="en-US" sz="2200" dirty="0"/>
              <a:t> is indicated for the treatment of adult</a:t>
            </a:r>
          </a:p>
          <a:p>
            <a:r>
              <a:rPr lang="en-US" sz="2200" dirty="0"/>
              <a:t>patients with relapsing forms of multiple sclerosis (RMS) with</a:t>
            </a:r>
          </a:p>
          <a:p>
            <a:r>
              <a:rPr lang="en-US" sz="2200" dirty="0"/>
              <a:t>active disease defined by clinical or imaging features.</a:t>
            </a:r>
          </a:p>
          <a:p>
            <a:r>
              <a:rPr lang="en-US" sz="2200" dirty="0" err="1"/>
              <a:t>Ocrelizumab</a:t>
            </a:r>
            <a:r>
              <a:rPr lang="en-US" sz="2200" dirty="0"/>
              <a:t> is indicated for the treatment of adult patients</a:t>
            </a:r>
          </a:p>
          <a:p>
            <a:r>
              <a:rPr lang="en-US" sz="2200" dirty="0"/>
              <a:t>with early primary progressive multiple sclerosis (PPMS) in</a:t>
            </a:r>
          </a:p>
          <a:p>
            <a:r>
              <a:rPr lang="en-US" sz="2200" dirty="0"/>
              <a:t>terms of disease duration and level of disability, and with</a:t>
            </a:r>
          </a:p>
          <a:p>
            <a:r>
              <a:rPr lang="en-US" sz="2200" dirty="0"/>
              <a:t>imaging features characteristic of inflammatory activity.’ </a:t>
            </a:r>
            <a:endParaRPr lang="it-IT" sz="2200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/>
              <a:t>Status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ocrelizumab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3B4EADA-14D1-4314-B0DD-84971A8882A1}"/>
              </a:ext>
            </a:extLst>
          </p:cNvPr>
          <p:cNvSpPr txBox="1">
            <a:spLocks noChangeArrowheads="1"/>
          </p:cNvSpPr>
          <p:nvPr/>
        </p:nvSpPr>
        <p:spPr>
          <a:xfrm>
            <a:off x="789578" y="581199"/>
            <a:ext cx="7975600" cy="61555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 Cell Depletion: Anti-CD20 Therapy</a:t>
            </a:r>
            <a:endParaRPr kumimoji="0" lang="en-US" altLang="en-US" sz="24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C1343-DF11-4752-A3E3-DD47220E4538}"/>
              </a:ext>
            </a:extLst>
          </p:cNvPr>
          <p:cNvSpPr txBox="1"/>
          <p:nvPr/>
        </p:nvSpPr>
        <p:spPr>
          <a:xfrm>
            <a:off x="228600" y="6204624"/>
            <a:ext cx="415181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1. Adapted from Genovese, et al. </a:t>
            </a:r>
            <a:r>
              <a:rPr lang="en-US" sz="1000" i="1" dirty="0">
                <a:latin typeface="Arial" charset="0"/>
                <a:ea typeface="Arial" charset="0"/>
                <a:cs typeface="Arial" charset="0"/>
              </a:rPr>
              <a:t>Arthritis Res Ther.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 2013;15(</a:t>
            </a:r>
            <a:r>
              <a:rPr lang="en-US" sz="1000" dirty="0" err="1">
                <a:latin typeface="Arial" charset="0"/>
                <a:ea typeface="Arial" charset="0"/>
                <a:cs typeface="Arial" charset="0"/>
              </a:rPr>
              <a:t>suppl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 1):S4; 2. Bar-Or A, et al. </a:t>
            </a:r>
            <a:r>
              <a:rPr lang="en-US" sz="1000" i="1" dirty="0">
                <a:latin typeface="Arial" charset="0"/>
                <a:ea typeface="Arial" charset="0"/>
                <a:cs typeface="Arial" charset="0"/>
              </a:rPr>
              <a:t>Ann Neurol. 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2008;63:395-400.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C32A1-9C8B-40F0-8C3B-DAF3E31C6897}"/>
              </a:ext>
            </a:extLst>
          </p:cNvPr>
          <p:cNvSpPr txBox="1"/>
          <p:nvPr/>
        </p:nvSpPr>
        <p:spPr>
          <a:xfrm>
            <a:off x="137550" y="1436429"/>
            <a:ext cx="1288699" cy="298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C1C1C"/>
                </a:solidFill>
                <a:latin typeface="Arial" charset="0"/>
              </a:rPr>
              <a:t>CD19+ B Cells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B1EA1A-78FA-4387-ABB0-22AA6CBB8780}"/>
              </a:ext>
            </a:extLst>
          </p:cNvPr>
          <p:cNvGrpSpPr/>
          <p:nvPr/>
        </p:nvGrpSpPr>
        <p:grpSpPr>
          <a:xfrm>
            <a:off x="1256482" y="1201463"/>
            <a:ext cx="7442350" cy="3512218"/>
            <a:chOff x="2012033" y="1393685"/>
            <a:chExt cx="6657798" cy="25739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CF8F8BB-F1D3-46E4-87CB-044AE1563516}"/>
                </a:ext>
              </a:extLst>
            </p:cNvPr>
            <p:cNvGrpSpPr/>
            <p:nvPr/>
          </p:nvGrpSpPr>
          <p:grpSpPr>
            <a:xfrm>
              <a:off x="2012033" y="1393685"/>
              <a:ext cx="2505469" cy="2573984"/>
              <a:chOff x="2012033" y="1393685"/>
              <a:chExt cx="2505469" cy="2573984"/>
            </a:xfrm>
          </p:grpSpPr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39A5A270-F2DC-4748-85C3-9C91E987B0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91617490"/>
                  </p:ext>
                </p:extLst>
              </p:nvPr>
            </p:nvGraphicFramePr>
            <p:xfrm>
              <a:off x="2144722" y="1740214"/>
              <a:ext cx="2240091" cy="222745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B66082-82A9-4DFF-B03D-62A872930333}"/>
                  </a:ext>
                </a:extLst>
              </p:cNvPr>
              <p:cNvSpPr txBox="1"/>
              <p:nvPr/>
            </p:nvSpPr>
            <p:spPr>
              <a:xfrm>
                <a:off x="2012033" y="1393685"/>
                <a:ext cx="25054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Arial" charset="0"/>
                  </a:rPr>
                  <a:t>Ocrelizumab RA Study</a:t>
                </a:r>
                <a:r>
                  <a:rPr kumimoji="0" lang="en-US" sz="14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9A51D1D-C7AA-4017-AC4C-798B993CD3DC}"/>
                </a:ext>
              </a:extLst>
            </p:cNvPr>
            <p:cNvGrpSpPr/>
            <p:nvPr/>
          </p:nvGrpSpPr>
          <p:grpSpPr>
            <a:xfrm>
              <a:off x="5143158" y="1393685"/>
              <a:ext cx="3526673" cy="2404474"/>
              <a:chOff x="5143158" y="1393685"/>
              <a:chExt cx="3526673" cy="240447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A3D6294-4169-492A-B4C9-2E8C4A611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43159" y="1651312"/>
                <a:ext cx="3526672" cy="2146847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3A25A9-F865-49B8-919E-93031C271A26}"/>
                  </a:ext>
                </a:extLst>
              </p:cNvPr>
              <p:cNvSpPr txBox="1"/>
              <p:nvPr/>
            </p:nvSpPr>
            <p:spPr>
              <a:xfrm>
                <a:off x="5143158" y="1393685"/>
                <a:ext cx="35266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Arial" charset="0"/>
                  </a:rPr>
                  <a:t>Rituximab MS Study</a:t>
                </a:r>
                <a:r>
                  <a:rPr kumimoji="0" lang="en-US" sz="14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DADCFD9-2812-4C27-AF94-FFA0CE16C1E2}"/>
              </a:ext>
            </a:extLst>
          </p:cNvPr>
          <p:cNvSpPr txBox="1">
            <a:spLocks/>
          </p:cNvSpPr>
          <p:nvPr/>
        </p:nvSpPr>
        <p:spPr>
          <a:xfrm>
            <a:off x="228600" y="4590725"/>
            <a:ext cx="8686800" cy="13622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marR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7725" indent="-285750" algn="l" defTabSz="457189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Chronic anti-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CD20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 treatment with ocrelizumab results in persistent immunosuppression, under which B cells remain depleted</a:t>
            </a:r>
          </a:p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The long-term consequences of anti-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CD20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 treatment with ocrelizumab in patients with MS are unknown</a:t>
            </a:r>
          </a:p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via\Pictures\Cattu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1168"/>
            <a:ext cx="9144000" cy="4015663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5183560" y="6525344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Tintore et al</a:t>
            </a:r>
            <a:r>
              <a:rPr lang="sv-SE" sz="1400" i="1" dirty="0"/>
              <a:t>., Nat Rev Neurol</a:t>
            </a:r>
            <a:r>
              <a:rPr lang="sv-SE" sz="1400" dirty="0"/>
              <a:t>. 2019;15(1):53-58.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8520" y="678468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Timeline of developments in the treatment of multiple sclerosis</a:t>
            </a:r>
            <a:endParaRPr lang="it-IT" sz="23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516216" y="3861048"/>
            <a:ext cx="1008112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948264" y="3645024"/>
            <a:ext cx="216024" cy="2880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948264" y="3645024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C336E56F-92F3-4883-A1F8-B7ABBB10A0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268852"/>
              </p:ext>
            </p:extLst>
          </p:nvPr>
        </p:nvGraphicFramePr>
        <p:xfrm>
          <a:off x="228600" y="2182740"/>
          <a:ext cx="8686798" cy="3622524"/>
        </p:xfrm>
        <a:graphic>
          <a:graphicData uri="http://schemas.openxmlformats.org/drawingml/2006/table">
            <a:tbl>
              <a:tblPr firstRow="1" bandRow="1"/>
              <a:tblGrid>
                <a:gridCol w="2315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538">
                  <a:extLst>
                    <a:ext uri="{9D8B030D-6E8A-4147-A177-3AD203B41FA5}">
                      <a16:colId xmlns:a16="http://schemas.microsoft.com/office/drawing/2014/main" val="4075531910"/>
                    </a:ext>
                  </a:extLst>
                </a:gridCol>
                <a:gridCol w="2136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8177">
                  <a:extLst>
                    <a:ext uri="{9D8B030D-6E8A-4147-A177-3AD203B41FA5}">
                      <a16:colId xmlns:a16="http://schemas.microsoft.com/office/drawing/2014/main" val="336124945"/>
                    </a:ext>
                  </a:extLst>
                </a:gridCol>
                <a:gridCol w="1670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058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63" marR="83263" marT="41796" marB="4179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trial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63" marR="83263" marT="41796" marB="4179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63" marR="83263" marT="41796" marB="4179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670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Trial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IFN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ß-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1a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IFN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ß-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1a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63" marR="83263" marT="41796" marB="41796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058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Patients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</a:t>
                      </a: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</a:t>
                      </a: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</a:t>
                      </a:r>
                    </a:p>
                  </a:txBody>
                  <a:tcPr marL="83263" marR="83263" marT="41796" marB="41796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417</a:t>
                      </a: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058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sex (%)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66.2</a:t>
                      </a: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CF4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65.9</a:t>
                      </a: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67.0</a:t>
                      </a:r>
                    </a:p>
                  </a:txBody>
                  <a:tcPr marL="83263" marR="83263" marT="41796" marB="41796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CF4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65.0</a:t>
                      </a: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670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EDSS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2.75±1.29</a:t>
                      </a: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2.86±1.24</a:t>
                      </a: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2.84±1.38</a:t>
                      </a:r>
                    </a:p>
                  </a:txBody>
                  <a:tcPr marL="83263" marR="83263" marT="41796" marB="41796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2.78±1.30</a:t>
                      </a: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670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relapses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prior year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1.33±0.64</a:t>
                      </a: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CF4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1.31±0.65</a:t>
                      </a: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1.34±0.73</a:t>
                      </a:r>
                    </a:p>
                  </a:txBody>
                  <a:tcPr marL="83263" marR="83263" marT="41796" marB="41796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CF4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1.32±0.69</a:t>
                      </a: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670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duration of symptoms (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6.25±5.98</a:t>
                      </a: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6.74±6.37</a:t>
                      </a: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6.68±6.13</a:t>
                      </a:r>
                    </a:p>
                  </a:txBody>
                  <a:tcPr marL="83263" marR="83263" marT="41796" marB="41796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6.72±6.10</a:t>
                      </a: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6670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Previously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untreated</a:t>
                      </a:r>
                      <a:r>
                        <a:rPr lang="en-US" sz="1200" baseline="30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42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71.4</a:t>
                      </a: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CF4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342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73.8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42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75.3</a:t>
                      </a:r>
                    </a:p>
                  </a:txBody>
                  <a:tcPr marL="83263" marR="83263" marT="41796" marB="41796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CF4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342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72.9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263" marR="83263" marT="41796" marB="4179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3">
            <a:extLst>
              <a:ext uri="{FF2B5EF4-FFF2-40B4-BE49-F238E27FC236}">
                <a16:creationId xmlns:a16="http://schemas.microsoft.com/office/drawing/2014/main" id="{D3D57151-09DB-4F5C-B043-39B5270F96F0}"/>
              </a:ext>
            </a:extLst>
          </p:cNvPr>
          <p:cNvSpPr txBox="1"/>
          <p:nvPr/>
        </p:nvSpPr>
        <p:spPr>
          <a:xfrm>
            <a:off x="80553" y="6254162"/>
            <a:ext cx="6520543" cy="4326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Untreated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with disease-modifying therapy in 2 years before screening.  EDSS=Expanded Disability Status Scale</a:t>
            </a:r>
          </a:p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Note: Patient characteristics represent pooled data for study drug and comparator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53"/>
            <a:r>
              <a:rPr lang="nb-NO" sz="1000" dirty="0">
                <a:latin typeface="Arial" charset="0"/>
                <a:ea typeface="Arial" charset="0"/>
                <a:cs typeface="Arial" charset="0"/>
              </a:rPr>
              <a:t>Hauser SL, et al. </a:t>
            </a:r>
            <a:r>
              <a:rPr lang="nb-NO" sz="1000" i="1" dirty="0">
                <a:latin typeface="Arial" charset="0"/>
                <a:ea typeface="Arial" charset="0"/>
                <a:cs typeface="Arial" charset="0"/>
              </a:rPr>
              <a:t>N Engl J Med.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2017;376:221-234</a:t>
            </a:r>
            <a:endParaRPr lang="en-US" altLang="en-US" sz="1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3B4EADA-14D1-4314-B0DD-84971A8882A1}"/>
              </a:ext>
            </a:extLst>
          </p:cNvPr>
          <p:cNvSpPr txBox="1">
            <a:spLocks noChangeArrowheads="1"/>
          </p:cNvSpPr>
          <p:nvPr/>
        </p:nvSpPr>
        <p:spPr>
          <a:xfrm>
            <a:off x="789578" y="928081"/>
            <a:ext cx="7975600" cy="772727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Baseline Characteristics in 2-Year Core Studies:</a:t>
            </a:r>
            <a:b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Ocrelizumab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vs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SC IFNß-1a </a:t>
            </a:r>
            <a:endParaRPr kumimoji="0" lang="en-US" altLang="en-US" sz="24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3B4EADA-14D1-4314-B0DD-84971A8882A1}"/>
              </a:ext>
            </a:extLst>
          </p:cNvPr>
          <p:cNvSpPr txBox="1">
            <a:spLocks noChangeArrowheads="1"/>
          </p:cNvSpPr>
          <p:nvPr/>
        </p:nvSpPr>
        <p:spPr>
          <a:xfrm>
            <a:off x="789578" y="581199"/>
            <a:ext cx="7975600" cy="61555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ARR for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Ocrelizumab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vs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SC IFNß-1a at 2 Years</a:t>
            </a:r>
            <a:endParaRPr kumimoji="0" lang="en-US" altLang="en-US" sz="24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17">
            <a:extLst>
              <a:ext uri="{FF2B5EF4-FFF2-40B4-BE49-F238E27FC236}">
                <a16:creationId xmlns:a16="http://schemas.microsoft.com/office/drawing/2014/main" id="{13AD6AB0-7623-4858-8922-4B25E07B7C4B}"/>
              </a:ext>
            </a:extLst>
          </p:cNvPr>
          <p:cNvSpPr txBox="1">
            <a:spLocks/>
          </p:cNvSpPr>
          <p:nvPr/>
        </p:nvSpPr>
        <p:spPr>
          <a:xfrm>
            <a:off x="228601" y="3289094"/>
            <a:ext cx="8471262" cy="2703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marR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7725" indent="-285750" algn="l" defTabSz="457189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Absolute risk reduction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ARR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) is the difference in event rates between treatment and control groups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ie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, response to treatment - response to placebo = absolute risk reduction)</a:t>
            </a:r>
          </a:p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Favorable reductions in relapses demonstrated in patients treated with ocrelizumab over 2 years</a:t>
            </a:r>
          </a:p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No long-term data on sustained reduction 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ARR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 is available for ocrelizumab past the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96-week core Phase 3 studies</a:t>
            </a:r>
          </a:p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1B8C8C4-CD5B-4120-B40A-DD163970DEF0}"/>
              </a:ext>
            </a:extLst>
          </p:cNvPr>
          <p:cNvSpPr txBox="1"/>
          <p:nvPr/>
        </p:nvSpPr>
        <p:spPr>
          <a:xfrm>
            <a:off x="228601" y="6390128"/>
            <a:ext cx="595580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defTabSz="914353"/>
            <a:r>
              <a:rPr lang="en-US" altLang="en-US" sz="1000" dirty="0">
                <a:latin typeface="Arial" charset="0"/>
                <a:ea typeface="Arial" charset="0"/>
                <a:cs typeface="Arial" charset="0"/>
              </a:rPr>
              <a:t>Absolute relapse rate reduction and NNT determined from published ARR in citations listed below.</a:t>
            </a:r>
          </a:p>
          <a:p>
            <a:pPr defTabSz="914353"/>
            <a:r>
              <a:rPr lang="nb-NO" sz="1000" dirty="0">
                <a:latin typeface="Arial" charset="0"/>
                <a:ea typeface="Arial" charset="0"/>
                <a:cs typeface="Arial" charset="0"/>
              </a:rPr>
              <a:t>Hauser SL, et al. </a:t>
            </a:r>
            <a:r>
              <a:rPr lang="nb-NO" sz="1000" i="1" dirty="0">
                <a:latin typeface="Arial" charset="0"/>
                <a:ea typeface="Arial" charset="0"/>
                <a:cs typeface="Arial" charset="0"/>
              </a:rPr>
              <a:t>N Engl J Med.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2017;376:221-234</a:t>
            </a:r>
            <a:endParaRPr lang="en-US" altLang="en-US" sz="10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2BEEC12D-C874-4D30-882A-A75A2FC406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053812"/>
              </p:ext>
            </p:extLst>
          </p:nvPr>
        </p:nvGraphicFramePr>
        <p:xfrm>
          <a:off x="228602" y="1294209"/>
          <a:ext cx="8686800" cy="1713813"/>
        </p:xfrm>
        <a:graphic>
          <a:graphicData uri="http://schemas.openxmlformats.org/drawingml/2006/table">
            <a:tbl>
              <a:tblPr firstRow="1" bandRow="1"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223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685" marR="128685" marT="52407" marB="52407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 I</a:t>
                      </a:r>
                    </a:p>
                  </a:txBody>
                  <a:tcPr marL="128685" marR="128685" marT="52407" marB="5240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 II</a:t>
                      </a:r>
                    </a:p>
                  </a:txBody>
                  <a:tcPr marL="128685" marR="128685" marT="52407" marB="5240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95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342884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Reduction ARR</a:t>
                      </a:r>
                    </a:p>
                  </a:txBody>
                  <a:tcPr marL="128685" marR="128685" marT="52407" marB="52407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342884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46% </a:t>
                      </a:r>
                    </a:p>
                    <a:p>
                      <a:pPr marL="0" algn="ctr" defTabSz="342884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0" i="1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0.001)</a:t>
                      </a:r>
                    </a:p>
                  </a:txBody>
                  <a:tcPr marL="128685" marR="128685" marT="52407" marB="5240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3428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47% </a:t>
                      </a:r>
                    </a:p>
                    <a:p>
                      <a:pPr marL="0" marR="0" indent="0" algn="ctr" defTabSz="3428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0" i="1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0.001)</a:t>
                      </a:r>
                    </a:p>
                  </a:txBody>
                  <a:tcPr marL="128685" marR="128685" marT="52407" marB="5240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295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342884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Absolute Relapse Rate Reduction </a:t>
                      </a:r>
                    </a:p>
                  </a:txBody>
                  <a:tcPr marL="128685" marR="128685" marT="52407" marB="52407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342884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0.13</a:t>
                      </a:r>
                    </a:p>
                    <a:p>
                      <a:pPr marL="0" algn="ctr" defTabSz="342884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(0.16 vs 0.29)</a:t>
                      </a:r>
                    </a:p>
                  </a:txBody>
                  <a:tcPr marL="128685" marR="128685" marT="52407" marB="5240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342884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0.13</a:t>
                      </a:r>
                    </a:p>
                    <a:p>
                      <a:pPr marL="0" algn="ctr" defTabSz="342884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(0.16 vs 0.29)</a:t>
                      </a:r>
                    </a:p>
                  </a:txBody>
                  <a:tcPr marL="128685" marR="128685" marT="52407" marB="5240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0363AC2-D99C-435D-849D-B892D5427B43}"/>
              </a:ext>
            </a:extLst>
          </p:cNvPr>
          <p:cNvSpPr txBox="1">
            <a:spLocks/>
          </p:cNvSpPr>
          <p:nvPr/>
        </p:nvSpPr>
        <p:spPr>
          <a:xfrm>
            <a:off x="272370" y="4967985"/>
            <a:ext cx="8646863" cy="730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marR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7725" indent="-285750" algn="l" defTabSz="457189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CDW and CDP are defined as an increase of ≥1 point in EDSS from baseline (1.5 points when baseline EDSS is 0) persisting for at least 24 weeks (OPERA)</a:t>
            </a:r>
          </a:p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CA66660F-8877-4AC9-AE4F-37C6D73F64A7}"/>
              </a:ext>
            </a:extLst>
          </p:cNvPr>
          <p:cNvSpPr txBox="1"/>
          <p:nvPr/>
        </p:nvSpPr>
        <p:spPr>
          <a:xfrm>
            <a:off x="185558" y="6393388"/>
            <a:ext cx="595580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defTabSz="914353"/>
            <a:r>
              <a:rPr lang="en-US" altLang="en-US" sz="1000" dirty="0">
                <a:latin typeface="Arial" charset="0"/>
                <a:ea typeface="Arial" charset="0"/>
                <a:cs typeface="Arial" charset="0"/>
              </a:rPr>
              <a:t>CDW=Conformed Disability Worsening; CDI=Confirmed Disability Improvement</a:t>
            </a:r>
          </a:p>
          <a:p>
            <a:pPr defTabSz="914353"/>
            <a:r>
              <a:rPr lang="de-DE" sz="1000" dirty="0">
                <a:latin typeface="Arial" charset="0"/>
                <a:ea typeface="Arial" charset="0"/>
                <a:cs typeface="Arial" charset="0"/>
              </a:rPr>
              <a:t>1. Hauser SL, et al. ECTRIMS 2015 Platform 190; 2. </a:t>
            </a:r>
            <a:r>
              <a:rPr lang="nb-NO" sz="1000" dirty="0">
                <a:latin typeface="Arial" charset="0"/>
                <a:ea typeface="Arial" charset="0"/>
                <a:cs typeface="Arial" charset="0"/>
              </a:rPr>
              <a:t>Hauser SL, et al. </a:t>
            </a:r>
            <a:r>
              <a:rPr lang="nb-NO" sz="1000" i="1" dirty="0">
                <a:latin typeface="Arial" charset="0"/>
                <a:ea typeface="Arial" charset="0"/>
                <a:cs typeface="Arial" charset="0"/>
              </a:rPr>
              <a:t>N Engl J Med.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2017;376:221-234.</a:t>
            </a:r>
            <a:endParaRPr lang="de-DE" sz="10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DCC4E449-F6F0-49E2-850C-0BC5A8A563D3}"/>
              </a:ext>
            </a:extLst>
          </p:cNvPr>
          <p:cNvGrpSpPr/>
          <p:nvPr/>
        </p:nvGrpSpPr>
        <p:grpSpPr>
          <a:xfrm>
            <a:off x="343697" y="1176563"/>
            <a:ext cx="5854380" cy="3253342"/>
            <a:chOff x="584527" y="2292064"/>
            <a:chExt cx="4083553" cy="2269274"/>
          </a:xfrm>
        </p:grpSpPr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F6592383-40D4-4E82-B7AC-718FC3465777}"/>
                </a:ext>
              </a:extLst>
            </p:cNvPr>
            <p:cNvSpPr txBox="1"/>
            <p:nvPr/>
          </p:nvSpPr>
          <p:spPr>
            <a:xfrm>
              <a:off x="2673660" y="2292064"/>
              <a:ext cx="1994420" cy="257611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pPr marL="0" marR="0" lvl="0" indent="0" algn="ctr" defTabSz="4571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Tertiary Endpoint</a:t>
              </a:r>
              <a:r>
                <a:rPr kumimoji="0" lang="en-US" sz="1800" b="1" i="0" u="none" strike="noStrike" kern="0" cap="none" spc="0" normalizeH="0" baseline="3000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1,2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7C43B189-D2D1-498C-A662-EDB1F926519A}"/>
                </a:ext>
              </a:extLst>
            </p:cNvPr>
            <p:cNvGrpSpPr/>
            <p:nvPr/>
          </p:nvGrpSpPr>
          <p:grpSpPr>
            <a:xfrm>
              <a:off x="584527" y="2549596"/>
              <a:ext cx="2881736" cy="2011742"/>
              <a:chOff x="4708424" y="1409511"/>
              <a:chExt cx="2881736" cy="2011742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B3D763EF-636C-4D09-B979-EDA9D14AA0C5}"/>
                  </a:ext>
                </a:extLst>
              </p:cNvPr>
              <p:cNvGrpSpPr/>
              <p:nvPr/>
            </p:nvGrpSpPr>
            <p:grpSpPr>
              <a:xfrm>
                <a:off x="4708424" y="1906028"/>
                <a:ext cx="2881736" cy="1515225"/>
                <a:chOff x="3565423" y="1048778"/>
                <a:chExt cx="2881736" cy="1515225"/>
              </a:xfrm>
            </p:grpSpPr>
            <p:pic>
              <p:nvPicPr>
                <p:cNvPr id="10" name="Picture 2">
                  <a:extLst>
                    <a:ext uri="{FF2B5EF4-FFF2-40B4-BE49-F238E27FC236}">
                      <a16:creationId xmlns:a16="http://schemas.microsoft.com/office/drawing/2014/main" id="{44189E55-CD8C-48F5-A559-46AFE13794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5423" y="1048778"/>
                  <a:ext cx="2790910" cy="1515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Rectangle 12">
                  <a:extLst>
                    <a:ext uri="{FF2B5EF4-FFF2-40B4-BE49-F238E27FC236}">
                      <a16:creationId xmlns:a16="http://schemas.microsoft.com/office/drawing/2014/main" id="{B4C97FB3-EBF4-4A99-91B9-294F6D4D608B}"/>
                    </a:ext>
                  </a:extLst>
                </p:cNvPr>
                <p:cNvSpPr/>
                <p:nvPr/>
              </p:nvSpPr>
              <p:spPr>
                <a:xfrm>
                  <a:off x="4065270" y="1080930"/>
                  <a:ext cx="1774344" cy="384792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1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" name="Group 13">
                  <a:extLst>
                    <a:ext uri="{FF2B5EF4-FFF2-40B4-BE49-F238E27FC236}">
                      <a16:creationId xmlns:a16="http://schemas.microsoft.com/office/drawing/2014/main" id="{50932A26-3C12-45E2-98CB-22C8425AF81F}"/>
                    </a:ext>
                  </a:extLst>
                </p:cNvPr>
                <p:cNvGrpSpPr/>
                <p:nvPr/>
              </p:nvGrpSpPr>
              <p:grpSpPr>
                <a:xfrm>
                  <a:off x="4774206" y="2091583"/>
                  <a:ext cx="1672953" cy="210950"/>
                  <a:chOff x="4774206" y="2091583"/>
                  <a:chExt cx="1672953" cy="210950"/>
                </a:xfrm>
              </p:grpSpPr>
              <p:sp>
                <p:nvSpPr>
                  <p:cNvPr id="14" name="Rectangle 15">
                    <a:extLst>
                      <a:ext uri="{FF2B5EF4-FFF2-40B4-BE49-F238E27FC236}">
                        <a16:creationId xmlns:a16="http://schemas.microsoft.com/office/drawing/2014/main" id="{EC717777-8DF6-4275-A93D-40FF10A49E03}"/>
                      </a:ext>
                    </a:extLst>
                  </p:cNvPr>
                  <p:cNvSpPr/>
                  <p:nvPr/>
                </p:nvSpPr>
                <p:spPr>
                  <a:xfrm>
                    <a:off x="5232069" y="2091583"/>
                    <a:ext cx="1215090" cy="19916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13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7FA7BB39-5FFA-4DF3-9015-0B74C24E0023}"/>
                      </a:ext>
                    </a:extLst>
                  </p:cNvPr>
                  <p:cNvSpPr/>
                  <p:nvPr/>
                </p:nvSpPr>
                <p:spPr>
                  <a:xfrm>
                    <a:off x="5181132" y="2103363"/>
                    <a:ext cx="110958" cy="19916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13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56C9F661-F1BA-41B5-8DC8-FE4B35BDBA07}"/>
                      </a:ext>
                    </a:extLst>
                  </p:cNvPr>
                  <p:cNvSpPr/>
                  <p:nvPr/>
                </p:nvSpPr>
                <p:spPr>
                  <a:xfrm>
                    <a:off x="4774206" y="2179173"/>
                    <a:ext cx="1215090" cy="123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13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" name="Text Box 4">
                  <a:extLst>
                    <a:ext uri="{FF2B5EF4-FFF2-40B4-BE49-F238E27FC236}">
                      <a16:creationId xmlns:a16="http://schemas.microsoft.com/office/drawing/2014/main" id="{9E8B1893-1D88-4DD5-8783-8BE7E99171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05985" y="2082993"/>
                  <a:ext cx="1083310" cy="1788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51435" tIns="25718" rIns="51435" bIns="25718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marL="0" marR="0" lvl="0" indent="0" algn="r" defTabSz="4571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25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ea typeface="Arial" charset="0"/>
                      <a:cs typeface="Arial" panose="020B0604020202020204" pitchFamily="34" charset="0"/>
                    </a:rPr>
                    <a:t>Ocrelizumab 600 mg</a:t>
                  </a:r>
                </a:p>
              </p:txBody>
            </p:sp>
          </p:grpSp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84D7BEF3-CDA3-4122-930C-C8355C4AE716}"/>
                  </a:ext>
                </a:extLst>
              </p:cNvPr>
              <p:cNvSpPr txBox="1"/>
              <p:nvPr/>
            </p:nvSpPr>
            <p:spPr>
              <a:xfrm>
                <a:off x="5689476" y="1409511"/>
                <a:ext cx="985793" cy="214675"/>
              </a:xfrm>
              <a:prstGeom prst="rect">
                <a:avLst/>
              </a:prstGeom>
              <a:noFill/>
            </p:spPr>
            <p:txBody>
              <a:bodyPr wrap="square" lIns="91432" tIns="45716" rIns="91432" bIns="45716" rtlCol="0">
                <a:spAutoFit/>
              </a:bodyPr>
              <a:lstStyle/>
              <a:p>
                <a:pPr marL="0" marR="0" lvl="0" indent="0" algn="ctr" defTabSz="4571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OPERA I</a:t>
                </a:r>
              </a:p>
            </p:txBody>
          </p: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2E696342-FB1E-4E12-94C3-E6B6B3C425FE}"/>
                  </a:ext>
                </a:extLst>
              </p:cNvPr>
              <p:cNvSpPr txBox="1"/>
              <p:nvPr/>
            </p:nvSpPr>
            <p:spPr>
              <a:xfrm>
                <a:off x="5816828" y="2093864"/>
                <a:ext cx="985793" cy="338116"/>
              </a:xfrm>
              <a:prstGeom prst="rect">
                <a:avLst/>
              </a:prstGeom>
              <a:noFill/>
            </p:spPr>
            <p:txBody>
              <a:bodyPr wrap="square" lIns="91432" tIns="45716" rIns="91432" bIns="45716" rtlCol="0">
                <a:spAutoFit/>
              </a:bodyPr>
              <a:lstStyle/>
              <a:p>
                <a:pPr lvl="0" algn="ctr" defTabSz="457130">
                  <a:defRPr/>
                </a:pPr>
                <a:r>
                  <a:rPr kumimoji="0" lang="en-US" sz="82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6C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43% reduction vs SC </a:t>
                </a:r>
                <a:r>
                  <a:rPr kumimoji="0" lang="en-US" sz="825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IFN</a:t>
                </a:r>
                <a:r>
                  <a:rPr lang="en-GB" altLang="en-US" sz="9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ß</a:t>
                </a:r>
                <a:r>
                  <a:rPr kumimoji="0" lang="en-US" sz="82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6C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kumimoji="0" lang="en-US" sz="825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76C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1a</a:t>
                </a:r>
                <a:endParaRPr kumimoji="0" lang="en-US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76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4571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76C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kumimoji="0" lang="en-US" sz="82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6C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= 0.0278</a:t>
                </a:r>
              </a:p>
            </p:txBody>
          </p:sp>
        </p:grpSp>
      </p:grpSp>
      <p:grpSp>
        <p:nvGrpSpPr>
          <p:cNvPr id="17" name="Group 18">
            <a:extLst>
              <a:ext uri="{FF2B5EF4-FFF2-40B4-BE49-F238E27FC236}">
                <a16:creationId xmlns:a16="http://schemas.microsoft.com/office/drawing/2014/main" id="{C2DF7D0E-BA4B-4CB6-BE51-0C7FB6ADFDB7}"/>
              </a:ext>
            </a:extLst>
          </p:cNvPr>
          <p:cNvGrpSpPr/>
          <p:nvPr/>
        </p:nvGrpSpPr>
        <p:grpSpPr>
          <a:xfrm>
            <a:off x="4937184" y="1549647"/>
            <a:ext cx="3830955" cy="2853128"/>
            <a:chOff x="4739887" y="3166381"/>
            <a:chExt cx="2752711" cy="2050099"/>
          </a:xfrm>
        </p:grpSpPr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EDD8D6B5-F28F-4E4E-A203-0B0A5A1CAD2B}"/>
                </a:ext>
              </a:extLst>
            </p:cNvPr>
            <p:cNvSpPr txBox="1"/>
            <p:nvPr/>
          </p:nvSpPr>
          <p:spPr>
            <a:xfrm>
              <a:off x="5677346" y="3166381"/>
              <a:ext cx="985793" cy="307768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pPr marL="0" marR="0" lvl="0" indent="0" algn="ctr" defTabSz="4571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OPERA II</a:t>
              </a:r>
            </a:p>
          </p:txBody>
        </p:sp>
        <p:grpSp>
          <p:nvGrpSpPr>
            <p:cNvPr id="19" name="Group 20">
              <a:extLst>
                <a:ext uri="{FF2B5EF4-FFF2-40B4-BE49-F238E27FC236}">
                  <a16:creationId xmlns:a16="http://schemas.microsoft.com/office/drawing/2014/main" id="{91F918C6-44C0-4248-8E1B-0404F9E96C98}"/>
                </a:ext>
              </a:extLst>
            </p:cNvPr>
            <p:cNvGrpSpPr/>
            <p:nvPr/>
          </p:nvGrpSpPr>
          <p:grpSpPr>
            <a:xfrm>
              <a:off x="4739887" y="3730654"/>
              <a:ext cx="2752711" cy="1485826"/>
              <a:chOff x="4772937" y="3730654"/>
              <a:chExt cx="2752711" cy="1485826"/>
            </a:xfrm>
          </p:grpSpPr>
          <p:grpSp>
            <p:nvGrpSpPr>
              <p:cNvPr id="20" name="Group 21">
                <a:extLst>
                  <a:ext uri="{FF2B5EF4-FFF2-40B4-BE49-F238E27FC236}">
                    <a16:creationId xmlns:a16="http://schemas.microsoft.com/office/drawing/2014/main" id="{51B0DF9B-D7F7-4B45-9762-20CE79C7C01B}"/>
                  </a:ext>
                </a:extLst>
              </p:cNvPr>
              <p:cNvGrpSpPr/>
              <p:nvPr/>
            </p:nvGrpSpPr>
            <p:grpSpPr>
              <a:xfrm>
                <a:off x="4772937" y="3730654"/>
                <a:ext cx="2752711" cy="1485826"/>
                <a:chOff x="3678556" y="2759103"/>
                <a:chExt cx="2752711" cy="1485826"/>
              </a:xfrm>
            </p:grpSpPr>
            <p:pic>
              <p:nvPicPr>
                <p:cNvPr id="22" name="Picture 3">
                  <a:extLst>
                    <a:ext uri="{FF2B5EF4-FFF2-40B4-BE49-F238E27FC236}">
                      <a16:creationId xmlns:a16="http://schemas.microsoft.com/office/drawing/2014/main" id="{9598F048-F4FB-4A0D-8D6C-B65AD4D1F1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8556" y="2759103"/>
                  <a:ext cx="2686548" cy="148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3" name="Group 24">
                  <a:extLst>
                    <a:ext uri="{FF2B5EF4-FFF2-40B4-BE49-F238E27FC236}">
                      <a16:creationId xmlns:a16="http://schemas.microsoft.com/office/drawing/2014/main" id="{2C03FC84-7B85-494F-B2C3-769615DA5308}"/>
                    </a:ext>
                  </a:extLst>
                </p:cNvPr>
                <p:cNvGrpSpPr/>
                <p:nvPr/>
              </p:nvGrpSpPr>
              <p:grpSpPr>
                <a:xfrm>
                  <a:off x="4758314" y="3794471"/>
                  <a:ext cx="1672953" cy="210950"/>
                  <a:chOff x="4774206" y="2091583"/>
                  <a:chExt cx="1672953" cy="210950"/>
                </a:xfrm>
              </p:grpSpPr>
              <p:sp>
                <p:nvSpPr>
                  <p:cNvPr id="26" name="Rectangle 27">
                    <a:extLst>
                      <a:ext uri="{FF2B5EF4-FFF2-40B4-BE49-F238E27FC236}">
                        <a16:creationId xmlns:a16="http://schemas.microsoft.com/office/drawing/2014/main" id="{0D23486B-639C-4ECB-92DE-033D9E8FCB92}"/>
                      </a:ext>
                    </a:extLst>
                  </p:cNvPr>
                  <p:cNvSpPr/>
                  <p:nvPr/>
                </p:nvSpPr>
                <p:spPr>
                  <a:xfrm>
                    <a:off x="5232069" y="2091583"/>
                    <a:ext cx="1215090" cy="19916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13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Rectangle 28">
                    <a:extLst>
                      <a:ext uri="{FF2B5EF4-FFF2-40B4-BE49-F238E27FC236}">
                        <a16:creationId xmlns:a16="http://schemas.microsoft.com/office/drawing/2014/main" id="{261C6355-A4FC-40E0-95E3-F8730A2B8527}"/>
                      </a:ext>
                    </a:extLst>
                  </p:cNvPr>
                  <p:cNvSpPr/>
                  <p:nvPr/>
                </p:nvSpPr>
                <p:spPr>
                  <a:xfrm>
                    <a:off x="5181132" y="2103363"/>
                    <a:ext cx="110958" cy="19916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13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" name="Rectangle 29">
                    <a:extLst>
                      <a:ext uri="{FF2B5EF4-FFF2-40B4-BE49-F238E27FC236}">
                        <a16:creationId xmlns:a16="http://schemas.microsoft.com/office/drawing/2014/main" id="{915C8F73-347F-4DAB-A616-F3E922DA802C}"/>
                      </a:ext>
                    </a:extLst>
                  </p:cNvPr>
                  <p:cNvSpPr/>
                  <p:nvPr/>
                </p:nvSpPr>
                <p:spPr>
                  <a:xfrm>
                    <a:off x="4774206" y="2179173"/>
                    <a:ext cx="1215090" cy="123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13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4" name="Text Box 4">
                  <a:extLst>
                    <a:ext uri="{FF2B5EF4-FFF2-40B4-BE49-F238E27FC236}">
                      <a16:creationId xmlns:a16="http://schemas.microsoft.com/office/drawing/2014/main" id="{DB0B2577-E8A7-4CB3-AB45-FA965BA630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0095" y="3785881"/>
                  <a:ext cx="1083310" cy="1788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51435" tIns="25718" rIns="51435" bIns="25718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marL="0" marR="0" lvl="0" indent="0" algn="r" defTabSz="4571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25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ea typeface="Arial" charset="0"/>
                      <a:cs typeface="Arial" panose="020B0604020202020204" pitchFamily="34" charset="0"/>
                    </a:rPr>
                    <a:t>Ocrelizumab 600 mg</a:t>
                  </a:r>
                </a:p>
              </p:txBody>
            </p:sp>
            <p:sp>
              <p:nvSpPr>
                <p:cNvPr id="25" name="Rectangle 26">
                  <a:extLst>
                    <a:ext uri="{FF2B5EF4-FFF2-40B4-BE49-F238E27FC236}">
                      <a16:creationId xmlns:a16="http://schemas.microsoft.com/office/drawing/2014/main" id="{1E20E83A-9745-48C3-981E-7CC0C7EA6459}"/>
                    </a:ext>
                  </a:extLst>
                </p:cNvPr>
                <p:cNvSpPr/>
                <p:nvPr/>
              </p:nvSpPr>
              <p:spPr>
                <a:xfrm>
                  <a:off x="4013043" y="2799414"/>
                  <a:ext cx="1774344" cy="384792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1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1" name="TextBox 22">
                <a:extLst>
                  <a:ext uri="{FF2B5EF4-FFF2-40B4-BE49-F238E27FC236}">
                    <a16:creationId xmlns:a16="http://schemas.microsoft.com/office/drawing/2014/main" id="{793D62E1-A0C1-4412-85FD-8C401AD750DE}"/>
                  </a:ext>
                </a:extLst>
              </p:cNvPr>
              <p:cNvSpPr txBox="1"/>
              <p:nvPr/>
            </p:nvSpPr>
            <p:spPr>
              <a:xfrm>
                <a:off x="5870825" y="3799518"/>
                <a:ext cx="985793" cy="257082"/>
              </a:xfrm>
              <a:prstGeom prst="rect">
                <a:avLst/>
              </a:prstGeom>
              <a:noFill/>
            </p:spPr>
            <p:txBody>
              <a:bodyPr wrap="square" lIns="91432" tIns="45716" rIns="91432" bIns="45716" rtlCol="0">
                <a:spAutoFit/>
              </a:bodyPr>
              <a:lstStyle/>
              <a:p>
                <a:pPr lvl="0" algn="ctr" defTabSz="457130">
                  <a:defRPr/>
                </a:pPr>
                <a:r>
                  <a:rPr kumimoji="0" lang="en-US" sz="82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6C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37% reduction vs SC IFN</a:t>
                </a:r>
                <a:r>
                  <a:rPr lang="en-GB" altLang="en-US" sz="9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ß</a:t>
                </a:r>
                <a:r>
                  <a:rPr kumimoji="0" lang="en-US" sz="82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6C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kumimoji="0" lang="en-US" sz="825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76C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1a</a:t>
                </a:r>
                <a:r>
                  <a:rPr kumimoji="0" lang="en-US" sz="82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6C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825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76C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kumimoji="0" lang="en-US" sz="82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6C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= 0.0370</a:t>
                </a:r>
              </a:p>
            </p:txBody>
          </p:sp>
        </p:grpSp>
      </p:grpSp>
      <p:cxnSp>
        <p:nvCxnSpPr>
          <p:cNvPr id="29" name="Straight Connector 30">
            <a:extLst>
              <a:ext uri="{FF2B5EF4-FFF2-40B4-BE49-F238E27FC236}">
                <a16:creationId xmlns:a16="http://schemas.microsoft.com/office/drawing/2014/main" id="{2B7972D9-ACE6-4AAD-85A2-0E327DEB5CA4}"/>
              </a:ext>
            </a:extLst>
          </p:cNvPr>
          <p:cNvCxnSpPr/>
          <p:nvPr/>
        </p:nvCxnSpPr>
        <p:spPr>
          <a:xfrm>
            <a:off x="4615771" y="1642486"/>
            <a:ext cx="0" cy="2872849"/>
          </a:xfrm>
          <a:prstGeom prst="line">
            <a:avLst/>
          </a:prstGeom>
          <a:noFill/>
          <a:ln w="12700" cap="flat" cmpd="sng" algn="ctr">
            <a:solidFill>
              <a:srgbClr val="2057A1"/>
            </a:solidFill>
            <a:prstDash val="dash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46EC967-6278-4942-B3D2-37A7968BE94C}"/>
              </a:ext>
            </a:extLst>
          </p:cNvPr>
          <p:cNvGrpSpPr/>
          <p:nvPr/>
        </p:nvGrpSpPr>
        <p:grpSpPr>
          <a:xfrm>
            <a:off x="4741362" y="1051966"/>
            <a:ext cx="4038600" cy="4775957"/>
            <a:chOff x="4638431" y="1406830"/>
            <a:chExt cx="4038600" cy="4775957"/>
          </a:xfrm>
        </p:grpSpPr>
        <p:graphicFrame>
          <p:nvGraphicFramePr>
            <p:cNvPr id="3" name="Content Placeholder 10">
              <a:extLst>
                <a:ext uri="{FF2B5EF4-FFF2-40B4-BE49-F238E27FC236}">
                  <a16:creationId xmlns:a16="http://schemas.microsoft.com/office/drawing/2014/main" id="{6BDA64E7-D7E7-43B3-93B3-FB5CE8F391F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63096487"/>
                </p:ext>
              </p:extLst>
            </p:nvPr>
          </p:nvGraphicFramePr>
          <p:xfrm>
            <a:off x="4638431" y="1657354"/>
            <a:ext cx="4038600" cy="45254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75F120B-A5BB-4A15-84E8-BC6B565B433F}"/>
                </a:ext>
              </a:extLst>
            </p:cNvPr>
            <p:cNvSpPr txBox="1"/>
            <p:nvPr/>
          </p:nvSpPr>
          <p:spPr>
            <a:xfrm>
              <a:off x="5474542" y="2030606"/>
              <a:ext cx="1298025" cy="492434"/>
            </a:xfrm>
            <a:prstGeom prst="rect">
              <a:avLst/>
            </a:prstGeom>
            <a:noFill/>
          </p:spPr>
          <p:txBody>
            <a:bodyPr wrap="none" lIns="121912" tIns="60956" rIns="121912" bIns="60956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/>
                  <a:cs typeface="Arial"/>
                </a:rPr>
                <a:t>77% reduction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/>
                  <a:cs typeface="Arial"/>
                </a:rPr>
                <a:t>P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/>
                  <a:cs typeface="Arial"/>
                </a:rPr>
                <a:t>&lt; 0.001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F2CC727-AC9F-4646-B0C9-7EF4BA17F882}"/>
                </a:ext>
              </a:extLst>
            </p:cNvPr>
            <p:cNvSpPr txBox="1"/>
            <p:nvPr/>
          </p:nvSpPr>
          <p:spPr>
            <a:xfrm>
              <a:off x="7056609" y="2030605"/>
              <a:ext cx="1298025" cy="492434"/>
            </a:xfrm>
            <a:prstGeom prst="rect">
              <a:avLst/>
            </a:prstGeom>
            <a:noFill/>
          </p:spPr>
          <p:txBody>
            <a:bodyPr wrap="none" lIns="121912" tIns="60956" rIns="121912" bIns="60956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/>
                  <a:cs typeface="Arial"/>
                </a:rPr>
                <a:t>83% reduction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/>
                  <a:cs typeface="Arial"/>
                </a:rPr>
                <a:t>P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/>
                  <a:cs typeface="Arial"/>
                </a:rPr>
                <a:t>&lt; 0.001</a:t>
              </a: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CAF85E08-75AE-4063-A659-43F6FDA926ED}"/>
                </a:ext>
              </a:extLst>
            </p:cNvPr>
            <p:cNvSpPr txBox="1"/>
            <p:nvPr/>
          </p:nvSpPr>
          <p:spPr>
            <a:xfrm>
              <a:off x="5179884" y="1406830"/>
              <a:ext cx="3113136" cy="338546"/>
            </a:xfrm>
            <a:prstGeom prst="rect">
              <a:avLst/>
            </a:prstGeom>
            <a:noFill/>
          </p:spPr>
          <p:txBody>
            <a:bodyPr wrap="square" lIns="121912" tIns="60956" rIns="121912" bIns="60956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/>
                  <a:cs typeface="Arial"/>
                </a:rPr>
                <a:t>Secondary Endpoint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/>
                  <a:cs typeface="Arial"/>
                </a:rPr>
                <a:t>1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9E7EC7C-704C-4BE7-9922-1ED6A532DD35}"/>
                </a:ext>
              </a:extLst>
            </p:cNvPr>
            <p:cNvSpPr txBox="1"/>
            <p:nvPr/>
          </p:nvSpPr>
          <p:spPr>
            <a:xfrm>
              <a:off x="5258943" y="5338353"/>
              <a:ext cx="29813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/>
                  <a:cs typeface="Arial"/>
                </a:rPr>
                <a:t>n =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411     410                      418     417</a:t>
              </a: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12A632BB-6A51-449C-8CBD-265C68F07A90}"/>
              </a:ext>
            </a:extLst>
          </p:cNvPr>
          <p:cNvSpPr txBox="1"/>
          <p:nvPr/>
        </p:nvSpPr>
        <p:spPr>
          <a:xfrm>
            <a:off x="141514" y="6382702"/>
            <a:ext cx="3280955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nb-NO" sz="1000" dirty="0">
                <a:latin typeface="Arial" charset="0"/>
                <a:ea typeface="Arial" charset="0"/>
                <a:cs typeface="Arial" charset="0"/>
              </a:rPr>
              <a:t>Hauser SL, et al. </a:t>
            </a:r>
            <a:r>
              <a:rPr lang="nb-NO" sz="1000" i="1" dirty="0">
                <a:latin typeface="Arial" charset="0"/>
                <a:ea typeface="Arial" charset="0"/>
                <a:cs typeface="Arial" charset="0"/>
              </a:rPr>
              <a:t>N Engl J Med.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2017;376:221-234.</a:t>
            </a: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048E90C2-2FA0-447A-86A1-4EF380918C0C}"/>
              </a:ext>
            </a:extLst>
          </p:cNvPr>
          <p:cNvGrpSpPr/>
          <p:nvPr/>
        </p:nvGrpSpPr>
        <p:grpSpPr>
          <a:xfrm>
            <a:off x="284707" y="1117830"/>
            <a:ext cx="4038600" cy="4696048"/>
            <a:chOff x="774026" y="1478968"/>
            <a:chExt cx="4038600" cy="4696048"/>
          </a:xfrm>
        </p:grpSpPr>
        <p:graphicFrame>
          <p:nvGraphicFramePr>
            <p:cNvPr id="10" name="Content Placeholder 10">
              <a:extLst>
                <a:ext uri="{FF2B5EF4-FFF2-40B4-BE49-F238E27FC236}">
                  <a16:creationId xmlns:a16="http://schemas.microsoft.com/office/drawing/2014/main" id="{0E29F04D-418C-4E39-9520-37D11636553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70055660"/>
                </p:ext>
              </p:extLst>
            </p:nvPr>
          </p:nvGraphicFramePr>
          <p:xfrm>
            <a:off x="774026" y="2511913"/>
            <a:ext cx="4038600" cy="36631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968AEA90-4E3E-48FE-B2D3-B69A4ECFBB54}"/>
                </a:ext>
              </a:extLst>
            </p:cNvPr>
            <p:cNvSpPr txBox="1"/>
            <p:nvPr/>
          </p:nvSpPr>
          <p:spPr>
            <a:xfrm>
              <a:off x="1612226" y="2198756"/>
              <a:ext cx="1298019" cy="492430"/>
            </a:xfrm>
            <a:prstGeom prst="rect">
              <a:avLst/>
            </a:prstGeom>
            <a:noFill/>
          </p:spPr>
          <p:txBody>
            <a:bodyPr wrap="none" lIns="121909" tIns="60954" rIns="121909" bIns="60954" rtlCol="0">
              <a:spAutoFit/>
            </a:bodyPr>
            <a:lstStyle/>
            <a:p>
              <a:pPr marL="0" marR="0" lvl="0" indent="0" algn="ctr" defTabSz="60950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/>
                  <a:cs typeface="Arial"/>
                </a:rPr>
                <a:t>94% reduction</a:t>
              </a:r>
            </a:p>
            <a:p>
              <a:pPr marL="0" marR="0" lvl="0" indent="0" algn="ctr" defTabSz="60950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/>
                  <a:cs typeface="Arial"/>
                </a:rPr>
                <a:t>P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/>
                  <a:cs typeface="Arial"/>
                </a:rPr>
                <a:t>&lt; 0.001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2B6AAF6F-F7AF-4F39-8243-7C2692C77336}"/>
                </a:ext>
              </a:extLst>
            </p:cNvPr>
            <p:cNvSpPr txBox="1"/>
            <p:nvPr/>
          </p:nvSpPr>
          <p:spPr>
            <a:xfrm>
              <a:off x="3212426" y="2203204"/>
              <a:ext cx="1298019" cy="492430"/>
            </a:xfrm>
            <a:prstGeom prst="rect">
              <a:avLst/>
            </a:prstGeom>
            <a:noFill/>
          </p:spPr>
          <p:txBody>
            <a:bodyPr wrap="none" lIns="121909" tIns="60954" rIns="121909" bIns="60954" rtlCol="0">
              <a:spAutoFit/>
            </a:bodyPr>
            <a:lstStyle/>
            <a:p>
              <a:pPr marL="0" marR="0" lvl="0" indent="0" algn="ctr" defTabSz="60950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/>
                  <a:cs typeface="Arial"/>
                </a:rPr>
                <a:t>95% reduction</a:t>
              </a:r>
            </a:p>
            <a:p>
              <a:pPr marL="0" marR="0" lvl="0" indent="0" algn="ctr" defTabSz="60950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/>
                  <a:cs typeface="Arial"/>
                </a:rPr>
                <a:t>P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/>
                  <a:cs typeface="Arial"/>
                </a:rPr>
                <a:t>&lt; 0.001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852192CA-0D41-4F35-93AD-BCE37F210CEC}"/>
                </a:ext>
              </a:extLst>
            </p:cNvPr>
            <p:cNvSpPr txBox="1"/>
            <p:nvPr/>
          </p:nvSpPr>
          <p:spPr>
            <a:xfrm>
              <a:off x="1249540" y="1478968"/>
              <a:ext cx="3203957" cy="338542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marL="0" marR="0" lvl="0" indent="0" algn="ctr" defTabSz="60950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/>
                  <a:cs typeface="Arial"/>
                </a:rPr>
                <a:t>Secondary Endpoint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/>
                  <a:cs typeface="Arial"/>
                </a:rPr>
                <a:t>1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BAD71956-0FC9-4ACE-A4B9-68710BC242E5}"/>
              </a:ext>
            </a:extLst>
          </p:cNvPr>
          <p:cNvCxnSpPr/>
          <p:nvPr/>
        </p:nvCxnSpPr>
        <p:spPr>
          <a:xfrm>
            <a:off x="4576746" y="1227188"/>
            <a:ext cx="0" cy="4586690"/>
          </a:xfrm>
          <a:prstGeom prst="line">
            <a:avLst/>
          </a:prstGeom>
          <a:noFill/>
          <a:ln w="12700" cap="flat" cmpd="sng" algn="ctr">
            <a:solidFill>
              <a:srgbClr val="2057A1"/>
            </a:solidFill>
            <a:prstDash val="dash"/>
          </a:ln>
          <a:effectLst/>
        </p:spPr>
      </p:cxnSp>
      <p:sp>
        <p:nvSpPr>
          <p:cNvPr id="15" name="TextBox 15">
            <a:extLst>
              <a:ext uri="{FF2B5EF4-FFF2-40B4-BE49-F238E27FC236}">
                <a16:creationId xmlns:a16="http://schemas.microsoft.com/office/drawing/2014/main" id="{6AC7EBCE-4C94-4620-94F1-53E6962EC770}"/>
              </a:ext>
            </a:extLst>
          </p:cNvPr>
          <p:cNvSpPr txBox="1"/>
          <p:nvPr/>
        </p:nvSpPr>
        <p:spPr>
          <a:xfrm>
            <a:off x="6555179" y="3941324"/>
            <a:ext cx="534390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>
                <a:solidFill>
                  <a:srgbClr val="1C1C1C"/>
                </a:solidFill>
                <a:latin typeface="Arial" charset="0"/>
                <a:ea typeface="Arial" charset="0"/>
                <a:cs typeface="Arial" charset="0"/>
              </a:rPr>
              <a:t>411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3B4EADA-14D1-4314-B0DD-84971A8882A1}"/>
              </a:ext>
            </a:extLst>
          </p:cNvPr>
          <p:cNvSpPr txBox="1">
            <a:spLocks noChangeArrowheads="1"/>
          </p:cNvSpPr>
          <p:nvPr/>
        </p:nvSpPr>
        <p:spPr>
          <a:xfrm>
            <a:off x="789578" y="725215"/>
            <a:ext cx="7975600" cy="61555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Brain Atrophy Data for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Ocrelizumab</a:t>
            </a:r>
            <a:endParaRPr kumimoji="0" lang="en-US" altLang="en-US" sz="24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184790C1-4FBF-4E8C-B068-33D233E52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77" y="6150762"/>
            <a:ext cx="3350216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rgbClr val="000000"/>
                </a:solidFill>
              </a:rPr>
              <a:t>Hauser SL </a:t>
            </a:r>
            <a:r>
              <a:rPr lang="da-DK" sz="1000" dirty="0"/>
              <a:t>et al. N Engl J Med. 2017;376(3):221-234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BF26E-4213-4DB1-B390-2D430347E6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400"/>
            <a:ext cx="9144000" cy="30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B90C4FE-91AE-454D-927A-CCA289AE1423}"/>
              </a:ext>
            </a:extLst>
          </p:cNvPr>
          <p:cNvSpPr txBox="1">
            <a:spLocks/>
          </p:cNvSpPr>
          <p:nvPr/>
        </p:nvSpPr>
        <p:spPr>
          <a:xfrm>
            <a:off x="228600" y="1250912"/>
            <a:ext cx="8686800" cy="4573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marR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7725" indent="-285750" algn="l" defTabSz="457189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OLYMPUS trial: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rituximab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 in primary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 progressive multiple sclerosis 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PPMS)</a:t>
            </a:r>
          </a:p>
          <a:p>
            <a:pPr marL="228600" marR="0" lvl="0" indent="-228600" algn="l" defTabSz="457189" rtl="0" eaLnBrk="1" fontAlgn="auto" latinLnBrk="0" hangingPunct="1">
              <a:lnSpc>
                <a:spcPct val="95000"/>
              </a:lnSpc>
              <a:spcBef>
                <a:spcPts val="225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Rituximab did not meet primary endpoints in PPMS, but subgroup analysis demonstrated an efficacy  in young patients (&lt;51 years) with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Gd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 lesions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Moving ocrelizumab to Phase 3 PPMS: learning from the OLYMPUS trial</a:t>
            </a:r>
          </a:p>
          <a:p>
            <a:pPr marL="227007" marR="0" lvl="0" indent="-227007" algn="l" defTabSz="457189" rtl="0" eaLnBrk="1" fontAlgn="auto" latinLnBrk="0" hangingPunct="1">
              <a:lnSpc>
                <a:spcPct val="95000"/>
              </a:lnSpc>
              <a:spcBef>
                <a:spcPts val="225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Modified inclusion/exclusion criteria to select active population from OLYMPUS trial</a:t>
            </a:r>
            <a:endParaRPr kumimoji="0" lang="en-US" sz="1600" b="0" i="0" u="none" strike="noStrike" kern="1200" cap="none" spc="0" normalizeH="0" baseline="3000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8E34585-FC1C-4BED-8057-6B330E5C4987}"/>
              </a:ext>
            </a:extLst>
          </p:cNvPr>
          <p:cNvSpPr/>
          <p:nvPr/>
        </p:nvSpPr>
        <p:spPr>
          <a:xfrm>
            <a:off x="719822" y="3456962"/>
            <a:ext cx="3526971" cy="2183016"/>
          </a:xfrm>
          <a:prstGeom prst="rect">
            <a:avLst/>
          </a:prstGeom>
          <a:solidFill>
            <a:srgbClr val="2057A1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OLYMPUS impact on ocrelizumab PPMS Phase 3 trial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Selected younger patients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Selected patients with active disease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 length of treatment to 2.5 years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65036D6-A428-43E5-A3A1-9F50E65675E2}"/>
              </a:ext>
            </a:extLst>
          </p:cNvPr>
          <p:cNvGrpSpPr/>
          <p:nvPr/>
        </p:nvGrpSpPr>
        <p:grpSpPr>
          <a:xfrm>
            <a:off x="4691967" y="3239246"/>
            <a:ext cx="3848972" cy="2646588"/>
            <a:chOff x="4135705" y="3341914"/>
            <a:chExt cx="3848972" cy="2646588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444F276A-C767-4089-B87B-6B1974F935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931" r="8944" b="13427"/>
            <a:stretch/>
          </p:blipFill>
          <p:spPr>
            <a:xfrm>
              <a:off x="4555034" y="3341914"/>
              <a:ext cx="3429643" cy="2292675"/>
            </a:xfrm>
            <a:prstGeom prst="rect">
              <a:avLst/>
            </a:prstGeom>
          </p:spPr>
        </p:pic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5E9F53F-809A-48EE-AA47-47FE0EF9EC23}"/>
                </a:ext>
              </a:extLst>
            </p:cNvPr>
            <p:cNvSpPr/>
            <p:nvPr/>
          </p:nvSpPr>
          <p:spPr>
            <a:xfrm>
              <a:off x="4622799" y="3559630"/>
              <a:ext cx="1095375" cy="121015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228600" tIns="228600" rIns="228600" bIns="22860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2057A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1F23BF5-ACEB-483E-A0B7-301F7461FFEF}"/>
                </a:ext>
              </a:extLst>
            </p:cNvPr>
            <p:cNvSpPr txBox="1"/>
            <p:nvPr/>
          </p:nvSpPr>
          <p:spPr>
            <a:xfrm>
              <a:off x="4389934" y="5485358"/>
              <a:ext cx="18206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0.0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DF00C59-225D-40AE-A070-2621697C69E5}"/>
                </a:ext>
              </a:extLst>
            </p:cNvPr>
            <p:cNvSpPr txBox="1"/>
            <p:nvPr/>
          </p:nvSpPr>
          <p:spPr>
            <a:xfrm>
              <a:off x="4389934" y="5205794"/>
              <a:ext cx="18206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0.1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211BEBE-C575-4144-94FA-9D984E325B27}"/>
                </a:ext>
              </a:extLst>
            </p:cNvPr>
            <p:cNvSpPr txBox="1"/>
            <p:nvPr/>
          </p:nvSpPr>
          <p:spPr>
            <a:xfrm>
              <a:off x="4389934" y="4926233"/>
              <a:ext cx="18206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0.2</a:t>
              </a: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F6B8C2B5-03A7-41DF-9E2D-5D1C34EA877F}"/>
                </a:ext>
              </a:extLst>
            </p:cNvPr>
            <p:cNvSpPr txBox="1"/>
            <p:nvPr/>
          </p:nvSpPr>
          <p:spPr>
            <a:xfrm>
              <a:off x="4389934" y="4646672"/>
              <a:ext cx="18206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0.3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F408CC1C-9DB6-4B32-B281-2FD38B8EEC7D}"/>
                </a:ext>
              </a:extLst>
            </p:cNvPr>
            <p:cNvSpPr txBox="1"/>
            <p:nvPr/>
          </p:nvSpPr>
          <p:spPr>
            <a:xfrm>
              <a:off x="4389934" y="4367111"/>
              <a:ext cx="18206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0.4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384BBC52-B61B-490A-ABD3-9ADBA2D019B3}"/>
                </a:ext>
              </a:extLst>
            </p:cNvPr>
            <p:cNvSpPr txBox="1"/>
            <p:nvPr/>
          </p:nvSpPr>
          <p:spPr>
            <a:xfrm>
              <a:off x="4389934" y="4087550"/>
              <a:ext cx="18206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0.5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5F85F036-626C-4BFF-B867-5D60418E57F6}"/>
                </a:ext>
              </a:extLst>
            </p:cNvPr>
            <p:cNvSpPr txBox="1"/>
            <p:nvPr/>
          </p:nvSpPr>
          <p:spPr>
            <a:xfrm>
              <a:off x="4389934" y="3807989"/>
              <a:ext cx="18206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0.6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66D50559-48A5-4192-BC74-45BB060EA9F7}"/>
                </a:ext>
              </a:extLst>
            </p:cNvPr>
            <p:cNvSpPr txBox="1"/>
            <p:nvPr/>
          </p:nvSpPr>
          <p:spPr>
            <a:xfrm>
              <a:off x="4389934" y="3528428"/>
              <a:ext cx="18206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0.7</a:t>
              </a: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453B4CF5-80E7-47B4-9358-7113D5417B17}"/>
                </a:ext>
              </a:extLst>
            </p:cNvPr>
            <p:cNvSpPr txBox="1"/>
            <p:nvPr/>
          </p:nvSpPr>
          <p:spPr>
            <a:xfrm rot="16200000">
              <a:off x="3221674" y="4473660"/>
              <a:ext cx="19819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Proportion of Patients With CPD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084693CE-C2A8-4F2B-8D6A-862D4198E6EE}"/>
                </a:ext>
              </a:extLst>
            </p:cNvPr>
            <p:cNvSpPr txBox="1"/>
            <p:nvPr/>
          </p:nvSpPr>
          <p:spPr>
            <a:xfrm>
              <a:off x="4555034" y="5634589"/>
              <a:ext cx="18206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7B6C908F-CE5F-4652-B4EE-4D864DAE2B7A}"/>
                </a:ext>
              </a:extLst>
            </p:cNvPr>
            <p:cNvSpPr txBox="1"/>
            <p:nvPr/>
          </p:nvSpPr>
          <p:spPr>
            <a:xfrm>
              <a:off x="4915876" y="5634589"/>
              <a:ext cx="18206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12</a:t>
              </a: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115F2C0E-96C0-413D-A6B9-06B39732F284}"/>
                </a:ext>
              </a:extLst>
            </p:cNvPr>
            <p:cNvSpPr txBox="1"/>
            <p:nvPr/>
          </p:nvSpPr>
          <p:spPr>
            <a:xfrm>
              <a:off x="5276718" y="5634589"/>
              <a:ext cx="18206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24</a:t>
              </a: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ED3976DE-2157-413B-BFD8-E03075304DB1}"/>
                </a:ext>
              </a:extLst>
            </p:cNvPr>
            <p:cNvSpPr txBox="1"/>
            <p:nvPr/>
          </p:nvSpPr>
          <p:spPr>
            <a:xfrm>
              <a:off x="5637560" y="5634589"/>
              <a:ext cx="18206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36</a:t>
              </a: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EE94F482-466B-49ED-B77C-96E4CD27B844}"/>
                </a:ext>
              </a:extLst>
            </p:cNvPr>
            <p:cNvSpPr txBox="1"/>
            <p:nvPr/>
          </p:nvSpPr>
          <p:spPr>
            <a:xfrm>
              <a:off x="5998402" y="5634589"/>
              <a:ext cx="18206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48</a:t>
              </a: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34B96422-7A48-425D-89B7-FCE554253E7A}"/>
                </a:ext>
              </a:extLst>
            </p:cNvPr>
            <p:cNvSpPr txBox="1"/>
            <p:nvPr/>
          </p:nvSpPr>
          <p:spPr>
            <a:xfrm>
              <a:off x="6359244" y="5634589"/>
              <a:ext cx="18206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60</a:t>
              </a: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89803269-0BEE-476D-B33A-E4CFA5B98349}"/>
                </a:ext>
              </a:extLst>
            </p:cNvPr>
            <p:cNvSpPr txBox="1"/>
            <p:nvPr/>
          </p:nvSpPr>
          <p:spPr>
            <a:xfrm>
              <a:off x="6720086" y="5634589"/>
              <a:ext cx="18206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72</a:t>
              </a:r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AA70BC3C-A3C1-422B-9D6E-E8B5BB95A044}"/>
                </a:ext>
              </a:extLst>
            </p:cNvPr>
            <p:cNvSpPr txBox="1"/>
            <p:nvPr/>
          </p:nvSpPr>
          <p:spPr>
            <a:xfrm>
              <a:off x="7080928" y="5634589"/>
              <a:ext cx="18206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84</a:t>
              </a: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D4FA4F8F-3CF5-4D08-90B6-F69227DF146B}"/>
                </a:ext>
              </a:extLst>
            </p:cNvPr>
            <p:cNvSpPr txBox="1"/>
            <p:nvPr/>
          </p:nvSpPr>
          <p:spPr>
            <a:xfrm>
              <a:off x="7441770" y="5634589"/>
              <a:ext cx="18206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96</a:t>
              </a: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DC1B1B2E-B833-48D0-B4B0-E185BD01A7CC}"/>
                </a:ext>
              </a:extLst>
            </p:cNvPr>
            <p:cNvSpPr txBox="1"/>
            <p:nvPr/>
          </p:nvSpPr>
          <p:spPr>
            <a:xfrm>
              <a:off x="7802611" y="5634589"/>
              <a:ext cx="18206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108</a:t>
              </a:r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10079C88-216C-4027-BEDD-F3C5BE110A4D}"/>
                </a:ext>
              </a:extLst>
            </p:cNvPr>
            <p:cNvSpPr txBox="1"/>
            <p:nvPr/>
          </p:nvSpPr>
          <p:spPr>
            <a:xfrm>
              <a:off x="4622799" y="5834614"/>
              <a:ext cx="329684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Time to Confirmed Disease Progression (weeks)</a:t>
              </a:r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C46E1B2D-F041-455C-B0F1-FA8AB2141BCE}"/>
                </a:ext>
              </a:extLst>
            </p:cNvPr>
            <p:cNvSpPr txBox="1"/>
            <p:nvPr/>
          </p:nvSpPr>
          <p:spPr>
            <a:xfrm>
              <a:off x="5598866" y="3466750"/>
              <a:ext cx="2203745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057A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Modified Criteria (n = 225)</a:t>
              </a: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30B347B8-2337-48DD-A3DC-3DDFAF5E5123}"/>
                </a:ext>
              </a:extLst>
            </p:cNvPr>
            <p:cNvSpPr txBox="1"/>
            <p:nvPr/>
          </p:nvSpPr>
          <p:spPr>
            <a:xfrm>
              <a:off x="4682937" y="3601007"/>
              <a:ext cx="844355" cy="12311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Treatment Group</a:t>
              </a:r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B5094694-3168-4E13-A543-6262D8BB0EA3}"/>
                </a:ext>
              </a:extLst>
            </p:cNvPr>
            <p:cNvSpPr txBox="1"/>
            <p:nvPr/>
          </p:nvSpPr>
          <p:spPr>
            <a:xfrm>
              <a:off x="4793384" y="4169455"/>
              <a:ext cx="1008049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Hazard Ratio: 0.53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(95% CI: 0.33 </a:t>
              </a:r>
              <a:r>
                <a:rPr kumimoji="0" lang="mr-I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–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 0.87)</a:t>
              </a:r>
            </a:p>
          </p:txBody>
        </p: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7BFAC23C-7224-4EDC-8369-BD0D9528C2CB}"/>
                </a:ext>
              </a:extLst>
            </p:cNvPr>
            <p:cNvGrpSpPr/>
            <p:nvPr/>
          </p:nvGrpSpPr>
          <p:grpSpPr>
            <a:xfrm>
              <a:off x="4682938" y="3772257"/>
              <a:ext cx="934894" cy="260856"/>
              <a:chOff x="4682938" y="3772257"/>
              <a:chExt cx="934894" cy="260856"/>
            </a:xfrm>
          </p:grpSpPr>
          <p:sp>
            <p:nvSpPr>
              <p:cNvPr id="32" name="TextBox 32">
                <a:extLst>
                  <a:ext uri="{FF2B5EF4-FFF2-40B4-BE49-F238E27FC236}">
                    <a16:creationId xmlns:a16="http://schemas.microsoft.com/office/drawing/2014/main" id="{3CF8B885-BDC5-4348-B6B7-0643F37F36D2}"/>
                  </a:ext>
                </a:extLst>
              </p:cNvPr>
              <p:cNvSpPr txBox="1"/>
              <p:nvPr/>
            </p:nvSpPr>
            <p:spPr>
              <a:xfrm>
                <a:off x="5140520" y="3772257"/>
                <a:ext cx="415005" cy="12311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Placebo</a:t>
                </a:r>
              </a:p>
            </p:txBody>
          </p:sp>
          <p:pic>
            <p:nvPicPr>
              <p:cNvPr id="33" name="Picture 33">
                <a:extLst>
                  <a:ext uri="{FF2B5EF4-FFF2-40B4-BE49-F238E27FC236}">
                    <a16:creationId xmlns:a16="http://schemas.microsoft.com/office/drawing/2014/main" id="{DC8435EE-2814-49E3-933E-78A76F57C6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3919" t="15080" r="75247" b="82018"/>
              <a:stretch/>
            </p:blipFill>
            <p:spPr>
              <a:xfrm>
                <a:off x="4682938" y="3795382"/>
                <a:ext cx="463738" cy="76861"/>
              </a:xfrm>
              <a:prstGeom prst="rect">
                <a:avLst/>
              </a:prstGeom>
            </p:spPr>
          </p:pic>
          <p:pic>
            <p:nvPicPr>
              <p:cNvPr id="34" name="Picture 34">
                <a:extLst>
                  <a:ext uri="{FF2B5EF4-FFF2-40B4-BE49-F238E27FC236}">
                    <a16:creationId xmlns:a16="http://schemas.microsoft.com/office/drawing/2014/main" id="{7F71A25F-0F69-4BC0-9E30-DFB25D1441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3919" t="18076" r="75247" b="80198"/>
              <a:stretch/>
            </p:blipFill>
            <p:spPr>
              <a:xfrm>
                <a:off x="4682938" y="3948698"/>
                <a:ext cx="463738" cy="45719"/>
              </a:xfrm>
              <a:prstGeom prst="rect">
                <a:avLst/>
              </a:prstGeom>
            </p:spPr>
          </p:pic>
          <p:sp>
            <p:nvSpPr>
              <p:cNvPr id="35" name="TextBox 35">
                <a:extLst>
                  <a:ext uri="{FF2B5EF4-FFF2-40B4-BE49-F238E27FC236}">
                    <a16:creationId xmlns:a16="http://schemas.microsoft.com/office/drawing/2014/main" id="{D7EB49F5-6524-4BAB-BF22-092D049EF1A4}"/>
                  </a:ext>
                </a:extLst>
              </p:cNvPr>
              <p:cNvSpPr txBox="1"/>
              <p:nvPr/>
            </p:nvSpPr>
            <p:spPr>
              <a:xfrm>
                <a:off x="5140520" y="3910002"/>
                <a:ext cx="477312" cy="12311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Rituximab</a:t>
                </a:r>
              </a:p>
            </p:txBody>
          </p:sp>
        </p:grp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78202473-685B-47E3-9080-2C42F721AE9B}"/>
                </a:ext>
              </a:extLst>
            </p:cNvPr>
            <p:cNvSpPr txBox="1"/>
            <p:nvPr/>
          </p:nvSpPr>
          <p:spPr>
            <a:xfrm>
              <a:off x="4785099" y="4513596"/>
              <a:ext cx="1008049" cy="1384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0" cap="none" spc="0" normalizeH="0" baseline="0" noProof="0" dirty="0">
                  <a:ln>
                    <a:noFill/>
                  </a:ln>
                  <a:solidFill>
                    <a:srgbClr val="2057A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P </a:t>
              </a: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057A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= 0.0100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2057A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6" name="TextBox 36">
            <a:extLst>
              <a:ext uri="{FF2B5EF4-FFF2-40B4-BE49-F238E27FC236}">
                <a16:creationId xmlns:a16="http://schemas.microsoft.com/office/drawing/2014/main" id="{61FECD62-E817-4F93-9A78-7D27847C4CCF}"/>
              </a:ext>
            </a:extLst>
          </p:cNvPr>
          <p:cNvSpPr txBox="1"/>
          <p:nvPr/>
        </p:nvSpPr>
        <p:spPr>
          <a:xfrm>
            <a:off x="329049" y="6304394"/>
            <a:ext cx="5955806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r>
              <a:rPr lang="nb-NO" sz="1000" dirty="0">
                <a:latin typeface="Arial" charset="0"/>
                <a:ea typeface="Arial" charset="0"/>
                <a:cs typeface="Arial" charset="0"/>
              </a:rPr>
              <a:t>1. Hawker K, et al. </a:t>
            </a:r>
            <a:r>
              <a:rPr lang="nb-NO" sz="1000" i="1" dirty="0">
                <a:latin typeface="Arial" charset="0"/>
                <a:ea typeface="Arial" charset="0"/>
                <a:cs typeface="Arial" charset="0"/>
              </a:rPr>
              <a:t>Ann Neurol. </a:t>
            </a:r>
            <a:r>
              <a:rPr lang="nb-NO" sz="1000" dirty="0">
                <a:latin typeface="Arial" charset="0"/>
                <a:ea typeface="Arial" charset="0"/>
                <a:cs typeface="Arial" charset="0"/>
              </a:rPr>
              <a:t>2009;66:460-471. 2. Montalban </a:t>
            </a:r>
            <a:r>
              <a:rPr lang="nb-NO" sz="1000" dirty="0" err="1">
                <a:latin typeface="Arial" charset="0"/>
                <a:ea typeface="Arial" charset="0"/>
                <a:cs typeface="Arial" charset="0"/>
              </a:rPr>
              <a:t>X</a:t>
            </a:r>
            <a:r>
              <a:rPr lang="nb-NO" sz="1000" dirty="0">
                <a:latin typeface="Arial" charset="0"/>
                <a:ea typeface="Arial" charset="0"/>
                <a:cs typeface="Arial" charset="0"/>
              </a:rPr>
              <a:t>, et al. </a:t>
            </a:r>
            <a:r>
              <a:rPr lang="nb-NO" sz="1000" i="1" dirty="0">
                <a:latin typeface="Arial" charset="0"/>
                <a:ea typeface="Arial" charset="0"/>
                <a:cs typeface="Arial" charset="0"/>
              </a:rPr>
              <a:t>N Engl J Med.</a:t>
            </a:r>
            <a:r>
              <a:rPr lang="nb-NO" sz="1000" dirty="0">
                <a:latin typeface="Arial" charset="0"/>
                <a:ea typeface="Arial" charset="0"/>
                <a:cs typeface="Arial" charset="0"/>
              </a:rPr>
              <a:t> 2017;376:209-220.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73B4EADA-14D1-4314-B0DD-84971A8882A1}"/>
              </a:ext>
            </a:extLst>
          </p:cNvPr>
          <p:cNvSpPr txBox="1">
            <a:spLocks noChangeArrowheads="1"/>
          </p:cNvSpPr>
          <p:nvPr/>
        </p:nvSpPr>
        <p:spPr>
          <a:xfrm>
            <a:off x="789578" y="157174"/>
            <a:ext cx="7975600" cy="61555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Rationale</a:t>
            </a:r>
            <a:r>
              <a:rPr kumimoji="0" lang="it-IT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it-IT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</a:t>
            </a:r>
            <a:r>
              <a:rPr kumimoji="0" lang="it-IT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it-IT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Ocrelizumab</a:t>
            </a:r>
            <a:r>
              <a:rPr kumimoji="0" lang="it-IT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ORATORIO Design</a:t>
            </a:r>
            <a:endParaRPr kumimoji="0" lang="en-US" altLang="en-US" sz="24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3B4EADA-14D1-4314-B0DD-84971A8882A1}"/>
              </a:ext>
            </a:extLst>
          </p:cNvPr>
          <p:cNvSpPr txBox="1">
            <a:spLocks noChangeArrowheads="1"/>
          </p:cNvSpPr>
          <p:nvPr/>
        </p:nvSpPr>
        <p:spPr>
          <a:xfrm>
            <a:off x="789578" y="157174"/>
            <a:ext cx="7975600" cy="61555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ORATORIO PPMS Study Results: Summary</a:t>
            </a:r>
            <a:r>
              <a:rPr kumimoji="0" lang="en-GB" altLang="en-US" sz="2400" b="0" i="0" u="none" strike="noStrike" kern="1200" cap="none" spc="0" normalizeH="0" baseline="30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1,2</a:t>
            </a:r>
            <a:endParaRPr kumimoji="0" lang="en-US" altLang="en-US" sz="24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9">
            <a:extLst>
              <a:ext uri="{FF2B5EF4-FFF2-40B4-BE49-F238E27FC236}">
                <a16:creationId xmlns:a16="http://schemas.microsoft.com/office/drawing/2014/main" id="{7A9BD40F-52E0-43E4-960C-F2DB0B0C04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345138"/>
              </p:ext>
            </p:extLst>
          </p:nvPr>
        </p:nvGraphicFramePr>
        <p:xfrm>
          <a:off x="228599" y="1162396"/>
          <a:ext cx="8686801" cy="4094506"/>
        </p:xfrm>
        <a:graphic>
          <a:graphicData uri="http://schemas.openxmlformats.org/drawingml/2006/table">
            <a:tbl>
              <a:tblPr firstRow="1" bandRow="1"/>
              <a:tblGrid>
                <a:gridCol w="3048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212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>
                        <a:solidFill>
                          <a:srgbClr val="00814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557" marR="76557" marT="33620" marB="3362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2x300 mg IV (600mg)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q24w vs placebo, 120 weeks</a:t>
                      </a:r>
                    </a:p>
                  </a:txBody>
                  <a:tcPr marL="76557" marR="76557" marT="33620" marB="336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049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reduction in risk of 12-week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Confirmed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Disability Progression (CDP)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557" marR="76557" marT="33620" marB="3362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 reduction vs placebo, </a:t>
                      </a:r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0.0321</a:t>
                      </a:r>
                    </a:p>
                  </a:txBody>
                  <a:tcPr marL="76557" marR="76557" marT="33620" marB="336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049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reduction in risk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24-week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CDP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557" marR="76557" marT="33620" marB="3362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reduction vs placebo, </a:t>
                      </a:r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0.0365</a:t>
                      </a:r>
                    </a:p>
                  </a:txBody>
                  <a:tcPr marL="76557" marR="76557" marT="33620" marB="336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049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change in T25FW from baseline to week 120</a:t>
                      </a:r>
                    </a:p>
                  </a:txBody>
                  <a:tcPr marL="76557" marR="76557" marT="33620" marB="3362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 reduction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 placebo, 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0.0404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557" marR="76557" marT="33620" marB="336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049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change in T2 lesion volume from baseline to week 120</a:t>
                      </a:r>
                    </a:p>
                  </a:txBody>
                  <a:tcPr marL="76557" marR="76557" marT="33620" marB="3362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3.4% ocrelizumab vs 7.4% placebo, </a:t>
                      </a:r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0.001</a:t>
                      </a:r>
                    </a:p>
                  </a:txBody>
                  <a:tcPr marL="76557" marR="76557" marT="33620" marB="336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049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Brain Volume Loss (24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-120 weeks)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557" marR="76557" marT="33620" marB="3362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17.5% reduction vs placebo, </a:t>
                      </a:r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0.0206</a:t>
                      </a:r>
                    </a:p>
                  </a:txBody>
                  <a:tcPr marL="76557" marR="76557" marT="33620" marB="336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049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mean change in SF-36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Physical Component Summary Score </a:t>
                      </a:r>
                    </a:p>
                    <a:p>
                      <a:pPr algn="ctr"/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baseline to week 120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6557" marR="76557" marT="33620" marB="3362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0.38%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reduction vs placebo, 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0.60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557" marR="76557" marT="33620" marB="336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E65D214-8460-4406-91BC-F9DE086A7048}"/>
              </a:ext>
            </a:extLst>
          </p:cNvPr>
          <p:cNvSpPr txBox="1"/>
          <p:nvPr/>
        </p:nvSpPr>
        <p:spPr>
          <a:xfrm>
            <a:off x="228599" y="6281545"/>
            <a:ext cx="688630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r>
              <a:rPr lang="it-IT" sz="1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1. Montalban X, et al. </a:t>
            </a:r>
            <a:r>
              <a:rPr lang="it-IT" sz="1000" i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 Engl J Med.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2017;376:209-220; 2.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Montalban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X, et al.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ECTRIMS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2015 Platform presentation 228</a:t>
            </a:r>
            <a:endParaRPr lang="it-IT" sz="1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Google Shape;316;p45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9050" y="1557337"/>
            <a:ext cx="9144000" cy="47069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73B4EADA-14D1-4314-B0DD-84971A8882A1}"/>
              </a:ext>
            </a:extLst>
          </p:cNvPr>
          <p:cNvSpPr txBox="1">
            <a:spLocks noChangeArrowheads="1"/>
          </p:cNvSpPr>
          <p:nvPr/>
        </p:nvSpPr>
        <p:spPr>
          <a:xfrm>
            <a:off x="789578" y="653207"/>
            <a:ext cx="7975600" cy="61555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ORATORIO SIDE</a:t>
            </a:r>
            <a:r>
              <a:rPr kumimoji="0" lang="en-GB" altLang="en-US" sz="24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EFFECTS</a:t>
            </a:r>
            <a:endParaRPr kumimoji="0" lang="en-US" altLang="en-US" sz="24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6" y="1373485"/>
            <a:ext cx="9132586" cy="335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5198586" y="6488668"/>
            <a:ext cx="3837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/>
              <a:t>Wolinsky</a:t>
            </a:r>
            <a:r>
              <a:rPr lang="it-IT" sz="1400" dirty="0"/>
              <a:t> </a:t>
            </a:r>
            <a:r>
              <a:rPr lang="it-IT" sz="1400" dirty="0" err="1"/>
              <a:t>et</a:t>
            </a:r>
            <a:r>
              <a:rPr lang="it-IT" sz="1400" dirty="0"/>
              <a:t> al., ANN NEUROL 2018;84:527–536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5086925"/>
            <a:ext cx="2339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NEPAD: no evidence of progression, no brain magnetic resonance imaging activity, no protocol defined </a:t>
            </a:r>
            <a:r>
              <a:rPr lang="it-IT" dirty="0" err="1"/>
              <a:t>relapse</a:t>
            </a:r>
            <a:endParaRPr lang="it-IT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3B4EADA-14D1-4314-B0DD-84971A8882A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60648"/>
            <a:ext cx="9144000" cy="615553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cap="all" dirty="0">
                <a:solidFill>
                  <a:schemeClr val="accent1"/>
                </a:solidFill>
              </a:rPr>
              <a:t>no evidence of progression or active disease  (</a:t>
            </a:r>
            <a:r>
              <a:rPr lang="en-US" sz="2400" b="1" cap="all" dirty="0" err="1">
                <a:solidFill>
                  <a:schemeClr val="accent1"/>
                </a:solidFill>
              </a:rPr>
              <a:t>nepad</a:t>
            </a:r>
            <a:r>
              <a:rPr lang="en-US" sz="2400" b="1" cap="all" dirty="0">
                <a:solidFill>
                  <a:schemeClr val="accent1"/>
                </a:solidFill>
              </a:rPr>
              <a:t>) 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</a:t>
            </a:r>
            <a:r>
              <a:rPr kumimoji="0" lang="en-GB" alt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ORATORIO</a:t>
            </a:r>
            <a:endParaRPr kumimoji="0" lang="en-US" altLang="en-US" sz="24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915816" y="5085184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Compared to placebo, </a:t>
            </a:r>
            <a:r>
              <a:rPr lang="en-US" dirty="0" err="1"/>
              <a:t>ocrelizumab</a:t>
            </a:r>
            <a:r>
              <a:rPr lang="en-US" dirty="0"/>
              <a:t> enhanced 3-fold the proportion of PPMS patients with no evidence</a:t>
            </a:r>
          </a:p>
          <a:p>
            <a:r>
              <a:rPr lang="en-US" dirty="0"/>
              <a:t>of either progression or inflammatory disease activity.</a:t>
            </a:r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2627784" y="4725144"/>
            <a:ext cx="6336704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376217" y="1717964"/>
            <a:ext cx="7349771" cy="1711036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Mavenclad</a:t>
            </a:r>
            <a:r>
              <a:rPr kumimoji="0" lang="en-US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®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(Cladribine)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3.5 mg/kg body weight over 2 years, administered as 1 	treatment course of 1.75 mg/kg per year)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741488" y="2052638"/>
            <a:ext cx="6350000" cy="1709737"/>
          </a:xfrm>
          <a:prstGeom prst="rect">
            <a:avLst/>
          </a:prstGeom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Lemtrada</a:t>
            </a:r>
            <a:r>
              <a:rPr lang="en-US" altLang="en-US" sz="3200" b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®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(Alemtuzumab)</a:t>
            </a:r>
            <a:b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endParaRPr lang="en-GB" altLang="en-US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(F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irst course:12 mg daily for 5 days,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Second course (12 months later): 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 daily for 3 days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Up to two additional courses, each of 12 mg daily for 3 days, can be given at 12-month intervals).</a:t>
            </a:r>
            <a:r>
              <a:rPr lang="en-GB" alt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br>
              <a:rPr lang="en-GB" alt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80304" y="6503831"/>
            <a:ext cx="3953814" cy="354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639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3B4EADA-14D1-4314-B0DD-84971A888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9578" y="157174"/>
            <a:ext cx="7975600" cy="615553"/>
          </a:xfrm>
        </p:spPr>
        <p:txBody>
          <a:bodyPr anchor="ctr">
            <a:normAutofit/>
          </a:bodyPr>
          <a:lstStyle/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Proposed MOA of Cladribine in MS</a:t>
            </a:r>
            <a:endParaRPr lang="en-US" altLang="en-US" sz="2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18">
            <a:extLst>
              <a:ext uri="{FF2B5EF4-FFF2-40B4-BE49-F238E27FC236}">
                <a16:creationId xmlns:a16="http://schemas.microsoft.com/office/drawing/2014/main" id="{6021742B-D720-4DFD-974E-5B6E1692C28C}"/>
              </a:ext>
            </a:extLst>
          </p:cNvPr>
          <p:cNvSpPr txBox="1">
            <a:spLocks/>
          </p:cNvSpPr>
          <p:nvPr/>
        </p:nvSpPr>
        <p:spPr>
          <a:xfrm>
            <a:off x="319679" y="1283253"/>
            <a:ext cx="4343400" cy="4573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marR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7725" indent="-285750" algn="l" defTabSz="457189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nb-NO" alt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Cladribine enters the cell via purine nucleoside transporters and is phosphorylated to its active form (2-CdATP) by deoxycytidine kinase (dCK)</a:t>
            </a:r>
            <a:r>
              <a:rPr kumimoji="0" lang="nb-NO" altLang="nb-NO" sz="1800" b="0" i="0" u="none" strike="noStrike" kern="1200" cap="none" spc="0" normalizeH="0" baseline="3000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1</a:t>
            </a:r>
            <a:endParaRPr kumimoji="0" lang="en-GB" altLang="nb-NO" sz="1800" b="0" i="0" u="none" strike="noStrike" kern="1200" cap="none" spc="0" normalizeH="0" baseline="3000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Lymphocytes, particularly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CD4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+ and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CD8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+ T cells, have the highest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dCK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 to 5’-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nucleotidase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 ratio of any cell type in the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body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Preferential accumulation of 2-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CdATP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 in lymphocytes disrupts cellular metabolism and damages DNA, causing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apoptosis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1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6576B47-877F-42F3-A6F7-78CC18B03FE8}"/>
              </a:ext>
            </a:extLst>
          </p:cNvPr>
          <p:cNvSpPr txBox="1">
            <a:spLocks/>
          </p:cNvSpPr>
          <p:nvPr/>
        </p:nvSpPr>
        <p:spPr>
          <a:xfrm>
            <a:off x="1576979" y="4722439"/>
            <a:ext cx="6172200" cy="55869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511175" indent="-228600" algn="l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739775" indent="-171450" algn="l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969963" indent="-171450" algn="l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196975" indent="-166688" algn="l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370013" indent="-171450" algn="l" rtl="0" fontAlgn="base">
              <a:spcBef>
                <a:spcPct val="20000"/>
              </a:spcBef>
              <a:spcAft>
                <a:spcPct val="0"/>
              </a:spcAft>
              <a:buClr>
                <a:srgbClr val="008CD3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1827213" indent="-171450" algn="l" rtl="0" fontAlgn="base">
              <a:spcBef>
                <a:spcPct val="20000"/>
              </a:spcBef>
              <a:spcAft>
                <a:spcPct val="0"/>
              </a:spcAft>
              <a:buClr>
                <a:srgbClr val="008CD3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284413" indent="-171450" algn="l" rtl="0" fontAlgn="base">
              <a:spcBef>
                <a:spcPct val="20000"/>
              </a:spcBef>
              <a:spcAft>
                <a:spcPct val="0"/>
              </a:spcAft>
              <a:buClr>
                <a:srgbClr val="008CD3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2741613" indent="-171450" algn="l" rtl="0" fontAlgn="base">
              <a:spcBef>
                <a:spcPct val="20000"/>
              </a:spcBef>
              <a:spcAft>
                <a:spcPct val="0"/>
              </a:spcAft>
              <a:buClr>
                <a:srgbClr val="008CD3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>
              <a:buClr>
                <a:srgbClr val="6B747B"/>
              </a:buClr>
              <a:defRPr/>
            </a:pPr>
            <a:endParaRPr lang="en-GB" sz="15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04E19F-DE55-4D75-90DF-768C9EA58F14}"/>
              </a:ext>
            </a:extLst>
          </p:cNvPr>
          <p:cNvSpPr txBox="1"/>
          <p:nvPr/>
        </p:nvSpPr>
        <p:spPr>
          <a:xfrm>
            <a:off x="5513447" y="5307021"/>
            <a:ext cx="27056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105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Figure: Rammohan KW and Shoemaker J, </a:t>
            </a:r>
            <a:r>
              <a:rPr lang="en-GB" sz="105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Neurology.</a:t>
            </a:r>
            <a:r>
              <a:rPr lang="en-GB" sz="105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2010;74:S547.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2908A6-F781-4655-80BC-2AA3381E18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8" t="2960" r="7944"/>
          <a:stretch/>
        </p:blipFill>
        <p:spPr>
          <a:xfrm>
            <a:off x="4891395" y="1283253"/>
            <a:ext cx="3873783" cy="3997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E0934B-2447-4CFC-9C14-E58E38C2CE2D}"/>
              </a:ext>
            </a:extLst>
          </p:cNvPr>
          <p:cNvSpPr txBox="1"/>
          <p:nvPr/>
        </p:nvSpPr>
        <p:spPr>
          <a:xfrm>
            <a:off x="319679" y="6246695"/>
            <a:ext cx="5955806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defTabSz="914400">
              <a:defRPr/>
            </a:pPr>
            <a:r>
              <a:rPr lang="it-IT" sz="1000" kern="0" dirty="0"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it-IT" sz="1000" kern="0" dirty="0" err="1">
                <a:latin typeface="Arial" charset="0"/>
                <a:ea typeface="Arial" charset="0"/>
                <a:cs typeface="Arial" charset="0"/>
              </a:rPr>
              <a:t>Kim</a:t>
            </a:r>
            <a:r>
              <a:rPr lang="it-IT" sz="10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000" kern="0" dirty="0" err="1">
                <a:latin typeface="Arial" charset="0"/>
                <a:ea typeface="Arial" charset="0"/>
                <a:cs typeface="Arial" charset="0"/>
              </a:rPr>
              <a:t>W</a:t>
            </a:r>
            <a:r>
              <a:rPr lang="it-IT" sz="1000" kern="0" dirty="0">
                <a:latin typeface="Arial" charset="0"/>
                <a:ea typeface="Arial" charset="0"/>
                <a:cs typeface="Arial" charset="0"/>
              </a:rPr>
              <a:t>, et al. </a:t>
            </a:r>
            <a:r>
              <a:rPr lang="it-IT" sz="1000" i="1" kern="0" dirty="0" err="1">
                <a:latin typeface="Arial" charset="0"/>
                <a:ea typeface="Arial" charset="0"/>
                <a:cs typeface="Arial" charset="0"/>
              </a:rPr>
              <a:t>J</a:t>
            </a:r>
            <a:r>
              <a:rPr lang="it-IT" sz="1000" i="1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000" i="1" kern="0" dirty="0" err="1">
                <a:latin typeface="Arial" charset="0"/>
                <a:ea typeface="Arial" charset="0"/>
                <a:cs typeface="Arial" charset="0"/>
              </a:rPr>
              <a:t>Clin</a:t>
            </a:r>
            <a:r>
              <a:rPr lang="it-IT" sz="1000" i="1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000" i="1" kern="0" dirty="0" err="1">
                <a:latin typeface="Arial" charset="0"/>
                <a:ea typeface="Arial" charset="0"/>
                <a:cs typeface="Arial" charset="0"/>
              </a:rPr>
              <a:t>Neurol</a:t>
            </a:r>
            <a:r>
              <a:rPr lang="it-IT" sz="1000" i="1" kern="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it-IT" sz="1000" kern="0" dirty="0">
                <a:latin typeface="Arial" charset="0"/>
                <a:ea typeface="Arial" charset="0"/>
                <a:cs typeface="Arial" charset="0"/>
              </a:rPr>
              <a:t>2015;11:9; 2. </a:t>
            </a:r>
            <a:r>
              <a:rPr lang="it-IT" sz="1000" kern="0" dirty="0" err="1">
                <a:latin typeface="Arial" charset="0"/>
                <a:ea typeface="Arial" charset="0"/>
                <a:cs typeface="Arial" charset="0"/>
              </a:rPr>
              <a:t>Leist</a:t>
            </a:r>
            <a:r>
              <a:rPr lang="it-IT" sz="1000" kern="0" dirty="0">
                <a:latin typeface="Arial" charset="0"/>
                <a:ea typeface="Arial" charset="0"/>
                <a:cs typeface="Arial" charset="0"/>
              </a:rPr>
              <a:t> TP, et al. </a:t>
            </a:r>
            <a:r>
              <a:rPr lang="it-IT" sz="1000" i="1" kern="0" dirty="0" err="1">
                <a:latin typeface="Arial" charset="0"/>
                <a:ea typeface="Arial" charset="0"/>
                <a:cs typeface="Arial" charset="0"/>
              </a:rPr>
              <a:t>Clin</a:t>
            </a:r>
            <a:r>
              <a:rPr lang="it-IT" sz="1000" i="1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000" i="1" kern="0" dirty="0" err="1">
                <a:latin typeface="Arial" charset="0"/>
                <a:ea typeface="Arial" charset="0"/>
                <a:cs typeface="Arial" charset="0"/>
              </a:rPr>
              <a:t>Neuropharmacol</a:t>
            </a:r>
            <a:r>
              <a:rPr lang="it-IT" sz="1000" i="1" kern="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it-IT" sz="1000" kern="0" dirty="0">
                <a:latin typeface="Arial" charset="0"/>
                <a:ea typeface="Arial" charset="0"/>
                <a:cs typeface="Arial" charset="0"/>
              </a:rPr>
              <a:t>2011;34:28.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3B4EADA-14D1-4314-B0DD-84971A888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9578" y="581199"/>
            <a:ext cx="7975600" cy="615553"/>
          </a:xfrm>
        </p:spPr>
        <p:txBody>
          <a:bodyPr anchor="ctr">
            <a:normAutofit/>
          </a:bodyPr>
          <a:lstStyle/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Clinical Development of </a:t>
            </a:r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Cladribine</a:t>
            </a:r>
            <a:r>
              <a:rPr lang="en-GB" altLang="en-US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671B8F77-D1A5-4A9A-A19D-F90104C3F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062936"/>
              </p:ext>
            </p:extLst>
          </p:nvPr>
        </p:nvGraphicFramePr>
        <p:xfrm>
          <a:off x="162847" y="1251383"/>
          <a:ext cx="8686803" cy="4115572"/>
        </p:xfrm>
        <a:graphic>
          <a:graphicData uri="http://schemas.openxmlformats.org/drawingml/2006/table">
            <a:tbl>
              <a:tblPr firstRow="1" bandRow="1"/>
              <a:tblGrid>
                <a:gridCol w="248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72">
                  <a:extLst>
                    <a:ext uri="{9D8B030D-6E8A-4147-A177-3AD203B41FA5}">
                      <a16:colId xmlns:a16="http://schemas.microsoft.com/office/drawing/2014/main" val="3395011797"/>
                    </a:ext>
                  </a:extLst>
                </a:gridCol>
                <a:gridCol w="442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8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8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28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28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28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28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28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28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2872">
                  <a:extLst>
                    <a:ext uri="{9D8B030D-6E8A-4147-A177-3AD203B41FA5}">
                      <a16:colId xmlns:a16="http://schemas.microsoft.com/office/drawing/2014/main" val="3138363431"/>
                    </a:ext>
                  </a:extLst>
                </a:gridCol>
              </a:tblGrid>
              <a:tr h="414426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1" i="0" dirty="0">
                        <a:latin typeface="Arial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latin typeface="Arial" charset="0"/>
                        </a:rPr>
                        <a:t>2005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900" b="1" i="0" dirty="0">
                          <a:latin typeface="Arial" charset="0"/>
                        </a:rPr>
                        <a:t>2006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900" b="1" i="0" dirty="0">
                          <a:latin typeface="Arial" charset="0"/>
                        </a:rPr>
                        <a:t>2007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900" b="1" i="0" dirty="0">
                          <a:latin typeface="Arial" charset="0"/>
                        </a:rPr>
                        <a:t>2008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900" b="1" i="0" dirty="0">
                          <a:latin typeface="Arial" charset="0"/>
                        </a:rPr>
                        <a:t>2009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900" b="1" i="0" dirty="0">
                          <a:latin typeface="Arial" charset="0"/>
                        </a:rPr>
                        <a:t>2010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900" b="1" i="0" dirty="0">
                          <a:latin typeface="Arial" charset="0"/>
                        </a:rPr>
                        <a:t>2011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900" b="1" i="0" dirty="0">
                          <a:latin typeface="Arial" charset="0"/>
                        </a:rPr>
                        <a:t>2012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900" b="1" i="0" dirty="0">
                          <a:latin typeface="Arial" charset="0"/>
                        </a:rPr>
                        <a:t>2013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900" b="1" i="0" dirty="0">
                          <a:latin typeface="Arial" charset="0"/>
                        </a:rPr>
                        <a:t>2014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900" b="1" i="0" dirty="0">
                          <a:latin typeface="Arial" charset="0"/>
                        </a:rPr>
                        <a:t>2015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900" b="1" i="0" dirty="0">
                          <a:latin typeface="Arial" charset="0"/>
                        </a:rPr>
                        <a:t>2016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900" b="1" i="0" dirty="0">
                          <a:latin typeface="Arial" charset="0"/>
                        </a:rPr>
                        <a:t>2017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900" b="1" i="0" dirty="0">
                          <a:latin typeface="Arial" charset="0"/>
                        </a:rPr>
                        <a:t>2018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708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b="1" i="0" dirty="0">
                          <a:solidFill>
                            <a:schemeClr val="accent1"/>
                          </a:solidFill>
                          <a:latin typeface="Arial" charset="0"/>
                        </a:rPr>
                        <a:t>CLARITY</a:t>
                      </a:r>
                      <a:r>
                        <a:rPr lang="en-US" sz="1000" b="1" i="0" baseline="30000" dirty="0">
                          <a:solidFill>
                            <a:schemeClr val="accent1"/>
                          </a:solidFill>
                          <a:latin typeface="Arial" charset="0"/>
                        </a:rPr>
                        <a:t>2</a:t>
                      </a:r>
                    </a:p>
                    <a:p>
                      <a:r>
                        <a:rPr lang="en-US" sz="1000" b="0" i="0" dirty="0">
                          <a:latin typeface="Arial" charset="0"/>
                        </a:rPr>
                        <a:t>Pivotal Phase 3 monotherapy trial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708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1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ONWARD</a:t>
                      </a:r>
                    </a:p>
                    <a:p>
                      <a:pPr marL="0" marR="0" lvl="0" indent="0" algn="l" defTabSz="4571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Phase 2 study to evaluate safety and efficacy of cladribine + IFN</a:t>
                      </a:r>
                      <a:r>
                        <a:rPr kumimoji="0" lang="el-G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β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in active MS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314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1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ORACLE MS</a:t>
                      </a:r>
                      <a:r>
                        <a:rPr kumimoji="0" lang="en-US" sz="10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l" defTabSz="4571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Phase 3 RCT to evaluate efficacy and safety of 2 doses of cladribine vs placebo  in patients at risk of developing MS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708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1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CLARITY Extension</a:t>
                      </a:r>
                    </a:p>
                    <a:p>
                      <a:pPr marL="0" marR="0" lvl="0" indent="0" algn="l" defTabSz="4571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Phase 3 extension study of CLARITY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708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1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PREMIERE</a:t>
                      </a:r>
                    </a:p>
                    <a:p>
                      <a:pPr marL="0" marR="0" lvl="0" indent="0" algn="l" defTabSz="4571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Prospective long-term safety registry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b="0" i="0" dirty="0">
                        <a:latin typeface="Arial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15">
            <a:extLst>
              <a:ext uri="{FF2B5EF4-FFF2-40B4-BE49-F238E27FC236}">
                <a16:creationId xmlns:a16="http://schemas.microsoft.com/office/drawing/2014/main" id="{1C2C853A-754B-43CF-9734-B1BA15E6D2F0}"/>
              </a:ext>
            </a:extLst>
          </p:cNvPr>
          <p:cNvSpPr/>
          <p:nvPr/>
        </p:nvSpPr>
        <p:spPr>
          <a:xfrm>
            <a:off x="2829222" y="1794871"/>
            <a:ext cx="639959" cy="457200"/>
          </a:xfrm>
          <a:prstGeom prst="rect">
            <a:avLst/>
          </a:prstGeom>
          <a:solidFill>
            <a:srgbClr val="00A590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years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1326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C560F40-5FE3-452C-A477-9F657C25ED71}"/>
              </a:ext>
            </a:extLst>
          </p:cNvPr>
          <p:cNvSpPr/>
          <p:nvPr/>
        </p:nvSpPr>
        <p:spPr>
          <a:xfrm>
            <a:off x="3446260" y="2522726"/>
            <a:ext cx="2386980" cy="457200"/>
          </a:xfrm>
          <a:prstGeom prst="rect">
            <a:avLst/>
          </a:prstGeom>
          <a:solidFill>
            <a:srgbClr val="2057A1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year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214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F8DD9125-FC67-4730-9BCD-3812361F8309}"/>
              </a:ext>
            </a:extLst>
          </p:cNvPr>
          <p:cNvSpPr/>
          <p:nvPr/>
        </p:nvSpPr>
        <p:spPr>
          <a:xfrm>
            <a:off x="4367919" y="3289477"/>
            <a:ext cx="1549489" cy="457200"/>
          </a:xfrm>
          <a:prstGeom prst="rect">
            <a:avLst/>
          </a:prstGeom>
          <a:solidFill>
            <a:srgbClr val="00A59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years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617</a:t>
            </a:r>
          </a:p>
        </p:txBody>
      </p:sp>
      <p:cxnSp>
        <p:nvCxnSpPr>
          <p:cNvPr id="9" name="Straight Arrow Connector 18">
            <a:extLst>
              <a:ext uri="{FF2B5EF4-FFF2-40B4-BE49-F238E27FC236}">
                <a16:creationId xmlns:a16="http://schemas.microsoft.com/office/drawing/2014/main" id="{8F496419-D601-4325-9416-3260EC04AF99}"/>
              </a:ext>
            </a:extLst>
          </p:cNvPr>
          <p:cNvCxnSpPr/>
          <p:nvPr/>
        </p:nvCxnSpPr>
        <p:spPr>
          <a:xfrm>
            <a:off x="5833240" y="2721799"/>
            <a:ext cx="2214028" cy="2037224"/>
          </a:xfrm>
          <a:prstGeom prst="straightConnector1">
            <a:avLst/>
          </a:prstGeom>
          <a:noFill/>
          <a:ln w="19050" cap="flat" cmpd="sng" algn="ctr">
            <a:solidFill>
              <a:srgbClr val="2057A1">
                <a:lumMod val="75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10" name="Rectangle 19">
            <a:extLst>
              <a:ext uri="{FF2B5EF4-FFF2-40B4-BE49-F238E27FC236}">
                <a16:creationId xmlns:a16="http://schemas.microsoft.com/office/drawing/2014/main" id="{8E2365D6-8E32-46C6-94A4-1EAB996EDC6D}"/>
              </a:ext>
            </a:extLst>
          </p:cNvPr>
          <p:cNvSpPr/>
          <p:nvPr/>
        </p:nvSpPr>
        <p:spPr>
          <a:xfrm>
            <a:off x="4070539" y="4062072"/>
            <a:ext cx="1676400" cy="457200"/>
          </a:xfrm>
          <a:prstGeom prst="rect">
            <a:avLst/>
          </a:prstGeom>
          <a:solidFill>
            <a:srgbClr val="2057A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years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867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AD765DD4-D091-4504-B989-DBD63D33DDDF}"/>
              </a:ext>
            </a:extLst>
          </p:cNvPr>
          <p:cNvSpPr/>
          <p:nvPr/>
        </p:nvSpPr>
        <p:spPr>
          <a:xfrm>
            <a:off x="4757688" y="4795910"/>
            <a:ext cx="3600790" cy="457200"/>
          </a:xfrm>
          <a:prstGeom prst="rect">
            <a:avLst/>
          </a:prstGeom>
          <a:solidFill>
            <a:srgbClr val="BE006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years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1190</a:t>
            </a:r>
          </a:p>
        </p:txBody>
      </p:sp>
      <p:sp>
        <p:nvSpPr>
          <p:cNvPr id="12" name="Isosceles Triangle 21">
            <a:extLst>
              <a:ext uri="{FF2B5EF4-FFF2-40B4-BE49-F238E27FC236}">
                <a16:creationId xmlns:a16="http://schemas.microsoft.com/office/drawing/2014/main" id="{2EDB143D-307E-4FA6-8BD1-9378458BC81E}"/>
              </a:ext>
            </a:extLst>
          </p:cNvPr>
          <p:cNvSpPr/>
          <p:nvPr/>
        </p:nvSpPr>
        <p:spPr>
          <a:xfrm rot="5400000">
            <a:off x="8236290" y="4821348"/>
            <a:ext cx="673002" cy="428625"/>
          </a:xfrm>
          <a:prstGeom prst="triangle">
            <a:avLst/>
          </a:prstGeom>
          <a:solidFill>
            <a:srgbClr val="BE006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Straight Arrow Connector 22">
            <a:extLst>
              <a:ext uri="{FF2B5EF4-FFF2-40B4-BE49-F238E27FC236}">
                <a16:creationId xmlns:a16="http://schemas.microsoft.com/office/drawing/2014/main" id="{F8412734-2E8A-44CC-8842-E4D9C6D778A6}"/>
              </a:ext>
            </a:extLst>
          </p:cNvPr>
          <p:cNvCxnSpPr/>
          <p:nvPr/>
        </p:nvCxnSpPr>
        <p:spPr>
          <a:xfrm>
            <a:off x="5713808" y="4279225"/>
            <a:ext cx="544167" cy="479798"/>
          </a:xfrm>
          <a:prstGeom prst="straightConnector1">
            <a:avLst/>
          </a:prstGeom>
          <a:noFill/>
          <a:ln w="19050" cap="flat" cmpd="sng" algn="ctr">
            <a:solidFill>
              <a:srgbClr val="2057A1"/>
            </a:solidFill>
            <a:prstDash val="solid"/>
            <a:tailEnd type="triangle" w="lg" len="lg"/>
          </a:ln>
          <a:effectLst/>
        </p:spPr>
      </p:cxnSp>
      <p:cxnSp>
        <p:nvCxnSpPr>
          <p:cNvPr id="14" name="Straight Arrow Connector 23">
            <a:extLst>
              <a:ext uri="{FF2B5EF4-FFF2-40B4-BE49-F238E27FC236}">
                <a16:creationId xmlns:a16="http://schemas.microsoft.com/office/drawing/2014/main" id="{FD168C76-5558-4AEE-927B-C919594A83BF}"/>
              </a:ext>
            </a:extLst>
          </p:cNvPr>
          <p:cNvCxnSpPr>
            <a:stCxn id="8" idx="3"/>
          </p:cNvCxnSpPr>
          <p:nvPr/>
        </p:nvCxnSpPr>
        <p:spPr>
          <a:xfrm>
            <a:off x="5917408" y="3518077"/>
            <a:ext cx="1294852" cy="1240946"/>
          </a:xfrm>
          <a:prstGeom prst="straightConnector1">
            <a:avLst/>
          </a:prstGeom>
          <a:noFill/>
          <a:ln w="19050" cap="flat" cmpd="sng" algn="ctr">
            <a:solidFill>
              <a:srgbClr val="00A590"/>
            </a:solidFill>
            <a:prstDash val="solid"/>
            <a:tailEnd type="triangle" w="lg" len="lg"/>
          </a:ln>
          <a:effectLst/>
        </p:spPr>
      </p:cxnSp>
      <p:sp>
        <p:nvSpPr>
          <p:cNvPr id="15" name="TextBox 24">
            <a:extLst>
              <a:ext uri="{FF2B5EF4-FFF2-40B4-BE49-F238E27FC236}">
                <a16:creationId xmlns:a16="http://schemas.microsoft.com/office/drawing/2014/main" id="{A4C6B400-4E0B-446A-A1E4-862EA5ACBB19}"/>
              </a:ext>
            </a:extLst>
          </p:cNvPr>
          <p:cNvSpPr txBox="1"/>
          <p:nvPr/>
        </p:nvSpPr>
        <p:spPr>
          <a:xfrm>
            <a:off x="480954" y="6447508"/>
            <a:ext cx="469653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defTabSz="914400">
              <a:defRPr/>
            </a:pPr>
            <a:r>
              <a:rPr lang="it-IT" sz="1000" kern="0" dirty="0">
                <a:latin typeface="Arial" charset="0"/>
                <a:ea typeface="Arial" charset="0"/>
                <a:cs typeface="Arial" charset="0"/>
              </a:rPr>
              <a:t>1. www.clinicaltrials.gov; 2. Giovannoni G, et al. </a:t>
            </a:r>
            <a:r>
              <a:rPr lang="it-IT" sz="1000" i="1" kern="0" dirty="0">
                <a:latin typeface="Arial" charset="0"/>
                <a:ea typeface="Arial" charset="0"/>
                <a:cs typeface="Arial" charset="0"/>
              </a:rPr>
              <a:t>N Engl J Med. </a:t>
            </a:r>
            <a:r>
              <a:rPr lang="it-IT" sz="1000" kern="0" dirty="0">
                <a:latin typeface="Arial" charset="0"/>
                <a:ea typeface="Arial" charset="0"/>
                <a:cs typeface="Arial" charset="0"/>
              </a:rPr>
              <a:t>2010;362:416-426; 3. Leist TP, et al. </a:t>
            </a:r>
            <a:r>
              <a:rPr lang="it-IT" sz="1000" i="1" kern="0" dirty="0">
                <a:latin typeface="Arial" charset="0"/>
                <a:ea typeface="Arial" charset="0"/>
                <a:cs typeface="Arial" charset="0"/>
              </a:rPr>
              <a:t>Lancet Neurol. </a:t>
            </a:r>
            <a:r>
              <a:rPr lang="it-IT" sz="1000" kern="0" dirty="0">
                <a:latin typeface="Arial" charset="0"/>
                <a:ea typeface="Arial" charset="0"/>
                <a:cs typeface="Arial" charset="0"/>
              </a:rPr>
              <a:t>2014;13:257-267.</a:t>
            </a:r>
          </a:p>
        </p:txBody>
      </p:sp>
      <p:cxnSp>
        <p:nvCxnSpPr>
          <p:cNvPr id="16" name="Straight Arrow Connector 25">
            <a:extLst>
              <a:ext uri="{FF2B5EF4-FFF2-40B4-BE49-F238E27FC236}">
                <a16:creationId xmlns:a16="http://schemas.microsoft.com/office/drawing/2014/main" id="{82A22A09-8E71-440C-8446-973F214DC11C}"/>
              </a:ext>
            </a:extLst>
          </p:cNvPr>
          <p:cNvCxnSpPr/>
          <p:nvPr/>
        </p:nvCxnSpPr>
        <p:spPr>
          <a:xfrm>
            <a:off x="2878747" y="2266006"/>
            <a:ext cx="1135026" cy="2035500"/>
          </a:xfrm>
          <a:prstGeom prst="straightConnector1">
            <a:avLst/>
          </a:prstGeom>
          <a:noFill/>
          <a:ln w="19050" cap="flat" cmpd="sng" algn="ctr">
            <a:solidFill>
              <a:srgbClr val="00A590">
                <a:lumMod val="75000"/>
              </a:srgbClr>
            </a:solidFill>
            <a:prstDash val="solid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632848" cy="468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7308304" y="6525344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err="1" smtClean="0"/>
              <a:t>Giovannoni</a:t>
            </a:r>
            <a:r>
              <a:rPr lang="it-IT" sz="1200" b="1" dirty="0" smtClean="0"/>
              <a:t>, MSJ 2019</a:t>
            </a:r>
            <a:endParaRPr lang="it-IT" sz="1200" dirty="0"/>
          </a:p>
        </p:txBody>
      </p:sp>
      <p:sp>
        <p:nvSpPr>
          <p:cNvPr id="7" name="Rettangolo 6"/>
          <p:cNvSpPr/>
          <p:nvPr/>
        </p:nvSpPr>
        <p:spPr>
          <a:xfrm>
            <a:off x="179512" y="1886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Each short course of treatment comprised one or two 10-mg </a:t>
            </a:r>
            <a:r>
              <a:rPr lang="en-US" dirty="0" err="1" smtClean="0"/>
              <a:t>cladribine</a:t>
            </a:r>
            <a:r>
              <a:rPr lang="en-US" dirty="0" smtClean="0"/>
              <a:t> tablets taken once daily for four or five consecutive days or an equivalent number of matching placebo tablets. There was a variable interval between the treatment periods in the CLARITY and Extension studies.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3B4EADA-14D1-4314-B0DD-84971A888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9578" y="653207"/>
            <a:ext cx="7975600" cy="615553"/>
          </a:xfrm>
        </p:spPr>
        <p:txBody>
          <a:bodyPr anchor="ctr">
            <a:normAutofit/>
          </a:bodyPr>
          <a:lstStyle/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CLARITY: Clinical Outcomes </a:t>
            </a:r>
            <a:endParaRPr lang="en-US" altLang="en-US" sz="2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C1AC5F3A-5190-4020-8AF7-DF7B7ACE675B}"/>
              </a:ext>
            </a:extLst>
          </p:cNvPr>
          <p:cNvSpPr txBox="1"/>
          <p:nvPr/>
        </p:nvSpPr>
        <p:spPr>
          <a:xfrm>
            <a:off x="4570449" y="1392904"/>
            <a:ext cx="4344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3-Month Confirmed Disability Worsening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EEE19D0-C952-4B40-A045-6E3CC0950049}"/>
              </a:ext>
            </a:extLst>
          </p:cNvPr>
          <p:cNvSpPr/>
          <p:nvPr/>
        </p:nvSpPr>
        <p:spPr>
          <a:xfrm>
            <a:off x="228600" y="5388306"/>
            <a:ext cx="8686800" cy="585216"/>
          </a:xfrm>
          <a:prstGeom prst="rect">
            <a:avLst/>
          </a:prstGeom>
          <a:solidFill>
            <a:srgbClr val="2057A1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CLARITY showed that treatment with oral cladribine significantly reduced relapse rates and risk of confirmed disability worsening in patients with RRMS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297040C-3463-483B-99A9-DB91055A58F9}"/>
              </a:ext>
            </a:extLst>
          </p:cNvPr>
          <p:cNvSpPr txBox="1"/>
          <p:nvPr/>
        </p:nvSpPr>
        <p:spPr>
          <a:xfrm>
            <a:off x="155236" y="6413266"/>
            <a:ext cx="371137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45720" rIns="0" bIns="45720" rtlCol="0" anchor="t">
            <a:spAutoFit/>
          </a:bodyPr>
          <a:lstStyle/>
          <a:p>
            <a:pPr defTabSz="914353">
              <a:defRPr/>
            </a:pPr>
            <a:r>
              <a:rPr lang="en-US" altLang="en-US" sz="1000" kern="0" dirty="0">
                <a:latin typeface="Arial" charset="0"/>
                <a:ea typeface="Arial" charset="0"/>
                <a:cs typeface="Arial" charset="0"/>
              </a:rPr>
              <a:t>CI, confidence interval; HR, hazard ratio; RR, relative reduction</a:t>
            </a:r>
          </a:p>
          <a:p>
            <a:pPr defTabSz="914353">
              <a:defRPr/>
            </a:pPr>
            <a:r>
              <a:rPr lang="it-IT" sz="1000" kern="0" dirty="0">
                <a:latin typeface="Arial" charset="0"/>
                <a:ea typeface="Arial" charset="0"/>
                <a:cs typeface="Arial" charset="0"/>
              </a:rPr>
              <a:t>Giovannoni G, et al. </a:t>
            </a:r>
            <a:r>
              <a:rPr lang="it-IT" sz="1000" i="1" kern="0" dirty="0">
                <a:latin typeface="Arial" charset="0"/>
                <a:ea typeface="Arial" charset="0"/>
                <a:cs typeface="Arial" charset="0"/>
              </a:rPr>
              <a:t>N Engl J Med. </a:t>
            </a:r>
            <a:r>
              <a:rPr lang="it-IT" sz="1000" kern="0" dirty="0">
                <a:latin typeface="Arial" charset="0"/>
                <a:ea typeface="Arial" charset="0"/>
                <a:cs typeface="Arial" charset="0"/>
              </a:rPr>
              <a:t>2010;362:416-426.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31D995C-A00F-4EB8-A2DF-32B742A8B5A2}"/>
              </a:ext>
            </a:extLst>
          </p:cNvPr>
          <p:cNvSpPr txBox="1"/>
          <p:nvPr/>
        </p:nvSpPr>
        <p:spPr>
          <a:xfrm>
            <a:off x="803783" y="1392904"/>
            <a:ext cx="332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Annualized Relapse Rate (ARR)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155C8FCE-04AA-43C5-94F3-36DF11EB0F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898" y="2194294"/>
            <a:ext cx="4036087" cy="2930697"/>
          </a:xfrm>
          <a:prstGeom prst="rect">
            <a:avLst/>
          </a:prstGeom>
        </p:spPr>
      </p:pic>
      <p:grpSp>
        <p:nvGrpSpPr>
          <p:cNvPr id="10" name="Group 8">
            <a:extLst>
              <a:ext uri="{FF2B5EF4-FFF2-40B4-BE49-F238E27FC236}">
                <a16:creationId xmlns:a16="http://schemas.microsoft.com/office/drawing/2014/main" id="{ABE66D2C-D277-4199-9EAE-5CE2F4A085DC}"/>
              </a:ext>
            </a:extLst>
          </p:cNvPr>
          <p:cNvGrpSpPr/>
          <p:nvPr/>
        </p:nvGrpSpPr>
        <p:grpSpPr>
          <a:xfrm>
            <a:off x="4772655" y="2039067"/>
            <a:ext cx="4009820" cy="2951838"/>
            <a:chOff x="4699745" y="1623594"/>
            <a:chExt cx="4232795" cy="3115982"/>
          </a:xfrm>
        </p:grpSpPr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E3981EF4-7B1D-405F-8FA0-1CA16BB13118}"/>
                </a:ext>
              </a:extLst>
            </p:cNvPr>
            <p:cNvSpPr txBox="1"/>
            <p:nvPr/>
          </p:nvSpPr>
          <p:spPr>
            <a:xfrm>
              <a:off x="5652170" y="1623594"/>
              <a:ext cx="2885985" cy="747250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BE006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5.25 mg/kg vs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309E9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placebo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863F9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HR: 0.69; 95% CI: 0.49-0.96; 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0.026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BAB26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3.5 mg/kg vs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309E9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placebo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BAB26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HR: 0.67; 95% CI: 0.48-0.96; 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0.018</a:t>
              </a:r>
            </a:p>
          </p:txBody>
        </p:sp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F482BC51-B133-401B-9BA0-3F99E635D0A9}"/>
                </a:ext>
              </a:extLst>
            </p:cNvPr>
            <p:cNvSpPr txBox="1"/>
            <p:nvPr/>
          </p:nvSpPr>
          <p:spPr>
            <a:xfrm>
              <a:off x="8288625" y="2269210"/>
              <a:ext cx="573020" cy="170969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09E9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21.6%</a:t>
              </a:r>
            </a:p>
          </p:txBody>
        </p:sp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850A4835-2EB0-4EC4-9044-99F40B86934C}"/>
                </a:ext>
              </a:extLst>
            </p:cNvPr>
            <p:cNvSpPr txBox="1"/>
            <p:nvPr/>
          </p:nvSpPr>
          <p:spPr>
            <a:xfrm>
              <a:off x="8308790" y="2593509"/>
              <a:ext cx="573020" cy="20615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BE006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15.1%</a:t>
              </a:r>
            </a:p>
          </p:txBody>
        </p:sp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A90A495E-4323-41DA-8596-3675E62CFD4C}"/>
                </a:ext>
              </a:extLst>
            </p:cNvPr>
            <p:cNvSpPr txBox="1"/>
            <p:nvPr/>
          </p:nvSpPr>
          <p:spPr>
            <a:xfrm>
              <a:off x="8308000" y="2897055"/>
              <a:ext cx="573020" cy="20615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057A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14.3%</a:t>
              </a:r>
            </a:p>
          </p:txBody>
        </p:sp>
        <p:grpSp>
          <p:nvGrpSpPr>
            <p:cNvPr id="15" name="Group 13">
              <a:extLst>
                <a:ext uri="{FF2B5EF4-FFF2-40B4-BE49-F238E27FC236}">
                  <a16:creationId xmlns:a16="http://schemas.microsoft.com/office/drawing/2014/main" id="{03063A32-87C5-43ED-B7E1-4B47A2E68520}"/>
                </a:ext>
              </a:extLst>
            </p:cNvPr>
            <p:cNvGrpSpPr/>
            <p:nvPr/>
          </p:nvGrpSpPr>
          <p:grpSpPr>
            <a:xfrm>
              <a:off x="5340482" y="1960672"/>
              <a:ext cx="3393333" cy="2364331"/>
              <a:chOff x="2824524" y="2009312"/>
              <a:chExt cx="3393333" cy="2364331"/>
            </a:xfrm>
          </p:grpSpPr>
          <p:sp>
            <p:nvSpPr>
              <p:cNvPr id="38" name="Freeform 147">
                <a:extLst>
                  <a:ext uri="{FF2B5EF4-FFF2-40B4-BE49-F238E27FC236}">
                    <a16:creationId xmlns:a16="http://schemas.microsoft.com/office/drawing/2014/main" id="{8B0B66BE-36F7-4C8C-B6CB-AC555E7FDC5F}"/>
                  </a:ext>
                </a:extLst>
              </p:cNvPr>
              <p:cNvSpPr/>
              <p:nvPr/>
            </p:nvSpPr>
            <p:spPr bwMode="auto">
              <a:xfrm>
                <a:off x="2884945" y="2009312"/>
                <a:ext cx="3331617" cy="2303131"/>
              </a:xfrm>
              <a:custGeom>
                <a:avLst/>
                <a:gdLst>
                  <a:gd name="connsiteX0" fmla="*/ 0 w 3732362"/>
                  <a:gd name="connsiteY0" fmla="*/ 0 h 2300378"/>
                  <a:gd name="connsiteX1" fmla="*/ 0 w 3732362"/>
                  <a:gd name="connsiteY1" fmla="*/ 2300378 h 2300378"/>
                  <a:gd name="connsiteX2" fmla="*/ 3732362 w 3732362"/>
                  <a:gd name="connsiteY2" fmla="*/ 2300378 h 2300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32362" h="2300378">
                    <a:moveTo>
                      <a:pt x="0" y="0"/>
                    </a:moveTo>
                    <a:lnTo>
                      <a:pt x="0" y="2300378"/>
                    </a:lnTo>
                    <a:lnTo>
                      <a:pt x="3732362" y="230037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9" name="Straight Connector 37">
                <a:extLst>
                  <a:ext uri="{FF2B5EF4-FFF2-40B4-BE49-F238E27FC236}">
                    <a16:creationId xmlns:a16="http://schemas.microsoft.com/office/drawing/2014/main" id="{4CF6472D-A6EB-4BF8-8B4D-8FC27DF97521}"/>
                  </a:ext>
                </a:extLst>
              </p:cNvPr>
              <p:cNvCxnSpPr/>
              <p:nvPr/>
            </p:nvCxnSpPr>
            <p:spPr bwMode="auto">
              <a:xfrm>
                <a:off x="2824524" y="2015229"/>
                <a:ext cx="61200" cy="0"/>
              </a:xfrm>
              <a:prstGeom prst="line">
                <a:avLst/>
              </a:prstGeom>
              <a:solidFill>
                <a:srgbClr val="2057A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8">
                <a:extLst>
                  <a:ext uri="{FF2B5EF4-FFF2-40B4-BE49-F238E27FC236}">
                    <a16:creationId xmlns:a16="http://schemas.microsoft.com/office/drawing/2014/main" id="{F9B37895-2D58-4071-B4D5-FAEAAB8F422C}"/>
                  </a:ext>
                </a:extLst>
              </p:cNvPr>
              <p:cNvCxnSpPr/>
              <p:nvPr/>
            </p:nvCxnSpPr>
            <p:spPr bwMode="auto">
              <a:xfrm>
                <a:off x="2824524" y="2470087"/>
                <a:ext cx="61200" cy="0"/>
              </a:xfrm>
              <a:prstGeom prst="line">
                <a:avLst/>
              </a:prstGeom>
              <a:solidFill>
                <a:srgbClr val="2057A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39">
                <a:extLst>
                  <a:ext uri="{FF2B5EF4-FFF2-40B4-BE49-F238E27FC236}">
                    <a16:creationId xmlns:a16="http://schemas.microsoft.com/office/drawing/2014/main" id="{D0C75819-E739-4560-91AD-C53813041D93}"/>
                  </a:ext>
                </a:extLst>
              </p:cNvPr>
              <p:cNvCxnSpPr/>
              <p:nvPr/>
            </p:nvCxnSpPr>
            <p:spPr bwMode="auto">
              <a:xfrm>
                <a:off x="2824524" y="2938599"/>
                <a:ext cx="61200" cy="0"/>
              </a:xfrm>
              <a:prstGeom prst="line">
                <a:avLst/>
              </a:prstGeom>
              <a:solidFill>
                <a:srgbClr val="2057A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0">
                <a:extLst>
                  <a:ext uri="{FF2B5EF4-FFF2-40B4-BE49-F238E27FC236}">
                    <a16:creationId xmlns:a16="http://schemas.microsoft.com/office/drawing/2014/main" id="{221A5F23-1B2C-4329-9661-E1DD4DC27EF6}"/>
                  </a:ext>
                </a:extLst>
              </p:cNvPr>
              <p:cNvCxnSpPr/>
              <p:nvPr/>
            </p:nvCxnSpPr>
            <p:spPr bwMode="auto">
              <a:xfrm>
                <a:off x="2824524" y="3844986"/>
                <a:ext cx="61200" cy="0"/>
              </a:xfrm>
              <a:prstGeom prst="line">
                <a:avLst/>
              </a:prstGeom>
              <a:solidFill>
                <a:srgbClr val="2057A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1">
                <a:extLst>
                  <a:ext uri="{FF2B5EF4-FFF2-40B4-BE49-F238E27FC236}">
                    <a16:creationId xmlns:a16="http://schemas.microsoft.com/office/drawing/2014/main" id="{497583F6-CFA3-42ED-9475-62EB31E0855A}"/>
                  </a:ext>
                </a:extLst>
              </p:cNvPr>
              <p:cNvCxnSpPr/>
              <p:nvPr/>
            </p:nvCxnSpPr>
            <p:spPr bwMode="auto">
              <a:xfrm>
                <a:off x="2824524" y="4312443"/>
                <a:ext cx="61200" cy="0"/>
              </a:xfrm>
              <a:prstGeom prst="line">
                <a:avLst/>
              </a:prstGeom>
              <a:solidFill>
                <a:srgbClr val="2057A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2">
                <a:extLst>
                  <a:ext uri="{FF2B5EF4-FFF2-40B4-BE49-F238E27FC236}">
                    <a16:creationId xmlns:a16="http://schemas.microsoft.com/office/drawing/2014/main" id="{8B5075C5-B9B6-4AD1-AA3A-61B7EF51FCE8}"/>
                  </a:ext>
                </a:extLst>
              </p:cNvPr>
              <p:cNvCxnSpPr/>
              <p:nvPr/>
            </p:nvCxnSpPr>
            <p:spPr bwMode="auto">
              <a:xfrm>
                <a:off x="2824524" y="3390702"/>
                <a:ext cx="61200" cy="0"/>
              </a:xfrm>
              <a:prstGeom prst="line">
                <a:avLst/>
              </a:prstGeom>
              <a:solidFill>
                <a:srgbClr val="2057A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Connector 43">
                <a:extLst>
                  <a:ext uri="{FF2B5EF4-FFF2-40B4-BE49-F238E27FC236}">
                    <a16:creationId xmlns:a16="http://schemas.microsoft.com/office/drawing/2014/main" id="{E045A556-DF11-44E2-BD4A-F3B63664AC8D}"/>
                  </a:ext>
                </a:extLst>
              </p:cNvPr>
              <p:cNvCxnSpPr/>
              <p:nvPr/>
            </p:nvCxnSpPr>
            <p:spPr bwMode="auto">
              <a:xfrm rot="5400000">
                <a:off x="2855809" y="4343043"/>
                <a:ext cx="61200" cy="0"/>
              </a:xfrm>
              <a:prstGeom prst="line">
                <a:avLst/>
              </a:prstGeom>
              <a:solidFill>
                <a:srgbClr val="2057A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4">
                <a:extLst>
                  <a:ext uri="{FF2B5EF4-FFF2-40B4-BE49-F238E27FC236}">
                    <a16:creationId xmlns:a16="http://schemas.microsoft.com/office/drawing/2014/main" id="{E87A3303-727D-4A78-97AE-F6B104E896A3}"/>
                  </a:ext>
                </a:extLst>
              </p:cNvPr>
              <p:cNvCxnSpPr/>
              <p:nvPr/>
            </p:nvCxnSpPr>
            <p:spPr bwMode="auto">
              <a:xfrm rot="5400000">
                <a:off x="3272240" y="4343043"/>
                <a:ext cx="61200" cy="0"/>
              </a:xfrm>
              <a:prstGeom prst="line">
                <a:avLst/>
              </a:prstGeom>
              <a:solidFill>
                <a:srgbClr val="2057A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Straight Connector 45">
                <a:extLst>
                  <a:ext uri="{FF2B5EF4-FFF2-40B4-BE49-F238E27FC236}">
                    <a16:creationId xmlns:a16="http://schemas.microsoft.com/office/drawing/2014/main" id="{A6DF9E04-E5E1-45F8-A9F2-60BB507DE478}"/>
                  </a:ext>
                </a:extLst>
              </p:cNvPr>
              <p:cNvCxnSpPr/>
              <p:nvPr/>
            </p:nvCxnSpPr>
            <p:spPr bwMode="auto">
              <a:xfrm rot="5400000">
                <a:off x="3688671" y="4343043"/>
                <a:ext cx="61200" cy="0"/>
              </a:xfrm>
              <a:prstGeom prst="line">
                <a:avLst/>
              </a:prstGeom>
              <a:solidFill>
                <a:srgbClr val="2057A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6">
                <a:extLst>
                  <a:ext uri="{FF2B5EF4-FFF2-40B4-BE49-F238E27FC236}">
                    <a16:creationId xmlns:a16="http://schemas.microsoft.com/office/drawing/2014/main" id="{2EC4DC97-9560-481F-BD7E-B7870D9D8AD8}"/>
                  </a:ext>
                </a:extLst>
              </p:cNvPr>
              <p:cNvCxnSpPr/>
              <p:nvPr/>
            </p:nvCxnSpPr>
            <p:spPr bwMode="auto">
              <a:xfrm rot="5400000">
                <a:off x="4105102" y="4343043"/>
                <a:ext cx="61200" cy="0"/>
              </a:xfrm>
              <a:prstGeom prst="line">
                <a:avLst/>
              </a:prstGeom>
              <a:solidFill>
                <a:srgbClr val="2057A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7">
                <a:extLst>
                  <a:ext uri="{FF2B5EF4-FFF2-40B4-BE49-F238E27FC236}">
                    <a16:creationId xmlns:a16="http://schemas.microsoft.com/office/drawing/2014/main" id="{AA54A1C1-F17F-45AA-851B-D7D66D6C257A}"/>
                  </a:ext>
                </a:extLst>
              </p:cNvPr>
              <p:cNvCxnSpPr/>
              <p:nvPr/>
            </p:nvCxnSpPr>
            <p:spPr bwMode="auto">
              <a:xfrm rot="5400000">
                <a:off x="4521533" y="4343043"/>
                <a:ext cx="61200" cy="0"/>
              </a:xfrm>
              <a:prstGeom prst="line">
                <a:avLst/>
              </a:prstGeom>
              <a:solidFill>
                <a:srgbClr val="2057A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8">
                <a:extLst>
                  <a:ext uri="{FF2B5EF4-FFF2-40B4-BE49-F238E27FC236}">
                    <a16:creationId xmlns:a16="http://schemas.microsoft.com/office/drawing/2014/main" id="{7043E420-E9A8-4BF2-82D6-FC8BEF58CFED}"/>
                  </a:ext>
                </a:extLst>
              </p:cNvPr>
              <p:cNvCxnSpPr/>
              <p:nvPr/>
            </p:nvCxnSpPr>
            <p:spPr bwMode="auto">
              <a:xfrm rot="5400000">
                <a:off x="4937964" y="4343043"/>
                <a:ext cx="61200" cy="0"/>
              </a:xfrm>
              <a:prstGeom prst="line">
                <a:avLst/>
              </a:prstGeom>
              <a:solidFill>
                <a:srgbClr val="2057A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49">
                <a:extLst>
                  <a:ext uri="{FF2B5EF4-FFF2-40B4-BE49-F238E27FC236}">
                    <a16:creationId xmlns:a16="http://schemas.microsoft.com/office/drawing/2014/main" id="{EBDDF60F-6889-414E-B83F-1AF7343F0B75}"/>
                  </a:ext>
                </a:extLst>
              </p:cNvPr>
              <p:cNvCxnSpPr/>
              <p:nvPr/>
            </p:nvCxnSpPr>
            <p:spPr bwMode="auto">
              <a:xfrm rot="5400000">
                <a:off x="5354395" y="4343043"/>
                <a:ext cx="61200" cy="0"/>
              </a:xfrm>
              <a:prstGeom prst="line">
                <a:avLst/>
              </a:prstGeom>
              <a:solidFill>
                <a:srgbClr val="2057A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Straight Connector 50">
                <a:extLst>
                  <a:ext uri="{FF2B5EF4-FFF2-40B4-BE49-F238E27FC236}">
                    <a16:creationId xmlns:a16="http://schemas.microsoft.com/office/drawing/2014/main" id="{58F527EF-F26B-4C09-B8BE-3431A440D6C3}"/>
                  </a:ext>
                </a:extLst>
              </p:cNvPr>
              <p:cNvCxnSpPr/>
              <p:nvPr/>
            </p:nvCxnSpPr>
            <p:spPr bwMode="auto">
              <a:xfrm rot="5400000">
                <a:off x="5770826" y="4343043"/>
                <a:ext cx="61200" cy="0"/>
              </a:xfrm>
              <a:prstGeom prst="line">
                <a:avLst/>
              </a:prstGeom>
              <a:solidFill>
                <a:srgbClr val="2057A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Connector 51">
                <a:extLst>
                  <a:ext uri="{FF2B5EF4-FFF2-40B4-BE49-F238E27FC236}">
                    <a16:creationId xmlns:a16="http://schemas.microsoft.com/office/drawing/2014/main" id="{FE3C33EB-6C24-4E05-9F0B-6C500EC865E3}"/>
                  </a:ext>
                </a:extLst>
              </p:cNvPr>
              <p:cNvCxnSpPr/>
              <p:nvPr/>
            </p:nvCxnSpPr>
            <p:spPr bwMode="auto">
              <a:xfrm rot="5400000">
                <a:off x="6187257" y="4343043"/>
                <a:ext cx="61200" cy="0"/>
              </a:xfrm>
              <a:prstGeom prst="line">
                <a:avLst/>
              </a:prstGeom>
              <a:solidFill>
                <a:srgbClr val="2057A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F9F631F0-0220-4831-9120-E175303C4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568" y="4356673"/>
              <a:ext cx="6412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592E13CF-70BF-40F0-BDEC-EC808EC32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9899" y="4186878"/>
              <a:ext cx="6412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55974628-7B73-46B4-B9FB-6E3C02C6F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9899" y="3727096"/>
              <a:ext cx="6412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C411BD21-C6E3-410F-8460-A1BCF68D7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779" y="2820709"/>
              <a:ext cx="12824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EF16BC8F-4B3A-4C85-B682-5B8EA6B72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779" y="2352197"/>
              <a:ext cx="12824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5BD8D0D8-2760-4FE6-8D51-8927597D1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779" y="1891353"/>
              <a:ext cx="12824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1E5C3F74-08D9-4B5C-8151-7ECFC35EA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779" y="3272812"/>
              <a:ext cx="12824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967EE3-1F60-4ECF-B7A5-76C3BB279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5027" y="4356673"/>
              <a:ext cx="12824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34BDD3A2-953C-4230-8F64-484432A74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546" y="4356673"/>
              <a:ext cx="12824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F4F1C4F6-C812-4700-B766-A921C3606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4976" y="4356673"/>
              <a:ext cx="12824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0D5E8597-9EA1-4A03-B8CC-56B4E7279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1406" y="4356673"/>
              <a:ext cx="12824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EEE9667A-0E95-4E9C-93B3-A68E017A7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0749" y="4353760"/>
              <a:ext cx="12824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9F27ECD3-1CB6-4096-8726-D2FA55631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7179" y="4356673"/>
              <a:ext cx="12824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7A30CCCE-886E-4582-84CB-9C8B1E052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3610" y="4356673"/>
              <a:ext cx="12824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84</a:t>
              </a: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id="{680A4673-1AE8-4301-AB41-903A125EC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040" y="4356673"/>
              <a:ext cx="12824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96</a:t>
              </a: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22">
              <a:extLst>
                <a:ext uri="{FF2B5EF4-FFF2-40B4-BE49-F238E27FC236}">
                  <a16:creationId xmlns:a16="http://schemas.microsoft.com/office/drawing/2014/main" id="{BB4AD7DD-AE36-4EF3-81DE-037F38164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1525" y="4577993"/>
              <a:ext cx="428002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Weeks</a:t>
              </a:r>
              <a:endPara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E3AB3F9D-B8F2-4428-AF56-5AC785622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5227" y="3887439"/>
              <a:ext cx="1365559" cy="357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057A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Cladribine 3.5 mg/kg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 </a:t>
              </a:r>
              <a:r>
                <a:rPr kumimoji="0" lang="en-US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0.02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22">
              <a:extLst>
                <a:ext uri="{FF2B5EF4-FFF2-40B4-BE49-F238E27FC236}">
                  <a16:creationId xmlns:a16="http://schemas.microsoft.com/office/drawing/2014/main" id="{623766B4-E5DB-4030-B3B5-86E6DBED3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4065" y="3386219"/>
              <a:ext cx="1448475" cy="357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BE006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Cladribine 5.25 mg/kg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 </a:t>
              </a:r>
              <a:r>
                <a:rPr kumimoji="0" lang="en-US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0.03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19">
              <a:extLst>
                <a:ext uri="{FF2B5EF4-FFF2-40B4-BE49-F238E27FC236}">
                  <a16:creationId xmlns:a16="http://schemas.microsoft.com/office/drawing/2014/main" id="{CAA1FC6C-0762-4B99-8A56-A8E6A6643A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573036" y="2944552"/>
              <a:ext cx="257658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Patients with 3-mo confirmed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EDSS progression (%)</a:t>
              </a:r>
              <a:endPara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44">
              <a:extLst>
                <a:ext uri="{FF2B5EF4-FFF2-40B4-BE49-F238E27FC236}">
                  <a16:creationId xmlns:a16="http://schemas.microsoft.com/office/drawing/2014/main" id="{6F15EC5D-7C37-4EB7-867B-CB1EC3BDF8BF}"/>
                </a:ext>
              </a:extLst>
            </p:cNvPr>
            <p:cNvSpPr/>
            <p:nvPr/>
          </p:nvSpPr>
          <p:spPr bwMode="auto">
            <a:xfrm>
              <a:off x="5405178" y="2297790"/>
              <a:ext cx="3330093" cy="1944083"/>
            </a:xfrm>
            <a:custGeom>
              <a:avLst/>
              <a:gdLst>
                <a:gd name="connsiteX0" fmla="*/ 3330093 w 3330093"/>
                <a:gd name="connsiteY0" fmla="*/ 0 h 1944083"/>
                <a:gd name="connsiteX1" fmla="*/ 2905644 w 3330093"/>
                <a:gd name="connsiteY1" fmla="*/ 0 h 1944083"/>
                <a:gd name="connsiteX2" fmla="*/ 2905644 w 3330093"/>
                <a:gd name="connsiteY2" fmla="*/ 183404 h 1944083"/>
                <a:gd name="connsiteX3" fmla="*/ 2887303 w 3330093"/>
                <a:gd name="connsiteY3" fmla="*/ 183404 h 1944083"/>
                <a:gd name="connsiteX4" fmla="*/ 2887303 w 3330093"/>
                <a:gd name="connsiteY4" fmla="*/ 225325 h 1944083"/>
                <a:gd name="connsiteX5" fmla="*/ 2494295 w 3330093"/>
                <a:gd name="connsiteY5" fmla="*/ 225325 h 1944083"/>
                <a:gd name="connsiteX6" fmla="*/ 2494295 w 3330093"/>
                <a:gd name="connsiteY6" fmla="*/ 277726 h 1944083"/>
                <a:gd name="connsiteX7" fmla="*/ 2481194 w 3330093"/>
                <a:gd name="connsiteY7" fmla="*/ 277726 h 1944083"/>
                <a:gd name="connsiteX8" fmla="*/ 2481194 w 3330093"/>
                <a:gd name="connsiteY8" fmla="*/ 393009 h 1944083"/>
                <a:gd name="connsiteX9" fmla="*/ 2475954 w 3330093"/>
                <a:gd name="connsiteY9" fmla="*/ 387769 h 1944083"/>
                <a:gd name="connsiteX10" fmla="*/ 2475954 w 3330093"/>
                <a:gd name="connsiteY10" fmla="*/ 503051 h 1944083"/>
                <a:gd name="connsiteX11" fmla="*/ 2465474 w 3330093"/>
                <a:gd name="connsiteY11" fmla="*/ 503051 h 1944083"/>
                <a:gd name="connsiteX12" fmla="*/ 2465474 w 3330093"/>
                <a:gd name="connsiteY12" fmla="*/ 529252 h 1944083"/>
                <a:gd name="connsiteX13" fmla="*/ 2103906 w 3330093"/>
                <a:gd name="connsiteY13" fmla="*/ 529252 h 1944083"/>
                <a:gd name="connsiteX14" fmla="*/ 2103906 w 3330093"/>
                <a:gd name="connsiteY14" fmla="*/ 571173 h 1944083"/>
                <a:gd name="connsiteX15" fmla="*/ 2080326 w 3330093"/>
                <a:gd name="connsiteY15" fmla="*/ 571173 h 1944083"/>
                <a:gd name="connsiteX16" fmla="*/ 2080326 w 3330093"/>
                <a:gd name="connsiteY16" fmla="*/ 607854 h 1944083"/>
                <a:gd name="connsiteX17" fmla="*/ 2069845 w 3330093"/>
                <a:gd name="connsiteY17" fmla="*/ 607854 h 1944083"/>
                <a:gd name="connsiteX18" fmla="*/ 2069845 w 3330093"/>
                <a:gd name="connsiteY18" fmla="*/ 660255 h 1944083"/>
                <a:gd name="connsiteX19" fmla="*/ 2064605 w 3330093"/>
                <a:gd name="connsiteY19" fmla="*/ 660255 h 1944083"/>
                <a:gd name="connsiteX20" fmla="*/ 2064605 w 3330093"/>
                <a:gd name="connsiteY20" fmla="*/ 793878 h 1944083"/>
                <a:gd name="connsiteX21" fmla="*/ 2056745 w 3330093"/>
                <a:gd name="connsiteY21" fmla="*/ 793878 h 1944083"/>
                <a:gd name="connsiteX22" fmla="*/ 2056745 w 3330093"/>
                <a:gd name="connsiteY22" fmla="*/ 864619 h 1944083"/>
                <a:gd name="connsiteX23" fmla="*/ 1716138 w 3330093"/>
                <a:gd name="connsiteY23" fmla="*/ 864619 h 1944083"/>
                <a:gd name="connsiteX24" fmla="*/ 1716138 w 3330093"/>
                <a:gd name="connsiteY24" fmla="*/ 890820 h 1944083"/>
                <a:gd name="connsiteX25" fmla="*/ 1650636 w 3330093"/>
                <a:gd name="connsiteY25" fmla="*/ 890820 h 1944083"/>
                <a:gd name="connsiteX26" fmla="*/ 1650636 w 3330093"/>
                <a:gd name="connsiteY26" fmla="*/ 1016582 h 1944083"/>
                <a:gd name="connsiteX27" fmla="*/ 1634916 w 3330093"/>
                <a:gd name="connsiteY27" fmla="*/ 1016582 h 1944083"/>
                <a:gd name="connsiteX28" fmla="*/ 1634916 w 3330093"/>
                <a:gd name="connsiteY28" fmla="*/ 1037543 h 1944083"/>
                <a:gd name="connsiteX29" fmla="*/ 1275968 w 3330093"/>
                <a:gd name="connsiteY29" fmla="*/ 1037543 h 1944083"/>
                <a:gd name="connsiteX30" fmla="*/ 1275968 w 3330093"/>
                <a:gd name="connsiteY30" fmla="*/ 1063744 h 1944083"/>
                <a:gd name="connsiteX31" fmla="*/ 1239287 w 3330093"/>
                <a:gd name="connsiteY31" fmla="*/ 1063744 h 1944083"/>
                <a:gd name="connsiteX32" fmla="*/ 1239287 w 3330093"/>
                <a:gd name="connsiteY32" fmla="*/ 1108284 h 1944083"/>
                <a:gd name="connsiteX33" fmla="*/ 1223567 w 3330093"/>
                <a:gd name="connsiteY33" fmla="*/ 1108284 h 1944083"/>
                <a:gd name="connsiteX34" fmla="*/ 1223567 w 3330093"/>
                <a:gd name="connsiteY34" fmla="*/ 1414831 h 1944083"/>
                <a:gd name="connsiteX35" fmla="*/ 1213087 w 3330093"/>
                <a:gd name="connsiteY35" fmla="*/ 1414831 h 1944083"/>
                <a:gd name="connsiteX36" fmla="*/ 1213087 w 3330093"/>
                <a:gd name="connsiteY36" fmla="*/ 1480333 h 1944083"/>
                <a:gd name="connsiteX37" fmla="*/ 1199986 w 3330093"/>
                <a:gd name="connsiteY37" fmla="*/ 1480333 h 1944083"/>
                <a:gd name="connsiteX38" fmla="*/ 1199986 w 3330093"/>
                <a:gd name="connsiteY38" fmla="*/ 1503913 h 1944083"/>
                <a:gd name="connsiteX39" fmla="*/ 1165926 w 3330093"/>
                <a:gd name="connsiteY39" fmla="*/ 1503913 h 1944083"/>
                <a:gd name="connsiteX40" fmla="*/ 1165926 w 3330093"/>
                <a:gd name="connsiteY40" fmla="*/ 1545834 h 1944083"/>
                <a:gd name="connsiteX41" fmla="*/ 856759 w 3330093"/>
                <a:gd name="connsiteY41" fmla="*/ 1545834 h 1944083"/>
                <a:gd name="connsiteX42" fmla="*/ 856759 w 3330093"/>
                <a:gd name="connsiteY42" fmla="*/ 1572035 h 1944083"/>
                <a:gd name="connsiteX43" fmla="*/ 817458 w 3330093"/>
                <a:gd name="connsiteY43" fmla="*/ 1572035 h 1944083"/>
                <a:gd name="connsiteX44" fmla="*/ 817458 w 3330093"/>
                <a:gd name="connsiteY44" fmla="*/ 1616576 h 1944083"/>
                <a:gd name="connsiteX45" fmla="*/ 809598 w 3330093"/>
                <a:gd name="connsiteY45" fmla="*/ 1616576 h 1944083"/>
                <a:gd name="connsiteX46" fmla="*/ 809598 w 3330093"/>
                <a:gd name="connsiteY46" fmla="*/ 1716138 h 1944083"/>
                <a:gd name="connsiteX47" fmla="*/ 799118 w 3330093"/>
                <a:gd name="connsiteY47" fmla="*/ 1716138 h 1944083"/>
                <a:gd name="connsiteX48" fmla="*/ 799118 w 3330093"/>
                <a:gd name="connsiteY48" fmla="*/ 1870721 h 1944083"/>
                <a:gd name="connsiteX49" fmla="*/ 421829 w 3330093"/>
                <a:gd name="connsiteY49" fmla="*/ 1870721 h 1944083"/>
                <a:gd name="connsiteX50" fmla="*/ 421829 w 3330093"/>
                <a:gd name="connsiteY50" fmla="*/ 1889062 h 1944083"/>
                <a:gd name="connsiteX51" fmla="*/ 408729 w 3330093"/>
                <a:gd name="connsiteY51" fmla="*/ 1889062 h 1944083"/>
                <a:gd name="connsiteX52" fmla="*/ 408729 w 3330093"/>
                <a:gd name="connsiteY52" fmla="*/ 1933603 h 1944083"/>
                <a:gd name="connsiteX53" fmla="*/ 390389 w 3330093"/>
                <a:gd name="connsiteY53" fmla="*/ 1933603 h 1944083"/>
                <a:gd name="connsiteX54" fmla="*/ 379909 w 3330093"/>
                <a:gd name="connsiteY54" fmla="*/ 1944083 h 1944083"/>
                <a:gd name="connsiteX55" fmla="*/ 0 w 3330093"/>
                <a:gd name="connsiteY55" fmla="*/ 1944083 h 194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330093" h="1944083">
                  <a:moveTo>
                    <a:pt x="3330093" y="0"/>
                  </a:moveTo>
                  <a:lnTo>
                    <a:pt x="2905644" y="0"/>
                  </a:lnTo>
                  <a:lnTo>
                    <a:pt x="2905644" y="183404"/>
                  </a:lnTo>
                  <a:lnTo>
                    <a:pt x="2887303" y="183404"/>
                  </a:lnTo>
                  <a:lnTo>
                    <a:pt x="2887303" y="225325"/>
                  </a:lnTo>
                  <a:lnTo>
                    <a:pt x="2494295" y="225325"/>
                  </a:lnTo>
                  <a:lnTo>
                    <a:pt x="2494295" y="277726"/>
                  </a:lnTo>
                  <a:lnTo>
                    <a:pt x="2481194" y="277726"/>
                  </a:lnTo>
                  <a:lnTo>
                    <a:pt x="2481194" y="393009"/>
                  </a:lnTo>
                  <a:lnTo>
                    <a:pt x="2475954" y="387769"/>
                  </a:lnTo>
                  <a:lnTo>
                    <a:pt x="2475954" y="503051"/>
                  </a:lnTo>
                  <a:lnTo>
                    <a:pt x="2465474" y="503051"/>
                  </a:lnTo>
                  <a:lnTo>
                    <a:pt x="2465474" y="529252"/>
                  </a:lnTo>
                  <a:lnTo>
                    <a:pt x="2103906" y="529252"/>
                  </a:lnTo>
                  <a:lnTo>
                    <a:pt x="2103906" y="571173"/>
                  </a:lnTo>
                  <a:lnTo>
                    <a:pt x="2080326" y="571173"/>
                  </a:lnTo>
                  <a:lnTo>
                    <a:pt x="2080326" y="607854"/>
                  </a:lnTo>
                  <a:lnTo>
                    <a:pt x="2069845" y="607854"/>
                  </a:lnTo>
                  <a:lnTo>
                    <a:pt x="2069845" y="660255"/>
                  </a:lnTo>
                  <a:lnTo>
                    <a:pt x="2064605" y="660255"/>
                  </a:lnTo>
                  <a:lnTo>
                    <a:pt x="2064605" y="793878"/>
                  </a:lnTo>
                  <a:lnTo>
                    <a:pt x="2056745" y="793878"/>
                  </a:lnTo>
                  <a:lnTo>
                    <a:pt x="2056745" y="864619"/>
                  </a:lnTo>
                  <a:lnTo>
                    <a:pt x="1716138" y="864619"/>
                  </a:lnTo>
                  <a:lnTo>
                    <a:pt x="1716138" y="890820"/>
                  </a:lnTo>
                  <a:lnTo>
                    <a:pt x="1650636" y="890820"/>
                  </a:lnTo>
                  <a:lnTo>
                    <a:pt x="1650636" y="1016582"/>
                  </a:lnTo>
                  <a:lnTo>
                    <a:pt x="1634916" y="1016582"/>
                  </a:lnTo>
                  <a:lnTo>
                    <a:pt x="1634916" y="1037543"/>
                  </a:lnTo>
                  <a:lnTo>
                    <a:pt x="1275968" y="1037543"/>
                  </a:lnTo>
                  <a:lnTo>
                    <a:pt x="1275968" y="1063744"/>
                  </a:lnTo>
                  <a:lnTo>
                    <a:pt x="1239287" y="1063744"/>
                  </a:lnTo>
                  <a:lnTo>
                    <a:pt x="1239287" y="1108284"/>
                  </a:lnTo>
                  <a:lnTo>
                    <a:pt x="1223567" y="1108284"/>
                  </a:lnTo>
                  <a:lnTo>
                    <a:pt x="1223567" y="1414831"/>
                  </a:lnTo>
                  <a:lnTo>
                    <a:pt x="1213087" y="1414831"/>
                  </a:lnTo>
                  <a:lnTo>
                    <a:pt x="1213087" y="1480333"/>
                  </a:lnTo>
                  <a:lnTo>
                    <a:pt x="1199986" y="1480333"/>
                  </a:lnTo>
                  <a:lnTo>
                    <a:pt x="1199986" y="1503913"/>
                  </a:lnTo>
                  <a:lnTo>
                    <a:pt x="1165926" y="1503913"/>
                  </a:lnTo>
                  <a:lnTo>
                    <a:pt x="1165926" y="1545834"/>
                  </a:lnTo>
                  <a:lnTo>
                    <a:pt x="856759" y="1545834"/>
                  </a:lnTo>
                  <a:lnTo>
                    <a:pt x="856759" y="1572035"/>
                  </a:lnTo>
                  <a:lnTo>
                    <a:pt x="817458" y="1572035"/>
                  </a:lnTo>
                  <a:lnTo>
                    <a:pt x="817458" y="1616576"/>
                  </a:lnTo>
                  <a:lnTo>
                    <a:pt x="809598" y="1616576"/>
                  </a:lnTo>
                  <a:lnTo>
                    <a:pt x="809598" y="1716138"/>
                  </a:lnTo>
                  <a:lnTo>
                    <a:pt x="799118" y="1716138"/>
                  </a:lnTo>
                  <a:lnTo>
                    <a:pt x="799118" y="1870721"/>
                  </a:lnTo>
                  <a:lnTo>
                    <a:pt x="421829" y="1870721"/>
                  </a:lnTo>
                  <a:lnTo>
                    <a:pt x="421829" y="1889062"/>
                  </a:lnTo>
                  <a:lnTo>
                    <a:pt x="408729" y="1889062"/>
                  </a:lnTo>
                  <a:lnTo>
                    <a:pt x="408729" y="1933603"/>
                  </a:lnTo>
                  <a:lnTo>
                    <a:pt x="390389" y="1933603"/>
                  </a:lnTo>
                  <a:lnTo>
                    <a:pt x="379909" y="1944083"/>
                  </a:lnTo>
                  <a:lnTo>
                    <a:pt x="0" y="1944083"/>
                  </a:lnTo>
                </a:path>
              </a:pathLst>
            </a:custGeom>
            <a:noFill/>
            <a:ln w="22225">
              <a:solidFill>
                <a:srgbClr val="309E94"/>
              </a:solidFill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145">
              <a:extLst>
                <a:ext uri="{FF2B5EF4-FFF2-40B4-BE49-F238E27FC236}">
                  <a16:creationId xmlns:a16="http://schemas.microsoft.com/office/drawing/2014/main" id="{A6768515-71A4-4714-B20F-D9281CC51DB7}"/>
                </a:ext>
              </a:extLst>
            </p:cNvPr>
            <p:cNvSpPr/>
            <p:nvPr/>
          </p:nvSpPr>
          <p:spPr bwMode="auto">
            <a:xfrm>
              <a:off x="5410200" y="2855119"/>
              <a:ext cx="3324225" cy="1395412"/>
            </a:xfrm>
            <a:custGeom>
              <a:avLst/>
              <a:gdLst>
                <a:gd name="connsiteX0" fmla="*/ 3324225 w 3324225"/>
                <a:gd name="connsiteY0" fmla="*/ 0 h 1395412"/>
                <a:gd name="connsiteX1" fmla="*/ 2933700 w 3324225"/>
                <a:gd name="connsiteY1" fmla="*/ 0 h 1395412"/>
                <a:gd name="connsiteX2" fmla="*/ 2933700 w 3324225"/>
                <a:gd name="connsiteY2" fmla="*/ 26194 h 1395412"/>
                <a:gd name="connsiteX3" fmla="*/ 2900363 w 3324225"/>
                <a:gd name="connsiteY3" fmla="*/ 26194 h 1395412"/>
                <a:gd name="connsiteX4" fmla="*/ 2900363 w 3324225"/>
                <a:gd name="connsiteY4" fmla="*/ 76200 h 1395412"/>
                <a:gd name="connsiteX5" fmla="*/ 2890838 w 3324225"/>
                <a:gd name="connsiteY5" fmla="*/ 76200 h 1395412"/>
                <a:gd name="connsiteX6" fmla="*/ 2890838 w 3324225"/>
                <a:gd name="connsiteY6" fmla="*/ 121444 h 1395412"/>
                <a:gd name="connsiteX7" fmla="*/ 2547938 w 3324225"/>
                <a:gd name="connsiteY7" fmla="*/ 121444 h 1395412"/>
                <a:gd name="connsiteX8" fmla="*/ 2547938 w 3324225"/>
                <a:gd name="connsiteY8" fmla="*/ 145256 h 1395412"/>
                <a:gd name="connsiteX9" fmla="*/ 2509838 w 3324225"/>
                <a:gd name="connsiteY9" fmla="*/ 145256 h 1395412"/>
                <a:gd name="connsiteX10" fmla="*/ 2509838 w 3324225"/>
                <a:gd name="connsiteY10" fmla="*/ 166687 h 1395412"/>
                <a:gd name="connsiteX11" fmla="*/ 2481263 w 3324225"/>
                <a:gd name="connsiteY11" fmla="*/ 166687 h 1395412"/>
                <a:gd name="connsiteX12" fmla="*/ 2481263 w 3324225"/>
                <a:gd name="connsiteY12" fmla="*/ 378619 h 1395412"/>
                <a:gd name="connsiteX13" fmla="*/ 2457450 w 3324225"/>
                <a:gd name="connsiteY13" fmla="*/ 378619 h 1395412"/>
                <a:gd name="connsiteX14" fmla="*/ 2457450 w 3324225"/>
                <a:gd name="connsiteY14" fmla="*/ 402431 h 1395412"/>
                <a:gd name="connsiteX15" fmla="*/ 2062163 w 3324225"/>
                <a:gd name="connsiteY15" fmla="*/ 402431 h 1395412"/>
                <a:gd name="connsiteX16" fmla="*/ 2062163 w 3324225"/>
                <a:gd name="connsiteY16" fmla="*/ 488156 h 1395412"/>
                <a:gd name="connsiteX17" fmla="*/ 2055019 w 3324225"/>
                <a:gd name="connsiteY17" fmla="*/ 488156 h 1395412"/>
                <a:gd name="connsiteX18" fmla="*/ 2055019 w 3324225"/>
                <a:gd name="connsiteY18" fmla="*/ 535781 h 1395412"/>
                <a:gd name="connsiteX19" fmla="*/ 1654969 w 3324225"/>
                <a:gd name="connsiteY19" fmla="*/ 535781 h 1395412"/>
                <a:gd name="connsiteX20" fmla="*/ 1654969 w 3324225"/>
                <a:gd name="connsiteY20" fmla="*/ 564356 h 1395412"/>
                <a:gd name="connsiteX21" fmla="*/ 1645444 w 3324225"/>
                <a:gd name="connsiteY21" fmla="*/ 564356 h 1395412"/>
                <a:gd name="connsiteX22" fmla="*/ 1645444 w 3324225"/>
                <a:gd name="connsiteY22" fmla="*/ 711994 h 1395412"/>
                <a:gd name="connsiteX23" fmla="*/ 1645444 w 3324225"/>
                <a:gd name="connsiteY23" fmla="*/ 711994 h 1395412"/>
                <a:gd name="connsiteX24" fmla="*/ 1645444 w 3324225"/>
                <a:gd name="connsiteY24" fmla="*/ 762000 h 1395412"/>
                <a:gd name="connsiteX25" fmla="*/ 1259681 w 3324225"/>
                <a:gd name="connsiteY25" fmla="*/ 762000 h 1395412"/>
                <a:gd name="connsiteX26" fmla="*/ 1259681 w 3324225"/>
                <a:gd name="connsiteY26" fmla="*/ 792956 h 1395412"/>
                <a:gd name="connsiteX27" fmla="*/ 1250156 w 3324225"/>
                <a:gd name="connsiteY27" fmla="*/ 792956 h 1395412"/>
                <a:gd name="connsiteX28" fmla="*/ 1250156 w 3324225"/>
                <a:gd name="connsiteY28" fmla="*/ 833437 h 1395412"/>
                <a:gd name="connsiteX29" fmla="*/ 1235869 w 3324225"/>
                <a:gd name="connsiteY29" fmla="*/ 833437 h 1395412"/>
                <a:gd name="connsiteX30" fmla="*/ 1235869 w 3324225"/>
                <a:gd name="connsiteY30" fmla="*/ 854869 h 1395412"/>
                <a:gd name="connsiteX31" fmla="*/ 1207294 w 3324225"/>
                <a:gd name="connsiteY31" fmla="*/ 854869 h 1395412"/>
                <a:gd name="connsiteX32" fmla="*/ 1207294 w 3324225"/>
                <a:gd name="connsiteY32" fmla="*/ 923925 h 1395412"/>
                <a:gd name="connsiteX33" fmla="*/ 1226344 w 3324225"/>
                <a:gd name="connsiteY33" fmla="*/ 923925 h 1395412"/>
                <a:gd name="connsiteX34" fmla="*/ 1226344 w 3324225"/>
                <a:gd name="connsiteY34" fmla="*/ 1078706 h 1395412"/>
                <a:gd name="connsiteX35" fmla="*/ 1212056 w 3324225"/>
                <a:gd name="connsiteY35" fmla="*/ 1078706 h 1395412"/>
                <a:gd name="connsiteX36" fmla="*/ 1212056 w 3324225"/>
                <a:gd name="connsiteY36" fmla="*/ 1100137 h 1395412"/>
                <a:gd name="connsiteX37" fmla="*/ 1197769 w 3324225"/>
                <a:gd name="connsiteY37" fmla="*/ 1100137 h 1395412"/>
                <a:gd name="connsiteX38" fmla="*/ 1197769 w 3324225"/>
                <a:gd name="connsiteY38" fmla="*/ 1143000 h 1395412"/>
                <a:gd name="connsiteX39" fmla="*/ 812006 w 3324225"/>
                <a:gd name="connsiteY39" fmla="*/ 1143000 h 1395412"/>
                <a:gd name="connsiteX40" fmla="*/ 812006 w 3324225"/>
                <a:gd name="connsiteY40" fmla="*/ 1326356 h 1395412"/>
                <a:gd name="connsiteX41" fmla="*/ 795338 w 3324225"/>
                <a:gd name="connsiteY41" fmla="*/ 1326356 h 1395412"/>
                <a:gd name="connsiteX42" fmla="*/ 795338 w 3324225"/>
                <a:gd name="connsiteY42" fmla="*/ 1350169 h 1395412"/>
                <a:gd name="connsiteX43" fmla="*/ 419100 w 3324225"/>
                <a:gd name="connsiteY43" fmla="*/ 1350169 h 1395412"/>
                <a:gd name="connsiteX44" fmla="*/ 419100 w 3324225"/>
                <a:gd name="connsiteY44" fmla="*/ 1395412 h 1395412"/>
                <a:gd name="connsiteX45" fmla="*/ 0 w 3324225"/>
                <a:gd name="connsiteY45" fmla="*/ 1395412 h 1395412"/>
                <a:gd name="connsiteX0" fmla="*/ 3324225 w 3324225"/>
                <a:gd name="connsiteY0" fmla="*/ 0 h 1395412"/>
                <a:gd name="connsiteX1" fmla="*/ 2933700 w 3324225"/>
                <a:gd name="connsiteY1" fmla="*/ 0 h 1395412"/>
                <a:gd name="connsiteX2" fmla="*/ 2933700 w 3324225"/>
                <a:gd name="connsiteY2" fmla="*/ 26194 h 1395412"/>
                <a:gd name="connsiteX3" fmla="*/ 2900363 w 3324225"/>
                <a:gd name="connsiteY3" fmla="*/ 26194 h 1395412"/>
                <a:gd name="connsiteX4" fmla="*/ 2900363 w 3324225"/>
                <a:gd name="connsiteY4" fmla="*/ 76200 h 1395412"/>
                <a:gd name="connsiteX5" fmla="*/ 2890838 w 3324225"/>
                <a:gd name="connsiteY5" fmla="*/ 76200 h 1395412"/>
                <a:gd name="connsiteX6" fmla="*/ 2890838 w 3324225"/>
                <a:gd name="connsiteY6" fmla="*/ 121444 h 1395412"/>
                <a:gd name="connsiteX7" fmla="*/ 2547938 w 3324225"/>
                <a:gd name="connsiteY7" fmla="*/ 121444 h 1395412"/>
                <a:gd name="connsiteX8" fmla="*/ 2547938 w 3324225"/>
                <a:gd name="connsiteY8" fmla="*/ 145256 h 1395412"/>
                <a:gd name="connsiteX9" fmla="*/ 2509838 w 3324225"/>
                <a:gd name="connsiteY9" fmla="*/ 145256 h 1395412"/>
                <a:gd name="connsiteX10" fmla="*/ 2509838 w 3324225"/>
                <a:gd name="connsiteY10" fmla="*/ 166687 h 1395412"/>
                <a:gd name="connsiteX11" fmla="*/ 2481263 w 3324225"/>
                <a:gd name="connsiteY11" fmla="*/ 166687 h 1395412"/>
                <a:gd name="connsiteX12" fmla="*/ 2481263 w 3324225"/>
                <a:gd name="connsiteY12" fmla="*/ 378619 h 1395412"/>
                <a:gd name="connsiteX13" fmla="*/ 2457450 w 3324225"/>
                <a:gd name="connsiteY13" fmla="*/ 378619 h 1395412"/>
                <a:gd name="connsiteX14" fmla="*/ 2457450 w 3324225"/>
                <a:gd name="connsiteY14" fmla="*/ 402431 h 1395412"/>
                <a:gd name="connsiteX15" fmla="*/ 2062163 w 3324225"/>
                <a:gd name="connsiteY15" fmla="*/ 402431 h 1395412"/>
                <a:gd name="connsiteX16" fmla="*/ 2062163 w 3324225"/>
                <a:gd name="connsiteY16" fmla="*/ 488156 h 1395412"/>
                <a:gd name="connsiteX17" fmla="*/ 2055019 w 3324225"/>
                <a:gd name="connsiteY17" fmla="*/ 488156 h 1395412"/>
                <a:gd name="connsiteX18" fmla="*/ 2055019 w 3324225"/>
                <a:gd name="connsiteY18" fmla="*/ 535781 h 1395412"/>
                <a:gd name="connsiteX19" fmla="*/ 1654969 w 3324225"/>
                <a:gd name="connsiteY19" fmla="*/ 535781 h 1395412"/>
                <a:gd name="connsiteX20" fmla="*/ 1654969 w 3324225"/>
                <a:gd name="connsiteY20" fmla="*/ 564356 h 1395412"/>
                <a:gd name="connsiteX21" fmla="*/ 1645444 w 3324225"/>
                <a:gd name="connsiteY21" fmla="*/ 564356 h 1395412"/>
                <a:gd name="connsiteX22" fmla="*/ 1645444 w 3324225"/>
                <a:gd name="connsiteY22" fmla="*/ 711994 h 1395412"/>
                <a:gd name="connsiteX23" fmla="*/ 1645444 w 3324225"/>
                <a:gd name="connsiteY23" fmla="*/ 711994 h 1395412"/>
                <a:gd name="connsiteX24" fmla="*/ 1645444 w 3324225"/>
                <a:gd name="connsiteY24" fmla="*/ 762000 h 1395412"/>
                <a:gd name="connsiteX25" fmla="*/ 1259681 w 3324225"/>
                <a:gd name="connsiteY25" fmla="*/ 762000 h 1395412"/>
                <a:gd name="connsiteX26" fmla="*/ 1259681 w 3324225"/>
                <a:gd name="connsiteY26" fmla="*/ 792956 h 1395412"/>
                <a:gd name="connsiteX27" fmla="*/ 1250156 w 3324225"/>
                <a:gd name="connsiteY27" fmla="*/ 792956 h 1395412"/>
                <a:gd name="connsiteX28" fmla="*/ 1250156 w 3324225"/>
                <a:gd name="connsiteY28" fmla="*/ 833437 h 1395412"/>
                <a:gd name="connsiteX29" fmla="*/ 1235869 w 3324225"/>
                <a:gd name="connsiteY29" fmla="*/ 833437 h 1395412"/>
                <a:gd name="connsiteX30" fmla="*/ 1235869 w 3324225"/>
                <a:gd name="connsiteY30" fmla="*/ 854869 h 1395412"/>
                <a:gd name="connsiteX31" fmla="*/ 1221581 w 3324225"/>
                <a:gd name="connsiteY31" fmla="*/ 857250 h 1395412"/>
                <a:gd name="connsiteX32" fmla="*/ 1207294 w 3324225"/>
                <a:gd name="connsiteY32" fmla="*/ 923925 h 1395412"/>
                <a:gd name="connsiteX33" fmla="*/ 1226344 w 3324225"/>
                <a:gd name="connsiteY33" fmla="*/ 923925 h 1395412"/>
                <a:gd name="connsiteX34" fmla="*/ 1226344 w 3324225"/>
                <a:gd name="connsiteY34" fmla="*/ 1078706 h 1395412"/>
                <a:gd name="connsiteX35" fmla="*/ 1212056 w 3324225"/>
                <a:gd name="connsiteY35" fmla="*/ 1078706 h 1395412"/>
                <a:gd name="connsiteX36" fmla="*/ 1212056 w 3324225"/>
                <a:gd name="connsiteY36" fmla="*/ 1100137 h 1395412"/>
                <a:gd name="connsiteX37" fmla="*/ 1197769 w 3324225"/>
                <a:gd name="connsiteY37" fmla="*/ 1100137 h 1395412"/>
                <a:gd name="connsiteX38" fmla="*/ 1197769 w 3324225"/>
                <a:gd name="connsiteY38" fmla="*/ 1143000 h 1395412"/>
                <a:gd name="connsiteX39" fmla="*/ 812006 w 3324225"/>
                <a:gd name="connsiteY39" fmla="*/ 1143000 h 1395412"/>
                <a:gd name="connsiteX40" fmla="*/ 812006 w 3324225"/>
                <a:gd name="connsiteY40" fmla="*/ 1326356 h 1395412"/>
                <a:gd name="connsiteX41" fmla="*/ 795338 w 3324225"/>
                <a:gd name="connsiteY41" fmla="*/ 1326356 h 1395412"/>
                <a:gd name="connsiteX42" fmla="*/ 795338 w 3324225"/>
                <a:gd name="connsiteY42" fmla="*/ 1350169 h 1395412"/>
                <a:gd name="connsiteX43" fmla="*/ 419100 w 3324225"/>
                <a:gd name="connsiteY43" fmla="*/ 1350169 h 1395412"/>
                <a:gd name="connsiteX44" fmla="*/ 419100 w 3324225"/>
                <a:gd name="connsiteY44" fmla="*/ 1395412 h 1395412"/>
                <a:gd name="connsiteX45" fmla="*/ 0 w 3324225"/>
                <a:gd name="connsiteY45" fmla="*/ 1395412 h 1395412"/>
                <a:gd name="connsiteX0" fmla="*/ 3324225 w 3324225"/>
                <a:gd name="connsiteY0" fmla="*/ 0 h 1395412"/>
                <a:gd name="connsiteX1" fmla="*/ 2933700 w 3324225"/>
                <a:gd name="connsiteY1" fmla="*/ 0 h 1395412"/>
                <a:gd name="connsiteX2" fmla="*/ 2933700 w 3324225"/>
                <a:gd name="connsiteY2" fmla="*/ 26194 h 1395412"/>
                <a:gd name="connsiteX3" fmla="*/ 2900363 w 3324225"/>
                <a:gd name="connsiteY3" fmla="*/ 26194 h 1395412"/>
                <a:gd name="connsiteX4" fmla="*/ 2900363 w 3324225"/>
                <a:gd name="connsiteY4" fmla="*/ 76200 h 1395412"/>
                <a:gd name="connsiteX5" fmla="*/ 2890838 w 3324225"/>
                <a:gd name="connsiteY5" fmla="*/ 76200 h 1395412"/>
                <a:gd name="connsiteX6" fmla="*/ 2890838 w 3324225"/>
                <a:gd name="connsiteY6" fmla="*/ 121444 h 1395412"/>
                <a:gd name="connsiteX7" fmla="*/ 2547938 w 3324225"/>
                <a:gd name="connsiteY7" fmla="*/ 121444 h 1395412"/>
                <a:gd name="connsiteX8" fmla="*/ 2547938 w 3324225"/>
                <a:gd name="connsiteY8" fmla="*/ 145256 h 1395412"/>
                <a:gd name="connsiteX9" fmla="*/ 2509838 w 3324225"/>
                <a:gd name="connsiteY9" fmla="*/ 145256 h 1395412"/>
                <a:gd name="connsiteX10" fmla="*/ 2509838 w 3324225"/>
                <a:gd name="connsiteY10" fmla="*/ 166687 h 1395412"/>
                <a:gd name="connsiteX11" fmla="*/ 2481263 w 3324225"/>
                <a:gd name="connsiteY11" fmla="*/ 166687 h 1395412"/>
                <a:gd name="connsiteX12" fmla="*/ 2481263 w 3324225"/>
                <a:gd name="connsiteY12" fmla="*/ 378619 h 1395412"/>
                <a:gd name="connsiteX13" fmla="*/ 2457450 w 3324225"/>
                <a:gd name="connsiteY13" fmla="*/ 378619 h 1395412"/>
                <a:gd name="connsiteX14" fmla="*/ 2457450 w 3324225"/>
                <a:gd name="connsiteY14" fmla="*/ 402431 h 1395412"/>
                <a:gd name="connsiteX15" fmla="*/ 2062163 w 3324225"/>
                <a:gd name="connsiteY15" fmla="*/ 402431 h 1395412"/>
                <a:gd name="connsiteX16" fmla="*/ 2062163 w 3324225"/>
                <a:gd name="connsiteY16" fmla="*/ 488156 h 1395412"/>
                <a:gd name="connsiteX17" fmla="*/ 2055019 w 3324225"/>
                <a:gd name="connsiteY17" fmla="*/ 488156 h 1395412"/>
                <a:gd name="connsiteX18" fmla="*/ 2055019 w 3324225"/>
                <a:gd name="connsiteY18" fmla="*/ 535781 h 1395412"/>
                <a:gd name="connsiteX19" fmla="*/ 1654969 w 3324225"/>
                <a:gd name="connsiteY19" fmla="*/ 535781 h 1395412"/>
                <a:gd name="connsiteX20" fmla="*/ 1654969 w 3324225"/>
                <a:gd name="connsiteY20" fmla="*/ 564356 h 1395412"/>
                <a:gd name="connsiteX21" fmla="*/ 1645444 w 3324225"/>
                <a:gd name="connsiteY21" fmla="*/ 564356 h 1395412"/>
                <a:gd name="connsiteX22" fmla="*/ 1645444 w 3324225"/>
                <a:gd name="connsiteY22" fmla="*/ 711994 h 1395412"/>
                <a:gd name="connsiteX23" fmla="*/ 1645444 w 3324225"/>
                <a:gd name="connsiteY23" fmla="*/ 711994 h 1395412"/>
                <a:gd name="connsiteX24" fmla="*/ 1645444 w 3324225"/>
                <a:gd name="connsiteY24" fmla="*/ 762000 h 1395412"/>
                <a:gd name="connsiteX25" fmla="*/ 1259681 w 3324225"/>
                <a:gd name="connsiteY25" fmla="*/ 762000 h 1395412"/>
                <a:gd name="connsiteX26" fmla="*/ 1259681 w 3324225"/>
                <a:gd name="connsiteY26" fmla="*/ 792956 h 1395412"/>
                <a:gd name="connsiteX27" fmla="*/ 1250156 w 3324225"/>
                <a:gd name="connsiteY27" fmla="*/ 792956 h 1395412"/>
                <a:gd name="connsiteX28" fmla="*/ 1250156 w 3324225"/>
                <a:gd name="connsiteY28" fmla="*/ 833437 h 1395412"/>
                <a:gd name="connsiteX29" fmla="*/ 1235869 w 3324225"/>
                <a:gd name="connsiteY29" fmla="*/ 833437 h 1395412"/>
                <a:gd name="connsiteX30" fmla="*/ 1235869 w 3324225"/>
                <a:gd name="connsiteY30" fmla="*/ 854869 h 1395412"/>
                <a:gd name="connsiteX31" fmla="*/ 1221581 w 3324225"/>
                <a:gd name="connsiteY31" fmla="*/ 857250 h 1395412"/>
                <a:gd name="connsiteX32" fmla="*/ 1219200 w 3324225"/>
                <a:gd name="connsiteY32" fmla="*/ 923925 h 1395412"/>
                <a:gd name="connsiteX33" fmla="*/ 1226344 w 3324225"/>
                <a:gd name="connsiteY33" fmla="*/ 923925 h 1395412"/>
                <a:gd name="connsiteX34" fmla="*/ 1226344 w 3324225"/>
                <a:gd name="connsiteY34" fmla="*/ 1078706 h 1395412"/>
                <a:gd name="connsiteX35" fmla="*/ 1212056 w 3324225"/>
                <a:gd name="connsiteY35" fmla="*/ 1078706 h 1395412"/>
                <a:gd name="connsiteX36" fmla="*/ 1212056 w 3324225"/>
                <a:gd name="connsiteY36" fmla="*/ 1100137 h 1395412"/>
                <a:gd name="connsiteX37" fmla="*/ 1197769 w 3324225"/>
                <a:gd name="connsiteY37" fmla="*/ 1100137 h 1395412"/>
                <a:gd name="connsiteX38" fmla="*/ 1197769 w 3324225"/>
                <a:gd name="connsiteY38" fmla="*/ 1143000 h 1395412"/>
                <a:gd name="connsiteX39" fmla="*/ 812006 w 3324225"/>
                <a:gd name="connsiteY39" fmla="*/ 1143000 h 1395412"/>
                <a:gd name="connsiteX40" fmla="*/ 812006 w 3324225"/>
                <a:gd name="connsiteY40" fmla="*/ 1326356 h 1395412"/>
                <a:gd name="connsiteX41" fmla="*/ 795338 w 3324225"/>
                <a:gd name="connsiteY41" fmla="*/ 1326356 h 1395412"/>
                <a:gd name="connsiteX42" fmla="*/ 795338 w 3324225"/>
                <a:gd name="connsiteY42" fmla="*/ 1350169 h 1395412"/>
                <a:gd name="connsiteX43" fmla="*/ 419100 w 3324225"/>
                <a:gd name="connsiteY43" fmla="*/ 1350169 h 1395412"/>
                <a:gd name="connsiteX44" fmla="*/ 419100 w 3324225"/>
                <a:gd name="connsiteY44" fmla="*/ 1395412 h 1395412"/>
                <a:gd name="connsiteX45" fmla="*/ 0 w 3324225"/>
                <a:gd name="connsiteY45" fmla="*/ 1395412 h 1395412"/>
                <a:gd name="connsiteX0" fmla="*/ 3324225 w 3324225"/>
                <a:gd name="connsiteY0" fmla="*/ 0 h 1395412"/>
                <a:gd name="connsiteX1" fmla="*/ 2933700 w 3324225"/>
                <a:gd name="connsiteY1" fmla="*/ 0 h 1395412"/>
                <a:gd name="connsiteX2" fmla="*/ 2933700 w 3324225"/>
                <a:gd name="connsiteY2" fmla="*/ 26194 h 1395412"/>
                <a:gd name="connsiteX3" fmla="*/ 2900363 w 3324225"/>
                <a:gd name="connsiteY3" fmla="*/ 26194 h 1395412"/>
                <a:gd name="connsiteX4" fmla="*/ 2900363 w 3324225"/>
                <a:gd name="connsiteY4" fmla="*/ 76200 h 1395412"/>
                <a:gd name="connsiteX5" fmla="*/ 2890838 w 3324225"/>
                <a:gd name="connsiteY5" fmla="*/ 76200 h 1395412"/>
                <a:gd name="connsiteX6" fmla="*/ 2890838 w 3324225"/>
                <a:gd name="connsiteY6" fmla="*/ 121444 h 1395412"/>
                <a:gd name="connsiteX7" fmla="*/ 2547938 w 3324225"/>
                <a:gd name="connsiteY7" fmla="*/ 121444 h 1395412"/>
                <a:gd name="connsiteX8" fmla="*/ 2547938 w 3324225"/>
                <a:gd name="connsiteY8" fmla="*/ 145256 h 1395412"/>
                <a:gd name="connsiteX9" fmla="*/ 2509838 w 3324225"/>
                <a:gd name="connsiteY9" fmla="*/ 145256 h 1395412"/>
                <a:gd name="connsiteX10" fmla="*/ 2509838 w 3324225"/>
                <a:gd name="connsiteY10" fmla="*/ 166687 h 1395412"/>
                <a:gd name="connsiteX11" fmla="*/ 2481263 w 3324225"/>
                <a:gd name="connsiteY11" fmla="*/ 166687 h 1395412"/>
                <a:gd name="connsiteX12" fmla="*/ 2481263 w 3324225"/>
                <a:gd name="connsiteY12" fmla="*/ 378619 h 1395412"/>
                <a:gd name="connsiteX13" fmla="*/ 2457450 w 3324225"/>
                <a:gd name="connsiteY13" fmla="*/ 378619 h 1395412"/>
                <a:gd name="connsiteX14" fmla="*/ 2457450 w 3324225"/>
                <a:gd name="connsiteY14" fmla="*/ 402431 h 1395412"/>
                <a:gd name="connsiteX15" fmla="*/ 2062163 w 3324225"/>
                <a:gd name="connsiteY15" fmla="*/ 402431 h 1395412"/>
                <a:gd name="connsiteX16" fmla="*/ 2062163 w 3324225"/>
                <a:gd name="connsiteY16" fmla="*/ 488156 h 1395412"/>
                <a:gd name="connsiteX17" fmla="*/ 2055019 w 3324225"/>
                <a:gd name="connsiteY17" fmla="*/ 488156 h 1395412"/>
                <a:gd name="connsiteX18" fmla="*/ 2055019 w 3324225"/>
                <a:gd name="connsiteY18" fmla="*/ 535781 h 1395412"/>
                <a:gd name="connsiteX19" fmla="*/ 1654969 w 3324225"/>
                <a:gd name="connsiteY19" fmla="*/ 535781 h 1395412"/>
                <a:gd name="connsiteX20" fmla="*/ 1654969 w 3324225"/>
                <a:gd name="connsiteY20" fmla="*/ 564356 h 1395412"/>
                <a:gd name="connsiteX21" fmla="*/ 1645444 w 3324225"/>
                <a:gd name="connsiteY21" fmla="*/ 564356 h 1395412"/>
                <a:gd name="connsiteX22" fmla="*/ 1645444 w 3324225"/>
                <a:gd name="connsiteY22" fmla="*/ 711994 h 1395412"/>
                <a:gd name="connsiteX23" fmla="*/ 1645444 w 3324225"/>
                <a:gd name="connsiteY23" fmla="*/ 711994 h 1395412"/>
                <a:gd name="connsiteX24" fmla="*/ 1645444 w 3324225"/>
                <a:gd name="connsiteY24" fmla="*/ 762000 h 1395412"/>
                <a:gd name="connsiteX25" fmla="*/ 1259681 w 3324225"/>
                <a:gd name="connsiteY25" fmla="*/ 762000 h 1395412"/>
                <a:gd name="connsiteX26" fmla="*/ 1259681 w 3324225"/>
                <a:gd name="connsiteY26" fmla="*/ 792956 h 1395412"/>
                <a:gd name="connsiteX27" fmla="*/ 1250156 w 3324225"/>
                <a:gd name="connsiteY27" fmla="*/ 792956 h 1395412"/>
                <a:gd name="connsiteX28" fmla="*/ 1250156 w 3324225"/>
                <a:gd name="connsiteY28" fmla="*/ 833437 h 1395412"/>
                <a:gd name="connsiteX29" fmla="*/ 1235869 w 3324225"/>
                <a:gd name="connsiteY29" fmla="*/ 833437 h 1395412"/>
                <a:gd name="connsiteX30" fmla="*/ 1235869 w 3324225"/>
                <a:gd name="connsiteY30" fmla="*/ 854869 h 1395412"/>
                <a:gd name="connsiteX31" fmla="*/ 1221581 w 3324225"/>
                <a:gd name="connsiteY31" fmla="*/ 857250 h 1395412"/>
                <a:gd name="connsiteX32" fmla="*/ 1219200 w 3324225"/>
                <a:gd name="connsiteY32" fmla="*/ 923925 h 1395412"/>
                <a:gd name="connsiteX33" fmla="*/ 1226344 w 3324225"/>
                <a:gd name="connsiteY33" fmla="*/ 923925 h 1395412"/>
                <a:gd name="connsiteX34" fmla="*/ 1226344 w 3324225"/>
                <a:gd name="connsiteY34" fmla="*/ 1078706 h 1395412"/>
                <a:gd name="connsiteX35" fmla="*/ 1212056 w 3324225"/>
                <a:gd name="connsiteY35" fmla="*/ 1078706 h 1395412"/>
                <a:gd name="connsiteX36" fmla="*/ 1212056 w 3324225"/>
                <a:gd name="connsiteY36" fmla="*/ 1100137 h 1395412"/>
                <a:gd name="connsiteX37" fmla="*/ 1197769 w 3324225"/>
                <a:gd name="connsiteY37" fmla="*/ 1100137 h 1395412"/>
                <a:gd name="connsiteX38" fmla="*/ 1197769 w 3324225"/>
                <a:gd name="connsiteY38" fmla="*/ 1143000 h 1395412"/>
                <a:gd name="connsiteX39" fmla="*/ 812006 w 3324225"/>
                <a:gd name="connsiteY39" fmla="*/ 1143000 h 1395412"/>
                <a:gd name="connsiteX40" fmla="*/ 812006 w 3324225"/>
                <a:gd name="connsiteY40" fmla="*/ 1326356 h 1395412"/>
                <a:gd name="connsiteX41" fmla="*/ 795338 w 3324225"/>
                <a:gd name="connsiteY41" fmla="*/ 1326356 h 1395412"/>
                <a:gd name="connsiteX42" fmla="*/ 795338 w 3324225"/>
                <a:gd name="connsiteY42" fmla="*/ 1350169 h 1395412"/>
                <a:gd name="connsiteX43" fmla="*/ 419100 w 3324225"/>
                <a:gd name="connsiteY43" fmla="*/ 1350169 h 1395412"/>
                <a:gd name="connsiteX44" fmla="*/ 419100 w 3324225"/>
                <a:gd name="connsiteY44" fmla="*/ 1395412 h 1395412"/>
                <a:gd name="connsiteX45" fmla="*/ 0 w 3324225"/>
                <a:gd name="connsiteY45" fmla="*/ 1395412 h 1395412"/>
                <a:gd name="connsiteX0" fmla="*/ 3324225 w 3324225"/>
                <a:gd name="connsiteY0" fmla="*/ 0 h 1395412"/>
                <a:gd name="connsiteX1" fmla="*/ 2933700 w 3324225"/>
                <a:gd name="connsiteY1" fmla="*/ 0 h 1395412"/>
                <a:gd name="connsiteX2" fmla="*/ 2933700 w 3324225"/>
                <a:gd name="connsiteY2" fmla="*/ 26194 h 1395412"/>
                <a:gd name="connsiteX3" fmla="*/ 2900363 w 3324225"/>
                <a:gd name="connsiteY3" fmla="*/ 26194 h 1395412"/>
                <a:gd name="connsiteX4" fmla="*/ 2900363 w 3324225"/>
                <a:gd name="connsiteY4" fmla="*/ 76200 h 1395412"/>
                <a:gd name="connsiteX5" fmla="*/ 2890838 w 3324225"/>
                <a:gd name="connsiteY5" fmla="*/ 76200 h 1395412"/>
                <a:gd name="connsiteX6" fmla="*/ 2890838 w 3324225"/>
                <a:gd name="connsiteY6" fmla="*/ 121444 h 1395412"/>
                <a:gd name="connsiteX7" fmla="*/ 2547938 w 3324225"/>
                <a:gd name="connsiteY7" fmla="*/ 121444 h 1395412"/>
                <a:gd name="connsiteX8" fmla="*/ 2547938 w 3324225"/>
                <a:gd name="connsiteY8" fmla="*/ 145256 h 1395412"/>
                <a:gd name="connsiteX9" fmla="*/ 2509838 w 3324225"/>
                <a:gd name="connsiteY9" fmla="*/ 145256 h 1395412"/>
                <a:gd name="connsiteX10" fmla="*/ 2509838 w 3324225"/>
                <a:gd name="connsiteY10" fmla="*/ 166687 h 1395412"/>
                <a:gd name="connsiteX11" fmla="*/ 2481263 w 3324225"/>
                <a:gd name="connsiteY11" fmla="*/ 166687 h 1395412"/>
                <a:gd name="connsiteX12" fmla="*/ 2481263 w 3324225"/>
                <a:gd name="connsiteY12" fmla="*/ 378619 h 1395412"/>
                <a:gd name="connsiteX13" fmla="*/ 2457450 w 3324225"/>
                <a:gd name="connsiteY13" fmla="*/ 378619 h 1395412"/>
                <a:gd name="connsiteX14" fmla="*/ 2457450 w 3324225"/>
                <a:gd name="connsiteY14" fmla="*/ 402431 h 1395412"/>
                <a:gd name="connsiteX15" fmla="*/ 2062163 w 3324225"/>
                <a:gd name="connsiteY15" fmla="*/ 402431 h 1395412"/>
                <a:gd name="connsiteX16" fmla="*/ 2062163 w 3324225"/>
                <a:gd name="connsiteY16" fmla="*/ 488156 h 1395412"/>
                <a:gd name="connsiteX17" fmla="*/ 2055019 w 3324225"/>
                <a:gd name="connsiteY17" fmla="*/ 488156 h 1395412"/>
                <a:gd name="connsiteX18" fmla="*/ 2055019 w 3324225"/>
                <a:gd name="connsiteY18" fmla="*/ 535781 h 1395412"/>
                <a:gd name="connsiteX19" fmla="*/ 1654969 w 3324225"/>
                <a:gd name="connsiteY19" fmla="*/ 535781 h 1395412"/>
                <a:gd name="connsiteX20" fmla="*/ 1654969 w 3324225"/>
                <a:gd name="connsiteY20" fmla="*/ 564356 h 1395412"/>
                <a:gd name="connsiteX21" fmla="*/ 1645444 w 3324225"/>
                <a:gd name="connsiteY21" fmla="*/ 564356 h 1395412"/>
                <a:gd name="connsiteX22" fmla="*/ 1645444 w 3324225"/>
                <a:gd name="connsiteY22" fmla="*/ 711994 h 1395412"/>
                <a:gd name="connsiteX23" fmla="*/ 1645444 w 3324225"/>
                <a:gd name="connsiteY23" fmla="*/ 711994 h 1395412"/>
                <a:gd name="connsiteX24" fmla="*/ 1645444 w 3324225"/>
                <a:gd name="connsiteY24" fmla="*/ 762000 h 1395412"/>
                <a:gd name="connsiteX25" fmla="*/ 1259681 w 3324225"/>
                <a:gd name="connsiteY25" fmla="*/ 762000 h 1395412"/>
                <a:gd name="connsiteX26" fmla="*/ 1259681 w 3324225"/>
                <a:gd name="connsiteY26" fmla="*/ 792956 h 1395412"/>
                <a:gd name="connsiteX27" fmla="*/ 1250156 w 3324225"/>
                <a:gd name="connsiteY27" fmla="*/ 792956 h 1395412"/>
                <a:gd name="connsiteX28" fmla="*/ 1250156 w 3324225"/>
                <a:gd name="connsiteY28" fmla="*/ 833437 h 1395412"/>
                <a:gd name="connsiteX29" fmla="*/ 1235869 w 3324225"/>
                <a:gd name="connsiteY29" fmla="*/ 833437 h 1395412"/>
                <a:gd name="connsiteX30" fmla="*/ 1235869 w 3324225"/>
                <a:gd name="connsiteY30" fmla="*/ 854869 h 1395412"/>
                <a:gd name="connsiteX31" fmla="*/ 1221581 w 3324225"/>
                <a:gd name="connsiteY31" fmla="*/ 857250 h 1395412"/>
                <a:gd name="connsiteX32" fmla="*/ 1219200 w 3324225"/>
                <a:gd name="connsiteY32" fmla="*/ 923925 h 1395412"/>
                <a:gd name="connsiteX33" fmla="*/ 1226344 w 3324225"/>
                <a:gd name="connsiteY33" fmla="*/ 1078706 h 1395412"/>
                <a:gd name="connsiteX34" fmla="*/ 1212056 w 3324225"/>
                <a:gd name="connsiteY34" fmla="*/ 1078706 h 1395412"/>
                <a:gd name="connsiteX35" fmla="*/ 1212056 w 3324225"/>
                <a:gd name="connsiteY35" fmla="*/ 1100137 h 1395412"/>
                <a:gd name="connsiteX36" fmla="*/ 1197769 w 3324225"/>
                <a:gd name="connsiteY36" fmla="*/ 1100137 h 1395412"/>
                <a:gd name="connsiteX37" fmla="*/ 1197769 w 3324225"/>
                <a:gd name="connsiteY37" fmla="*/ 1143000 h 1395412"/>
                <a:gd name="connsiteX38" fmla="*/ 812006 w 3324225"/>
                <a:gd name="connsiteY38" fmla="*/ 1143000 h 1395412"/>
                <a:gd name="connsiteX39" fmla="*/ 812006 w 3324225"/>
                <a:gd name="connsiteY39" fmla="*/ 1326356 h 1395412"/>
                <a:gd name="connsiteX40" fmla="*/ 795338 w 3324225"/>
                <a:gd name="connsiteY40" fmla="*/ 1326356 h 1395412"/>
                <a:gd name="connsiteX41" fmla="*/ 795338 w 3324225"/>
                <a:gd name="connsiteY41" fmla="*/ 1350169 h 1395412"/>
                <a:gd name="connsiteX42" fmla="*/ 419100 w 3324225"/>
                <a:gd name="connsiteY42" fmla="*/ 1350169 h 1395412"/>
                <a:gd name="connsiteX43" fmla="*/ 419100 w 3324225"/>
                <a:gd name="connsiteY43" fmla="*/ 1395412 h 1395412"/>
                <a:gd name="connsiteX44" fmla="*/ 0 w 3324225"/>
                <a:gd name="connsiteY44" fmla="*/ 1395412 h 1395412"/>
                <a:gd name="connsiteX0" fmla="*/ 3324225 w 3324225"/>
                <a:gd name="connsiteY0" fmla="*/ 0 h 1395412"/>
                <a:gd name="connsiteX1" fmla="*/ 2933700 w 3324225"/>
                <a:gd name="connsiteY1" fmla="*/ 0 h 1395412"/>
                <a:gd name="connsiteX2" fmla="*/ 2933700 w 3324225"/>
                <a:gd name="connsiteY2" fmla="*/ 26194 h 1395412"/>
                <a:gd name="connsiteX3" fmla="*/ 2900363 w 3324225"/>
                <a:gd name="connsiteY3" fmla="*/ 26194 h 1395412"/>
                <a:gd name="connsiteX4" fmla="*/ 2900363 w 3324225"/>
                <a:gd name="connsiteY4" fmla="*/ 76200 h 1395412"/>
                <a:gd name="connsiteX5" fmla="*/ 2890838 w 3324225"/>
                <a:gd name="connsiteY5" fmla="*/ 76200 h 1395412"/>
                <a:gd name="connsiteX6" fmla="*/ 2890838 w 3324225"/>
                <a:gd name="connsiteY6" fmla="*/ 121444 h 1395412"/>
                <a:gd name="connsiteX7" fmla="*/ 2547938 w 3324225"/>
                <a:gd name="connsiteY7" fmla="*/ 121444 h 1395412"/>
                <a:gd name="connsiteX8" fmla="*/ 2547938 w 3324225"/>
                <a:gd name="connsiteY8" fmla="*/ 145256 h 1395412"/>
                <a:gd name="connsiteX9" fmla="*/ 2509838 w 3324225"/>
                <a:gd name="connsiteY9" fmla="*/ 145256 h 1395412"/>
                <a:gd name="connsiteX10" fmla="*/ 2509838 w 3324225"/>
                <a:gd name="connsiteY10" fmla="*/ 166687 h 1395412"/>
                <a:gd name="connsiteX11" fmla="*/ 2481263 w 3324225"/>
                <a:gd name="connsiteY11" fmla="*/ 166687 h 1395412"/>
                <a:gd name="connsiteX12" fmla="*/ 2481263 w 3324225"/>
                <a:gd name="connsiteY12" fmla="*/ 378619 h 1395412"/>
                <a:gd name="connsiteX13" fmla="*/ 2457450 w 3324225"/>
                <a:gd name="connsiteY13" fmla="*/ 378619 h 1395412"/>
                <a:gd name="connsiteX14" fmla="*/ 2457450 w 3324225"/>
                <a:gd name="connsiteY14" fmla="*/ 402431 h 1395412"/>
                <a:gd name="connsiteX15" fmla="*/ 2062163 w 3324225"/>
                <a:gd name="connsiteY15" fmla="*/ 402431 h 1395412"/>
                <a:gd name="connsiteX16" fmla="*/ 2062163 w 3324225"/>
                <a:gd name="connsiteY16" fmla="*/ 488156 h 1395412"/>
                <a:gd name="connsiteX17" fmla="*/ 2055019 w 3324225"/>
                <a:gd name="connsiteY17" fmla="*/ 488156 h 1395412"/>
                <a:gd name="connsiteX18" fmla="*/ 2055019 w 3324225"/>
                <a:gd name="connsiteY18" fmla="*/ 535781 h 1395412"/>
                <a:gd name="connsiteX19" fmla="*/ 1654969 w 3324225"/>
                <a:gd name="connsiteY19" fmla="*/ 535781 h 1395412"/>
                <a:gd name="connsiteX20" fmla="*/ 1654969 w 3324225"/>
                <a:gd name="connsiteY20" fmla="*/ 564356 h 1395412"/>
                <a:gd name="connsiteX21" fmla="*/ 1645444 w 3324225"/>
                <a:gd name="connsiteY21" fmla="*/ 564356 h 1395412"/>
                <a:gd name="connsiteX22" fmla="*/ 1645444 w 3324225"/>
                <a:gd name="connsiteY22" fmla="*/ 711994 h 1395412"/>
                <a:gd name="connsiteX23" fmla="*/ 1645444 w 3324225"/>
                <a:gd name="connsiteY23" fmla="*/ 711994 h 1395412"/>
                <a:gd name="connsiteX24" fmla="*/ 1645444 w 3324225"/>
                <a:gd name="connsiteY24" fmla="*/ 762000 h 1395412"/>
                <a:gd name="connsiteX25" fmla="*/ 1259681 w 3324225"/>
                <a:gd name="connsiteY25" fmla="*/ 762000 h 1395412"/>
                <a:gd name="connsiteX26" fmla="*/ 1259681 w 3324225"/>
                <a:gd name="connsiteY26" fmla="*/ 792956 h 1395412"/>
                <a:gd name="connsiteX27" fmla="*/ 1250156 w 3324225"/>
                <a:gd name="connsiteY27" fmla="*/ 792956 h 1395412"/>
                <a:gd name="connsiteX28" fmla="*/ 1250156 w 3324225"/>
                <a:gd name="connsiteY28" fmla="*/ 833437 h 1395412"/>
                <a:gd name="connsiteX29" fmla="*/ 1235869 w 3324225"/>
                <a:gd name="connsiteY29" fmla="*/ 833437 h 1395412"/>
                <a:gd name="connsiteX30" fmla="*/ 1235869 w 3324225"/>
                <a:gd name="connsiteY30" fmla="*/ 854869 h 1395412"/>
                <a:gd name="connsiteX31" fmla="*/ 1221581 w 3324225"/>
                <a:gd name="connsiteY31" fmla="*/ 857250 h 1395412"/>
                <a:gd name="connsiteX32" fmla="*/ 1226344 w 3324225"/>
                <a:gd name="connsiteY32" fmla="*/ 1078706 h 1395412"/>
                <a:gd name="connsiteX33" fmla="*/ 1212056 w 3324225"/>
                <a:gd name="connsiteY33" fmla="*/ 1078706 h 1395412"/>
                <a:gd name="connsiteX34" fmla="*/ 1212056 w 3324225"/>
                <a:gd name="connsiteY34" fmla="*/ 1100137 h 1395412"/>
                <a:gd name="connsiteX35" fmla="*/ 1197769 w 3324225"/>
                <a:gd name="connsiteY35" fmla="*/ 1100137 h 1395412"/>
                <a:gd name="connsiteX36" fmla="*/ 1197769 w 3324225"/>
                <a:gd name="connsiteY36" fmla="*/ 1143000 h 1395412"/>
                <a:gd name="connsiteX37" fmla="*/ 812006 w 3324225"/>
                <a:gd name="connsiteY37" fmla="*/ 1143000 h 1395412"/>
                <a:gd name="connsiteX38" fmla="*/ 812006 w 3324225"/>
                <a:gd name="connsiteY38" fmla="*/ 1326356 h 1395412"/>
                <a:gd name="connsiteX39" fmla="*/ 795338 w 3324225"/>
                <a:gd name="connsiteY39" fmla="*/ 1326356 h 1395412"/>
                <a:gd name="connsiteX40" fmla="*/ 795338 w 3324225"/>
                <a:gd name="connsiteY40" fmla="*/ 1350169 h 1395412"/>
                <a:gd name="connsiteX41" fmla="*/ 419100 w 3324225"/>
                <a:gd name="connsiteY41" fmla="*/ 1350169 h 1395412"/>
                <a:gd name="connsiteX42" fmla="*/ 419100 w 3324225"/>
                <a:gd name="connsiteY42" fmla="*/ 1395412 h 1395412"/>
                <a:gd name="connsiteX43" fmla="*/ 0 w 3324225"/>
                <a:gd name="connsiteY43" fmla="*/ 1395412 h 1395412"/>
                <a:gd name="connsiteX0" fmla="*/ 3324225 w 3324225"/>
                <a:gd name="connsiteY0" fmla="*/ 0 h 1395412"/>
                <a:gd name="connsiteX1" fmla="*/ 2933700 w 3324225"/>
                <a:gd name="connsiteY1" fmla="*/ 0 h 1395412"/>
                <a:gd name="connsiteX2" fmla="*/ 2933700 w 3324225"/>
                <a:gd name="connsiteY2" fmla="*/ 26194 h 1395412"/>
                <a:gd name="connsiteX3" fmla="*/ 2900363 w 3324225"/>
                <a:gd name="connsiteY3" fmla="*/ 26194 h 1395412"/>
                <a:gd name="connsiteX4" fmla="*/ 2900363 w 3324225"/>
                <a:gd name="connsiteY4" fmla="*/ 76200 h 1395412"/>
                <a:gd name="connsiteX5" fmla="*/ 2890838 w 3324225"/>
                <a:gd name="connsiteY5" fmla="*/ 76200 h 1395412"/>
                <a:gd name="connsiteX6" fmla="*/ 2890838 w 3324225"/>
                <a:gd name="connsiteY6" fmla="*/ 121444 h 1395412"/>
                <a:gd name="connsiteX7" fmla="*/ 2547938 w 3324225"/>
                <a:gd name="connsiteY7" fmla="*/ 121444 h 1395412"/>
                <a:gd name="connsiteX8" fmla="*/ 2547938 w 3324225"/>
                <a:gd name="connsiteY8" fmla="*/ 145256 h 1395412"/>
                <a:gd name="connsiteX9" fmla="*/ 2509838 w 3324225"/>
                <a:gd name="connsiteY9" fmla="*/ 145256 h 1395412"/>
                <a:gd name="connsiteX10" fmla="*/ 2509838 w 3324225"/>
                <a:gd name="connsiteY10" fmla="*/ 166687 h 1395412"/>
                <a:gd name="connsiteX11" fmla="*/ 2481263 w 3324225"/>
                <a:gd name="connsiteY11" fmla="*/ 166687 h 1395412"/>
                <a:gd name="connsiteX12" fmla="*/ 2481263 w 3324225"/>
                <a:gd name="connsiteY12" fmla="*/ 378619 h 1395412"/>
                <a:gd name="connsiteX13" fmla="*/ 2457450 w 3324225"/>
                <a:gd name="connsiteY13" fmla="*/ 378619 h 1395412"/>
                <a:gd name="connsiteX14" fmla="*/ 2457450 w 3324225"/>
                <a:gd name="connsiteY14" fmla="*/ 402431 h 1395412"/>
                <a:gd name="connsiteX15" fmla="*/ 2062163 w 3324225"/>
                <a:gd name="connsiteY15" fmla="*/ 402431 h 1395412"/>
                <a:gd name="connsiteX16" fmla="*/ 2062163 w 3324225"/>
                <a:gd name="connsiteY16" fmla="*/ 488156 h 1395412"/>
                <a:gd name="connsiteX17" fmla="*/ 2055019 w 3324225"/>
                <a:gd name="connsiteY17" fmla="*/ 488156 h 1395412"/>
                <a:gd name="connsiteX18" fmla="*/ 2055019 w 3324225"/>
                <a:gd name="connsiteY18" fmla="*/ 535781 h 1395412"/>
                <a:gd name="connsiteX19" fmla="*/ 1654969 w 3324225"/>
                <a:gd name="connsiteY19" fmla="*/ 535781 h 1395412"/>
                <a:gd name="connsiteX20" fmla="*/ 1654969 w 3324225"/>
                <a:gd name="connsiteY20" fmla="*/ 564356 h 1395412"/>
                <a:gd name="connsiteX21" fmla="*/ 1645444 w 3324225"/>
                <a:gd name="connsiteY21" fmla="*/ 564356 h 1395412"/>
                <a:gd name="connsiteX22" fmla="*/ 1645444 w 3324225"/>
                <a:gd name="connsiteY22" fmla="*/ 711994 h 1395412"/>
                <a:gd name="connsiteX23" fmla="*/ 1645444 w 3324225"/>
                <a:gd name="connsiteY23" fmla="*/ 711994 h 1395412"/>
                <a:gd name="connsiteX24" fmla="*/ 1645444 w 3324225"/>
                <a:gd name="connsiteY24" fmla="*/ 762000 h 1395412"/>
                <a:gd name="connsiteX25" fmla="*/ 1259681 w 3324225"/>
                <a:gd name="connsiteY25" fmla="*/ 762000 h 1395412"/>
                <a:gd name="connsiteX26" fmla="*/ 1259681 w 3324225"/>
                <a:gd name="connsiteY26" fmla="*/ 792956 h 1395412"/>
                <a:gd name="connsiteX27" fmla="*/ 1250156 w 3324225"/>
                <a:gd name="connsiteY27" fmla="*/ 792956 h 1395412"/>
                <a:gd name="connsiteX28" fmla="*/ 1250156 w 3324225"/>
                <a:gd name="connsiteY28" fmla="*/ 833437 h 1395412"/>
                <a:gd name="connsiteX29" fmla="*/ 1235869 w 3324225"/>
                <a:gd name="connsiteY29" fmla="*/ 833437 h 1395412"/>
                <a:gd name="connsiteX30" fmla="*/ 1235869 w 3324225"/>
                <a:gd name="connsiteY30" fmla="*/ 854869 h 1395412"/>
                <a:gd name="connsiteX31" fmla="*/ 1228725 w 3324225"/>
                <a:gd name="connsiteY31" fmla="*/ 857250 h 1395412"/>
                <a:gd name="connsiteX32" fmla="*/ 1226344 w 3324225"/>
                <a:gd name="connsiteY32" fmla="*/ 1078706 h 1395412"/>
                <a:gd name="connsiteX33" fmla="*/ 1212056 w 3324225"/>
                <a:gd name="connsiteY33" fmla="*/ 1078706 h 1395412"/>
                <a:gd name="connsiteX34" fmla="*/ 1212056 w 3324225"/>
                <a:gd name="connsiteY34" fmla="*/ 1100137 h 1395412"/>
                <a:gd name="connsiteX35" fmla="*/ 1197769 w 3324225"/>
                <a:gd name="connsiteY35" fmla="*/ 1100137 h 1395412"/>
                <a:gd name="connsiteX36" fmla="*/ 1197769 w 3324225"/>
                <a:gd name="connsiteY36" fmla="*/ 1143000 h 1395412"/>
                <a:gd name="connsiteX37" fmla="*/ 812006 w 3324225"/>
                <a:gd name="connsiteY37" fmla="*/ 1143000 h 1395412"/>
                <a:gd name="connsiteX38" fmla="*/ 812006 w 3324225"/>
                <a:gd name="connsiteY38" fmla="*/ 1326356 h 1395412"/>
                <a:gd name="connsiteX39" fmla="*/ 795338 w 3324225"/>
                <a:gd name="connsiteY39" fmla="*/ 1326356 h 1395412"/>
                <a:gd name="connsiteX40" fmla="*/ 795338 w 3324225"/>
                <a:gd name="connsiteY40" fmla="*/ 1350169 h 1395412"/>
                <a:gd name="connsiteX41" fmla="*/ 419100 w 3324225"/>
                <a:gd name="connsiteY41" fmla="*/ 1350169 h 1395412"/>
                <a:gd name="connsiteX42" fmla="*/ 419100 w 3324225"/>
                <a:gd name="connsiteY42" fmla="*/ 1395412 h 1395412"/>
                <a:gd name="connsiteX43" fmla="*/ 0 w 3324225"/>
                <a:gd name="connsiteY43" fmla="*/ 1395412 h 1395412"/>
                <a:gd name="connsiteX0" fmla="*/ 3324225 w 3324225"/>
                <a:gd name="connsiteY0" fmla="*/ 0 h 1395412"/>
                <a:gd name="connsiteX1" fmla="*/ 2933700 w 3324225"/>
                <a:gd name="connsiteY1" fmla="*/ 0 h 1395412"/>
                <a:gd name="connsiteX2" fmla="*/ 2933700 w 3324225"/>
                <a:gd name="connsiteY2" fmla="*/ 26194 h 1395412"/>
                <a:gd name="connsiteX3" fmla="*/ 2900363 w 3324225"/>
                <a:gd name="connsiteY3" fmla="*/ 26194 h 1395412"/>
                <a:gd name="connsiteX4" fmla="*/ 2900363 w 3324225"/>
                <a:gd name="connsiteY4" fmla="*/ 76200 h 1395412"/>
                <a:gd name="connsiteX5" fmla="*/ 2890838 w 3324225"/>
                <a:gd name="connsiteY5" fmla="*/ 76200 h 1395412"/>
                <a:gd name="connsiteX6" fmla="*/ 2890838 w 3324225"/>
                <a:gd name="connsiteY6" fmla="*/ 121444 h 1395412"/>
                <a:gd name="connsiteX7" fmla="*/ 2547938 w 3324225"/>
                <a:gd name="connsiteY7" fmla="*/ 121444 h 1395412"/>
                <a:gd name="connsiteX8" fmla="*/ 2547938 w 3324225"/>
                <a:gd name="connsiteY8" fmla="*/ 145256 h 1395412"/>
                <a:gd name="connsiteX9" fmla="*/ 2509838 w 3324225"/>
                <a:gd name="connsiteY9" fmla="*/ 145256 h 1395412"/>
                <a:gd name="connsiteX10" fmla="*/ 2509838 w 3324225"/>
                <a:gd name="connsiteY10" fmla="*/ 166687 h 1395412"/>
                <a:gd name="connsiteX11" fmla="*/ 2471738 w 3324225"/>
                <a:gd name="connsiteY11" fmla="*/ 166687 h 1395412"/>
                <a:gd name="connsiteX12" fmla="*/ 2481263 w 3324225"/>
                <a:gd name="connsiteY12" fmla="*/ 378619 h 1395412"/>
                <a:gd name="connsiteX13" fmla="*/ 2457450 w 3324225"/>
                <a:gd name="connsiteY13" fmla="*/ 378619 h 1395412"/>
                <a:gd name="connsiteX14" fmla="*/ 2457450 w 3324225"/>
                <a:gd name="connsiteY14" fmla="*/ 402431 h 1395412"/>
                <a:gd name="connsiteX15" fmla="*/ 2062163 w 3324225"/>
                <a:gd name="connsiteY15" fmla="*/ 402431 h 1395412"/>
                <a:gd name="connsiteX16" fmla="*/ 2062163 w 3324225"/>
                <a:gd name="connsiteY16" fmla="*/ 488156 h 1395412"/>
                <a:gd name="connsiteX17" fmla="*/ 2055019 w 3324225"/>
                <a:gd name="connsiteY17" fmla="*/ 488156 h 1395412"/>
                <a:gd name="connsiteX18" fmla="*/ 2055019 w 3324225"/>
                <a:gd name="connsiteY18" fmla="*/ 535781 h 1395412"/>
                <a:gd name="connsiteX19" fmla="*/ 1654969 w 3324225"/>
                <a:gd name="connsiteY19" fmla="*/ 535781 h 1395412"/>
                <a:gd name="connsiteX20" fmla="*/ 1654969 w 3324225"/>
                <a:gd name="connsiteY20" fmla="*/ 564356 h 1395412"/>
                <a:gd name="connsiteX21" fmla="*/ 1645444 w 3324225"/>
                <a:gd name="connsiteY21" fmla="*/ 564356 h 1395412"/>
                <a:gd name="connsiteX22" fmla="*/ 1645444 w 3324225"/>
                <a:gd name="connsiteY22" fmla="*/ 711994 h 1395412"/>
                <a:gd name="connsiteX23" fmla="*/ 1645444 w 3324225"/>
                <a:gd name="connsiteY23" fmla="*/ 711994 h 1395412"/>
                <a:gd name="connsiteX24" fmla="*/ 1645444 w 3324225"/>
                <a:gd name="connsiteY24" fmla="*/ 762000 h 1395412"/>
                <a:gd name="connsiteX25" fmla="*/ 1259681 w 3324225"/>
                <a:gd name="connsiteY25" fmla="*/ 762000 h 1395412"/>
                <a:gd name="connsiteX26" fmla="*/ 1259681 w 3324225"/>
                <a:gd name="connsiteY26" fmla="*/ 792956 h 1395412"/>
                <a:gd name="connsiteX27" fmla="*/ 1250156 w 3324225"/>
                <a:gd name="connsiteY27" fmla="*/ 792956 h 1395412"/>
                <a:gd name="connsiteX28" fmla="*/ 1250156 w 3324225"/>
                <a:gd name="connsiteY28" fmla="*/ 833437 h 1395412"/>
                <a:gd name="connsiteX29" fmla="*/ 1235869 w 3324225"/>
                <a:gd name="connsiteY29" fmla="*/ 833437 h 1395412"/>
                <a:gd name="connsiteX30" fmla="*/ 1235869 w 3324225"/>
                <a:gd name="connsiteY30" fmla="*/ 854869 h 1395412"/>
                <a:gd name="connsiteX31" fmla="*/ 1228725 w 3324225"/>
                <a:gd name="connsiteY31" fmla="*/ 857250 h 1395412"/>
                <a:gd name="connsiteX32" fmla="*/ 1226344 w 3324225"/>
                <a:gd name="connsiteY32" fmla="*/ 1078706 h 1395412"/>
                <a:gd name="connsiteX33" fmla="*/ 1212056 w 3324225"/>
                <a:gd name="connsiteY33" fmla="*/ 1078706 h 1395412"/>
                <a:gd name="connsiteX34" fmla="*/ 1212056 w 3324225"/>
                <a:gd name="connsiteY34" fmla="*/ 1100137 h 1395412"/>
                <a:gd name="connsiteX35" fmla="*/ 1197769 w 3324225"/>
                <a:gd name="connsiteY35" fmla="*/ 1100137 h 1395412"/>
                <a:gd name="connsiteX36" fmla="*/ 1197769 w 3324225"/>
                <a:gd name="connsiteY36" fmla="*/ 1143000 h 1395412"/>
                <a:gd name="connsiteX37" fmla="*/ 812006 w 3324225"/>
                <a:gd name="connsiteY37" fmla="*/ 1143000 h 1395412"/>
                <a:gd name="connsiteX38" fmla="*/ 812006 w 3324225"/>
                <a:gd name="connsiteY38" fmla="*/ 1326356 h 1395412"/>
                <a:gd name="connsiteX39" fmla="*/ 795338 w 3324225"/>
                <a:gd name="connsiteY39" fmla="*/ 1326356 h 1395412"/>
                <a:gd name="connsiteX40" fmla="*/ 795338 w 3324225"/>
                <a:gd name="connsiteY40" fmla="*/ 1350169 h 1395412"/>
                <a:gd name="connsiteX41" fmla="*/ 419100 w 3324225"/>
                <a:gd name="connsiteY41" fmla="*/ 1350169 h 1395412"/>
                <a:gd name="connsiteX42" fmla="*/ 419100 w 3324225"/>
                <a:gd name="connsiteY42" fmla="*/ 1395412 h 1395412"/>
                <a:gd name="connsiteX43" fmla="*/ 0 w 3324225"/>
                <a:gd name="connsiteY43" fmla="*/ 1395412 h 1395412"/>
                <a:gd name="connsiteX0" fmla="*/ 3324225 w 3324225"/>
                <a:gd name="connsiteY0" fmla="*/ 0 h 1395412"/>
                <a:gd name="connsiteX1" fmla="*/ 2933700 w 3324225"/>
                <a:gd name="connsiteY1" fmla="*/ 0 h 1395412"/>
                <a:gd name="connsiteX2" fmla="*/ 2933700 w 3324225"/>
                <a:gd name="connsiteY2" fmla="*/ 26194 h 1395412"/>
                <a:gd name="connsiteX3" fmla="*/ 2900363 w 3324225"/>
                <a:gd name="connsiteY3" fmla="*/ 26194 h 1395412"/>
                <a:gd name="connsiteX4" fmla="*/ 2900363 w 3324225"/>
                <a:gd name="connsiteY4" fmla="*/ 76200 h 1395412"/>
                <a:gd name="connsiteX5" fmla="*/ 2890838 w 3324225"/>
                <a:gd name="connsiteY5" fmla="*/ 76200 h 1395412"/>
                <a:gd name="connsiteX6" fmla="*/ 2890838 w 3324225"/>
                <a:gd name="connsiteY6" fmla="*/ 121444 h 1395412"/>
                <a:gd name="connsiteX7" fmla="*/ 2547938 w 3324225"/>
                <a:gd name="connsiteY7" fmla="*/ 121444 h 1395412"/>
                <a:gd name="connsiteX8" fmla="*/ 2547938 w 3324225"/>
                <a:gd name="connsiteY8" fmla="*/ 145256 h 1395412"/>
                <a:gd name="connsiteX9" fmla="*/ 2509838 w 3324225"/>
                <a:gd name="connsiteY9" fmla="*/ 145256 h 1395412"/>
                <a:gd name="connsiteX10" fmla="*/ 2509838 w 3324225"/>
                <a:gd name="connsiteY10" fmla="*/ 166687 h 1395412"/>
                <a:gd name="connsiteX11" fmla="*/ 2471738 w 3324225"/>
                <a:gd name="connsiteY11" fmla="*/ 166687 h 1395412"/>
                <a:gd name="connsiteX12" fmla="*/ 2474119 w 3324225"/>
                <a:gd name="connsiteY12" fmla="*/ 376238 h 1395412"/>
                <a:gd name="connsiteX13" fmla="*/ 2457450 w 3324225"/>
                <a:gd name="connsiteY13" fmla="*/ 378619 h 1395412"/>
                <a:gd name="connsiteX14" fmla="*/ 2457450 w 3324225"/>
                <a:gd name="connsiteY14" fmla="*/ 402431 h 1395412"/>
                <a:gd name="connsiteX15" fmla="*/ 2062163 w 3324225"/>
                <a:gd name="connsiteY15" fmla="*/ 402431 h 1395412"/>
                <a:gd name="connsiteX16" fmla="*/ 2062163 w 3324225"/>
                <a:gd name="connsiteY16" fmla="*/ 488156 h 1395412"/>
                <a:gd name="connsiteX17" fmla="*/ 2055019 w 3324225"/>
                <a:gd name="connsiteY17" fmla="*/ 488156 h 1395412"/>
                <a:gd name="connsiteX18" fmla="*/ 2055019 w 3324225"/>
                <a:gd name="connsiteY18" fmla="*/ 535781 h 1395412"/>
                <a:gd name="connsiteX19" fmla="*/ 1654969 w 3324225"/>
                <a:gd name="connsiteY19" fmla="*/ 535781 h 1395412"/>
                <a:gd name="connsiteX20" fmla="*/ 1654969 w 3324225"/>
                <a:gd name="connsiteY20" fmla="*/ 564356 h 1395412"/>
                <a:gd name="connsiteX21" fmla="*/ 1645444 w 3324225"/>
                <a:gd name="connsiteY21" fmla="*/ 564356 h 1395412"/>
                <a:gd name="connsiteX22" fmla="*/ 1645444 w 3324225"/>
                <a:gd name="connsiteY22" fmla="*/ 711994 h 1395412"/>
                <a:gd name="connsiteX23" fmla="*/ 1645444 w 3324225"/>
                <a:gd name="connsiteY23" fmla="*/ 711994 h 1395412"/>
                <a:gd name="connsiteX24" fmla="*/ 1645444 w 3324225"/>
                <a:gd name="connsiteY24" fmla="*/ 762000 h 1395412"/>
                <a:gd name="connsiteX25" fmla="*/ 1259681 w 3324225"/>
                <a:gd name="connsiteY25" fmla="*/ 762000 h 1395412"/>
                <a:gd name="connsiteX26" fmla="*/ 1259681 w 3324225"/>
                <a:gd name="connsiteY26" fmla="*/ 792956 h 1395412"/>
                <a:gd name="connsiteX27" fmla="*/ 1250156 w 3324225"/>
                <a:gd name="connsiteY27" fmla="*/ 792956 h 1395412"/>
                <a:gd name="connsiteX28" fmla="*/ 1250156 w 3324225"/>
                <a:gd name="connsiteY28" fmla="*/ 833437 h 1395412"/>
                <a:gd name="connsiteX29" fmla="*/ 1235869 w 3324225"/>
                <a:gd name="connsiteY29" fmla="*/ 833437 h 1395412"/>
                <a:gd name="connsiteX30" fmla="*/ 1235869 w 3324225"/>
                <a:gd name="connsiteY30" fmla="*/ 854869 h 1395412"/>
                <a:gd name="connsiteX31" fmla="*/ 1228725 w 3324225"/>
                <a:gd name="connsiteY31" fmla="*/ 857250 h 1395412"/>
                <a:gd name="connsiteX32" fmla="*/ 1226344 w 3324225"/>
                <a:gd name="connsiteY32" fmla="*/ 1078706 h 1395412"/>
                <a:gd name="connsiteX33" fmla="*/ 1212056 w 3324225"/>
                <a:gd name="connsiteY33" fmla="*/ 1078706 h 1395412"/>
                <a:gd name="connsiteX34" fmla="*/ 1212056 w 3324225"/>
                <a:gd name="connsiteY34" fmla="*/ 1100137 h 1395412"/>
                <a:gd name="connsiteX35" fmla="*/ 1197769 w 3324225"/>
                <a:gd name="connsiteY35" fmla="*/ 1100137 h 1395412"/>
                <a:gd name="connsiteX36" fmla="*/ 1197769 w 3324225"/>
                <a:gd name="connsiteY36" fmla="*/ 1143000 h 1395412"/>
                <a:gd name="connsiteX37" fmla="*/ 812006 w 3324225"/>
                <a:gd name="connsiteY37" fmla="*/ 1143000 h 1395412"/>
                <a:gd name="connsiteX38" fmla="*/ 812006 w 3324225"/>
                <a:gd name="connsiteY38" fmla="*/ 1326356 h 1395412"/>
                <a:gd name="connsiteX39" fmla="*/ 795338 w 3324225"/>
                <a:gd name="connsiteY39" fmla="*/ 1326356 h 1395412"/>
                <a:gd name="connsiteX40" fmla="*/ 795338 w 3324225"/>
                <a:gd name="connsiteY40" fmla="*/ 1350169 h 1395412"/>
                <a:gd name="connsiteX41" fmla="*/ 419100 w 3324225"/>
                <a:gd name="connsiteY41" fmla="*/ 1350169 h 1395412"/>
                <a:gd name="connsiteX42" fmla="*/ 419100 w 3324225"/>
                <a:gd name="connsiteY42" fmla="*/ 1395412 h 1395412"/>
                <a:gd name="connsiteX43" fmla="*/ 0 w 3324225"/>
                <a:gd name="connsiteY43" fmla="*/ 1395412 h 1395412"/>
                <a:gd name="connsiteX0" fmla="*/ 3324225 w 3324225"/>
                <a:gd name="connsiteY0" fmla="*/ 0 h 1395412"/>
                <a:gd name="connsiteX1" fmla="*/ 2933700 w 3324225"/>
                <a:gd name="connsiteY1" fmla="*/ 0 h 1395412"/>
                <a:gd name="connsiteX2" fmla="*/ 2933700 w 3324225"/>
                <a:gd name="connsiteY2" fmla="*/ 26194 h 1395412"/>
                <a:gd name="connsiteX3" fmla="*/ 2900363 w 3324225"/>
                <a:gd name="connsiteY3" fmla="*/ 26194 h 1395412"/>
                <a:gd name="connsiteX4" fmla="*/ 2900363 w 3324225"/>
                <a:gd name="connsiteY4" fmla="*/ 76200 h 1395412"/>
                <a:gd name="connsiteX5" fmla="*/ 2890838 w 3324225"/>
                <a:gd name="connsiteY5" fmla="*/ 76200 h 1395412"/>
                <a:gd name="connsiteX6" fmla="*/ 2890838 w 3324225"/>
                <a:gd name="connsiteY6" fmla="*/ 121444 h 1395412"/>
                <a:gd name="connsiteX7" fmla="*/ 2547938 w 3324225"/>
                <a:gd name="connsiteY7" fmla="*/ 121444 h 1395412"/>
                <a:gd name="connsiteX8" fmla="*/ 2547938 w 3324225"/>
                <a:gd name="connsiteY8" fmla="*/ 145256 h 1395412"/>
                <a:gd name="connsiteX9" fmla="*/ 2509838 w 3324225"/>
                <a:gd name="connsiteY9" fmla="*/ 145256 h 1395412"/>
                <a:gd name="connsiteX10" fmla="*/ 2509838 w 3324225"/>
                <a:gd name="connsiteY10" fmla="*/ 166687 h 1395412"/>
                <a:gd name="connsiteX11" fmla="*/ 2478882 w 3324225"/>
                <a:gd name="connsiteY11" fmla="*/ 169068 h 1395412"/>
                <a:gd name="connsiteX12" fmla="*/ 2474119 w 3324225"/>
                <a:gd name="connsiteY12" fmla="*/ 376238 h 1395412"/>
                <a:gd name="connsiteX13" fmla="*/ 2457450 w 3324225"/>
                <a:gd name="connsiteY13" fmla="*/ 378619 h 1395412"/>
                <a:gd name="connsiteX14" fmla="*/ 2457450 w 3324225"/>
                <a:gd name="connsiteY14" fmla="*/ 402431 h 1395412"/>
                <a:gd name="connsiteX15" fmla="*/ 2062163 w 3324225"/>
                <a:gd name="connsiteY15" fmla="*/ 402431 h 1395412"/>
                <a:gd name="connsiteX16" fmla="*/ 2062163 w 3324225"/>
                <a:gd name="connsiteY16" fmla="*/ 488156 h 1395412"/>
                <a:gd name="connsiteX17" fmla="*/ 2055019 w 3324225"/>
                <a:gd name="connsiteY17" fmla="*/ 488156 h 1395412"/>
                <a:gd name="connsiteX18" fmla="*/ 2055019 w 3324225"/>
                <a:gd name="connsiteY18" fmla="*/ 535781 h 1395412"/>
                <a:gd name="connsiteX19" fmla="*/ 1654969 w 3324225"/>
                <a:gd name="connsiteY19" fmla="*/ 535781 h 1395412"/>
                <a:gd name="connsiteX20" fmla="*/ 1654969 w 3324225"/>
                <a:gd name="connsiteY20" fmla="*/ 564356 h 1395412"/>
                <a:gd name="connsiteX21" fmla="*/ 1645444 w 3324225"/>
                <a:gd name="connsiteY21" fmla="*/ 564356 h 1395412"/>
                <a:gd name="connsiteX22" fmla="*/ 1645444 w 3324225"/>
                <a:gd name="connsiteY22" fmla="*/ 711994 h 1395412"/>
                <a:gd name="connsiteX23" fmla="*/ 1645444 w 3324225"/>
                <a:gd name="connsiteY23" fmla="*/ 711994 h 1395412"/>
                <a:gd name="connsiteX24" fmla="*/ 1645444 w 3324225"/>
                <a:gd name="connsiteY24" fmla="*/ 762000 h 1395412"/>
                <a:gd name="connsiteX25" fmla="*/ 1259681 w 3324225"/>
                <a:gd name="connsiteY25" fmla="*/ 762000 h 1395412"/>
                <a:gd name="connsiteX26" fmla="*/ 1259681 w 3324225"/>
                <a:gd name="connsiteY26" fmla="*/ 792956 h 1395412"/>
                <a:gd name="connsiteX27" fmla="*/ 1250156 w 3324225"/>
                <a:gd name="connsiteY27" fmla="*/ 792956 h 1395412"/>
                <a:gd name="connsiteX28" fmla="*/ 1250156 w 3324225"/>
                <a:gd name="connsiteY28" fmla="*/ 833437 h 1395412"/>
                <a:gd name="connsiteX29" fmla="*/ 1235869 w 3324225"/>
                <a:gd name="connsiteY29" fmla="*/ 833437 h 1395412"/>
                <a:gd name="connsiteX30" fmla="*/ 1235869 w 3324225"/>
                <a:gd name="connsiteY30" fmla="*/ 854869 h 1395412"/>
                <a:gd name="connsiteX31" fmla="*/ 1228725 w 3324225"/>
                <a:gd name="connsiteY31" fmla="*/ 857250 h 1395412"/>
                <a:gd name="connsiteX32" fmla="*/ 1226344 w 3324225"/>
                <a:gd name="connsiteY32" fmla="*/ 1078706 h 1395412"/>
                <a:gd name="connsiteX33" fmla="*/ 1212056 w 3324225"/>
                <a:gd name="connsiteY33" fmla="*/ 1078706 h 1395412"/>
                <a:gd name="connsiteX34" fmla="*/ 1212056 w 3324225"/>
                <a:gd name="connsiteY34" fmla="*/ 1100137 h 1395412"/>
                <a:gd name="connsiteX35" fmla="*/ 1197769 w 3324225"/>
                <a:gd name="connsiteY35" fmla="*/ 1100137 h 1395412"/>
                <a:gd name="connsiteX36" fmla="*/ 1197769 w 3324225"/>
                <a:gd name="connsiteY36" fmla="*/ 1143000 h 1395412"/>
                <a:gd name="connsiteX37" fmla="*/ 812006 w 3324225"/>
                <a:gd name="connsiteY37" fmla="*/ 1143000 h 1395412"/>
                <a:gd name="connsiteX38" fmla="*/ 812006 w 3324225"/>
                <a:gd name="connsiteY38" fmla="*/ 1326356 h 1395412"/>
                <a:gd name="connsiteX39" fmla="*/ 795338 w 3324225"/>
                <a:gd name="connsiteY39" fmla="*/ 1326356 h 1395412"/>
                <a:gd name="connsiteX40" fmla="*/ 795338 w 3324225"/>
                <a:gd name="connsiteY40" fmla="*/ 1350169 h 1395412"/>
                <a:gd name="connsiteX41" fmla="*/ 419100 w 3324225"/>
                <a:gd name="connsiteY41" fmla="*/ 1350169 h 1395412"/>
                <a:gd name="connsiteX42" fmla="*/ 419100 w 3324225"/>
                <a:gd name="connsiteY42" fmla="*/ 1395412 h 1395412"/>
                <a:gd name="connsiteX43" fmla="*/ 0 w 3324225"/>
                <a:gd name="connsiteY43" fmla="*/ 1395412 h 1395412"/>
                <a:gd name="connsiteX0" fmla="*/ 3324225 w 3324225"/>
                <a:gd name="connsiteY0" fmla="*/ 0 h 1395412"/>
                <a:gd name="connsiteX1" fmla="*/ 2933700 w 3324225"/>
                <a:gd name="connsiteY1" fmla="*/ 0 h 1395412"/>
                <a:gd name="connsiteX2" fmla="*/ 2933700 w 3324225"/>
                <a:gd name="connsiteY2" fmla="*/ 26194 h 1395412"/>
                <a:gd name="connsiteX3" fmla="*/ 2900363 w 3324225"/>
                <a:gd name="connsiteY3" fmla="*/ 26194 h 1395412"/>
                <a:gd name="connsiteX4" fmla="*/ 2900363 w 3324225"/>
                <a:gd name="connsiteY4" fmla="*/ 76200 h 1395412"/>
                <a:gd name="connsiteX5" fmla="*/ 2890838 w 3324225"/>
                <a:gd name="connsiteY5" fmla="*/ 76200 h 1395412"/>
                <a:gd name="connsiteX6" fmla="*/ 2890838 w 3324225"/>
                <a:gd name="connsiteY6" fmla="*/ 121444 h 1395412"/>
                <a:gd name="connsiteX7" fmla="*/ 2547938 w 3324225"/>
                <a:gd name="connsiteY7" fmla="*/ 121444 h 1395412"/>
                <a:gd name="connsiteX8" fmla="*/ 2547938 w 3324225"/>
                <a:gd name="connsiteY8" fmla="*/ 145256 h 1395412"/>
                <a:gd name="connsiteX9" fmla="*/ 2509838 w 3324225"/>
                <a:gd name="connsiteY9" fmla="*/ 145256 h 1395412"/>
                <a:gd name="connsiteX10" fmla="*/ 2509838 w 3324225"/>
                <a:gd name="connsiteY10" fmla="*/ 166687 h 1395412"/>
                <a:gd name="connsiteX11" fmla="*/ 2471738 w 3324225"/>
                <a:gd name="connsiteY11" fmla="*/ 169068 h 1395412"/>
                <a:gd name="connsiteX12" fmla="*/ 2474119 w 3324225"/>
                <a:gd name="connsiteY12" fmla="*/ 376238 h 1395412"/>
                <a:gd name="connsiteX13" fmla="*/ 2457450 w 3324225"/>
                <a:gd name="connsiteY13" fmla="*/ 378619 h 1395412"/>
                <a:gd name="connsiteX14" fmla="*/ 2457450 w 3324225"/>
                <a:gd name="connsiteY14" fmla="*/ 402431 h 1395412"/>
                <a:gd name="connsiteX15" fmla="*/ 2062163 w 3324225"/>
                <a:gd name="connsiteY15" fmla="*/ 402431 h 1395412"/>
                <a:gd name="connsiteX16" fmla="*/ 2062163 w 3324225"/>
                <a:gd name="connsiteY16" fmla="*/ 488156 h 1395412"/>
                <a:gd name="connsiteX17" fmla="*/ 2055019 w 3324225"/>
                <a:gd name="connsiteY17" fmla="*/ 488156 h 1395412"/>
                <a:gd name="connsiteX18" fmla="*/ 2055019 w 3324225"/>
                <a:gd name="connsiteY18" fmla="*/ 535781 h 1395412"/>
                <a:gd name="connsiteX19" fmla="*/ 1654969 w 3324225"/>
                <a:gd name="connsiteY19" fmla="*/ 535781 h 1395412"/>
                <a:gd name="connsiteX20" fmla="*/ 1654969 w 3324225"/>
                <a:gd name="connsiteY20" fmla="*/ 564356 h 1395412"/>
                <a:gd name="connsiteX21" fmla="*/ 1645444 w 3324225"/>
                <a:gd name="connsiteY21" fmla="*/ 564356 h 1395412"/>
                <a:gd name="connsiteX22" fmla="*/ 1645444 w 3324225"/>
                <a:gd name="connsiteY22" fmla="*/ 711994 h 1395412"/>
                <a:gd name="connsiteX23" fmla="*/ 1645444 w 3324225"/>
                <a:gd name="connsiteY23" fmla="*/ 711994 h 1395412"/>
                <a:gd name="connsiteX24" fmla="*/ 1645444 w 3324225"/>
                <a:gd name="connsiteY24" fmla="*/ 762000 h 1395412"/>
                <a:gd name="connsiteX25" fmla="*/ 1259681 w 3324225"/>
                <a:gd name="connsiteY25" fmla="*/ 762000 h 1395412"/>
                <a:gd name="connsiteX26" fmla="*/ 1259681 w 3324225"/>
                <a:gd name="connsiteY26" fmla="*/ 792956 h 1395412"/>
                <a:gd name="connsiteX27" fmla="*/ 1250156 w 3324225"/>
                <a:gd name="connsiteY27" fmla="*/ 792956 h 1395412"/>
                <a:gd name="connsiteX28" fmla="*/ 1250156 w 3324225"/>
                <a:gd name="connsiteY28" fmla="*/ 833437 h 1395412"/>
                <a:gd name="connsiteX29" fmla="*/ 1235869 w 3324225"/>
                <a:gd name="connsiteY29" fmla="*/ 833437 h 1395412"/>
                <a:gd name="connsiteX30" fmla="*/ 1235869 w 3324225"/>
                <a:gd name="connsiteY30" fmla="*/ 854869 h 1395412"/>
                <a:gd name="connsiteX31" fmla="*/ 1228725 w 3324225"/>
                <a:gd name="connsiteY31" fmla="*/ 857250 h 1395412"/>
                <a:gd name="connsiteX32" fmla="*/ 1226344 w 3324225"/>
                <a:gd name="connsiteY32" fmla="*/ 1078706 h 1395412"/>
                <a:gd name="connsiteX33" fmla="*/ 1212056 w 3324225"/>
                <a:gd name="connsiteY33" fmla="*/ 1078706 h 1395412"/>
                <a:gd name="connsiteX34" fmla="*/ 1212056 w 3324225"/>
                <a:gd name="connsiteY34" fmla="*/ 1100137 h 1395412"/>
                <a:gd name="connsiteX35" fmla="*/ 1197769 w 3324225"/>
                <a:gd name="connsiteY35" fmla="*/ 1100137 h 1395412"/>
                <a:gd name="connsiteX36" fmla="*/ 1197769 w 3324225"/>
                <a:gd name="connsiteY36" fmla="*/ 1143000 h 1395412"/>
                <a:gd name="connsiteX37" fmla="*/ 812006 w 3324225"/>
                <a:gd name="connsiteY37" fmla="*/ 1143000 h 1395412"/>
                <a:gd name="connsiteX38" fmla="*/ 812006 w 3324225"/>
                <a:gd name="connsiteY38" fmla="*/ 1326356 h 1395412"/>
                <a:gd name="connsiteX39" fmla="*/ 795338 w 3324225"/>
                <a:gd name="connsiteY39" fmla="*/ 1326356 h 1395412"/>
                <a:gd name="connsiteX40" fmla="*/ 795338 w 3324225"/>
                <a:gd name="connsiteY40" fmla="*/ 1350169 h 1395412"/>
                <a:gd name="connsiteX41" fmla="*/ 419100 w 3324225"/>
                <a:gd name="connsiteY41" fmla="*/ 1350169 h 1395412"/>
                <a:gd name="connsiteX42" fmla="*/ 419100 w 3324225"/>
                <a:gd name="connsiteY42" fmla="*/ 1395412 h 1395412"/>
                <a:gd name="connsiteX43" fmla="*/ 0 w 3324225"/>
                <a:gd name="connsiteY43" fmla="*/ 1395412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24225" h="1395412">
                  <a:moveTo>
                    <a:pt x="3324225" y="0"/>
                  </a:moveTo>
                  <a:lnTo>
                    <a:pt x="2933700" y="0"/>
                  </a:lnTo>
                  <a:lnTo>
                    <a:pt x="2933700" y="26194"/>
                  </a:lnTo>
                  <a:lnTo>
                    <a:pt x="2900363" y="26194"/>
                  </a:lnTo>
                  <a:lnTo>
                    <a:pt x="2900363" y="76200"/>
                  </a:lnTo>
                  <a:lnTo>
                    <a:pt x="2890838" y="76200"/>
                  </a:lnTo>
                  <a:lnTo>
                    <a:pt x="2890838" y="121444"/>
                  </a:lnTo>
                  <a:lnTo>
                    <a:pt x="2547938" y="121444"/>
                  </a:lnTo>
                  <a:lnTo>
                    <a:pt x="2547938" y="145256"/>
                  </a:lnTo>
                  <a:lnTo>
                    <a:pt x="2509838" y="145256"/>
                  </a:lnTo>
                  <a:lnTo>
                    <a:pt x="2509838" y="166687"/>
                  </a:lnTo>
                  <a:lnTo>
                    <a:pt x="2471738" y="169068"/>
                  </a:lnTo>
                  <a:cubicBezTo>
                    <a:pt x="2472532" y="238918"/>
                    <a:pt x="2473325" y="306388"/>
                    <a:pt x="2474119" y="376238"/>
                  </a:cubicBezTo>
                  <a:lnTo>
                    <a:pt x="2457450" y="378619"/>
                  </a:lnTo>
                  <a:cubicBezTo>
                    <a:pt x="2454672" y="382985"/>
                    <a:pt x="2457450" y="394494"/>
                    <a:pt x="2457450" y="402431"/>
                  </a:cubicBezTo>
                  <a:lnTo>
                    <a:pt x="2062163" y="402431"/>
                  </a:lnTo>
                  <a:lnTo>
                    <a:pt x="2062163" y="488156"/>
                  </a:lnTo>
                  <a:lnTo>
                    <a:pt x="2055019" y="488156"/>
                  </a:lnTo>
                  <a:lnTo>
                    <a:pt x="2055019" y="535781"/>
                  </a:lnTo>
                  <a:lnTo>
                    <a:pt x="1654969" y="535781"/>
                  </a:lnTo>
                  <a:lnTo>
                    <a:pt x="1654969" y="564356"/>
                  </a:lnTo>
                  <a:lnTo>
                    <a:pt x="1645444" y="564356"/>
                  </a:lnTo>
                  <a:lnTo>
                    <a:pt x="1645444" y="711994"/>
                  </a:lnTo>
                  <a:lnTo>
                    <a:pt x="1645444" y="711994"/>
                  </a:lnTo>
                  <a:lnTo>
                    <a:pt x="1645444" y="762000"/>
                  </a:lnTo>
                  <a:lnTo>
                    <a:pt x="1259681" y="762000"/>
                  </a:lnTo>
                  <a:lnTo>
                    <a:pt x="1259681" y="792956"/>
                  </a:lnTo>
                  <a:lnTo>
                    <a:pt x="1250156" y="792956"/>
                  </a:lnTo>
                  <a:lnTo>
                    <a:pt x="1250156" y="833437"/>
                  </a:lnTo>
                  <a:lnTo>
                    <a:pt x="1235869" y="833437"/>
                  </a:lnTo>
                  <a:lnTo>
                    <a:pt x="1235869" y="854869"/>
                  </a:lnTo>
                  <a:lnTo>
                    <a:pt x="1228725" y="857250"/>
                  </a:lnTo>
                  <a:cubicBezTo>
                    <a:pt x="1227138" y="894556"/>
                    <a:pt x="1227931" y="1041797"/>
                    <a:pt x="1226344" y="1078706"/>
                  </a:cubicBezTo>
                  <a:lnTo>
                    <a:pt x="1212056" y="1078706"/>
                  </a:lnTo>
                  <a:lnTo>
                    <a:pt x="1212056" y="1100137"/>
                  </a:lnTo>
                  <a:lnTo>
                    <a:pt x="1197769" y="1100137"/>
                  </a:lnTo>
                  <a:lnTo>
                    <a:pt x="1197769" y="1143000"/>
                  </a:lnTo>
                  <a:lnTo>
                    <a:pt x="812006" y="1143000"/>
                  </a:lnTo>
                  <a:lnTo>
                    <a:pt x="812006" y="1326356"/>
                  </a:lnTo>
                  <a:lnTo>
                    <a:pt x="795338" y="1326356"/>
                  </a:lnTo>
                  <a:lnTo>
                    <a:pt x="795338" y="1350169"/>
                  </a:lnTo>
                  <a:lnTo>
                    <a:pt x="419100" y="1350169"/>
                  </a:lnTo>
                  <a:lnTo>
                    <a:pt x="419100" y="1395412"/>
                  </a:lnTo>
                  <a:lnTo>
                    <a:pt x="0" y="1395412"/>
                  </a:lnTo>
                </a:path>
              </a:pathLst>
            </a:custGeom>
            <a:noFill/>
            <a:ln w="22225">
              <a:solidFill>
                <a:srgbClr val="BE006B"/>
              </a:solidFill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146">
              <a:extLst>
                <a:ext uri="{FF2B5EF4-FFF2-40B4-BE49-F238E27FC236}">
                  <a16:creationId xmlns:a16="http://schemas.microsoft.com/office/drawing/2014/main" id="{072CAA10-1B5F-44A6-BA2F-AC9C0D866D58}"/>
                </a:ext>
              </a:extLst>
            </p:cNvPr>
            <p:cNvSpPr/>
            <p:nvPr/>
          </p:nvSpPr>
          <p:spPr bwMode="auto">
            <a:xfrm>
              <a:off x="5405438" y="2905125"/>
              <a:ext cx="3328987" cy="1340644"/>
            </a:xfrm>
            <a:custGeom>
              <a:avLst/>
              <a:gdLst>
                <a:gd name="connsiteX0" fmla="*/ 3328987 w 3328987"/>
                <a:gd name="connsiteY0" fmla="*/ 0 h 1340644"/>
                <a:gd name="connsiteX1" fmla="*/ 2909887 w 3328987"/>
                <a:gd name="connsiteY1" fmla="*/ 0 h 1340644"/>
                <a:gd name="connsiteX2" fmla="*/ 2909887 w 3328987"/>
                <a:gd name="connsiteY2" fmla="*/ 26194 h 1340644"/>
                <a:gd name="connsiteX3" fmla="*/ 2902743 w 3328987"/>
                <a:gd name="connsiteY3" fmla="*/ 26194 h 1340644"/>
                <a:gd name="connsiteX4" fmla="*/ 2902743 w 3328987"/>
                <a:gd name="connsiteY4" fmla="*/ 97631 h 1340644"/>
                <a:gd name="connsiteX5" fmla="*/ 2878931 w 3328987"/>
                <a:gd name="connsiteY5" fmla="*/ 97631 h 1340644"/>
                <a:gd name="connsiteX6" fmla="*/ 2878931 w 3328987"/>
                <a:gd name="connsiteY6" fmla="*/ 119063 h 1340644"/>
                <a:gd name="connsiteX7" fmla="*/ 2859881 w 3328987"/>
                <a:gd name="connsiteY7" fmla="*/ 119063 h 1340644"/>
                <a:gd name="connsiteX8" fmla="*/ 2859881 w 3328987"/>
                <a:gd name="connsiteY8" fmla="*/ 140494 h 1340644"/>
                <a:gd name="connsiteX9" fmla="*/ 2840831 w 3328987"/>
                <a:gd name="connsiteY9" fmla="*/ 140494 h 1340644"/>
                <a:gd name="connsiteX10" fmla="*/ 2840831 w 3328987"/>
                <a:gd name="connsiteY10" fmla="*/ 161925 h 1340644"/>
                <a:gd name="connsiteX11" fmla="*/ 2509837 w 3328987"/>
                <a:gd name="connsiteY11" fmla="*/ 161925 h 1340644"/>
                <a:gd name="connsiteX12" fmla="*/ 2509837 w 3328987"/>
                <a:gd name="connsiteY12" fmla="*/ 190500 h 1340644"/>
                <a:gd name="connsiteX13" fmla="*/ 2476500 w 3328987"/>
                <a:gd name="connsiteY13" fmla="*/ 190500 h 1340644"/>
                <a:gd name="connsiteX14" fmla="*/ 2476500 w 3328987"/>
                <a:gd name="connsiteY14" fmla="*/ 285750 h 1340644"/>
                <a:gd name="connsiteX15" fmla="*/ 2138362 w 3328987"/>
                <a:gd name="connsiteY15" fmla="*/ 285750 h 1340644"/>
                <a:gd name="connsiteX16" fmla="*/ 2138362 w 3328987"/>
                <a:gd name="connsiteY16" fmla="*/ 309563 h 1340644"/>
                <a:gd name="connsiteX17" fmla="*/ 2066925 w 3328987"/>
                <a:gd name="connsiteY17" fmla="*/ 309563 h 1340644"/>
                <a:gd name="connsiteX18" fmla="*/ 2066925 w 3328987"/>
                <a:gd name="connsiteY18" fmla="*/ 450056 h 1340644"/>
                <a:gd name="connsiteX19" fmla="*/ 2057400 w 3328987"/>
                <a:gd name="connsiteY19" fmla="*/ 459581 h 1340644"/>
                <a:gd name="connsiteX20" fmla="*/ 2057400 w 3328987"/>
                <a:gd name="connsiteY20" fmla="*/ 516731 h 1340644"/>
                <a:gd name="connsiteX21" fmla="*/ 2031206 w 3328987"/>
                <a:gd name="connsiteY21" fmla="*/ 516731 h 1340644"/>
                <a:gd name="connsiteX22" fmla="*/ 2031206 w 3328987"/>
                <a:gd name="connsiteY22" fmla="*/ 542925 h 1340644"/>
                <a:gd name="connsiteX23" fmla="*/ 1714500 w 3328987"/>
                <a:gd name="connsiteY23" fmla="*/ 542925 h 1340644"/>
                <a:gd name="connsiteX24" fmla="*/ 1714500 w 3328987"/>
                <a:gd name="connsiteY24" fmla="*/ 564356 h 1340644"/>
                <a:gd name="connsiteX25" fmla="*/ 1650206 w 3328987"/>
                <a:gd name="connsiteY25" fmla="*/ 564356 h 1340644"/>
                <a:gd name="connsiteX26" fmla="*/ 1650206 w 3328987"/>
                <a:gd name="connsiteY26" fmla="*/ 661988 h 1340644"/>
                <a:gd name="connsiteX27" fmla="*/ 1635918 w 3328987"/>
                <a:gd name="connsiteY27" fmla="*/ 661988 h 1340644"/>
                <a:gd name="connsiteX28" fmla="*/ 1635918 w 3328987"/>
                <a:gd name="connsiteY28" fmla="*/ 709613 h 1340644"/>
                <a:gd name="connsiteX29" fmla="*/ 1226343 w 3328987"/>
                <a:gd name="connsiteY29" fmla="*/ 709613 h 1340644"/>
                <a:gd name="connsiteX30" fmla="*/ 1226343 w 3328987"/>
                <a:gd name="connsiteY30" fmla="*/ 947738 h 1340644"/>
                <a:gd name="connsiteX31" fmla="*/ 1207293 w 3328987"/>
                <a:gd name="connsiteY31" fmla="*/ 947738 h 1340644"/>
                <a:gd name="connsiteX32" fmla="*/ 1207293 w 3328987"/>
                <a:gd name="connsiteY32" fmla="*/ 1026319 h 1340644"/>
                <a:gd name="connsiteX33" fmla="*/ 1197768 w 3328987"/>
                <a:gd name="connsiteY33" fmla="*/ 1026319 h 1340644"/>
                <a:gd name="connsiteX34" fmla="*/ 1197768 w 3328987"/>
                <a:gd name="connsiteY34" fmla="*/ 1054894 h 1340644"/>
                <a:gd name="connsiteX35" fmla="*/ 816768 w 3328987"/>
                <a:gd name="connsiteY35" fmla="*/ 1054894 h 1340644"/>
                <a:gd name="connsiteX36" fmla="*/ 816768 w 3328987"/>
                <a:gd name="connsiteY36" fmla="*/ 1273969 h 1340644"/>
                <a:gd name="connsiteX37" fmla="*/ 792956 w 3328987"/>
                <a:gd name="connsiteY37" fmla="*/ 1273969 h 1340644"/>
                <a:gd name="connsiteX38" fmla="*/ 792956 w 3328987"/>
                <a:gd name="connsiteY38" fmla="*/ 1323975 h 1340644"/>
                <a:gd name="connsiteX39" fmla="*/ 414337 w 3328987"/>
                <a:gd name="connsiteY39" fmla="*/ 1323975 h 1340644"/>
                <a:gd name="connsiteX40" fmla="*/ 414337 w 3328987"/>
                <a:gd name="connsiteY40" fmla="*/ 1340644 h 1340644"/>
                <a:gd name="connsiteX41" fmla="*/ 0 w 3328987"/>
                <a:gd name="connsiteY41" fmla="*/ 1340644 h 13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328987" h="1340644">
                  <a:moveTo>
                    <a:pt x="3328987" y="0"/>
                  </a:moveTo>
                  <a:lnTo>
                    <a:pt x="2909887" y="0"/>
                  </a:lnTo>
                  <a:lnTo>
                    <a:pt x="2909887" y="26194"/>
                  </a:lnTo>
                  <a:lnTo>
                    <a:pt x="2902743" y="26194"/>
                  </a:lnTo>
                  <a:lnTo>
                    <a:pt x="2902743" y="97631"/>
                  </a:lnTo>
                  <a:lnTo>
                    <a:pt x="2878931" y="97631"/>
                  </a:lnTo>
                  <a:lnTo>
                    <a:pt x="2878931" y="119063"/>
                  </a:lnTo>
                  <a:lnTo>
                    <a:pt x="2859881" y="119063"/>
                  </a:lnTo>
                  <a:lnTo>
                    <a:pt x="2859881" y="140494"/>
                  </a:lnTo>
                  <a:lnTo>
                    <a:pt x="2840831" y="140494"/>
                  </a:lnTo>
                  <a:lnTo>
                    <a:pt x="2840831" y="161925"/>
                  </a:lnTo>
                  <a:lnTo>
                    <a:pt x="2509837" y="161925"/>
                  </a:lnTo>
                  <a:lnTo>
                    <a:pt x="2509837" y="190500"/>
                  </a:lnTo>
                  <a:lnTo>
                    <a:pt x="2476500" y="190500"/>
                  </a:lnTo>
                  <a:lnTo>
                    <a:pt x="2476500" y="285750"/>
                  </a:lnTo>
                  <a:lnTo>
                    <a:pt x="2138362" y="285750"/>
                  </a:lnTo>
                  <a:lnTo>
                    <a:pt x="2138362" y="309563"/>
                  </a:lnTo>
                  <a:lnTo>
                    <a:pt x="2066925" y="309563"/>
                  </a:lnTo>
                  <a:lnTo>
                    <a:pt x="2066925" y="450056"/>
                  </a:lnTo>
                  <a:lnTo>
                    <a:pt x="2057400" y="459581"/>
                  </a:lnTo>
                  <a:lnTo>
                    <a:pt x="2057400" y="516731"/>
                  </a:lnTo>
                  <a:lnTo>
                    <a:pt x="2031206" y="516731"/>
                  </a:lnTo>
                  <a:lnTo>
                    <a:pt x="2031206" y="542925"/>
                  </a:lnTo>
                  <a:lnTo>
                    <a:pt x="1714500" y="542925"/>
                  </a:lnTo>
                  <a:lnTo>
                    <a:pt x="1714500" y="564356"/>
                  </a:lnTo>
                  <a:lnTo>
                    <a:pt x="1650206" y="564356"/>
                  </a:lnTo>
                  <a:lnTo>
                    <a:pt x="1650206" y="661988"/>
                  </a:lnTo>
                  <a:lnTo>
                    <a:pt x="1635918" y="661988"/>
                  </a:lnTo>
                  <a:lnTo>
                    <a:pt x="1635918" y="709613"/>
                  </a:lnTo>
                  <a:lnTo>
                    <a:pt x="1226343" y="709613"/>
                  </a:lnTo>
                  <a:lnTo>
                    <a:pt x="1226343" y="947738"/>
                  </a:lnTo>
                  <a:lnTo>
                    <a:pt x="1207293" y="947738"/>
                  </a:lnTo>
                  <a:lnTo>
                    <a:pt x="1207293" y="1026319"/>
                  </a:lnTo>
                  <a:lnTo>
                    <a:pt x="1197768" y="1026319"/>
                  </a:lnTo>
                  <a:lnTo>
                    <a:pt x="1197768" y="1054894"/>
                  </a:lnTo>
                  <a:lnTo>
                    <a:pt x="816768" y="1054894"/>
                  </a:lnTo>
                  <a:lnTo>
                    <a:pt x="816768" y="1273969"/>
                  </a:lnTo>
                  <a:lnTo>
                    <a:pt x="792956" y="1273969"/>
                  </a:lnTo>
                  <a:lnTo>
                    <a:pt x="792956" y="1323975"/>
                  </a:lnTo>
                  <a:lnTo>
                    <a:pt x="414337" y="1323975"/>
                  </a:lnTo>
                  <a:lnTo>
                    <a:pt x="414337" y="1340644"/>
                  </a:lnTo>
                  <a:lnTo>
                    <a:pt x="0" y="1340644"/>
                  </a:lnTo>
                </a:path>
              </a:pathLst>
            </a:custGeom>
            <a:noFill/>
            <a:ln w="22225">
              <a:solidFill>
                <a:srgbClr val="2057A1"/>
              </a:solidFill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4" name="Straight Connector 52">
            <a:extLst>
              <a:ext uri="{FF2B5EF4-FFF2-40B4-BE49-F238E27FC236}">
                <a16:creationId xmlns:a16="http://schemas.microsoft.com/office/drawing/2014/main" id="{FEF2EC72-FF4E-4BD0-9371-2DA92C156C76}"/>
              </a:ext>
            </a:extLst>
          </p:cNvPr>
          <p:cNvCxnSpPr/>
          <p:nvPr/>
        </p:nvCxnSpPr>
        <p:spPr bwMode="auto">
          <a:xfrm flipV="1">
            <a:off x="1252507" y="2030573"/>
            <a:ext cx="0" cy="270094"/>
          </a:xfrm>
          <a:prstGeom prst="line">
            <a:avLst/>
          </a:prstGeom>
          <a:solidFill>
            <a:srgbClr val="2057A1"/>
          </a:solidFill>
          <a:ln w="12700" cap="flat" cmpd="sng" algn="ctr">
            <a:solidFill>
              <a:srgbClr val="1C1C1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3">
            <a:extLst>
              <a:ext uri="{FF2B5EF4-FFF2-40B4-BE49-F238E27FC236}">
                <a16:creationId xmlns:a16="http://schemas.microsoft.com/office/drawing/2014/main" id="{5A445AE6-D36D-4E3F-9A3A-7DFB9943F8F3}"/>
              </a:ext>
            </a:extLst>
          </p:cNvPr>
          <p:cNvCxnSpPr/>
          <p:nvPr/>
        </p:nvCxnSpPr>
        <p:spPr bwMode="auto">
          <a:xfrm>
            <a:off x="1252507" y="2034137"/>
            <a:ext cx="2421550" cy="0"/>
          </a:xfrm>
          <a:prstGeom prst="line">
            <a:avLst/>
          </a:prstGeom>
          <a:solidFill>
            <a:srgbClr val="2057A1"/>
          </a:solidFill>
          <a:ln w="12700" cap="flat" cmpd="sng" algn="ctr">
            <a:solidFill>
              <a:srgbClr val="1C1C1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4">
            <a:extLst>
              <a:ext uri="{FF2B5EF4-FFF2-40B4-BE49-F238E27FC236}">
                <a16:creationId xmlns:a16="http://schemas.microsoft.com/office/drawing/2014/main" id="{3F6734A8-25F5-467F-AB0A-9D85ED64ED63}"/>
              </a:ext>
            </a:extLst>
          </p:cNvPr>
          <p:cNvCxnSpPr/>
          <p:nvPr/>
        </p:nvCxnSpPr>
        <p:spPr bwMode="auto">
          <a:xfrm flipV="1">
            <a:off x="3674057" y="2030576"/>
            <a:ext cx="0" cy="1655900"/>
          </a:xfrm>
          <a:prstGeom prst="line">
            <a:avLst/>
          </a:prstGeom>
          <a:solidFill>
            <a:srgbClr val="2057A1"/>
          </a:solidFill>
          <a:ln w="12700" cap="flat" cmpd="sng" algn="ctr">
            <a:solidFill>
              <a:srgbClr val="1C1C1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7" name="Group 55">
            <a:extLst>
              <a:ext uri="{FF2B5EF4-FFF2-40B4-BE49-F238E27FC236}">
                <a16:creationId xmlns:a16="http://schemas.microsoft.com/office/drawing/2014/main" id="{51692A76-CCB7-435C-8B8A-3A9C52A27F75}"/>
              </a:ext>
            </a:extLst>
          </p:cNvPr>
          <p:cNvGrpSpPr/>
          <p:nvPr/>
        </p:nvGrpSpPr>
        <p:grpSpPr>
          <a:xfrm>
            <a:off x="1252509" y="2421580"/>
            <a:ext cx="1292130" cy="1326343"/>
            <a:chOff x="1272507" y="2291370"/>
            <a:chExt cx="1363982" cy="1400097"/>
          </a:xfrm>
        </p:grpSpPr>
        <p:cxnSp>
          <p:nvCxnSpPr>
            <p:cNvPr id="58" name="Straight Connector 56">
              <a:extLst>
                <a:ext uri="{FF2B5EF4-FFF2-40B4-BE49-F238E27FC236}">
                  <a16:creationId xmlns:a16="http://schemas.microsoft.com/office/drawing/2014/main" id="{DF99E435-343C-4663-B196-48A4A0124A82}"/>
                </a:ext>
              </a:extLst>
            </p:cNvPr>
            <p:cNvCxnSpPr/>
            <p:nvPr/>
          </p:nvCxnSpPr>
          <p:spPr bwMode="auto">
            <a:xfrm flipV="1">
              <a:off x="1272507" y="2291370"/>
              <a:ext cx="0" cy="228600"/>
            </a:xfrm>
            <a:prstGeom prst="line">
              <a:avLst/>
            </a:prstGeom>
            <a:solidFill>
              <a:srgbClr val="2057A1"/>
            </a:solidFill>
            <a:ln w="1270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7">
              <a:extLst>
                <a:ext uri="{FF2B5EF4-FFF2-40B4-BE49-F238E27FC236}">
                  <a16:creationId xmlns:a16="http://schemas.microsoft.com/office/drawing/2014/main" id="{C3B95BB4-5CF4-4C77-8EB5-F3BC5CF199F0}"/>
                </a:ext>
              </a:extLst>
            </p:cNvPr>
            <p:cNvCxnSpPr/>
            <p:nvPr/>
          </p:nvCxnSpPr>
          <p:spPr bwMode="auto">
            <a:xfrm>
              <a:off x="1272507" y="2291370"/>
              <a:ext cx="1363982" cy="0"/>
            </a:xfrm>
            <a:prstGeom prst="line">
              <a:avLst/>
            </a:prstGeom>
            <a:solidFill>
              <a:srgbClr val="2057A1"/>
            </a:solidFill>
            <a:ln w="1270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8">
              <a:extLst>
                <a:ext uri="{FF2B5EF4-FFF2-40B4-BE49-F238E27FC236}">
                  <a16:creationId xmlns:a16="http://schemas.microsoft.com/office/drawing/2014/main" id="{0CC15A61-2E3F-4CB0-9BC7-6EFCD8DC0277}"/>
                </a:ext>
              </a:extLst>
            </p:cNvPr>
            <p:cNvCxnSpPr/>
            <p:nvPr/>
          </p:nvCxnSpPr>
          <p:spPr bwMode="auto">
            <a:xfrm flipV="1">
              <a:off x="2636489" y="2291370"/>
              <a:ext cx="0" cy="1400097"/>
            </a:xfrm>
            <a:prstGeom prst="line">
              <a:avLst/>
            </a:prstGeom>
            <a:solidFill>
              <a:srgbClr val="2057A1"/>
            </a:solidFill>
            <a:ln w="1270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1" name="TextBox 2">
            <a:extLst>
              <a:ext uri="{FF2B5EF4-FFF2-40B4-BE49-F238E27FC236}">
                <a16:creationId xmlns:a16="http://schemas.microsoft.com/office/drawing/2014/main" id="{5DBF37A7-80D3-4963-960A-F7FB1D29B443}"/>
              </a:ext>
            </a:extLst>
          </p:cNvPr>
          <p:cNvSpPr txBox="1"/>
          <p:nvPr/>
        </p:nvSpPr>
        <p:spPr>
          <a:xfrm>
            <a:off x="1784468" y="2425076"/>
            <a:ext cx="718582" cy="43311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GB" sz="1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RR: 57.6%</a:t>
            </a:r>
            <a:br>
              <a:rPr lang="en-GB" sz="1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GB" sz="1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0.001</a:t>
            </a:r>
          </a:p>
        </p:txBody>
      </p:sp>
      <p:sp>
        <p:nvSpPr>
          <p:cNvPr id="62" name="TextBox 1">
            <a:extLst>
              <a:ext uri="{FF2B5EF4-FFF2-40B4-BE49-F238E27FC236}">
                <a16:creationId xmlns:a16="http://schemas.microsoft.com/office/drawing/2014/main" id="{FC5ED056-0637-4D53-AA17-0B6E09141315}"/>
              </a:ext>
            </a:extLst>
          </p:cNvPr>
          <p:cNvSpPr txBox="1"/>
          <p:nvPr/>
        </p:nvSpPr>
        <p:spPr>
          <a:xfrm>
            <a:off x="2909675" y="2039067"/>
            <a:ext cx="745868" cy="43311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GB" sz="1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RR: 54.5%</a:t>
            </a:r>
            <a:br>
              <a:rPr lang="en-GB" sz="1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GB" sz="1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0.001</a:t>
            </a:r>
          </a:p>
        </p:txBody>
      </p:sp>
      <p:cxnSp>
        <p:nvCxnSpPr>
          <p:cNvPr id="63" name="Straight Connector 61">
            <a:extLst>
              <a:ext uri="{FF2B5EF4-FFF2-40B4-BE49-F238E27FC236}">
                <a16:creationId xmlns:a16="http://schemas.microsoft.com/office/drawing/2014/main" id="{22585EE0-3CCE-41F6-9EAE-2C8A7D23F833}"/>
              </a:ext>
            </a:extLst>
          </p:cNvPr>
          <p:cNvCxnSpPr/>
          <p:nvPr/>
        </p:nvCxnSpPr>
        <p:spPr>
          <a:xfrm flipH="1">
            <a:off x="4570449" y="1382359"/>
            <a:ext cx="1" cy="3907839"/>
          </a:xfrm>
          <a:prstGeom prst="line">
            <a:avLst/>
          </a:prstGeom>
          <a:noFill/>
          <a:ln w="12700" cap="flat" cmpd="sng" algn="ctr">
            <a:solidFill>
              <a:srgbClr val="2057A1"/>
            </a:solidFill>
            <a:prstDash val="dash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3B4EADA-14D1-4314-B0DD-84971A888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9578" y="157174"/>
            <a:ext cx="7975600" cy="615553"/>
          </a:xfrm>
        </p:spPr>
        <p:txBody>
          <a:bodyPr anchor="ctr">
            <a:normAutofit/>
          </a:bodyPr>
          <a:lstStyle/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CLARITY: MRI Outcomes </a:t>
            </a:r>
            <a:endParaRPr lang="en-US" altLang="en-US" sz="2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C2D0FED-AED6-40BB-B499-F13A11ADFE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803" y="1389891"/>
            <a:ext cx="8153400" cy="3841982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46939A2-F3C0-4F84-B65A-FD633F474D16}"/>
              </a:ext>
            </a:extLst>
          </p:cNvPr>
          <p:cNvSpPr/>
          <p:nvPr/>
        </p:nvSpPr>
        <p:spPr>
          <a:xfrm>
            <a:off x="232707" y="5279760"/>
            <a:ext cx="8686800" cy="585216"/>
          </a:xfrm>
          <a:prstGeom prst="rect">
            <a:avLst/>
          </a:prstGeom>
          <a:solidFill>
            <a:srgbClr val="2057A1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Treatment with oral cladribine significantly reduced MRI measures of </a:t>
            </a:r>
            <a:b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disease activity in patients with RRMS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5D8601-B703-423A-83D8-AC1CD0C8DF9A}"/>
              </a:ext>
            </a:extLst>
          </p:cNvPr>
          <p:cNvGrpSpPr/>
          <p:nvPr/>
        </p:nvGrpSpPr>
        <p:grpSpPr>
          <a:xfrm>
            <a:off x="1532223" y="1200486"/>
            <a:ext cx="7018238" cy="3194374"/>
            <a:chOff x="1528116" y="1106898"/>
            <a:chExt cx="7018238" cy="3334012"/>
          </a:xfrm>
        </p:grpSpPr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6987748A-A46C-41FA-8E05-855293DAF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517" y="1271156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RR: 74.4%</a:t>
              </a:r>
              <a:br>
                <a:rPr kumimoji="0" lang="en-GB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GB" alt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 </a:t>
              </a:r>
              <a:r>
                <a:rPr kumimoji="0" lang="en-GB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&lt; 0.001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285CA84-898C-41A9-939D-154288B34D0E}"/>
                </a:ext>
              </a:extLst>
            </p:cNvPr>
            <p:cNvGrpSpPr/>
            <p:nvPr/>
          </p:nvGrpSpPr>
          <p:grpSpPr>
            <a:xfrm>
              <a:off x="1612327" y="1185205"/>
              <a:ext cx="6004888" cy="3255705"/>
              <a:chOff x="1494881" y="1812340"/>
              <a:chExt cx="6004888" cy="325570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8FC9B73-6F8B-4354-BB84-3FD5E75AEB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0636" y="3595487"/>
                <a:ext cx="534153" cy="1456792"/>
                <a:chOff x="1542585" y="3408121"/>
                <a:chExt cx="533588" cy="1456538"/>
              </a:xfrm>
            </p:grpSpPr>
            <p:cxnSp>
              <p:nvCxnSpPr>
                <p:cNvPr id="34" name="Straight Connector 9">
                  <a:extLst>
                    <a:ext uri="{FF2B5EF4-FFF2-40B4-BE49-F238E27FC236}">
                      <a16:creationId xmlns:a16="http://schemas.microsoft.com/office/drawing/2014/main" id="{B8DF07BC-D9CD-4911-89AF-995BBF1BA02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1547676" y="3408121"/>
                  <a:ext cx="0" cy="228600"/>
                </a:xfrm>
                <a:prstGeom prst="line">
                  <a:avLst/>
                </a:prstGeom>
                <a:noFill/>
                <a:ln w="12700" algn="ctr">
                  <a:solidFill>
                    <a:srgbClr val="1C1C1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" name="Straight Connector 11">
                  <a:extLst>
                    <a:ext uri="{FF2B5EF4-FFF2-40B4-BE49-F238E27FC236}">
                      <a16:creationId xmlns:a16="http://schemas.microsoft.com/office/drawing/2014/main" id="{0BC73DED-0052-418A-AE77-702A9B77FE4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542585" y="3408121"/>
                  <a:ext cx="533588" cy="0"/>
                </a:xfrm>
                <a:prstGeom prst="line">
                  <a:avLst/>
                </a:prstGeom>
                <a:noFill/>
                <a:ln w="12700" algn="ctr">
                  <a:solidFill>
                    <a:srgbClr val="1C1C1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" name="Straight Connector 12">
                  <a:extLst>
                    <a:ext uri="{FF2B5EF4-FFF2-40B4-BE49-F238E27FC236}">
                      <a16:creationId xmlns:a16="http://schemas.microsoft.com/office/drawing/2014/main" id="{A6156467-63AD-4F9B-AE8E-7210C1534DF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076173" y="3408121"/>
                  <a:ext cx="0" cy="1456538"/>
                </a:xfrm>
                <a:prstGeom prst="line">
                  <a:avLst/>
                </a:prstGeom>
                <a:noFill/>
                <a:ln w="12700" algn="ctr">
                  <a:solidFill>
                    <a:srgbClr val="1C1C1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D72A200-EB1B-436B-94B0-069B773C40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4881" y="3049509"/>
                <a:ext cx="1163625" cy="2018536"/>
                <a:chOff x="1522157" y="3285663"/>
                <a:chExt cx="581675" cy="1618211"/>
              </a:xfrm>
            </p:grpSpPr>
            <p:cxnSp>
              <p:nvCxnSpPr>
                <p:cNvPr id="31" name="Straight Connector 16">
                  <a:extLst>
                    <a:ext uri="{FF2B5EF4-FFF2-40B4-BE49-F238E27FC236}">
                      <a16:creationId xmlns:a16="http://schemas.microsoft.com/office/drawing/2014/main" id="{53F94ABD-F9AC-46B1-94D1-D6540E20E53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1522157" y="3285663"/>
                  <a:ext cx="0" cy="620992"/>
                </a:xfrm>
                <a:prstGeom prst="line">
                  <a:avLst/>
                </a:prstGeom>
                <a:noFill/>
                <a:ln w="12700" algn="ctr">
                  <a:solidFill>
                    <a:srgbClr val="1C1C1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2" name="Straight Connector 17">
                  <a:extLst>
                    <a:ext uri="{FF2B5EF4-FFF2-40B4-BE49-F238E27FC236}">
                      <a16:creationId xmlns:a16="http://schemas.microsoft.com/office/drawing/2014/main" id="{9C15F8B1-DA41-475E-A5ED-9AC3E261E07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522157" y="3285663"/>
                  <a:ext cx="581675" cy="0"/>
                </a:xfrm>
                <a:prstGeom prst="line">
                  <a:avLst/>
                </a:prstGeom>
                <a:noFill/>
                <a:ln w="12700" algn="ctr">
                  <a:solidFill>
                    <a:srgbClr val="1C1C1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Straight Connector 18">
                  <a:extLst>
                    <a:ext uri="{FF2B5EF4-FFF2-40B4-BE49-F238E27FC236}">
                      <a16:creationId xmlns:a16="http://schemas.microsoft.com/office/drawing/2014/main" id="{2FA5009C-D463-4C46-92CC-4557C6A4F40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103832" y="3285663"/>
                  <a:ext cx="0" cy="1618211"/>
                </a:xfrm>
                <a:prstGeom prst="line">
                  <a:avLst/>
                </a:prstGeom>
                <a:noFill/>
                <a:ln w="12700" algn="ctr">
                  <a:solidFill>
                    <a:srgbClr val="1C1C1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7" name="Group 20">
                <a:extLst>
                  <a:ext uri="{FF2B5EF4-FFF2-40B4-BE49-F238E27FC236}">
                    <a16:creationId xmlns:a16="http://schemas.microsoft.com/office/drawing/2014/main" id="{778AEE53-6A3F-4629-A4E9-8E58B30A18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9768" y="2772061"/>
                <a:ext cx="533365" cy="1865428"/>
                <a:chOff x="1435712" y="3437417"/>
                <a:chExt cx="534214" cy="1510221"/>
              </a:xfrm>
            </p:grpSpPr>
            <p:cxnSp>
              <p:nvCxnSpPr>
                <p:cNvPr id="28" name="Straight Connector 21">
                  <a:extLst>
                    <a:ext uri="{FF2B5EF4-FFF2-40B4-BE49-F238E27FC236}">
                      <a16:creationId xmlns:a16="http://schemas.microsoft.com/office/drawing/2014/main" id="{C0757408-4FAA-4137-9804-61580A2F80A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1435712" y="3437417"/>
                  <a:ext cx="0" cy="202752"/>
                </a:xfrm>
                <a:prstGeom prst="line">
                  <a:avLst/>
                </a:prstGeom>
                <a:noFill/>
                <a:ln w="12700" algn="ctr">
                  <a:solidFill>
                    <a:srgbClr val="1C1C1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" name="Straight Connector 22">
                  <a:extLst>
                    <a:ext uri="{FF2B5EF4-FFF2-40B4-BE49-F238E27FC236}">
                      <a16:creationId xmlns:a16="http://schemas.microsoft.com/office/drawing/2014/main" id="{0153CB75-A1AE-4603-B30C-1D646621AEA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435712" y="3437417"/>
                  <a:ext cx="534214" cy="0"/>
                </a:xfrm>
                <a:prstGeom prst="line">
                  <a:avLst/>
                </a:prstGeom>
                <a:noFill/>
                <a:ln w="12700" algn="ctr">
                  <a:solidFill>
                    <a:srgbClr val="1C1C1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" name="Straight Connector 23">
                  <a:extLst>
                    <a:ext uri="{FF2B5EF4-FFF2-40B4-BE49-F238E27FC236}">
                      <a16:creationId xmlns:a16="http://schemas.microsoft.com/office/drawing/2014/main" id="{AFE97EB1-9D07-4743-8F43-2857901564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1969926" y="3437417"/>
                  <a:ext cx="0" cy="1510221"/>
                </a:xfrm>
                <a:prstGeom prst="line">
                  <a:avLst/>
                </a:prstGeom>
                <a:noFill/>
                <a:ln w="12700" algn="ctr">
                  <a:solidFill>
                    <a:srgbClr val="1C1C1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8" name="Group 24">
                <a:extLst>
                  <a:ext uri="{FF2B5EF4-FFF2-40B4-BE49-F238E27FC236}">
                    <a16:creationId xmlns:a16="http://schemas.microsoft.com/office/drawing/2014/main" id="{CF42962B-A79E-4BC8-9EE5-6C26A1DA81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16644" y="2228358"/>
                <a:ext cx="1147656" cy="2491832"/>
                <a:chOff x="1470192" y="3313688"/>
                <a:chExt cx="573692" cy="1628337"/>
              </a:xfrm>
            </p:grpSpPr>
            <p:cxnSp>
              <p:nvCxnSpPr>
                <p:cNvPr id="25" name="Straight Connector 25">
                  <a:extLst>
                    <a:ext uri="{FF2B5EF4-FFF2-40B4-BE49-F238E27FC236}">
                      <a16:creationId xmlns:a16="http://schemas.microsoft.com/office/drawing/2014/main" id="{35EEFF21-7B19-43A0-89C4-FE142627B51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1470192" y="3313688"/>
                  <a:ext cx="0" cy="518949"/>
                </a:xfrm>
                <a:prstGeom prst="line">
                  <a:avLst/>
                </a:prstGeom>
                <a:noFill/>
                <a:ln w="12700" algn="ctr">
                  <a:solidFill>
                    <a:srgbClr val="1C1C1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Straight Connector 26">
                  <a:extLst>
                    <a:ext uri="{FF2B5EF4-FFF2-40B4-BE49-F238E27FC236}">
                      <a16:creationId xmlns:a16="http://schemas.microsoft.com/office/drawing/2014/main" id="{FF3BC571-7285-4E8A-B76A-BA336222651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470192" y="3313688"/>
                  <a:ext cx="573692" cy="0"/>
                </a:xfrm>
                <a:prstGeom prst="line">
                  <a:avLst/>
                </a:prstGeom>
                <a:noFill/>
                <a:ln w="12700" algn="ctr">
                  <a:solidFill>
                    <a:srgbClr val="1C1C1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" name="Straight Connector 27">
                  <a:extLst>
                    <a:ext uri="{FF2B5EF4-FFF2-40B4-BE49-F238E27FC236}">
                      <a16:creationId xmlns:a16="http://schemas.microsoft.com/office/drawing/2014/main" id="{AFB05D76-8377-49D8-839D-1BAE935C252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043884" y="3313688"/>
                  <a:ext cx="0" cy="1628337"/>
                </a:xfrm>
                <a:prstGeom prst="line">
                  <a:avLst/>
                </a:prstGeom>
                <a:noFill/>
                <a:ln w="12700" algn="ctr">
                  <a:solidFill>
                    <a:srgbClr val="1C1C1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9" name="Straight Connector 29">
                <a:extLst>
                  <a:ext uri="{FF2B5EF4-FFF2-40B4-BE49-F238E27FC236}">
                    <a16:creationId xmlns:a16="http://schemas.microsoft.com/office/drawing/2014/main" id="{9D0422D6-CEEE-462E-897C-F3003940797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443199" y="2358247"/>
                <a:ext cx="0" cy="209667"/>
              </a:xfrm>
              <a:prstGeom prst="line">
                <a:avLst/>
              </a:prstGeom>
              <a:noFill/>
              <a:ln w="12700" algn="ctr">
                <a:solidFill>
                  <a:srgbClr val="1C1C1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30">
                <a:extLst>
                  <a:ext uri="{FF2B5EF4-FFF2-40B4-BE49-F238E27FC236}">
                    <a16:creationId xmlns:a16="http://schemas.microsoft.com/office/drawing/2014/main" id="{8B99A344-675B-4794-8A8E-808EF43CFDF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443199" y="2358247"/>
                <a:ext cx="523959" cy="0"/>
              </a:xfrm>
              <a:prstGeom prst="line">
                <a:avLst/>
              </a:prstGeom>
              <a:noFill/>
              <a:ln w="12700" algn="ctr">
                <a:solidFill>
                  <a:srgbClr val="1C1C1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31">
                <a:extLst>
                  <a:ext uri="{FF2B5EF4-FFF2-40B4-BE49-F238E27FC236}">
                    <a16:creationId xmlns:a16="http://schemas.microsoft.com/office/drawing/2014/main" id="{96C20FE9-6B0D-48E7-BF9C-BF7CDAE66F3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969510" y="2358248"/>
                <a:ext cx="0" cy="2204309"/>
              </a:xfrm>
              <a:prstGeom prst="line">
                <a:avLst/>
              </a:prstGeom>
              <a:noFill/>
              <a:ln w="12700" algn="ctr">
                <a:solidFill>
                  <a:srgbClr val="1C1C1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Connector 33">
                <a:extLst>
                  <a:ext uri="{FF2B5EF4-FFF2-40B4-BE49-F238E27FC236}">
                    <a16:creationId xmlns:a16="http://schemas.microsoft.com/office/drawing/2014/main" id="{72606935-73A5-4322-A9C2-AB2E638792A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360071" y="1816239"/>
                <a:ext cx="0" cy="751675"/>
              </a:xfrm>
              <a:prstGeom prst="line">
                <a:avLst/>
              </a:prstGeom>
              <a:noFill/>
              <a:ln w="12700" algn="ctr">
                <a:solidFill>
                  <a:srgbClr val="1C1C1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34">
                <a:extLst>
                  <a:ext uri="{FF2B5EF4-FFF2-40B4-BE49-F238E27FC236}">
                    <a16:creationId xmlns:a16="http://schemas.microsoft.com/office/drawing/2014/main" id="{B7027C84-F31B-418F-A339-FDFA4AB2D67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360071" y="1816239"/>
                <a:ext cx="1139253" cy="0"/>
              </a:xfrm>
              <a:prstGeom prst="line">
                <a:avLst/>
              </a:prstGeom>
              <a:noFill/>
              <a:ln w="12700" algn="ctr">
                <a:solidFill>
                  <a:srgbClr val="1C1C1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35">
                <a:extLst>
                  <a:ext uri="{FF2B5EF4-FFF2-40B4-BE49-F238E27FC236}">
                    <a16:creationId xmlns:a16="http://schemas.microsoft.com/office/drawing/2014/main" id="{53A3F004-2DC5-4C62-B978-C3A116BED32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499769" y="1812340"/>
                <a:ext cx="0" cy="2833206"/>
              </a:xfrm>
              <a:prstGeom prst="line">
                <a:avLst/>
              </a:prstGeom>
              <a:noFill/>
              <a:ln w="12700" algn="ctr">
                <a:solidFill>
                  <a:srgbClr val="1C1C1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2EB0D594-0306-4F5A-9CC9-530C84DBE87E}"/>
                </a:ext>
              </a:extLst>
            </p:cNvPr>
            <p:cNvSpPr txBox="1"/>
            <p:nvPr/>
          </p:nvSpPr>
          <p:spPr>
            <a:xfrm>
              <a:off x="3939917" y="1144162"/>
              <a:ext cx="1073228" cy="45706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RR: 76.9%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&lt; 0.001</a:t>
              </a:r>
            </a:p>
          </p:txBody>
        </p:sp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9F408E5C-F79D-4A20-8FCE-EE910AEDE53C}"/>
                </a:ext>
              </a:extLst>
            </p:cNvPr>
            <p:cNvSpPr txBox="1"/>
            <p:nvPr/>
          </p:nvSpPr>
          <p:spPr>
            <a:xfrm>
              <a:off x="4031238" y="1689144"/>
              <a:ext cx="1055826" cy="457013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RR: 73.4%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&lt; 0.001</a:t>
              </a:r>
            </a:p>
          </p:txBody>
        </p:sp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ABB4B7BA-FC5B-4888-A9DC-3CBAF74CD662}"/>
                </a:ext>
              </a:extLst>
            </p:cNvPr>
            <p:cNvSpPr txBox="1"/>
            <p:nvPr/>
          </p:nvSpPr>
          <p:spPr>
            <a:xfrm>
              <a:off x="7631964" y="1106898"/>
              <a:ext cx="914390" cy="457059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RR: 77.9%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&lt; 0.001</a:t>
              </a:r>
            </a:p>
          </p:txBody>
        </p:sp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51B82672-94A3-4A96-8BBF-6E83F2CE9960}"/>
                </a:ext>
              </a:extLst>
            </p:cNvPr>
            <p:cNvSpPr txBox="1"/>
            <p:nvPr/>
          </p:nvSpPr>
          <p:spPr>
            <a:xfrm>
              <a:off x="1528116" y="1965361"/>
              <a:ext cx="914391" cy="45701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RR: 87.9%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&lt; 0.001</a:t>
              </a:r>
            </a:p>
          </p:txBody>
        </p:sp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A10C8218-D73A-4A27-BFC9-6C87CE122A33}"/>
                </a:ext>
              </a:extLst>
            </p:cNvPr>
            <p:cNvSpPr txBox="1"/>
            <p:nvPr/>
          </p:nvSpPr>
          <p:spPr>
            <a:xfrm>
              <a:off x="1612746" y="2517485"/>
              <a:ext cx="914390" cy="45701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RR: 85.7%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&lt; 0.001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90DD7D9-5694-4040-99CD-CC2A075A5C96}"/>
              </a:ext>
            </a:extLst>
          </p:cNvPr>
          <p:cNvSpPr txBox="1"/>
          <p:nvPr/>
        </p:nvSpPr>
        <p:spPr>
          <a:xfrm>
            <a:off x="113580" y="6260001"/>
            <a:ext cx="371137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45720" rIns="0" bIns="45720" rtlCol="0" anchor="t">
            <a:spAutoFit/>
          </a:bodyPr>
          <a:lstStyle/>
          <a:p>
            <a:pPr defTabSz="914353">
              <a:defRPr/>
            </a:pPr>
            <a:r>
              <a:rPr lang="en-US" altLang="en-US" sz="1000" kern="0" dirty="0">
                <a:latin typeface="Arial" charset="0"/>
                <a:ea typeface="Arial" charset="0"/>
                <a:cs typeface="Arial" charset="0"/>
              </a:rPr>
              <a:t>RR, relative reduction</a:t>
            </a:r>
          </a:p>
          <a:p>
            <a:pPr defTabSz="914353">
              <a:defRPr/>
            </a:pPr>
            <a:r>
              <a:rPr lang="it-IT" sz="1000" kern="0" dirty="0">
                <a:latin typeface="Arial" charset="0"/>
                <a:ea typeface="Arial" charset="0"/>
                <a:cs typeface="Arial" charset="0"/>
              </a:rPr>
              <a:t>Giovannoni G, et al. </a:t>
            </a:r>
            <a:r>
              <a:rPr lang="it-IT" sz="1000" i="1" kern="0" dirty="0">
                <a:latin typeface="Arial" charset="0"/>
                <a:ea typeface="Arial" charset="0"/>
                <a:cs typeface="Arial" charset="0"/>
              </a:rPr>
              <a:t>N Engl J Med. </a:t>
            </a:r>
            <a:r>
              <a:rPr lang="it-IT" sz="1000" kern="0" dirty="0">
                <a:latin typeface="Arial" charset="0"/>
                <a:ea typeface="Arial" charset="0"/>
                <a:cs typeface="Arial" charset="0"/>
              </a:rPr>
              <a:t>2010;362:416-426.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3B4EADA-14D1-4314-B0DD-84971A888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9578" y="157174"/>
            <a:ext cx="7975600" cy="615553"/>
          </a:xfrm>
        </p:spPr>
        <p:txBody>
          <a:bodyPr anchor="ctr">
            <a:normAutofit/>
          </a:bodyPr>
          <a:lstStyle/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CLARITY: Safety Overview</a:t>
            </a:r>
            <a:endParaRPr lang="en-US" altLang="en-US" sz="2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0925AD10-13EC-4BEE-88DA-F586D3715B1D}"/>
              </a:ext>
            </a:extLst>
          </p:cNvPr>
          <p:cNvSpPr txBox="1">
            <a:spLocks/>
          </p:cNvSpPr>
          <p:nvPr/>
        </p:nvSpPr>
        <p:spPr>
          <a:xfrm>
            <a:off x="228600" y="3963221"/>
            <a:ext cx="8686800" cy="1885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marR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7725" indent="-285750" algn="l" defTabSz="457189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Most common AEs: lymphopenia, headache, nasopharyngitis</a:t>
            </a:r>
          </a:p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Herpes zoster infections in 20 (2.3%) cladribine-treated patients (0 in placebo group); reactivation of latent tuberculosis in 1 patient (subsequently died)</a:t>
            </a:r>
          </a:p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Neoplasms (all in cladribine-treated patients): 4 cases of cancer (1 melanoma, 1 each of cervical, pancreatic, and ovarian carcinomas); 5 benign uterine leiomyomas; additional  choriocarcinoma in 1 cladribine-treated patient 9 months after study completion</a:t>
            </a:r>
          </a:p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63C55E8-3A50-4E0C-8CBA-617C9FC6F5CA}"/>
              </a:ext>
            </a:extLst>
          </p:cNvPr>
          <p:cNvSpPr txBox="1"/>
          <p:nvPr/>
        </p:nvSpPr>
        <p:spPr>
          <a:xfrm>
            <a:off x="228600" y="6302552"/>
            <a:ext cx="5955806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defTabSz="914400">
              <a:defRPr/>
            </a:pPr>
            <a:r>
              <a:rPr lang="it-IT" sz="1000" kern="0" dirty="0">
                <a:latin typeface="Arial" charset="0"/>
                <a:ea typeface="Arial" charset="0"/>
                <a:cs typeface="Arial" charset="0"/>
              </a:rPr>
              <a:t>Giovannoni G, et al. </a:t>
            </a:r>
            <a:r>
              <a:rPr lang="it-IT" sz="1000" i="1" kern="0" dirty="0" err="1">
                <a:latin typeface="Arial" charset="0"/>
                <a:ea typeface="Arial" charset="0"/>
                <a:cs typeface="Arial" charset="0"/>
              </a:rPr>
              <a:t>N</a:t>
            </a:r>
            <a:r>
              <a:rPr lang="it-IT" sz="1000" i="1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000" i="1" kern="0" dirty="0" err="1">
                <a:latin typeface="Arial" charset="0"/>
                <a:ea typeface="Arial" charset="0"/>
                <a:cs typeface="Arial" charset="0"/>
              </a:rPr>
              <a:t>Engl</a:t>
            </a:r>
            <a:r>
              <a:rPr lang="it-IT" sz="1000" i="1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000" i="1" kern="0" dirty="0" err="1">
                <a:latin typeface="Arial" charset="0"/>
                <a:ea typeface="Arial" charset="0"/>
                <a:cs typeface="Arial" charset="0"/>
              </a:rPr>
              <a:t>J</a:t>
            </a:r>
            <a:r>
              <a:rPr lang="it-IT" sz="1000" i="1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000" i="1" kern="0" dirty="0" err="1">
                <a:latin typeface="Arial" charset="0"/>
                <a:ea typeface="Arial" charset="0"/>
                <a:cs typeface="Arial" charset="0"/>
              </a:rPr>
              <a:t>Med</a:t>
            </a:r>
            <a:r>
              <a:rPr lang="it-IT" sz="1000" i="1" kern="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it-IT" sz="1000" kern="0" dirty="0">
                <a:latin typeface="Arial" charset="0"/>
                <a:ea typeface="Arial" charset="0"/>
                <a:cs typeface="Arial" charset="0"/>
              </a:rPr>
              <a:t>2010;362:416-426. 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38A4E56-C63A-4176-B4D2-580A278E8C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2176"/>
              </p:ext>
            </p:extLst>
          </p:nvPr>
        </p:nvGraphicFramePr>
        <p:xfrm>
          <a:off x="228599" y="1174569"/>
          <a:ext cx="8686800" cy="2548815"/>
        </p:xfrm>
        <a:graphic>
          <a:graphicData uri="http://schemas.openxmlformats.org/drawingml/2006/table">
            <a:tbl>
              <a:tblPr firstRow="1" bandRow="1"/>
              <a:tblGrid>
                <a:gridCol w="2999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5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371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 b="1" i="0" dirty="0">
                          <a:latin typeface="Arial" charset="0"/>
                        </a:rPr>
                        <a:t>Incidence</a:t>
                      </a:r>
                      <a:r>
                        <a:rPr lang="en-GB" sz="1200" b="1" i="0" baseline="0" dirty="0">
                          <a:latin typeface="Arial" charset="0"/>
                        </a:rPr>
                        <a:t> (%)</a:t>
                      </a:r>
                      <a:endParaRPr lang="en-GB" sz="1200" b="1" i="0" dirty="0">
                        <a:latin typeface="Arial" charset="0"/>
                      </a:endParaRP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1" i="0" dirty="0">
                          <a:latin typeface="Arial" charset="0"/>
                        </a:rPr>
                        <a:t>Placebo </a:t>
                      </a:r>
                      <a:br>
                        <a:rPr lang="en-GB" sz="1200" b="1" i="0" dirty="0">
                          <a:latin typeface="Arial" charset="0"/>
                        </a:rPr>
                      </a:br>
                      <a:r>
                        <a:rPr lang="en-GB" sz="1200" b="1" i="0" dirty="0">
                          <a:latin typeface="Arial" charset="0"/>
                        </a:rPr>
                        <a:t>(n</a:t>
                      </a:r>
                      <a:r>
                        <a:rPr lang="en-GB" sz="1200" b="1" i="0" baseline="0" dirty="0">
                          <a:latin typeface="Arial" charset="0"/>
                        </a:rPr>
                        <a:t> </a:t>
                      </a:r>
                      <a:r>
                        <a:rPr lang="en-GB" sz="1200" b="1" i="0" dirty="0">
                          <a:latin typeface="Arial" charset="0"/>
                        </a:rPr>
                        <a:t>= 435)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1" i="0" dirty="0">
                          <a:latin typeface="Arial" charset="0"/>
                        </a:rPr>
                        <a:t>Cladribine</a:t>
                      </a:r>
                    </a:p>
                    <a:p>
                      <a:pPr algn="ctr"/>
                      <a:r>
                        <a:rPr lang="en-GB" sz="1200" b="1" i="0" dirty="0">
                          <a:latin typeface="Arial" charset="0"/>
                        </a:rPr>
                        <a:t>3.5 mg/kg </a:t>
                      </a:r>
                      <a:br>
                        <a:rPr lang="en-GB" sz="1200" b="1" i="0" dirty="0">
                          <a:latin typeface="Arial" charset="0"/>
                        </a:rPr>
                      </a:br>
                      <a:r>
                        <a:rPr lang="en-GB" sz="1200" b="1" i="0" dirty="0">
                          <a:latin typeface="Arial" charset="0"/>
                        </a:rPr>
                        <a:t>(n</a:t>
                      </a:r>
                      <a:r>
                        <a:rPr lang="en-GB" sz="1200" b="1" i="0" baseline="0" dirty="0">
                          <a:latin typeface="Arial" charset="0"/>
                        </a:rPr>
                        <a:t> </a:t>
                      </a:r>
                      <a:r>
                        <a:rPr lang="en-GB" sz="1200" b="1" i="0" dirty="0">
                          <a:latin typeface="Arial" charset="0"/>
                        </a:rPr>
                        <a:t>= 430)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1" i="0" dirty="0">
                          <a:latin typeface="Arial" charset="0"/>
                        </a:rPr>
                        <a:t>Cladribine</a:t>
                      </a:r>
                      <a:br>
                        <a:rPr lang="en-GB" sz="1200" b="1" i="0" dirty="0">
                          <a:latin typeface="Arial" charset="0"/>
                        </a:rPr>
                      </a:br>
                      <a:r>
                        <a:rPr lang="en-GB" sz="1200" b="1" i="0" dirty="0">
                          <a:latin typeface="Arial" charset="0"/>
                        </a:rPr>
                        <a:t>5.25 mg/kg</a:t>
                      </a:r>
                    </a:p>
                    <a:p>
                      <a:pPr algn="ctr"/>
                      <a:r>
                        <a:rPr lang="en-GB" sz="1200" b="1" i="0" dirty="0">
                          <a:latin typeface="Arial" charset="0"/>
                        </a:rPr>
                        <a:t>(n</a:t>
                      </a:r>
                      <a:r>
                        <a:rPr lang="en-GB" sz="1200" b="1" i="0" baseline="0" dirty="0">
                          <a:latin typeface="Arial" charset="0"/>
                        </a:rPr>
                        <a:t> </a:t>
                      </a:r>
                      <a:r>
                        <a:rPr lang="en-GB" sz="1200" b="1" i="0" dirty="0">
                          <a:latin typeface="Arial" charset="0"/>
                        </a:rPr>
                        <a:t>= 454)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574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 b="0" i="0" dirty="0">
                          <a:solidFill>
                            <a:srgbClr val="000000"/>
                          </a:solidFill>
                          <a:latin typeface="Arial" charset="0"/>
                        </a:rPr>
                        <a:t>Any AE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0" i="0" dirty="0">
                          <a:solidFill>
                            <a:srgbClr val="000000"/>
                          </a:solidFill>
                          <a:latin typeface="Arial" charset="0"/>
                        </a:rPr>
                        <a:t>73.3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0" i="0" dirty="0">
                          <a:solidFill>
                            <a:srgbClr val="000000"/>
                          </a:solidFill>
                          <a:latin typeface="Arial" charset="0"/>
                        </a:rPr>
                        <a:t>80.7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0" i="0" dirty="0">
                          <a:solidFill>
                            <a:srgbClr val="000000"/>
                          </a:solidFill>
                          <a:latin typeface="Arial" charset="0"/>
                        </a:rPr>
                        <a:t>83.9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574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 b="0" i="0" dirty="0">
                          <a:solidFill>
                            <a:srgbClr val="000000"/>
                          </a:solidFill>
                          <a:latin typeface="Arial" charset="0"/>
                        </a:rPr>
                        <a:t>AEs leading</a:t>
                      </a:r>
                      <a:r>
                        <a:rPr lang="en-GB" sz="1200" b="0" i="0" baseline="0" dirty="0">
                          <a:solidFill>
                            <a:srgbClr val="000000"/>
                          </a:solidFill>
                          <a:latin typeface="Arial" charset="0"/>
                        </a:rPr>
                        <a:t> to discontinuation</a:t>
                      </a:r>
                      <a:endParaRPr lang="en-GB" sz="1200" b="0" i="0" dirty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0" i="0" dirty="0">
                          <a:solidFill>
                            <a:srgbClr val="000000"/>
                          </a:solidFill>
                          <a:latin typeface="Arial" charset="0"/>
                        </a:rPr>
                        <a:t>2.1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0" i="0" dirty="0">
                          <a:solidFill>
                            <a:srgbClr val="000000"/>
                          </a:solidFill>
                          <a:latin typeface="Arial" charset="0"/>
                        </a:rPr>
                        <a:t>3.5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0" i="0" dirty="0">
                          <a:solidFill>
                            <a:srgbClr val="000000"/>
                          </a:solidFill>
                          <a:latin typeface="Arial" charset="0"/>
                        </a:rPr>
                        <a:t>7.9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574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 b="0" i="0" dirty="0">
                          <a:solidFill>
                            <a:srgbClr val="000000"/>
                          </a:solidFill>
                          <a:latin typeface="Arial" charset="0"/>
                        </a:rPr>
                        <a:t>Serious AEs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0" i="0" dirty="0">
                          <a:solidFill>
                            <a:srgbClr val="000000"/>
                          </a:solidFill>
                          <a:latin typeface="Arial" charset="0"/>
                        </a:rPr>
                        <a:t>6.4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0" i="0" dirty="0">
                          <a:solidFill>
                            <a:srgbClr val="000000"/>
                          </a:solidFill>
                          <a:latin typeface="Arial" charset="0"/>
                        </a:rPr>
                        <a:t> 8.4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0" i="0" baseline="0" dirty="0">
                          <a:solidFill>
                            <a:srgbClr val="000000"/>
                          </a:solidFill>
                          <a:latin typeface="Arial" charset="0"/>
                        </a:rPr>
                        <a:t>9.0</a:t>
                      </a:r>
                      <a:endParaRPr lang="en-GB" sz="1200" b="0" i="0" dirty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574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tabLst>
                          <a:tab pos="177800" algn="l"/>
                        </a:tabLst>
                      </a:pPr>
                      <a:r>
                        <a:rPr lang="en-GB" sz="1200" b="0" i="0" dirty="0">
                          <a:solidFill>
                            <a:srgbClr val="000000"/>
                          </a:solidFill>
                          <a:latin typeface="Arial" charset="0"/>
                        </a:rPr>
                        <a:t>    Infections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0" i="0" dirty="0">
                          <a:solidFill>
                            <a:srgbClr val="000000"/>
                          </a:solidFill>
                          <a:latin typeface="Arial" charset="0"/>
                        </a:rPr>
                        <a:t>1.6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0" i="0" dirty="0">
                          <a:solidFill>
                            <a:srgbClr val="000000"/>
                          </a:solidFill>
                          <a:latin typeface="Arial" charset="0"/>
                        </a:rPr>
                        <a:t>2.3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0" i="0" dirty="0">
                          <a:solidFill>
                            <a:srgbClr val="000000"/>
                          </a:solidFill>
                          <a:latin typeface="Arial" charset="0"/>
                        </a:rPr>
                        <a:t>2.9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574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 b="0" i="0" dirty="0">
                          <a:solidFill>
                            <a:srgbClr val="000000"/>
                          </a:solidFill>
                          <a:latin typeface="Arial" charset="0"/>
                        </a:rPr>
                        <a:t>    Neoplasms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0" i="0" dirty="0">
                          <a:solidFill>
                            <a:srgbClr val="000000"/>
                          </a:solidFill>
                          <a:latin typeface="Arial" charset="0"/>
                        </a:rPr>
                        <a:t>0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0" i="0" dirty="0">
                          <a:solidFill>
                            <a:srgbClr val="000000"/>
                          </a:solidFill>
                          <a:latin typeface="Arial" charset="0"/>
                        </a:rPr>
                        <a:t>1.4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0" i="0" dirty="0">
                          <a:solidFill>
                            <a:srgbClr val="000000"/>
                          </a:solidFill>
                          <a:latin typeface="Arial" charset="0"/>
                        </a:rPr>
                        <a:t>0.9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7A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574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tabLst>
                          <a:tab pos="177800" algn="l"/>
                        </a:tabLst>
                      </a:pPr>
                      <a:r>
                        <a:rPr lang="en-GB" sz="1200" b="0" i="0" dirty="0">
                          <a:solidFill>
                            <a:srgbClr val="000000"/>
                          </a:solidFill>
                          <a:latin typeface="Arial" charset="0"/>
                        </a:rPr>
                        <a:t>    Deaths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0" i="0" dirty="0">
                          <a:solidFill>
                            <a:srgbClr val="000000"/>
                          </a:solidFill>
                          <a:latin typeface="Arial" charset="0"/>
                        </a:rPr>
                        <a:t>0.5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0" i="0" dirty="0">
                          <a:solidFill>
                            <a:srgbClr val="000000"/>
                          </a:solidFill>
                          <a:latin typeface="Arial" charset="0"/>
                        </a:rPr>
                        <a:t>0.5</a:t>
                      </a: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0" i="0" baseline="0" dirty="0">
                          <a:solidFill>
                            <a:srgbClr val="000000"/>
                          </a:solidFill>
                          <a:latin typeface="Arial" charset="0"/>
                        </a:rPr>
                        <a:t>0.4</a:t>
                      </a:r>
                      <a:endParaRPr lang="en-GB" sz="1200" b="0" i="0" dirty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</a:txBody>
                  <a:tcPr marL="85832" marR="85832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3B4EADA-14D1-4314-B0DD-84971A888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9578" y="157174"/>
            <a:ext cx="7975600" cy="615553"/>
          </a:xfrm>
        </p:spPr>
        <p:txBody>
          <a:bodyPr anchor="ctr">
            <a:normAutofit/>
          </a:bodyPr>
          <a:lstStyle/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Safety: Malignancies</a:t>
            </a:r>
            <a:endParaRPr lang="en-US" altLang="en-US" sz="2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840373F-3B38-4ABC-ABDB-640D80108458}"/>
              </a:ext>
            </a:extLst>
          </p:cNvPr>
          <p:cNvSpPr txBox="1">
            <a:spLocks/>
          </p:cNvSpPr>
          <p:nvPr/>
        </p:nvSpPr>
        <p:spPr>
          <a:xfrm>
            <a:off x="228600" y="990361"/>
            <a:ext cx="8686800" cy="4573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marR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00A590"/>
              </a:buClr>
              <a:buSzPct val="100000"/>
              <a:buFont typeface="Arial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7725" indent="-285750" algn="l" defTabSz="457189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Meta-analysis investigated the perceived increased cancer risk with cladribine that led to EMA license refusal in 2013</a:t>
            </a:r>
          </a:p>
          <a:p>
            <a:pPr marL="685800" marR="0" lvl="1" indent="-22860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Treatments compared included cladribine,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DMF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, fingolimod, teriflunomide, natalizumab, alemtuzumab, and glatiramer acetate</a:t>
            </a:r>
          </a:p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Cancer rate in the CLARITY treatment group (0.34%) was not increased vs treatment groups for other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DMTs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, whether including placebo-controlled trials only (0.6%,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P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= 0.4631) or all trials, i.e., including those with an active comparator arm (0.67%,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P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= 0.3669)</a:t>
            </a:r>
          </a:p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No difference was detected between cancer rates in the treatment groups of CLARITY (0.34%) and ORACLE MS (0.49%) (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P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charset="0"/>
                <a:cs typeface="Arial" charset="0"/>
              </a:rPr>
              <a:t>= 0.6546)</a:t>
            </a:r>
          </a:p>
          <a:p>
            <a:pPr marL="228600" marR="0" lvl="0" indent="-228600" algn="l" defTabSz="45718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09C8751-1515-4A69-AAEF-B65B51D2B498}"/>
              </a:ext>
            </a:extLst>
          </p:cNvPr>
          <p:cNvSpPr txBox="1"/>
          <p:nvPr/>
        </p:nvSpPr>
        <p:spPr>
          <a:xfrm>
            <a:off x="228600" y="6297861"/>
            <a:ext cx="3925389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defTabSz="914400">
              <a:defRPr/>
            </a:pPr>
            <a:r>
              <a:rPr lang="en-US" sz="1000" kern="0" dirty="0">
                <a:latin typeface="Arial" charset="0"/>
                <a:ea typeface="Arial" charset="0"/>
                <a:cs typeface="Arial" charset="0"/>
              </a:rPr>
              <a:t>Pakpoor J, et al. </a:t>
            </a:r>
            <a:r>
              <a:rPr lang="en-US" sz="1000" i="1" kern="0" dirty="0">
                <a:latin typeface="Arial" charset="0"/>
                <a:ea typeface="Arial" charset="0"/>
                <a:cs typeface="Arial" charset="0"/>
              </a:rPr>
              <a:t>Neurol Neuroimmunol Neuroinflamm. </a:t>
            </a:r>
            <a:r>
              <a:rPr lang="en-US" sz="1000" kern="0" dirty="0">
                <a:latin typeface="Arial" charset="0"/>
                <a:ea typeface="Arial" charset="0"/>
                <a:cs typeface="Arial" charset="0"/>
              </a:rPr>
              <a:t>2015;2:e158.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0B223A0-AD0A-4A09-AC58-8F07CCC5F8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3598" y="3454175"/>
            <a:ext cx="5536804" cy="2786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20"/>
          </a:xfrm>
        </p:spPr>
        <p:txBody>
          <a:bodyPr>
            <a:noAutofit/>
          </a:bodyPr>
          <a:lstStyle/>
          <a:p>
            <a:r>
              <a:rPr lang="en-US" sz="2200" dirty="0" err="1"/>
              <a:t>Lymphopenia</a:t>
            </a:r>
            <a:r>
              <a:rPr lang="en-US" sz="2200" dirty="0"/>
              <a:t> Grade 3 rates were higher with </a:t>
            </a:r>
            <a:r>
              <a:rPr lang="en-US" sz="2200" dirty="0" err="1"/>
              <a:t>cladribine</a:t>
            </a:r>
            <a:r>
              <a:rPr lang="en-US" sz="2200" dirty="0"/>
              <a:t> than placebo; &gt;90% of those treated with </a:t>
            </a:r>
            <a:r>
              <a:rPr lang="en-US" sz="2200" dirty="0" err="1"/>
              <a:t>cladribine</a:t>
            </a:r>
            <a:r>
              <a:rPr lang="en-US" sz="2200" dirty="0"/>
              <a:t> 3.5 mg/kg recovered to Grade 0–1 by study end. </a:t>
            </a:r>
          </a:p>
          <a:p>
            <a:r>
              <a:rPr lang="en-US" sz="2200" dirty="0" err="1"/>
              <a:t>Cladribine</a:t>
            </a:r>
            <a:r>
              <a:rPr lang="en-US" sz="2200" dirty="0"/>
              <a:t> treatment in CLARITY efficacy improvements were maintained in patients treated with placebo in the Extension; in patients treated with </a:t>
            </a:r>
            <a:r>
              <a:rPr lang="en-US" sz="2200" dirty="0" err="1"/>
              <a:t>cladribine</a:t>
            </a:r>
            <a:r>
              <a:rPr lang="en-US" sz="2200" dirty="0"/>
              <a:t> 3.5 mg/kg in CLARITY, approximately 75% remained relapse-free when given placebo during the Extension. </a:t>
            </a:r>
          </a:p>
          <a:p>
            <a:r>
              <a:rPr lang="en-US" sz="2200" dirty="0" err="1"/>
              <a:t>Cladribine</a:t>
            </a:r>
            <a:r>
              <a:rPr lang="en-US" sz="2200" dirty="0"/>
              <a:t> tablets treatment for 2 years followed by 2 years’ placebo treatment produced durable clinical benefits similar to 4 years of </a:t>
            </a:r>
            <a:r>
              <a:rPr lang="en-US" sz="2200" dirty="0" err="1"/>
              <a:t>cladribine</a:t>
            </a:r>
            <a:r>
              <a:rPr lang="en-US" sz="2200" dirty="0"/>
              <a:t> treatment with a low risk of severe </a:t>
            </a:r>
            <a:r>
              <a:rPr lang="en-US" sz="2200" dirty="0" err="1"/>
              <a:t>lymphopenia</a:t>
            </a:r>
            <a:r>
              <a:rPr lang="en-US" sz="2200" dirty="0"/>
              <a:t> </a:t>
            </a:r>
            <a:r>
              <a:rPr lang="it-IT" sz="2200" dirty="0"/>
              <a:t>or </a:t>
            </a:r>
            <a:r>
              <a:rPr lang="it-IT" sz="2200" dirty="0" err="1"/>
              <a:t>clinical</a:t>
            </a:r>
            <a:r>
              <a:rPr lang="it-IT" sz="2200" dirty="0"/>
              <a:t> </a:t>
            </a:r>
            <a:r>
              <a:rPr lang="it-IT" sz="2200" dirty="0" err="1"/>
              <a:t>worsening</a:t>
            </a:r>
            <a:r>
              <a:rPr lang="it-IT" sz="2200" dirty="0"/>
              <a:t>.</a:t>
            </a:r>
            <a:endParaRPr lang="en-US" sz="22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3B4EADA-14D1-4314-B0DD-84971A888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CLARITY EXTENSION: safety and efficacy</a:t>
            </a:r>
            <a:endParaRPr lang="en-US" altLang="en-US" sz="2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139952" y="6453336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err="1"/>
              <a:t>Giovannoni</a:t>
            </a:r>
            <a:r>
              <a:rPr lang="it-IT" sz="1400" dirty="0"/>
              <a:t> G </a:t>
            </a:r>
            <a:r>
              <a:rPr lang="it-IT" sz="1400" dirty="0" err="1"/>
              <a:t>et</a:t>
            </a:r>
            <a:r>
              <a:rPr lang="it-IT" sz="1400" dirty="0"/>
              <a:t> al., </a:t>
            </a:r>
            <a:r>
              <a:rPr lang="it-IT" sz="1400" dirty="0" err="1"/>
              <a:t>Mult</a:t>
            </a:r>
            <a:r>
              <a:rPr lang="it-IT" sz="1400" dirty="0"/>
              <a:t> </a:t>
            </a:r>
            <a:r>
              <a:rPr lang="it-IT" sz="1400" dirty="0" err="1"/>
              <a:t>Scler</a:t>
            </a:r>
            <a:r>
              <a:rPr lang="it-IT" sz="1400" dirty="0"/>
              <a:t>. 2018 </a:t>
            </a:r>
            <a:r>
              <a:rPr lang="it-IT" sz="1400" dirty="0" err="1"/>
              <a:t>Oct</a:t>
            </a:r>
            <a:r>
              <a:rPr lang="it-IT" sz="1400" dirty="0"/>
              <a:t>;24(12):1594-1604.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08232"/>
            <a:ext cx="8229600" cy="4389120"/>
          </a:xfrm>
        </p:spPr>
        <p:txBody>
          <a:bodyPr>
            <a:normAutofit/>
          </a:bodyPr>
          <a:lstStyle/>
          <a:p>
            <a:r>
              <a:rPr lang="en-US" sz="2200" dirty="0"/>
              <a:t>Treatment with CT 3.5 mg/kg has a durable effect on MRI outcomes.</a:t>
            </a:r>
          </a:p>
          <a:p>
            <a:r>
              <a:rPr lang="en-US" sz="2200" dirty="0"/>
              <a:t>The mean numbers of T1 </a:t>
            </a:r>
            <a:r>
              <a:rPr lang="en-US" sz="2200" dirty="0" err="1"/>
              <a:t>Gd</a:t>
            </a:r>
            <a:r>
              <a:rPr lang="en-US" sz="2200" dirty="0"/>
              <a:t>+ lesions remained well below CLARITY baseline across all treatment groups, including the CP groups, which had a higher mean number of T1 </a:t>
            </a:r>
            <a:r>
              <a:rPr lang="en-US" sz="2200" dirty="0" err="1"/>
              <a:t>Gd</a:t>
            </a:r>
            <a:r>
              <a:rPr lang="en-US" sz="2200" dirty="0"/>
              <a:t>+ lesions than the CC groups. </a:t>
            </a:r>
          </a:p>
          <a:p>
            <a:r>
              <a:rPr lang="en-US" sz="2200" dirty="0"/>
              <a:t>Furthermore, the majority of patients in each treatment group remained free from T1 </a:t>
            </a:r>
            <a:r>
              <a:rPr lang="en-US" sz="2200" dirty="0" err="1"/>
              <a:t>Gd</a:t>
            </a:r>
            <a:r>
              <a:rPr lang="en-US" sz="2200" dirty="0"/>
              <a:t>+ lesions, even without retreatment </a:t>
            </a:r>
            <a:r>
              <a:rPr lang="it-IT" sz="2200" dirty="0" err="1"/>
              <a:t>after</a:t>
            </a:r>
            <a:r>
              <a:rPr lang="it-IT" sz="2200" dirty="0"/>
              <a:t> 2 </a:t>
            </a:r>
            <a:r>
              <a:rPr lang="it-IT" sz="2200" dirty="0" err="1"/>
              <a:t>years</a:t>
            </a:r>
            <a:r>
              <a:rPr lang="it-IT" sz="2200" dirty="0"/>
              <a:t>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3B4EADA-14D1-4314-B0DD-84971A888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CLARITY EXTENSION: MRI Outcomes </a:t>
            </a:r>
            <a:endParaRPr lang="en-US" altLang="en-US" sz="2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895528" y="6381328"/>
            <a:ext cx="4212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err="1"/>
              <a:t>Comi</a:t>
            </a:r>
            <a:r>
              <a:rPr lang="it-IT" sz="1400" dirty="0"/>
              <a:t> G </a:t>
            </a:r>
            <a:r>
              <a:rPr lang="it-IT" sz="1400" dirty="0" err="1"/>
              <a:t>et</a:t>
            </a:r>
            <a:r>
              <a:rPr lang="it-IT" sz="1400" dirty="0"/>
              <a:t> al., </a:t>
            </a:r>
            <a:r>
              <a:rPr lang="it-IT" sz="1400" dirty="0" err="1"/>
              <a:t>Ther</a:t>
            </a:r>
            <a:r>
              <a:rPr lang="it-IT" sz="1400" dirty="0"/>
              <a:t> </a:t>
            </a:r>
            <a:r>
              <a:rPr lang="it-IT" sz="1400" dirty="0" err="1"/>
              <a:t>Adv</a:t>
            </a:r>
            <a:r>
              <a:rPr lang="it-IT" sz="1400" dirty="0"/>
              <a:t> </a:t>
            </a:r>
            <a:r>
              <a:rPr lang="it-IT" sz="1400" dirty="0" err="1"/>
              <a:t>Neurol</a:t>
            </a:r>
            <a:r>
              <a:rPr lang="it-IT" sz="1400" dirty="0"/>
              <a:t> </a:t>
            </a:r>
            <a:r>
              <a:rPr lang="it-IT" sz="1400" dirty="0" err="1"/>
              <a:t>Disord</a:t>
            </a:r>
            <a:r>
              <a:rPr lang="it-IT" sz="1400" dirty="0"/>
              <a:t>. 2018 Jan 23;11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Indicazioni terapeutiche autorizzate: pazienti con SMRR ad elevata attività di malattia definita da caratteristiche cliniche o </a:t>
            </a:r>
            <a:r>
              <a:rPr lang="it-IT" dirty="0" smtClean="0"/>
              <a:t>di RMN</a:t>
            </a:r>
            <a:endParaRPr lang="it-IT" dirty="0"/>
          </a:p>
          <a:p>
            <a:r>
              <a:rPr lang="it-IT" dirty="0"/>
              <a:t>pazienti con 1 recidiva nell’anno precedente e almeno 1 lesione Gd+ in T1 o 9 o più lesioni in T2 durante la terapia con altri DMD;</a:t>
            </a:r>
          </a:p>
          <a:p>
            <a:r>
              <a:rPr lang="it-IT" dirty="0"/>
              <a:t>pazienti con 2 o più recidive nell’anno precedente, in trattamento con DMD o meno 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82352" y="260648"/>
            <a:ext cx="8754144" cy="114300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Mavenclad</a:t>
            </a:r>
            <a:r>
              <a:rPr lang="it-IT" dirty="0" smtClean="0"/>
              <a:t>: pubblicato </a:t>
            </a:r>
            <a:r>
              <a:rPr lang="it-IT" dirty="0"/>
              <a:t>il 19/3 in G.U.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 Box 1"/>
          <p:cNvSpPr txBox="1">
            <a:spLocks noChangeArrowheads="1"/>
          </p:cNvSpPr>
          <p:nvPr/>
        </p:nvSpPr>
        <p:spPr bwMode="auto">
          <a:xfrm>
            <a:off x="-1" y="1983430"/>
            <a:ext cx="4429125" cy="251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en-US" sz="2000" dirty="0">
                <a:latin typeface="Century Gothic" pitchFamily="34" charset="0"/>
              </a:rPr>
              <a:t>There are </a:t>
            </a:r>
            <a:r>
              <a:rPr lang="en-US" sz="2000" b="1" dirty="0">
                <a:latin typeface="Century Gothic" pitchFamily="34" charset="0"/>
              </a:rPr>
              <a:t>three mechanisms </a:t>
            </a:r>
            <a:r>
              <a:rPr lang="en-US" sz="2000" dirty="0">
                <a:latin typeface="Century Gothic" pitchFamily="34" charset="0"/>
              </a:rPr>
              <a:t>by which alemtuzumab mediates immune cell depletion : </a:t>
            </a:r>
          </a:p>
          <a:p>
            <a:r>
              <a:rPr lang="en-US" sz="2000" dirty="0">
                <a:latin typeface="Century Gothic" pitchFamily="34" charset="0"/>
              </a:rPr>
              <a:t>-antibody-dependent cell-mediated cytotoxicity;</a:t>
            </a:r>
          </a:p>
          <a:p>
            <a:r>
              <a:rPr lang="en-US" sz="2000" dirty="0">
                <a:latin typeface="Century Gothic" pitchFamily="34" charset="0"/>
              </a:rPr>
              <a:t>-complement-dependent cytotoxicity; </a:t>
            </a:r>
          </a:p>
          <a:p>
            <a:r>
              <a:rPr lang="en-US" sz="2000" dirty="0">
                <a:latin typeface="Century Gothic" pitchFamily="34" charset="0"/>
              </a:rPr>
              <a:t>-apoptosis</a:t>
            </a:r>
          </a:p>
          <a:p>
            <a:endParaRPr lang="en-US" sz="2000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3839" y="1484528"/>
            <a:ext cx="5008562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676" y="157163"/>
            <a:ext cx="5697537" cy="615950"/>
          </a:xfrm>
        </p:spPr>
        <p:txBody>
          <a:bodyPr/>
          <a:lstStyle/>
          <a:p>
            <a:r>
              <a:rPr lang="en-GB" altLang="en-US" sz="2400" dirty="0" err="1">
                <a:latin typeface="Arial" charset="0"/>
                <a:cs typeface="Arial" charset="0"/>
              </a:rPr>
              <a:t>Alemtuzumab</a:t>
            </a:r>
            <a:r>
              <a:rPr lang="en-GB" altLang="en-US" sz="2400" dirty="0">
                <a:latin typeface="Arial" charset="0"/>
                <a:cs typeface="Arial" charset="0"/>
              </a:rPr>
              <a:t>: Mechanism of Action</a:t>
            </a:r>
            <a:endParaRPr lang="en-US" altLang="en-US" sz="2400" baseline="30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78644" y="763235"/>
            <a:ext cx="7700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 pitchFamily="34" charset="0"/>
              </a:rPr>
              <a:t>LEMTRADA is a humanized monoclonal antibody that binds to CD52, a cell-surface antigen present on T and B cells</a:t>
            </a: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80D6404D-837A-4906-ACAC-8298D852E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3" y="5149275"/>
            <a:ext cx="8666473" cy="128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en-US" sz="2000" dirty="0">
                <a:latin typeface="Century Gothic" pitchFamily="34" charset="0"/>
              </a:rPr>
              <a:t>In vitro experiments showed that antibody-dependent cell-mediated cytotoxicity occurs at much lower concentrations of alemtuzumab (0.01 mg/mL) than the concentration required for complement-dependent cytotoxicity and apoptosis.</a:t>
            </a:r>
          </a:p>
        </p:txBody>
      </p:sp>
      <p:sp>
        <p:nvSpPr>
          <p:cNvPr id="8" name="Rettangolo 7"/>
          <p:cNvSpPr/>
          <p:nvPr/>
        </p:nvSpPr>
        <p:spPr>
          <a:xfrm>
            <a:off x="180304" y="6503831"/>
            <a:ext cx="3953814" cy="354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089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rmAutofit/>
          </a:bodyPr>
          <a:lstStyle/>
          <a:p>
            <a:pPr algn="ctr"/>
            <a:r>
              <a:rPr lang="it-IT" sz="4200" dirty="0"/>
              <a:t>PERSONALIZZAZIONE  DELLA TERAPIA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sz="2600" dirty="0" err="1"/>
              <a:t>Individuare</a:t>
            </a:r>
            <a:r>
              <a:rPr lang="en-US" sz="2600" dirty="0"/>
              <a:t> la </a:t>
            </a:r>
            <a:r>
              <a:rPr lang="en-US" sz="2600" dirty="0" err="1"/>
              <a:t>terapia</a:t>
            </a:r>
            <a:r>
              <a:rPr lang="en-US" sz="2600" dirty="0"/>
              <a:t> </a:t>
            </a:r>
            <a:r>
              <a:rPr lang="en-US" sz="2600" dirty="0" err="1"/>
              <a:t>iniziale</a:t>
            </a:r>
            <a:r>
              <a:rPr lang="en-US" sz="2600" dirty="0"/>
              <a:t>: escalation o </a:t>
            </a:r>
            <a:r>
              <a:rPr lang="it-IT" sz="2600" dirty="0" err="1" smtClean="0"/>
              <a:t>induction</a:t>
            </a:r>
            <a:r>
              <a:rPr lang="it-IT" sz="2600" dirty="0" smtClean="0"/>
              <a:t> (immune </a:t>
            </a:r>
            <a:r>
              <a:rPr lang="it-IT" sz="2600" dirty="0" err="1" smtClean="0"/>
              <a:t>reconstitution</a:t>
            </a:r>
            <a:r>
              <a:rPr lang="it-IT" sz="2600" dirty="0" smtClean="0"/>
              <a:t> </a:t>
            </a:r>
            <a:r>
              <a:rPr lang="it-IT" sz="2600" dirty="0" err="1" smtClean="0"/>
              <a:t>therapy</a:t>
            </a:r>
            <a:r>
              <a:rPr lang="it-IT" sz="2600" dirty="0" smtClean="0"/>
              <a:t>)</a:t>
            </a:r>
            <a:endParaRPr lang="it-IT" sz="2600" dirty="0"/>
          </a:p>
          <a:p>
            <a:pPr lvl="1"/>
            <a:r>
              <a:rPr lang="en-US" sz="2600" dirty="0" err="1"/>
              <a:t>Monitorare</a:t>
            </a:r>
            <a:r>
              <a:rPr lang="en-US" sz="2600" dirty="0"/>
              <a:t> la </a:t>
            </a:r>
            <a:r>
              <a:rPr lang="en-US" sz="2600" dirty="0" err="1"/>
              <a:t>risposta</a:t>
            </a:r>
            <a:r>
              <a:rPr lang="en-US" sz="2600" dirty="0"/>
              <a:t> </a:t>
            </a:r>
            <a:r>
              <a:rPr lang="en-US" sz="2600" dirty="0" err="1"/>
              <a:t>alla</a:t>
            </a:r>
            <a:r>
              <a:rPr lang="en-US" sz="2600" dirty="0"/>
              <a:t> </a:t>
            </a:r>
            <a:r>
              <a:rPr lang="en-US" sz="2600" dirty="0" err="1"/>
              <a:t>terapia</a:t>
            </a:r>
            <a:r>
              <a:rPr lang="en-US" sz="2600" dirty="0"/>
              <a:t> </a:t>
            </a:r>
          </a:p>
          <a:p>
            <a:pPr lvl="1"/>
            <a:r>
              <a:rPr lang="en-US" sz="2600" dirty="0" err="1"/>
              <a:t>Quando</a:t>
            </a:r>
            <a:r>
              <a:rPr lang="en-US" sz="2600" dirty="0"/>
              <a:t> </a:t>
            </a:r>
            <a:r>
              <a:rPr lang="en-US" sz="2600" dirty="0" err="1"/>
              <a:t>cambiare</a:t>
            </a:r>
            <a:r>
              <a:rPr lang="en-US" sz="2600" dirty="0"/>
              <a:t>/</a:t>
            </a:r>
            <a:r>
              <a:rPr lang="en-US" sz="2600" dirty="0" err="1"/>
              <a:t>sospendere</a:t>
            </a:r>
            <a:r>
              <a:rPr lang="en-US" sz="2600" dirty="0"/>
              <a:t> </a:t>
            </a:r>
            <a:r>
              <a:rPr lang="en-US" sz="2600" dirty="0" err="1"/>
              <a:t>il</a:t>
            </a:r>
            <a:r>
              <a:rPr lang="en-US" sz="2600" dirty="0"/>
              <a:t> </a:t>
            </a:r>
            <a:r>
              <a:rPr lang="en-US" sz="2600" dirty="0" err="1"/>
              <a:t>trattamento</a:t>
            </a:r>
            <a:endParaRPr lang="en-US" sz="2600" dirty="0"/>
          </a:p>
          <a:p>
            <a:pPr lvl="1"/>
            <a:r>
              <a:rPr lang="en-US" sz="2600" dirty="0" err="1"/>
              <a:t>Scegliere</a:t>
            </a:r>
            <a:r>
              <a:rPr lang="en-US" sz="2600" dirty="0"/>
              <a:t> le </a:t>
            </a:r>
            <a:r>
              <a:rPr lang="en-US" sz="2600" dirty="0" err="1"/>
              <a:t>terapie</a:t>
            </a:r>
            <a:r>
              <a:rPr lang="en-US" sz="2600" dirty="0"/>
              <a:t> successive</a:t>
            </a:r>
          </a:p>
          <a:p>
            <a:pPr lvl="1"/>
            <a:r>
              <a:rPr lang="en-US" sz="2600" dirty="0"/>
              <a:t>Come </a:t>
            </a:r>
            <a:r>
              <a:rPr lang="en-US" sz="2600" dirty="0" err="1"/>
              <a:t>gestire</a:t>
            </a:r>
            <a:r>
              <a:rPr lang="en-US" sz="2600" dirty="0"/>
              <a:t> la </a:t>
            </a:r>
            <a:r>
              <a:rPr lang="en-US" sz="2600" dirty="0" err="1"/>
              <a:t>terapia</a:t>
            </a:r>
            <a:r>
              <a:rPr lang="en-US" sz="2600" dirty="0"/>
              <a:t> in </a:t>
            </a:r>
            <a:r>
              <a:rPr lang="en-US" sz="2600" dirty="0" err="1"/>
              <a:t>situazioni</a:t>
            </a:r>
            <a:r>
              <a:rPr lang="en-US" sz="2600" dirty="0"/>
              <a:t> </a:t>
            </a:r>
            <a:r>
              <a:rPr lang="en-US" sz="2600" dirty="0" err="1"/>
              <a:t>particolari</a:t>
            </a:r>
            <a:r>
              <a:rPr lang="en-US" sz="2600" dirty="0"/>
              <a:t> (</a:t>
            </a:r>
            <a:r>
              <a:rPr lang="en-US" sz="2600" dirty="0" err="1"/>
              <a:t>es</a:t>
            </a:r>
            <a:r>
              <a:rPr lang="en-US" sz="2600" dirty="0"/>
              <a:t>. </a:t>
            </a:r>
            <a:r>
              <a:rPr lang="en-US" sz="2600" dirty="0" err="1"/>
              <a:t>gravidanza</a:t>
            </a:r>
            <a:r>
              <a:rPr lang="en-US" sz="2600" dirty="0"/>
              <a:t>)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40136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attura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659434" cy="5277587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Treatment algorithm</a:t>
            </a:r>
          </a:p>
        </p:txBody>
      </p:sp>
      <p:sp>
        <p:nvSpPr>
          <p:cNvPr id="8" name="Rettangolo 7"/>
          <p:cNvSpPr/>
          <p:nvPr/>
        </p:nvSpPr>
        <p:spPr>
          <a:xfrm>
            <a:off x="3923928" y="3573016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743400" y="6474822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Giovannoni</a:t>
            </a:r>
            <a:r>
              <a:rPr lang="en-US" sz="1600" dirty="0"/>
              <a:t> G. </a:t>
            </a:r>
            <a:r>
              <a:rPr lang="en-US" sz="1600" dirty="0" err="1"/>
              <a:t>Curr</a:t>
            </a:r>
            <a:r>
              <a:rPr lang="en-US" sz="1600" dirty="0"/>
              <a:t> </a:t>
            </a:r>
            <a:r>
              <a:rPr lang="en-US" sz="1600" dirty="0" err="1"/>
              <a:t>Opin</a:t>
            </a:r>
            <a:r>
              <a:rPr lang="en-US" sz="1600" dirty="0"/>
              <a:t> Neurol. 2018 Jun;31(3):233-243. 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556792"/>
            <a:ext cx="90011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0" y="0"/>
            <a:ext cx="8964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Paziente</a:t>
            </a:r>
            <a:r>
              <a:rPr lang="en-US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naïve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228184" y="5013176"/>
            <a:ext cx="288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Intensa immunosoppressione per tentare di resettare il sistema immunitario “</a:t>
            </a:r>
            <a:r>
              <a:rPr lang="it-IT" sz="2000" dirty="0" err="1"/>
              <a:t>naive</a:t>
            </a:r>
            <a:r>
              <a:rPr lang="it-IT" sz="2000" dirty="0"/>
              <a:t>” ai trattamenti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779912" y="5013176"/>
            <a:ext cx="2267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Somministrazione continua di un trattamento ad elevata efficacia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228184" y="5085184"/>
            <a:ext cx="2952328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744416" y="5085184"/>
            <a:ext cx="2267744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su 12"/>
          <p:cNvSpPr/>
          <p:nvPr/>
        </p:nvSpPr>
        <p:spPr>
          <a:xfrm>
            <a:off x="7596336" y="4437112"/>
            <a:ext cx="720080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su 14"/>
          <p:cNvSpPr/>
          <p:nvPr/>
        </p:nvSpPr>
        <p:spPr>
          <a:xfrm>
            <a:off x="4499992" y="4437112"/>
            <a:ext cx="720080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1403648" y="836712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cs typeface="Arial" pitchFamily="34" charset="0"/>
              </a:rPr>
              <a:t>Attività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clinica</a:t>
            </a:r>
            <a:r>
              <a:rPr lang="en-US" sz="2000" dirty="0">
                <a:cs typeface="Arial" pitchFamily="34" charset="0"/>
              </a:rPr>
              <a:t> e </a:t>
            </a:r>
            <a:r>
              <a:rPr lang="en-US" sz="2000" dirty="0" err="1">
                <a:cs typeface="Arial" pitchFamily="34" charset="0"/>
              </a:rPr>
              <a:t>di</a:t>
            </a:r>
            <a:r>
              <a:rPr lang="en-US" sz="2000" dirty="0">
                <a:cs typeface="Arial" pitchFamily="34" charset="0"/>
              </a:rPr>
              <a:t> RMN </a:t>
            </a:r>
            <a:r>
              <a:rPr lang="en-US" sz="2000" dirty="0" err="1">
                <a:cs typeface="Arial" pitchFamily="34" charset="0"/>
              </a:rPr>
              <a:t>nei</a:t>
            </a:r>
            <a:r>
              <a:rPr lang="en-US" sz="2000" dirty="0">
                <a:cs typeface="Arial" pitchFamily="34" charset="0"/>
              </a:rPr>
              <a:t> 12 </a:t>
            </a:r>
            <a:r>
              <a:rPr lang="en-US" sz="2000" dirty="0" err="1">
                <a:cs typeface="Arial" pitchFamily="34" charset="0"/>
              </a:rPr>
              <a:t>mesi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precedenti</a:t>
            </a:r>
            <a:r>
              <a:rPr lang="en-US" sz="2000" b="1" dirty="0">
                <a:solidFill>
                  <a:schemeClr val="tx2"/>
                </a:solidFill>
                <a:cs typeface="Arial" pitchFamily="34" charset="0"/>
              </a:rPr>
              <a:t> </a:t>
            </a:r>
            <a:endParaRPr lang="it-IT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7" name="Freccia circolare a destra 16"/>
          <p:cNvSpPr/>
          <p:nvPr/>
        </p:nvSpPr>
        <p:spPr>
          <a:xfrm>
            <a:off x="755576" y="1124744"/>
            <a:ext cx="648072" cy="504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Freccia circolare a sinistra 17"/>
          <p:cNvSpPr/>
          <p:nvPr/>
        </p:nvSpPr>
        <p:spPr>
          <a:xfrm>
            <a:off x="6804248" y="1052736"/>
            <a:ext cx="504056" cy="576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403648" y="836712"/>
            <a:ext cx="5400600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0" y="65963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Sormani</a:t>
            </a:r>
            <a:r>
              <a:rPr lang="it-IT" sz="1200" dirty="0"/>
              <a:t> </a:t>
            </a:r>
            <a:r>
              <a:rPr lang="it-IT" sz="1200" dirty="0" err="1"/>
              <a:t>et</a:t>
            </a:r>
            <a:r>
              <a:rPr lang="it-IT" sz="1200" dirty="0"/>
              <a:t> al., </a:t>
            </a:r>
            <a:r>
              <a:rPr lang="it-IT" sz="1200" dirty="0" err="1"/>
              <a:t>Neurology</a:t>
            </a:r>
            <a:r>
              <a:rPr lang="it-IT" sz="1200" dirty="0"/>
              <a:t>, 2017; </a:t>
            </a:r>
            <a:r>
              <a:rPr lang="it-IT" sz="1200" dirty="0" err="1"/>
              <a:t>Prosperini</a:t>
            </a:r>
            <a:r>
              <a:rPr lang="it-IT" sz="1200" dirty="0"/>
              <a:t> </a:t>
            </a:r>
            <a:r>
              <a:rPr lang="it-IT" sz="1200" dirty="0" err="1"/>
              <a:t>et</a:t>
            </a:r>
            <a:r>
              <a:rPr lang="it-IT" sz="1200" dirty="0"/>
              <a:t> al., J </a:t>
            </a:r>
            <a:r>
              <a:rPr lang="it-IT" sz="1200" dirty="0" err="1"/>
              <a:t>Neurol</a:t>
            </a:r>
            <a:r>
              <a:rPr lang="it-IT" sz="1200" dirty="0"/>
              <a:t> 2017; </a:t>
            </a:r>
            <a:r>
              <a:rPr lang="it-IT" sz="1200" dirty="0" err="1"/>
              <a:t>Hardova</a:t>
            </a:r>
            <a:r>
              <a:rPr lang="it-IT" sz="1200" dirty="0"/>
              <a:t> </a:t>
            </a:r>
            <a:r>
              <a:rPr lang="it-IT" sz="1200" dirty="0" err="1"/>
              <a:t>et</a:t>
            </a:r>
            <a:r>
              <a:rPr lang="it-IT" sz="1200" dirty="0"/>
              <a:t> al., AAN 2018; </a:t>
            </a:r>
            <a:r>
              <a:rPr lang="it-IT" sz="1200" dirty="0" err="1"/>
              <a:t>Giovannoni</a:t>
            </a:r>
            <a:r>
              <a:rPr lang="it-IT" sz="1200" dirty="0"/>
              <a:t> </a:t>
            </a:r>
            <a:r>
              <a:rPr lang="it-IT" sz="1200" dirty="0" err="1"/>
              <a:t>et</a:t>
            </a:r>
            <a:r>
              <a:rPr lang="it-IT" sz="1200" dirty="0"/>
              <a:t> al., MSJ 2018 </a:t>
            </a:r>
          </a:p>
          <a:p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2">
            <a:extLst>
              <a:ext uri="{FF2B5EF4-FFF2-40B4-BE49-F238E27FC236}">
                <a16:creationId xmlns:a16="http://schemas.microsoft.com/office/drawing/2014/main" id="{73B4EADA-14D1-4314-B0DD-84971A888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9578" y="-60960"/>
            <a:ext cx="7975600" cy="9144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Combination of Validated </a:t>
            </a:r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PML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Risk Factors and Resulting Risks</a:t>
            </a:r>
            <a:endParaRPr lang="en-US" altLang="en-US" sz="2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9CF9725-20A1-4BB4-ADCD-094FCCF4C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848977"/>
            <a:ext cx="7704855" cy="57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9AB01F-D560-41A3-BCD0-E6F3E230742D}"/>
              </a:ext>
            </a:extLst>
          </p:cNvPr>
          <p:cNvSpPr txBox="1"/>
          <p:nvPr/>
        </p:nvSpPr>
        <p:spPr>
          <a:xfrm>
            <a:off x="292521" y="6577927"/>
            <a:ext cx="3594681" cy="2354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14683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de-DE" altLang="en-US" sz="1000" kern="0" dirty="0">
                <a:latin typeface="Arial" charset="0"/>
              </a:rPr>
              <a:t>Schwab N, et al. </a:t>
            </a:r>
            <a:r>
              <a:rPr lang="de-DE" altLang="en-US" sz="1000" i="1" kern="0" dirty="0">
                <a:latin typeface="Arial" charset="0"/>
              </a:rPr>
              <a:t>Neurology.</a:t>
            </a:r>
            <a:r>
              <a:rPr lang="de-DE" altLang="en-US" sz="1000" kern="0" dirty="0">
                <a:latin typeface="Arial" charset="0"/>
              </a:rPr>
              <a:t> 2017;88:1197-1205.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79F0DAB-CCB4-4F75-A4AF-859DC6833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2612160" cy="65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57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910F935B-3DB4-4AA7-B98E-6C0B3F4E4020}"/>
              </a:ext>
            </a:extLst>
          </p:cNvPr>
          <p:cNvSpPr txBox="1"/>
          <p:nvPr/>
        </p:nvSpPr>
        <p:spPr>
          <a:xfrm>
            <a:off x="621792" y="980728"/>
            <a:ext cx="7900416" cy="861251"/>
          </a:xfrm>
          <a:prstGeom prst="rect">
            <a:avLst/>
          </a:prstGeom>
          <a:solidFill>
            <a:srgbClr val="2057A1"/>
          </a:solidFill>
          <a:ln>
            <a:solidFill>
              <a:srgbClr val="2057A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wrap="none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Four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factors known to increase the risk of PML in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patients treated with Tysabri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®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947ECAB-AD85-4177-9D00-CC134D546D70}"/>
              </a:ext>
            </a:extLst>
          </p:cNvPr>
          <p:cNvSpPr txBox="1"/>
          <p:nvPr/>
        </p:nvSpPr>
        <p:spPr>
          <a:xfrm>
            <a:off x="621792" y="2600110"/>
            <a:ext cx="1632521" cy="2937569"/>
          </a:xfrm>
          <a:prstGeom prst="rect">
            <a:avLst/>
          </a:prstGeom>
          <a:solidFill>
            <a:srgbClr val="00A59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Longer treatment duration, especially beyond 2 years; limited experience in patients who have received &gt;4 years of Tysabri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®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treatment</a:t>
            </a:r>
            <a:r>
              <a:rPr kumimoji="0" lang="en-US" sz="1400" b="0" i="0" u="none" strike="noStrike" kern="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309FB56-E9B3-44FC-BF01-75B8FAE3D63E}"/>
              </a:ext>
            </a:extLst>
          </p:cNvPr>
          <p:cNvSpPr txBox="1"/>
          <p:nvPr/>
        </p:nvSpPr>
        <p:spPr>
          <a:xfrm>
            <a:off x="4941718" y="2597435"/>
            <a:ext cx="1784981" cy="2958350"/>
          </a:xfrm>
          <a:prstGeom prst="rect">
            <a:avLst/>
          </a:prstGeom>
          <a:solidFill>
            <a:srgbClr val="00A59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Presence of anti-John Cunningham Virus (JCV) antibodies; patients who are anti-JCV antibody positive have a higher risk; patients with negative anti-JCV antibody test should be retested every 6 months as per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Tysabri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SmPC</a:t>
            </a:r>
            <a:r>
              <a:rPr kumimoji="0" lang="en-US" sz="1400" b="0" i="0" u="none" strike="noStrike" kern="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6C14588F-B579-4866-91DC-DDF4A6393CAD}"/>
              </a:ext>
            </a:extLst>
          </p:cNvPr>
          <p:cNvSpPr txBox="1"/>
          <p:nvPr/>
        </p:nvSpPr>
        <p:spPr>
          <a:xfrm>
            <a:off x="2687438" y="2600110"/>
            <a:ext cx="1784981" cy="2937569"/>
          </a:xfrm>
          <a:prstGeom prst="rect">
            <a:avLst/>
          </a:prstGeom>
          <a:solidFill>
            <a:srgbClr val="00A59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Prior treatment with an immunosuppressant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(eg, mitoxantrone, azathioprine, methotrexate, cyclophosphamide, or mycophenolate mofetil)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CC4AB86-32E6-4ECA-A6CF-ED54FD77CE2F}"/>
              </a:ext>
            </a:extLst>
          </p:cNvPr>
          <p:cNvSpPr/>
          <p:nvPr/>
        </p:nvSpPr>
        <p:spPr>
          <a:xfrm>
            <a:off x="361406" y="5923582"/>
            <a:ext cx="314989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en-US" sz="1000" dirty="0" err="1">
                <a:latin typeface="Arial" charset="0"/>
                <a:ea typeface="Arial" charset="0"/>
                <a:cs typeface="Arial" charset="0"/>
              </a:rPr>
              <a:t>Tysabri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 SmPC; Biogen, Last updated May 2017. 2. </a:t>
            </a:r>
            <a:r>
              <a:rPr lang="en-US" sz="1000" dirty="0" err="1">
                <a:latin typeface="Arial" charset="0"/>
                <a:ea typeface="Arial" charset="0"/>
                <a:cs typeface="Arial" charset="0"/>
              </a:rPr>
              <a:t>Raffel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 J et al. </a:t>
            </a:r>
            <a:r>
              <a:rPr lang="en-US" sz="1000" dirty="0" err="1">
                <a:latin typeface="Arial" charset="0"/>
                <a:ea typeface="Arial" charset="0"/>
                <a:cs typeface="Arial" charset="0"/>
              </a:rPr>
              <a:t>Mult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latin typeface="Arial" charset="0"/>
                <a:ea typeface="Arial" charset="0"/>
                <a:cs typeface="Arial" charset="0"/>
              </a:rPr>
              <a:t>Scler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. 2015;21(14):1833-38.</a:t>
            </a:r>
          </a:p>
        </p:txBody>
      </p:sp>
      <p:sp>
        <p:nvSpPr>
          <p:cNvPr id="11" name="Isosceles Triangle 6">
            <a:extLst>
              <a:ext uri="{FF2B5EF4-FFF2-40B4-BE49-F238E27FC236}">
                <a16:creationId xmlns:a16="http://schemas.microsoft.com/office/drawing/2014/main" id="{B5850A7D-16A1-4996-9083-F2FEFEBB956E}"/>
              </a:ext>
            </a:extLst>
          </p:cNvPr>
          <p:cNvSpPr/>
          <p:nvPr/>
        </p:nvSpPr>
        <p:spPr bwMode="auto">
          <a:xfrm flipV="1">
            <a:off x="1228484" y="2029271"/>
            <a:ext cx="401040" cy="228600"/>
          </a:xfrm>
          <a:prstGeom prst="triangle">
            <a:avLst/>
          </a:prstGeom>
          <a:solidFill>
            <a:srgbClr val="BE006B"/>
          </a:solidFill>
          <a:ln w="9525">
            <a:noFill/>
            <a:round/>
            <a:headEnd/>
            <a:tailEnd type="triangle" w="med" len="med"/>
          </a:ln>
          <a:effectLst/>
          <a:ex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1E8E96E4-5EE2-4C7E-B461-07F50CB96C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8450" y="2029271"/>
            <a:ext cx="393700" cy="228600"/>
          </a:xfrm>
          <a:prstGeom prst="rect">
            <a:avLst/>
          </a:prstGeom>
        </p:spPr>
      </p:pic>
      <p:sp>
        <p:nvSpPr>
          <p:cNvPr id="13" name="Isosceles Triangle 6">
            <a:extLst>
              <a:ext uri="{FF2B5EF4-FFF2-40B4-BE49-F238E27FC236}">
                <a16:creationId xmlns:a16="http://schemas.microsoft.com/office/drawing/2014/main" id="{662575E4-9A47-4FD7-9B74-29412B3E97BE}"/>
              </a:ext>
            </a:extLst>
          </p:cNvPr>
          <p:cNvSpPr/>
          <p:nvPr/>
        </p:nvSpPr>
        <p:spPr bwMode="auto">
          <a:xfrm flipV="1">
            <a:off x="5676626" y="2029271"/>
            <a:ext cx="401040" cy="228600"/>
          </a:xfrm>
          <a:prstGeom prst="triangle">
            <a:avLst/>
          </a:prstGeom>
          <a:solidFill>
            <a:srgbClr val="BE006B"/>
          </a:solidFill>
          <a:ln w="9525">
            <a:noFill/>
            <a:round/>
            <a:headEnd/>
            <a:tailEnd type="triangle" w="med" len="med"/>
          </a:ln>
          <a:effectLst/>
          <a:ex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2D9DA1F2-2026-47FE-8C9B-3997A314DA80}"/>
              </a:ext>
            </a:extLst>
          </p:cNvPr>
          <p:cNvSpPr txBox="1"/>
          <p:nvPr/>
        </p:nvSpPr>
        <p:spPr>
          <a:xfrm>
            <a:off x="7195999" y="2600110"/>
            <a:ext cx="1784981" cy="2958350"/>
          </a:xfrm>
          <a:prstGeom prst="rect">
            <a:avLst/>
          </a:prstGeom>
          <a:solidFill>
            <a:srgbClr val="00A59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wrap="square" rtlCol="0" anchor="ctr">
            <a:noAutofit/>
          </a:bodyPr>
          <a:lstStyle/>
          <a:p>
            <a:pPr lvl="0" algn="ctr" defTabSz="914400"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Natalizumab treatment in itself </a:t>
            </a:r>
            <a:r>
              <a:rPr lang="en-GB" sz="1400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is associated with a significant and substantial increase in anti-</a:t>
            </a:r>
            <a:r>
              <a:rPr lang="en-GB" sz="1400" kern="0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JCV</a:t>
            </a:r>
            <a:r>
              <a:rPr lang="en-GB" sz="1400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antibody index over </a:t>
            </a:r>
            <a:r>
              <a:rPr lang="en-GB" sz="1400" kern="0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time</a:t>
            </a:r>
            <a:r>
              <a:rPr lang="en-GB" sz="1400" kern="0" baseline="30000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Isosceles Triangle 6">
            <a:extLst>
              <a:ext uri="{FF2B5EF4-FFF2-40B4-BE49-F238E27FC236}">
                <a16:creationId xmlns:a16="http://schemas.microsoft.com/office/drawing/2014/main" id="{099709B6-1949-4BA5-82BE-A1FCE5AA5C18}"/>
              </a:ext>
            </a:extLst>
          </p:cNvPr>
          <p:cNvSpPr/>
          <p:nvPr/>
        </p:nvSpPr>
        <p:spPr bwMode="auto">
          <a:xfrm flipV="1">
            <a:off x="7882093" y="2029271"/>
            <a:ext cx="401040" cy="228600"/>
          </a:xfrm>
          <a:prstGeom prst="triangle">
            <a:avLst/>
          </a:prstGeom>
          <a:solidFill>
            <a:srgbClr val="BE006B"/>
          </a:solidFill>
          <a:ln w="9525">
            <a:noFill/>
            <a:round/>
            <a:headEnd/>
            <a:tailEnd type="triangle" w="med" len="med"/>
          </a:ln>
          <a:effectLst/>
          <a:ex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NEDA 1/2, </a:t>
            </a:r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(</a:t>
            </a:r>
            <a:r>
              <a:rPr lang="it-IT" dirty="0" err="1"/>
              <a:t>relapse-free</a:t>
            </a:r>
            <a:r>
              <a:rPr lang="it-IT" dirty="0"/>
              <a:t> and/or </a:t>
            </a:r>
            <a:r>
              <a:rPr lang="it-IT" dirty="0" err="1"/>
              <a:t>progression</a:t>
            </a:r>
            <a:r>
              <a:rPr lang="it-IT" dirty="0"/>
              <a:t> free); </a:t>
            </a:r>
          </a:p>
          <a:p>
            <a:r>
              <a:rPr lang="it-IT" dirty="0"/>
              <a:t>NEDA-3, </a:t>
            </a:r>
            <a:r>
              <a:rPr lang="it-IT" dirty="0" err="1"/>
              <a:t>clinical</a:t>
            </a:r>
            <a:r>
              <a:rPr lang="it-IT" dirty="0"/>
              <a:t> and </a:t>
            </a:r>
            <a:r>
              <a:rPr lang="it-IT" dirty="0" err="1"/>
              <a:t>focal</a:t>
            </a:r>
            <a:r>
              <a:rPr lang="it-IT" dirty="0"/>
              <a:t> MRI </a:t>
            </a:r>
            <a:r>
              <a:rPr lang="it-IT" dirty="0" err="1"/>
              <a:t>activity</a:t>
            </a:r>
            <a:r>
              <a:rPr lang="it-IT" dirty="0"/>
              <a:t>; </a:t>
            </a:r>
          </a:p>
          <a:p>
            <a:r>
              <a:rPr lang="it-IT" dirty="0"/>
              <a:t>NEDA-4/5, </a:t>
            </a:r>
            <a:r>
              <a:rPr lang="it-IT" dirty="0" err="1"/>
              <a:t>clinical</a:t>
            </a:r>
            <a:r>
              <a:rPr lang="it-IT" dirty="0"/>
              <a:t> and </a:t>
            </a:r>
            <a:r>
              <a:rPr lang="it-IT" dirty="0" err="1"/>
              <a:t>focal</a:t>
            </a:r>
            <a:r>
              <a:rPr lang="it-IT" dirty="0"/>
              <a:t> MRI </a:t>
            </a:r>
            <a:r>
              <a:rPr lang="it-IT" dirty="0" err="1"/>
              <a:t>activity</a:t>
            </a:r>
            <a:r>
              <a:rPr lang="it-IT" dirty="0"/>
              <a:t> free and </a:t>
            </a:r>
            <a:r>
              <a:rPr lang="it-IT" dirty="0" err="1"/>
              <a:t>normalising</a:t>
            </a:r>
            <a:r>
              <a:rPr lang="it-IT" dirty="0"/>
              <a:t> </a:t>
            </a:r>
            <a:r>
              <a:rPr lang="it-IT" dirty="0" err="1"/>
              <a:t>brain</a:t>
            </a:r>
            <a:r>
              <a:rPr lang="it-IT" dirty="0"/>
              <a:t> </a:t>
            </a:r>
            <a:r>
              <a:rPr lang="it-IT" dirty="0" err="1"/>
              <a:t>atrophy</a:t>
            </a:r>
            <a:r>
              <a:rPr lang="it-IT" dirty="0"/>
              <a:t> loss and </a:t>
            </a:r>
            <a:r>
              <a:rPr lang="it-IT" dirty="0" err="1"/>
              <a:t>normalisation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CSF </a:t>
            </a:r>
            <a:r>
              <a:rPr lang="it-IT" dirty="0" err="1"/>
              <a:t>neurofilament</a:t>
            </a:r>
            <a:r>
              <a:rPr lang="it-IT" dirty="0"/>
              <a:t> </a:t>
            </a:r>
            <a:r>
              <a:rPr lang="it-IT" dirty="0" err="1"/>
              <a:t>levels</a:t>
            </a:r>
            <a:r>
              <a:rPr lang="it-IT" dirty="0"/>
              <a:t>.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1143000"/>
          </a:xfrm>
        </p:spPr>
        <p:txBody>
          <a:bodyPr>
            <a:normAutofit/>
          </a:bodyPr>
          <a:lstStyle/>
          <a:p>
            <a:r>
              <a:rPr lang="it-IT" sz="4000" dirty="0"/>
              <a:t>NEDA: NO EVIDENT DISEASE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attura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74" y="1700808"/>
            <a:ext cx="9070830" cy="465529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E86E1CE-47AA-452B-952B-EE55D02B7EEB}"/>
              </a:ext>
            </a:extLst>
          </p:cNvPr>
          <p:cNvSpPr/>
          <p:nvPr/>
        </p:nvSpPr>
        <p:spPr>
          <a:xfrm>
            <a:off x="5364088" y="6581001"/>
            <a:ext cx="40063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arial" panose="020B0604020202020204" pitchFamily="34" charset="0"/>
              </a:rPr>
              <a:t> </a:t>
            </a:r>
            <a:r>
              <a:rPr lang="it-IT" sz="1200" dirty="0" err="1">
                <a:latin typeface="arial" panose="020B0604020202020204" pitchFamily="34" charset="0"/>
              </a:rPr>
              <a:t>Giovannoni</a:t>
            </a:r>
            <a:r>
              <a:rPr lang="it-IT" sz="1200" dirty="0">
                <a:latin typeface="arial" panose="020B0604020202020204" pitchFamily="34" charset="0"/>
              </a:rPr>
              <a:t>, </a:t>
            </a:r>
            <a:r>
              <a:rPr lang="it-IT" sz="1200" dirty="0" err="1">
                <a:latin typeface="arial" panose="020B0604020202020204" pitchFamily="34" charset="0"/>
              </a:rPr>
              <a:t>Curr</a:t>
            </a:r>
            <a:r>
              <a:rPr lang="it-IT" sz="1200" dirty="0">
                <a:latin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</a:rPr>
              <a:t>Opin</a:t>
            </a:r>
            <a:r>
              <a:rPr lang="it-IT" sz="1200" dirty="0">
                <a:latin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</a:rPr>
              <a:t>Neurol</a:t>
            </a:r>
            <a:r>
              <a:rPr lang="it-IT" sz="1200" dirty="0">
                <a:latin typeface="arial" panose="020B0604020202020204" pitchFamily="34" charset="0"/>
              </a:rPr>
              <a:t>.2018 </a:t>
            </a:r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Jun;31(3):233-243.</a:t>
            </a:r>
            <a:endParaRPr lang="it-IT" sz="1200" dirty="0"/>
          </a:p>
        </p:txBody>
      </p:sp>
      <p:sp>
        <p:nvSpPr>
          <p:cNvPr id="5" name="Rettangolo 4"/>
          <p:cNvSpPr/>
          <p:nvPr/>
        </p:nvSpPr>
        <p:spPr>
          <a:xfrm>
            <a:off x="0" y="786770"/>
            <a:ext cx="8964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THERAPEUTIC TARGETS AND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611560" y="1988840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-1649 women with MS; 35% had a prescription for a DMT in the 90 days before pregnancy.  </a:t>
            </a:r>
          </a:p>
          <a:p>
            <a:r>
              <a:rPr lang="en-US" sz="2200" dirty="0" smtClean="0"/>
              <a:t>-The most commonly dispensed therapies, </a:t>
            </a:r>
            <a:r>
              <a:rPr lang="en-US" sz="2200" dirty="0" err="1" smtClean="0"/>
              <a:t>glatiramer</a:t>
            </a:r>
            <a:r>
              <a:rPr lang="en-US" sz="2200" dirty="0" smtClean="0"/>
              <a:t> acetate and interferon beta, are recommended for use until a pregnancy is confirmed and continued only if strongly indicated.</a:t>
            </a:r>
          </a:p>
          <a:p>
            <a:r>
              <a:rPr lang="en-US" sz="2200" dirty="0" smtClean="0"/>
              <a:t>-</a:t>
            </a:r>
            <a:r>
              <a:rPr lang="en-US" sz="2200" dirty="0" err="1" smtClean="0"/>
              <a:t>Natalizumab</a:t>
            </a:r>
            <a:r>
              <a:rPr lang="en-US" sz="2200" dirty="0" smtClean="0"/>
              <a:t>, used in 4% of our cohort </a:t>
            </a:r>
            <a:r>
              <a:rPr lang="en-US" sz="2200" dirty="0" err="1" smtClean="0"/>
              <a:t>prepregnancy</a:t>
            </a:r>
            <a:r>
              <a:rPr lang="en-US" sz="2200" dirty="0" smtClean="0"/>
              <a:t>, is prescribed to patients with more active or refractory disease. Again, use in pregnancy is not recommended but is tolerated in cases of refractory disease.</a:t>
            </a:r>
            <a:endParaRPr lang="it-IT" sz="2200" dirty="0"/>
          </a:p>
        </p:txBody>
      </p:sp>
      <p:sp>
        <p:nvSpPr>
          <p:cNvPr id="21" name="Rettangolo 20"/>
          <p:cNvSpPr/>
          <p:nvPr/>
        </p:nvSpPr>
        <p:spPr>
          <a:xfrm>
            <a:off x="180528" y="47667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b="1" dirty="0" err="1" smtClean="0"/>
              <a:t>Use</a:t>
            </a:r>
            <a:r>
              <a:rPr lang="it-IT" sz="2100" b="1" dirty="0" smtClean="0"/>
              <a:t> and </a:t>
            </a:r>
            <a:r>
              <a:rPr lang="it-IT" sz="2100" b="1" dirty="0" err="1" smtClean="0"/>
              <a:t>safety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of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disease-modifying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therapy</a:t>
            </a:r>
            <a:r>
              <a:rPr lang="it-IT" sz="2100" b="1" dirty="0" smtClean="0"/>
              <a:t> in </a:t>
            </a:r>
            <a:r>
              <a:rPr lang="it-IT" sz="2100" b="1" dirty="0" err="1" smtClean="0"/>
              <a:t>pregnant</a:t>
            </a:r>
            <a:r>
              <a:rPr lang="it-IT" sz="2100" b="1" dirty="0" smtClean="0"/>
              <a:t> women </a:t>
            </a:r>
            <a:r>
              <a:rPr lang="it-IT" sz="2100" b="1" dirty="0" err="1" smtClean="0"/>
              <a:t>with</a:t>
            </a:r>
            <a:r>
              <a:rPr lang="it-IT" sz="2100" b="1" dirty="0" smtClean="0"/>
              <a:t> multiple </a:t>
            </a:r>
            <a:r>
              <a:rPr lang="it-IT" sz="2100" b="1" dirty="0" err="1" smtClean="0"/>
              <a:t>sclerosis</a:t>
            </a:r>
            <a:r>
              <a:rPr lang="it-IT" sz="2100" b="1" dirty="0" smtClean="0"/>
              <a:t>.</a:t>
            </a:r>
          </a:p>
          <a:p>
            <a:r>
              <a:rPr lang="it-IT" sz="2100" dirty="0" err="1" smtClean="0"/>
              <a:t>MacDonald</a:t>
            </a:r>
            <a:r>
              <a:rPr lang="it-IT" sz="2100" dirty="0" smtClean="0"/>
              <a:t> SC </a:t>
            </a:r>
            <a:r>
              <a:rPr lang="it-IT" sz="2100" dirty="0" err="1" smtClean="0"/>
              <a:t>et</a:t>
            </a:r>
            <a:r>
              <a:rPr lang="it-IT" sz="2100" dirty="0" smtClean="0"/>
              <a:t> al., </a:t>
            </a:r>
            <a:r>
              <a:rPr lang="it-IT" sz="2100" dirty="0" err="1" smtClean="0"/>
              <a:t>Pharmacoepidemiol</a:t>
            </a:r>
            <a:r>
              <a:rPr lang="it-IT" sz="2100" dirty="0" smtClean="0"/>
              <a:t> </a:t>
            </a:r>
            <a:r>
              <a:rPr lang="it-IT" sz="2100" dirty="0" err="1" smtClean="0"/>
              <a:t>Drug</a:t>
            </a:r>
            <a:r>
              <a:rPr lang="it-IT" sz="2100" dirty="0" smtClean="0"/>
              <a:t> </a:t>
            </a:r>
            <a:r>
              <a:rPr lang="it-IT" sz="2100" dirty="0" err="1" smtClean="0"/>
              <a:t>Saf</a:t>
            </a:r>
            <a:r>
              <a:rPr lang="it-IT" sz="2100" dirty="0" smtClean="0"/>
              <a:t>. Apr2019;28(4):556-560. </a:t>
            </a:r>
          </a:p>
          <a:p>
            <a:endParaRPr lang="it-IT" sz="2100" dirty="0"/>
          </a:p>
        </p:txBody>
      </p:sp>
      <p:sp>
        <p:nvSpPr>
          <p:cNvPr id="4" name="Rettangolo 3"/>
          <p:cNvSpPr/>
          <p:nvPr/>
        </p:nvSpPr>
        <p:spPr>
          <a:xfrm>
            <a:off x="107504" y="404664"/>
            <a:ext cx="896448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43608" y="2274838"/>
            <a:ext cx="66247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err="1" smtClean="0"/>
              <a:t>Natalizumab</a:t>
            </a:r>
            <a:r>
              <a:rPr lang="en-US" sz="2200" dirty="0" smtClean="0"/>
              <a:t> exposure during pregnancy does not seem to increase the spontaneous abortion rate but may slightly increase the birth defect rates in women with MS.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Hematologic alterations and low birth weight were common in infants who were exposed to </a:t>
            </a:r>
            <a:r>
              <a:rPr lang="en-US" sz="2200" dirty="0" err="1" smtClean="0"/>
              <a:t>natalizumab</a:t>
            </a:r>
            <a:r>
              <a:rPr lang="en-US" sz="2200" dirty="0" smtClean="0"/>
              <a:t> during late pregnancy.</a:t>
            </a:r>
            <a:endParaRPr lang="it-IT" sz="2200" dirty="0"/>
          </a:p>
        </p:txBody>
      </p:sp>
      <p:sp>
        <p:nvSpPr>
          <p:cNvPr id="3" name="Rettangolo 2"/>
          <p:cNvSpPr/>
          <p:nvPr/>
        </p:nvSpPr>
        <p:spPr>
          <a:xfrm>
            <a:off x="323528" y="332656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err="1" smtClean="0"/>
              <a:t>Natalizumab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exposure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during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pregnancy</a:t>
            </a:r>
            <a:r>
              <a:rPr lang="it-IT" sz="2200" b="1" dirty="0" smtClean="0"/>
              <a:t> in multiple </a:t>
            </a:r>
            <a:r>
              <a:rPr lang="it-IT" sz="2200" b="1" dirty="0" err="1" smtClean="0"/>
              <a:t>sclerosis</a:t>
            </a:r>
            <a:r>
              <a:rPr lang="it-IT" sz="2200" b="1" dirty="0" smtClean="0"/>
              <a:t>: a </a:t>
            </a:r>
            <a:r>
              <a:rPr lang="it-IT" sz="2200" b="1" dirty="0" err="1" smtClean="0"/>
              <a:t>systematic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review</a:t>
            </a:r>
            <a:r>
              <a:rPr lang="it-IT" sz="2200" b="1" dirty="0" smtClean="0"/>
              <a:t>.</a:t>
            </a:r>
          </a:p>
          <a:p>
            <a:r>
              <a:rPr lang="it-IT" sz="2200" dirty="0" err="1" smtClean="0"/>
              <a:t>Peng</a:t>
            </a:r>
            <a:r>
              <a:rPr lang="it-IT" sz="2200" dirty="0" smtClean="0"/>
              <a:t> A </a:t>
            </a:r>
            <a:r>
              <a:rPr lang="it-IT" sz="2200" dirty="0" err="1" smtClean="0"/>
              <a:t>et</a:t>
            </a:r>
            <a:r>
              <a:rPr lang="it-IT" sz="2200" dirty="0" smtClean="0"/>
              <a:t> al., J </a:t>
            </a:r>
            <a:r>
              <a:rPr lang="it-IT" sz="2200" dirty="0" err="1" smtClean="0"/>
              <a:t>Neurol</a:t>
            </a:r>
            <a:r>
              <a:rPr lang="it-IT" sz="2200" dirty="0" smtClean="0"/>
              <a:t> Sci. 2019 Jan 15;396:202-205. </a:t>
            </a:r>
          </a:p>
          <a:p>
            <a:endParaRPr lang="it-IT" sz="2200" b="1" dirty="0"/>
          </a:p>
        </p:txBody>
      </p:sp>
      <p:sp>
        <p:nvSpPr>
          <p:cNvPr id="4" name="Rettangolo 3"/>
          <p:cNvSpPr/>
          <p:nvPr/>
        </p:nvSpPr>
        <p:spPr>
          <a:xfrm>
            <a:off x="107504" y="260648"/>
            <a:ext cx="896448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Interferon beta 1a</a:t>
            </a:r>
          </a:p>
          <a:p>
            <a:r>
              <a:rPr lang="it-IT" dirty="0"/>
              <a:t>Interferon beta 1b</a:t>
            </a:r>
          </a:p>
          <a:p>
            <a:r>
              <a:rPr lang="it-IT" dirty="0" err="1"/>
              <a:t>Glatiramer</a:t>
            </a:r>
            <a:r>
              <a:rPr lang="it-IT" dirty="0"/>
              <a:t> acetate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 err="1"/>
              <a:t>Fingolimod</a:t>
            </a:r>
            <a:r>
              <a:rPr lang="it-IT" dirty="0"/>
              <a:t> </a:t>
            </a:r>
          </a:p>
          <a:p>
            <a:r>
              <a:rPr lang="it-IT" dirty="0" err="1"/>
              <a:t>Teriflunomide</a:t>
            </a:r>
            <a:r>
              <a:rPr lang="it-IT" dirty="0"/>
              <a:t> </a:t>
            </a:r>
          </a:p>
          <a:p>
            <a:r>
              <a:rPr lang="it-IT" dirty="0" err="1"/>
              <a:t>Dimethylfumarate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r>
              <a:rPr lang="it-IT" dirty="0"/>
              <a:t>MS </a:t>
            </a:r>
            <a:r>
              <a:rPr lang="it-IT" dirty="0" err="1"/>
              <a:t>drugs</a:t>
            </a:r>
            <a:r>
              <a:rPr lang="it-IT" dirty="0"/>
              <a:t> and </a:t>
            </a:r>
            <a:r>
              <a:rPr lang="it-IT" dirty="0" err="1"/>
              <a:t>pregnancy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9AD93F-F036-43A6-8AD7-AC14440E3538}"/>
              </a:ext>
            </a:extLst>
          </p:cNvPr>
          <p:cNvSpPr txBox="1"/>
          <p:nvPr/>
        </p:nvSpPr>
        <p:spPr>
          <a:xfrm>
            <a:off x="4420690" y="4293096"/>
            <a:ext cx="4471790" cy="24622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dirty="0" err="1"/>
              <a:t>Small</a:t>
            </a:r>
            <a:r>
              <a:rPr lang="it-IT" sz="2200" dirty="0"/>
              <a:t> </a:t>
            </a:r>
            <a:r>
              <a:rPr lang="it-IT" sz="2200" dirty="0" err="1" smtClean="0"/>
              <a:t>molecules</a:t>
            </a:r>
            <a:r>
              <a:rPr lang="it-IT" sz="2200" dirty="0" smtClean="0"/>
              <a:t>, </a:t>
            </a:r>
            <a:r>
              <a:rPr lang="it-IT" sz="2200" dirty="0"/>
              <a:t>can </a:t>
            </a:r>
            <a:r>
              <a:rPr lang="it-IT" sz="2200" dirty="0" err="1"/>
              <a:t>almost</a:t>
            </a:r>
            <a:r>
              <a:rPr lang="it-IT" sz="2200" dirty="0"/>
              <a:t> </a:t>
            </a:r>
            <a:r>
              <a:rPr lang="it-IT" sz="2200" dirty="0" err="1"/>
              <a:t>certain</a:t>
            </a:r>
            <a:r>
              <a:rPr lang="it-IT" sz="2200" dirty="0"/>
              <a:t> cross the </a:t>
            </a:r>
            <a:r>
              <a:rPr lang="it-IT" sz="2200" dirty="0" err="1"/>
              <a:t>placental</a:t>
            </a:r>
            <a:r>
              <a:rPr lang="it-IT" sz="2200" dirty="0"/>
              <a:t> </a:t>
            </a:r>
            <a:r>
              <a:rPr lang="it-IT" sz="2200" dirty="0" err="1"/>
              <a:t>barrier</a:t>
            </a:r>
            <a:r>
              <a:rPr lang="it-IT" sz="2200" dirty="0"/>
              <a:t>. In </a:t>
            </a:r>
            <a:r>
              <a:rPr lang="it-IT" sz="2200" dirty="0" err="1"/>
              <a:t>Italy</a:t>
            </a:r>
            <a:r>
              <a:rPr lang="it-IT" sz="2200" dirty="0"/>
              <a:t> </a:t>
            </a:r>
            <a:r>
              <a:rPr lang="it-IT" sz="2200" dirty="0" err="1"/>
              <a:t>recommandation</a:t>
            </a:r>
            <a:r>
              <a:rPr lang="it-IT" sz="2200" dirty="0"/>
              <a:t> </a:t>
            </a:r>
            <a:r>
              <a:rPr lang="it-IT" sz="2200" dirty="0" err="1"/>
              <a:t>that</a:t>
            </a:r>
            <a:r>
              <a:rPr lang="it-IT" sz="2200" dirty="0"/>
              <a:t> </a:t>
            </a:r>
            <a:r>
              <a:rPr lang="it-IT" sz="2200" dirty="0" err="1"/>
              <a:t>these</a:t>
            </a:r>
            <a:r>
              <a:rPr lang="it-IT" sz="2200" dirty="0"/>
              <a:t> </a:t>
            </a:r>
            <a:r>
              <a:rPr lang="it-IT" sz="2200" dirty="0" err="1"/>
              <a:t>drugs</a:t>
            </a:r>
            <a:r>
              <a:rPr lang="it-IT" sz="2200" dirty="0"/>
              <a:t> </a:t>
            </a:r>
            <a:r>
              <a:rPr lang="it-IT" sz="2200" dirty="0" err="1"/>
              <a:t>should</a:t>
            </a:r>
            <a:r>
              <a:rPr lang="it-IT" sz="2200" dirty="0"/>
              <a:t> be </a:t>
            </a:r>
            <a:r>
              <a:rPr lang="it-IT" sz="2200" dirty="0" err="1"/>
              <a:t>discontinued</a:t>
            </a:r>
            <a:r>
              <a:rPr lang="it-IT" sz="2200" dirty="0"/>
              <a:t> and </a:t>
            </a:r>
            <a:r>
              <a:rPr lang="it-IT" sz="2200" dirty="0" err="1"/>
              <a:t>contraception</a:t>
            </a:r>
            <a:r>
              <a:rPr lang="it-IT" sz="2200" dirty="0"/>
              <a:t> </a:t>
            </a:r>
            <a:r>
              <a:rPr lang="it-IT" sz="2200" dirty="0" err="1"/>
              <a:t>continued</a:t>
            </a:r>
            <a:r>
              <a:rPr lang="it-IT" sz="2200" dirty="0"/>
              <a:t> for an appropriate </a:t>
            </a:r>
            <a:r>
              <a:rPr lang="it-IT" sz="2200" dirty="0" err="1"/>
              <a:t>period</a:t>
            </a:r>
            <a:r>
              <a:rPr lang="it-IT" sz="2200" dirty="0"/>
              <a:t> of time </a:t>
            </a:r>
            <a:r>
              <a:rPr lang="it-IT" sz="2200" dirty="0" err="1"/>
              <a:t>before</a:t>
            </a:r>
            <a:r>
              <a:rPr lang="it-IT" sz="2200" dirty="0"/>
              <a:t> </a:t>
            </a:r>
            <a:r>
              <a:rPr lang="it-IT" sz="2200" dirty="0" err="1"/>
              <a:t>undergoing</a:t>
            </a:r>
            <a:r>
              <a:rPr lang="it-IT" sz="2200" dirty="0"/>
              <a:t> </a:t>
            </a:r>
            <a:r>
              <a:rPr lang="it-IT" sz="2200" dirty="0" err="1"/>
              <a:t>pregnancy</a:t>
            </a:r>
            <a:r>
              <a:rPr lang="it-IT" sz="2200" dirty="0"/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914BDF-71B7-4945-A7D3-7229FBF067C7}"/>
              </a:ext>
            </a:extLst>
          </p:cNvPr>
          <p:cNvSpPr txBox="1"/>
          <p:nvPr/>
        </p:nvSpPr>
        <p:spPr>
          <a:xfrm>
            <a:off x="4285058" y="1628800"/>
            <a:ext cx="4572000" cy="2123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dirty="0"/>
              <a:t>Large </a:t>
            </a:r>
            <a:r>
              <a:rPr lang="it-IT" sz="2200" dirty="0" err="1"/>
              <a:t>molecules</a:t>
            </a:r>
            <a:r>
              <a:rPr lang="it-IT" sz="2200" dirty="0"/>
              <a:t>  </a:t>
            </a:r>
            <a:r>
              <a:rPr lang="it-IT" sz="2200" dirty="0" err="1"/>
              <a:t>without</a:t>
            </a:r>
            <a:r>
              <a:rPr lang="it-IT" sz="2200" dirty="0"/>
              <a:t> </a:t>
            </a:r>
            <a:r>
              <a:rPr lang="it-IT" sz="2200" dirty="0" err="1"/>
              <a:t>specific</a:t>
            </a:r>
            <a:r>
              <a:rPr lang="it-IT" sz="2200" dirty="0"/>
              <a:t> carriers. Little </a:t>
            </a:r>
            <a:r>
              <a:rPr lang="it-IT" sz="2200" dirty="0" err="1"/>
              <a:t>probability</a:t>
            </a:r>
            <a:r>
              <a:rPr lang="it-IT" sz="2200" dirty="0"/>
              <a:t> </a:t>
            </a:r>
            <a:r>
              <a:rPr lang="it-IT" sz="2200" dirty="0" err="1"/>
              <a:t>that</a:t>
            </a:r>
            <a:r>
              <a:rPr lang="it-IT" sz="2200" dirty="0"/>
              <a:t> </a:t>
            </a:r>
            <a:r>
              <a:rPr lang="it-IT" sz="2200" dirty="0" err="1"/>
              <a:t>they</a:t>
            </a:r>
            <a:r>
              <a:rPr lang="it-IT" sz="2200" dirty="0"/>
              <a:t> can cross the </a:t>
            </a:r>
            <a:r>
              <a:rPr lang="it-IT" sz="2200" dirty="0" err="1"/>
              <a:t>placental</a:t>
            </a:r>
            <a:r>
              <a:rPr lang="it-IT" sz="2200" dirty="0"/>
              <a:t> </a:t>
            </a:r>
            <a:r>
              <a:rPr lang="it-IT" sz="2200" dirty="0" err="1"/>
              <a:t>barrier</a:t>
            </a:r>
            <a:r>
              <a:rPr lang="it-IT" sz="2200" dirty="0"/>
              <a:t> in large </a:t>
            </a:r>
            <a:r>
              <a:rPr lang="it-IT" sz="2200" dirty="0" err="1"/>
              <a:t>amounts</a:t>
            </a:r>
            <a:r>
              <a:rPr lang="it-IT" sz="2200" dirty="0"/>
              <a:t>.  In </a:t>
            </a:r>
            <a:r>
              <a:rPr lang="it-IT" sz="2200" dirty="0" err="1"/>
              <a:t>Italy</a:t>
            </a:r>
            <a:r>
              <a:rPr lang="it-IT" sz="2200" dirty="0"/>
              <a:t> </a:t>
            </a:r>
            <a:r>
              <a:rPr lang="it-IT" sz="2200" dirty="0" err="1"/>
              <a:t>recommendation</a:t>
            </a:r>
            <a:r>
              <a:rPr lang="it-IT" sz="2200" dirty="0"/>
              <a:t> to continue </a:t>
            </a:r>
            <a:r>
              <a:rPr lang="it-IT" sz="2200" dirty="0" err="1"/>
              <a:t>until</a:t>
            </a:r>
            <a:r>
              <a:rPr lang="it-IT" sz="2200" dirty="0"/>
              <a:t> </a:t>
            </a:r>
            <a:r>
              <a:rPr lang="it-IT" sz="2200" dirty="0" err="1"/>
              <a:t>pregnancy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confirmed</a:t>
            </a:r>
            <a:r>
              <a:rPr lang="it-IT" sz="2200" dirty="0"/>
              <a:t>. 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4673A4AE-3D04-46BE-9486-1E606D56F7EE}"/>
              </a:ext>
            </a:extLst>
          </p:cNvPr>
          <p:cNvSpPr/>
          <p:nvPr/>
        </p:nvSpPr>
        <p:spPr>
          <a:xfrm>
            <a:off x="457200" y="1988840"/>
            <a:ext cx="3106688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78E37B3-FF63-494B-A607-F696A90F5372}"/>
              </a:ext>
            </a:extLst>
          </p:cNvPr>
          <p:cNvSpPr/>
          <p:nvPr/>
        </p:nvSpPr>
        <p:spPr>
          <a:xfrm>
            <a:off x="539552" y="4797152"/>
            <a:ext cx="3106688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658582D8-94B4-4F22-96FE-21E59EE67F25}"/>
              </a:ext>
            </a:extLst>
          </p:cNvPr>
          <p:cNvSpPr/>
          <p:nvPr/>
        </p:nvSpPr>
        <p:spPr>
          <a:xfrm>
            <a:off x="3563888" y="2542788"/>
            <a:ext cx="721170" cy="526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4835AEB1-55D1-4926-989F-1BBFD96A44B3}"/>
              </a:ext>
            </a:extLst>
          </p:cNvPr>
          <p:cNvSpPr/>
          <p:nvPr/>
        </p:nvSpPr>
        <p:spPr>
          <a:xfrm>
            <a:off x="3701200" y="5207084"/>
            <a:ext cx="726784" cy="526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888643" y="884742"/>
            <a:ext cx="7313613" cy="528034"/>
          </a:xfrm>
        </p:spPr>
        <p:txBody>
          <a:bodyPr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it-IT" sz="4200" dirty="0" err="1">
                <a:solidFill>
                  <a:schemeClr val="accent5">
                    <a:lumMod val="50000"/>
                  </a:schemeClr>
                </a:solidFill>
                <a:latin typeface="Goudy Old Style" charset="0"/>
              </a:rPr>
              <a:t>Alemtuzumab</a:t>
            </a:r>
            <a:r>
              <a:rPr lang="it-IT" sz="4200" dirty="0">
                <a:solidFill>
                  <a:schemeClr val="accent5">
                    <a:lumMod val="50000"/>
                  </a:schemeClr>
                </a:solidFill>
                <a:latin typeface="Goudy Old Style" charset="0"/>
              </a:rPr>
              <a:t> </a:t>
            </a:r>
            <a:br>
              <a:rPr lang="it-IT" sz="4200" dirty="0">
                <a:solidFill>
                  <a:schemeClr val="accent5">
                    <a:lumMod val="50000"/>
                  </a:schemeClr>
                </a:solidFill>
                <a:latin typeface="Goudy Old Style" charset="0"/>
              </a:rPr>
            </a:br>
            <a:endParaRPr lang="it-IT" sz="4200" dirty="0">
              <a:solidFill>
                <a:schemeClr val="accent5">
                  <a:lumMod val="50000"/>
                </a:schemeClr>
              </a:solidFill>
              <a:latin typeface="Goudy Old Style" charset="0"/>
            </a:endParaRPr>
          </a:p>
        </p:txBody>
      </p:sp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386370" y="727970"/>
            <a:ext cx="8783392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buFont typeface="Wingdings" pitchFamily="2" charset="2"/>
              <a:buChar char="q"/>
            </a:pPr>
            <a:r>
              <a:rPr lang="en-US" sz="2200" dirty="0">
                <a:solidFill>
                  <a:srgbClr val="000000"/>
                </a:solidFill>
                <a:latin typeface="Goudy Old Style" pitchFamily="18" charset="0"/>
              </a:rPr>
              <a:t>After </a:t>
            </a:r>
            <a:r>
              <a:rPr lang="en-US" sz="2200" dirty="0" err="1">
                <a:solidFill>
                  <a:srgbClr val="000000"/>
                </a:solidFill>
                <a:latin typeface="Goudy Old Style" pitchFamily="18" charset="0"/>
              </a:rPr>
              <a:t>alemtuzumab</a:t>
            </a:r>
            <a:r>
              <a:rPr lang="en-US" sz="2200" dirty="0">
                <a:solidFill>
                  <a:srgbClr val="000000"/>
                </a:solidFill>
                <a:latin typeface="Goudy Old Style" pitchFamily="18" charset="0"/>
              </a:rPr>
              <a:t> administration to MS patients, depletion of</a:t>
            </a:r>
          </a:p>
          <a:p>
            <a:r>
              <a:rPr lang="en-US" sz="2200" dirty="0">
                <a:solidFill>
                  <a:srgbClr val="000000"/>
                </a:solidFill>
                <a:latin typeface="Goudy Old Style" pitchFamily="18" charset="0"/>
              </a:rPr>
              <a:t>CD52+ cells is observed, mostly lymphocytes, followed by repopulation occurring:</a:t>
            </a:r>
          </a:p>
          <a:p>
            <a:r>
              <a:rPr lang="en-US" sz="2200" dirty="0">
                <a:solidFill>
                  <a:srgbClr val="000000"/>
                </a:solidFill>
                <a:latin typeface="Goudy Old Style" pitchFamily="18" charset="0"/>
              </a:rPr>
              <a:t>	-after about 3 months for monocytes and B cells</a:t>
            </a:r>
          </a:p>
          <a:p>
            <a:r>
              <a:rPr lang="en-US" sz="2200" dirty="0">
                <a:solidFill>
                  <a:srgbClr val="000000"/>
                </a:solidFill>
                <a:latin typeface="Goudy Old Style" pitchFamily="18" charset="0"/>
              </a:rPr>
              <a:t>	-after 30 months for CD8+ T cells </a:t>
            </a:r>
          </a:p>
          <a:p>
            <a:r>
              <a:rPr lang="en-US" sz="2200" dirty="0">
                <a:solidFill>
                  <a:srgbClr val="000000"/>
                </a:solidFill>
                <a:latin typeface="Goudy Old Style" pitchFamily="18" charset="0"/>
              </a:rPr>
              <a:t>	-after 61 months for CD4+ T cells </a:t>
            </a:r>
          </a:p>
          <a:p>
            <a:pPr>
              <a:buFont typeface="Wingdings" pitchFamily="2" charset="2"/>
              <a:buChar char="q"/>
            </a:pPr>
            <a:endParaRPr lang="en-US" sz="2200" dirty="0">
              <a:solidFill>
                <a:srgbClr val="000000"/>
              </a:solidFill>
              <a:latin typeface="Goudy Old Styl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dirty="0">
                <a:solidFill>
                  <a:srgbClr val="000000"/>
                </a:solidFill>
                <a:latin typeface="Goudy Old Style" pitchFamily="18" charset="0"/>
              </a:rPr>
              <a:t> The changed proportions in immune cells also include an increased number of </a:t>
            </a:r>
            <a:r>
              <a:rPr lang="en-US" sz="2200" dirty="0" err="1">
                <a:solidFill>
                  <a:srgbClr val="000000"/>
                </a:solidFill>
                <a:latin typeface="Goudy Old Style" pitchFamily="18" charset="0"/>
              </a:rPr>
              <a:t>Tregs</a:t>
            </a:r>
            <a:r>
              <a:rPr lang="en-US" sz="2200" dirty="0">
                <a:solidFill>
                  <a:srgbClr val="000000"/>
                </a:solidFill>
                <a:latin typeface="Goudy Old Style" pitchFamily="18" charset="0"/>
              </a:rPr>
              <a:t> and memory T and B cells </a:t>
            </a:r>
          </a:p>
          <a:p>
            <a:pPr>
              <a:buFont typeface="Wingdings" pitchFamily="2" charset="2"/>
              <a:buChar char="q"/>
            </a:pPr>
            <a:endParaRPr lang="en-US" sz="2200" dirty="0">
              <a:solidFill>
                <a:srgbClr val="000000"/>
              </a:solidFill>
              <a:latin typeface="Goudy Old Styl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dirty="0">
                <a:solidFill>
                  <a:srgbClr val="000000"/>
                </a:solidFill>
                <a:latin typeface="Goudy Old Style" pitchFamily="18" charset="0"/>
              </a:rPr>
              <a:t>Predominant regulatory T cells also create a “</a:t>
            </a:r>
            <a:r>
              <a:rPr lang="en-US" sz="2200" dirty="0" err="1">
                <a:solidFill>
                  <a:srgbClr val="000000"/>
                </a:solidFill>
                <a:latin typeface="Goudy Old Style" pitchFamily="18" charset="0"/>
              </a:rPr>
              <a:t>tolerogenic</a:t>
            </a:r>
            <a:r>
              <a:rPr lang="en-US" sz="2200" dirty="0">
                <a:solidFill>
                  <a:srgbClr val="000000"/>
                </a:solidFill>
                <a:latin typeface="Goudy Old Style" pitchFamily="18" charset="0"/>
              </a:rPr>
              <a:t>” environment after </a:t>
            </a:r>
            <a:r>
              <a:rPr lang="en-US" sz="2200" dirty="0" err="1">
                <a:solidFill>
                  <a:srgbClr val="000000"/>
                </a:solidFill>
                <a:latin typeface="Goudy Old Style" pitchFamily="18" charset="0"/>
              </a:rPr>
              <a:t>alemtuzumab</a:t>
            </a:r>
            <a:r>
              <a:rPr lang="en-US" sz="2200" dirty="0">
                <a:solidFill>
                  <a:srgbClr val="000000"/>
                </a:solidFill>
                <a:latin typeface="Goudy Old Style" pitchFamily="18" charset="0"/>
              </a:rPr>
              <a:t> application. </a:t>
            </a:r>
          </a:p>
          <a:p>
            <a:pPr>
              <a:buFont typeface="Wingdings" pitchFamily="2" charset="2"/>
              <a:buChar char="q"/>
            </a:pPr>
            <a:endParaRPr lang="en-US" sz="2200" dirty="0">
              <a:solidFill>
                <a:srgbClr val="000000"/>
              </a:solidFill>
              <a:latin typeface="Goudy Old Styl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dirty="0">
                <a:solidFill>
                  <a:srgbClr val="000000"/>
                </a:solidFill>
                <a:latin typeface="Goudy Old Style" pitchFamily="18" charset="0"/>
              </a:rPr>
              <a:t>Long-time CD4+ cell depletion is considered the most important for the therapeutic effect of </a:t>
            </a:r>
            <a:r>
              <a:rPr lang="en-US" sz="2200" dirty="0" err="1">
                <a:solidFill>
                  <a:srgbClr val="000000"/>
                </a:solidFill>
                <a:latin typeface="Goudy Old Style" pitchFamily="18" charset="0"/>
              </a:rPr>
              <a:t>alemtuzumab</a:t>
            </a:r>
            <a:r>
              <a:rPr lang="en-US" sz="2200" dirty="0">
                <a:solidFill>
                  <a:srgbClr val="000000"/>
                </a:solidFill>
                <a:latin typeface="Goudy Old Style" pitchFamily="18" charset="0"/>
              </a:rPr>
              <a:t>.</a:t>
            </a:r>
          </a:p>
          <a:p>
            <a:pPr hangingPunct="0">
              <a:lnSpc>
                <a:spcPct val="80000"/>
              </a:lnSpc>
              <a:spcBef>
                <a:spcPts val="2000"/>
              </a:spcBef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it-IT" sz="2200" dirty="0">
              <a:solidFill>
                <a:srgbClr val="000000"/>
              </a:solidFill>
              <a:latin typeface="Goudy Old Style" pitchFamily="18" charset="0"/>
              <a:ea typeface="MS PGothic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804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-9939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Immunosuppression</a:t>
            </a:r>
            <a:r>
              <a:rPr lang="it-IT" dirty="0"/>
              <a:t> and </a:t>
            </a:r>
            <a:r>
              <a:rPr lang="it-IT" dirty="0" err="1"/>
              <a:t>pregnancy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-36512" y="1772816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err="1"/>
              <a:t>Continuous</a:t>
            </a:r>
            <a:r>
              <a:rPr lang="it-IT" sz="2200" dirty="0"/>
              <a:t> </a:t>
            </a:r>
            <a:r>
              <a:rPr lang="it-IT" sz="2200" dirty="0" err="1"/>
              <a:t>immunosuppression</a:t>
            </a:r>
            <a:endParaRPr lang="it-IT" sz="2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419872" y="1427872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/>
              <a:t>Generally</a:t>
            </a:r>
            <a:r>
              <a:rPr lang="it-IT" sz="2200" dirty="0"/>
              <a:t> </a:t>
            </a:r>
            <a:r>
              <a:rPr lang="it-IT" sz="2200" dirty="0" err="1"/>
              <a:t>not</a:t>
            </a:r>
            <a:r>
              <a:rPr lang="it-IT" sz="2200" dirty="0"/>
              <a:t> </a:t>
            </a:r>
            <a:r>
              <a:rPr lang="it-IT" sz="2200" dirty="0" err="1"/>
              <a:t>recommended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the </a:t>
            </a:r>
            <a:r>
              <a:rPr lang="it-IT" sz="2200" dirty="0" err="1"/>
              <a:t>immunosuppressive</a:t>
            </a:r>
            <a:r>
              <a:rPr lang="it-IT" sz="2200" dirty="0"/>
              <a:t> agent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present</a:t>
            </a:r>
            <a:r>
              <a:rPr lang="it-IT" sz="2200" dirty="0"/>
              <a:t> </a:t>
            </a:r>
            <a:r>
              <a:rPr lang="it-IT" sz="2200" dirty="0" err="1"/>
              <a:t>within</a:t>
            </a:r>
            <a:r>
              <a:rPr lang="it-IT" sz="2200" dirty="0"/>
              <a:t> the body </a:t>
            </a:r>
            <a:r>
              <a:rPr lang="it-IT" sz="2200" dirty="0" err="1"/>
              <a:t>continuously</a:t>
            </a:r>
            <a:r>
              <a:rPr lang="it-IT" sz="2200" dirty="0"/>
              <a:t>. </a:t>
            </a:r>
            <a:r>
              <a:rPr lang="it-IT" sz="2200" dirty="0" err="1"/>
              <a:t>Safety</a:t>
            </a:r>
            <a:r>
              <a:rPr lang="it-IT" sz="2200" dirty="0"/>
              <a:t> in </a:t>
            </a:r>
            <a:r>
              <a:rPr lang="it-IT" sz="2200" dirty="0" err="1"/>
              <a:t>pregnancy</a:t>
            </a:r>
            <a:r>
              <a:rPr lang="it-IT" sz="2200" dirty="0"/>
              <a:t> </a:t>
            </a:r>
            <a:r>
              <a:rPr lang="it-IT" sz="2200" dirty="0" err="1"/>
              <a:t>depends</a:t>
            </a:r>
            <a:r>
              <a:rPr lang="it-IT" sz="2200" dirty="0"/>
              <a:t> on the </a:t>
            </a:r>
            <a:r>
              <a:rPr lang="it-IT" sz="2200" dirty="0" err="1"/>
              <a:t>safety</a:t>
            </a:r>
            <a:r>
              <a:rPr lang="it-IT" sz="2200" dirty="0"/>
              <a:t> </a:t>
            </a:r>
            <a:r>
              <a:rPr lang="it-IT" sz="2200" dirty="0" err="1"/>
              <a:t>profile</a:t>
            </a:r>
            <a:r>
              <a:rPr lang="it-IT" sz="2200" dirty="0"/>
              <a:t> of </a:t>
            </a:r>
            <a:r>
              <a:rPr lang="it-IT" sz="2200" dirty="0" err="1"/>
              <a:t>individual</a:t>
            </a:r>
            <a:r>
              <a:rPr lang="it-IT" sz="2200" dirty="0"/>
              <a:t> agent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6512" y="4150821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err="1"/>
              <a:t>Intermittent</a:t>
            </a:r>
            <a:r>
              <a:rPr lang="it-IT" sz="2200" dirty="0"/>
              <a:t> </a:t>
            </a:r>
            <a:r>
              <a:rPr lang="it-IT" sz="2200" dirty="0" err="1"/>
              <a:t>immunosuppression</a:t>
            </a:r>
            <a:endParaRPr lang="it-IT" sz="2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419872" y="3580561"/>
            <a:ext cx="5760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/>
              <a:t>Generally</a:t>
            </a:r>
            <a:r>
              <a:rPr lang="it-IT" sz="2200" dirty="0"/>
              <a:t> </a:t>
            </a:r>
            <a:r>
              <a:rPr lang="it-IT" sz="2200" dirty="0" err="1"/>
              <a:t>well</a:t>
            </a:r>
            <a:r>
              <a:rPr lang="it-IT" sz="2200" dirty="0"/>
              <a:t> </a:t>
            </a:r>
            <a:r>
              <a:rPr lang="it-IT" sz="2200" dirty="0" err="1"/>
              <a:t>tolerated</a:t>
            </a:r>
            <a:r>
              <a:rPr lang="it-IT" sz="2200" dirty="0"/>
              <a:t> </a:t>
            </a:r>
            <a:r>
              <a:rPr lang="it-IT" sz="2200" dirty="0" err="1"/>
              <a:t>after</a:t>
            </a:r>
            <a:r>
              <a:rPr lang="it-IT" sz="2200" dirty="0"/>
              <a:t> the immune system </a:t>
            </a:r>
            <a:r>
              <a:rPr lang="it-IT" sz="2200" dirty="0" err="1"/>
              <a:t>has</a:t>
            </a:r>
            <a:r>
              <a:rPr lang="it-IT" sz="2200" dirty="0"/>
              <a:t> </a:t>
            </a:r>
            <a:r>
              <a:rPr lang="it-IT" sz="2200" dirty="0" err="1"/>
              <a:t>been</a:t>
            </a:r>
            <a:r>
              <a:rPr lang="it-IT" sz="2200" dirty="0"/>
              <a:t> </a:t>
            </a:r>
            <a:r>
              <a:rPr lang="it-IT" sz="2200" dirty="0" err="1"/>
              <a:t>reconstituted</a:t>
            </a:r>
            <a:r>
              <a:rPr lang="it-IT" sz="2200" dirty="0"/>
              <a:t>. The </a:t>
            </a:r>
            <a:r>
              <a:rPr lang="it-IT" sz="2200" dirty="0" err="1"/>
              <a:t>exception</a:t>
            </a:r>
            <a:r>
              <a:rPr lang="it-IT" sz="2200" dirty="0"/>
              <a:t> </a:t>
            </a:r>
            <a:r>
              <a:rPr lang="it-IT" sz="2200" dirty="0" err="1"/>
              <a:t>being</a:t>
            </a:r>
            <a:r>
              <a:rPr lang="it-IT" sz="2200" dirty="0"/>
              <a:t> </a:t>
            </a:r>
            <a:r>
              <a:rPr lang="it-IT" sz="2200" dirty="0" err="1"/>
              <a:t>delayed</a:t>
            </a:r>
            <a:r>
              <a:rPr lang="it-IT" sz="2200" dirty="0"/>
              <a:t> </a:t>
            </a:r>
            <a:r>
              <a:rPr lang="it-IT" sz="2200" dirty="0" err="1"/>
              <a:t>secondary</a:t>
            </a:r>
            <a:r>
              <a:rPr lang="it-IT" sz="2200" dirty="0"/>
              <a:t> autoimmune </a:t>
            </a:r>
            <a:r>
              <a:rPr lang="it-IT" sz="2200" dirty="0" err="1"/>
              <a:t>complications</a:t>
            </a:r>
            <a:r>
              <a:rPr lang="it-IT" sz="2200" dirty="0"/>
              <a:t> </a:t>
            </a:r>
            <a:r>
              <a:rPr lang="it-IT" sz="2200" dirty="0" err="1"/>
              <a:t>associated</a:t>
            </a:r>
            <a:r>
              <a:rPr lang="it-IT" sz="2200" dirty="0"/>
              <a:t> </a:t>
            </a:r>
            <a:r>
              <a:rPr lang="it-IT" sz="2200" dirty="0" err="1"/>
              <a:t>with</a:t>
            </a:r>
            <a:r>
              <a:rPr lang="it-IT" sz="2200" dirty="0"/>
              <a:t> </a:t>
            </a:r>
            <a:r>
              <a:rPr lang="it-IT" sz="2200" dirty="0" err="1"/>
              <a:t>alemtuzumab</a:t>
            </a:r>
            <a:r>
              <a:rPr lang="it-IT" sz="2200" dirty="0"/>
              <a:t>; </a:t>
            </a:r>
            <a:r>
              <a:rPr lang="it-IT" sz="2200" dirty="0" err="1"/>
              <a:t>these</a:t>
            </a:r>
            <a:r>
              <a:rPr lang="it-IT" sz="2200" dirty="0"/>
              <a:t> </a:t>
            </a:r>
            <a:r>
              <a:rPr lang="it-IT" sz="2200" dirty="0" err="1"/>
              <a:t>tend</a:t>
            </a:r>
            <a:r>
              <a:rPr lang="it-IT" sz="2200" dirty="0"/>
              <a:t> </a:t>
            </a:r>
            <a:r>
              <a:rPr lang="it-IT" sz="2200" dirty="0" err="1"/>
              <a:t>to</a:t>
            </a:r>
            <a:r>
              <a:rPr lang="it-IT" sz="2200" dirty="0"/>
              <a:t> </a:t>
            </a:r>
            <a:r>
              <a:rPr lang="it-IT" sz="2200" dirty="0" err="1"/>
              <a:t>be</a:t>
            </a:r>
            <a:r>
              <a:rPr lang="it-IT" sz="2200" dirty="0"/>
              <a:t> antibody </a:t>
            </a:r>
            <a:r>
              <a:rPr lang="it-IT" sz="2200" dirty="0" err="1"/>
              <a:t>mediated</a:t>
            </a:r>
            <a:r>
              <a:rPr lang="it-IT" sz="2200" dirty="0"/>
              <a:t> </a:t>
            </a:r>
            <a:r>
              <a:rPr lang="it-IT" sz="2200" dirty="0" err="1"/>
              <a:t>disorders</a:t>
            </a:r>
            <a:r>
              <a:rPr lang="it-IT" sz="2200" dirty="0"/>
              <a:t> and the transfer </a:t>
            </a:r>
            <a:r>
              <a:rPr lang="it-IT" sz="2200" dirty="0" err="1"/>
              <a:t>of</a:t>
            </a:r>
            <a:r>
              <a:rPr lang="it-IT" sz="2200" dirty="0"/>
              <a:t> </a:t>
            </a:r>
            <a:r>
              <a:rPr lang="it-IT" sz="2200" dirty="0" err="1"/>
              <a:t>autoantibodies</a:t>
            </a:r>
            <a:r>
              <a:rPr lang="it-IT" sz="2200" dirty="0"/>
              <a:t> </a:t>
            </a:r>
            <a:r>
              <a:rPr lang="it-IT" sz="2200" dirty="0" err="1"/>
              <a:t>across</a:t>
            </a:r>
            <a:r>
              <a:rPr lang="it-IT" sz="2200" dirty="0"/>
              <a:t> the placenta can cause </a:t>
            </a:r>
            <a:r>
              <a:rPr lang="it-IT" sz="2200" dirty="0" err="1"/>
              <a:t>neonatal</a:t>
            </a:r>
            <a:r>
              <a:rPr lang="it-IT" sz="2200" dirty="0"/>
              <a:t> </a:t>
            </a:r>
            <a:r>
              <a:rPr lang="it-IT" sz="2200" dirty="0" err="1" smtClean="0"/>
              <a:t>disease</a:t>
            </a:r>
            <a:r>
              <a:rPr lang="it-IT" sz="2200" dirty="0"/>
              <a:t>, </a:t>
            </a:r>
            <a:r>
              <a:rPr lang="it-IT" sz="2200" dirty="0" err="1"/>
              <a:t>for</a:t>
            </a:r>
            <a:r>
              <a:rPr lang="it-IT" sz="2200" dirty="0"/>
              <a:t> </a:t>
            </a:r>
            <a:r>
              <a:rPr lang="it-IT" sz="2200" dirty="0" err="1"/>
              <a:t>example</a:t>
            </a:r>
            <a:r>
              <a:rPr lang="it-IT" sz="2200" dirty="0"/>
              <a:t> </a:t>
            </a:r>
            <a:r>
              <a:rPr lang="it-IT" sz="2200" dirty="0" err="1"/>
              <a:t>neonatal</a:t>
            </a:r>
            <a:r>
              <a:rPr lang="it-IT" sz="2200" dirty="0"/>
              <a:t> </a:t>
            </a:r>
            <a:r>
              <a:rPr lang="it-IT" sz="2200" dirty="0" err="1"/>
              <a:t>hyperthyroidism</a:t>
            </a:r>
            <a:endParaRPr lang="it-IT" sz="2200" dirty="0"/>
          </a:p>
        </p:txBody>
      </p:sp>
      <p:sp>
        <p:nvSpPr>
          <p:cNvPr id="14" name="Ovale 13"/>
          <p:cNvSpPr/>
          <p:nvPr/>
        </p:nvSpPr>
        <p:spPr>
          <a:xfrm>
            <a:off x="35496" y="1556792"/>
            <a:ext cx="2843808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35496" y="3933056"/>
            <a:ext cx="2843808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3347864" y="1412776"/>
            <a:ext cx="5400600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3419872" y="3573016"/>
            <a:ext cx="5643736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>
            <a:off x="2915816" y="2060848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/>
          <p:cNvSpPr/>
          <p:nvPr/>
        </p:nvSpPr>
        <p:spPr>
          <a:xfrm>
            <a:off x="2915816" y="4437112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pPr algn="ctr"/>
            <a:r>
              <a:rPr lang="it-IT" dirty="0"/>
              <a:t>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- 1993: prima </a:t>
            </a:r>
            <a:r>
              <a:rPr lang="en-US" dirty="0" err="1"/>
              <a:t>terapia</a:t>
            </a:r>
            <a:r>
              <a:rPr lang="en-US" dirty="0"/>
              <a:t> </a:t>
            </a:r>
            <a:r>
              <a:rPr lang="en-US" dirty="0" err="1"/>
              <a:t>disponibile</a:t>
            </a:r>
            <a:r>
              <a:rPr lang="en-US" dirty="0"/>
              <a:t> (</a:t>
            </a:r>
            <a:r>
              <a:rPr lang="en-US" dirty="0" err="1"/>
              <a:t>interferone</a:t>
            </a:r>
            <a:r>
              <a:rPr lang="en-US" dirty="0"/>
              <a:t>)</a:t>
            </a:r>
          </a:p>
          <a:p>
            <a:r>
              <a:rPr lang="en-US" dirty="0"/>
              <a:t>-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ultimi</a:t>
            </a:r>
            <a:r>
              <a:rPr lang="en-US" dirty="0"/>
              <a:t> </a:t>
            </a:r>
            <a:r>
              <a:rPr lang="en-US" dirty="0" err="1"/>
              <a:t>anni</a:t>
            </a:r>
            <a:r>
              <a:rPr lang="en-US" dirty="0"/>
              <a:t> </a:t>
            </a:r>
            <a:r>
              <a:rPr lang="en-US" dirty="0" err="1"/>
              <a:t>notevole</a:t>
            </a:r>
            <a:r>
              <a:rPr lang="en-US" dirty="0"/>
              <a:t> </a:t>
            </a:r>
            <a:r>
              <a:rPr lang="en-US" dirty="0" err="1"/>
              <a:t>incremento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disease-modifying therapies (DMTs) </a:t>
            </a:r>
            <a:r>
              <a:rPr lang="en-US" dirty="0" err="1"/>
              <a:t>approvate</a:t>
            </a:r>
            <a:r>
              <a:rPr lang="en-US" dirty="0"/>
              <a:t> </a:t>
            </a:r>
            <a:r>
              <a:rPr lang="en-US" dirty="0" err="1"/>
              <a:t>dall</a:t>
            </a:r>
            <a:r>
              <a:rPr lang="en-US" dirty="0"/>
              <a:t>’ EMA, </a:t>
            </a:r>
            <a:r>
              <a:rPr lang="en-US" dirty="0" err="1"/>
              <a:t>sia</a:t>
            </a:r>
            <a:r>
              <a:rPr lang="en-US" dirty="0"/>
              <a:t> </a:t>
            </a:r>
            <a:r>
              <a:rPr lang="en-US" dirty="0" err="1"/>
              <a:t>iniettabili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orali</a:t>
            </a:r>
            <a:r>
              <a:rPr lang="en-US" dirty="0"/>
              <a:t> .</a:t>
            </a:r>
          </a:p>
          <a:p>
            <a:r>
              <a:rPr lang="en-US" dirty="0"/>
              <a:t>Le </a:t>
            </a:r>
            <a:r>
              <a:rPr lang="en-US" dirty="0" err="1"/>
              <a:t>nuove</a:t>
            </a:r>
            <a:r>
              <a:rPr lang="en-US" dirty="0"/>
              <a:t> </a:t>
            </a:r>
            <a:r>
              <a:rPr lang="en-US" dirty="0" err="1"/>
              <a:t>terapie</a:t>
            </a:r>
            <a:r>
              <a:rPr lang="en-US" dirty="0"/>
              <a:t> </a:t>
            </a:r>
            <a:r>
              <a:rPr lang="en-US" dirty="0" err="1"/>
              <a:t>disponibili</a:t>
            </a:r>
            <a:r>
              <a:rPr lang="en-US" dirty="0"/>
              <a:t> </a:t>
            </a:r>
            <a:r>
              <a:rPr lang="en-US" dirty="0" err="1"/>
              <a:t>danno</a:t>
            </a:r>
            <a:r>
              <a:rPr lang="en-US" dirty="0"/>
              <a:t> </a:t>
            </a:r>
            <a:r>
              <a:rPr lang="en-US" dirty="0" err="1"/>
              <a:t>l’opportunità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effettuare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“</a:t>
            </a:r>
            <a:r>
              <a:rPr lang="en-US" dirty="0" err="1"/>
              <a:t>terapia</a:t>
            </a:r>
            <a:r>
              <a:rPr lang="en-US" dirty="0"/>
              <a:t> </a:t>
            </a:r>
            <a:r>
              <a:rPr lang="en-US" dirty="0" err="1"/>
              <a:t>individualizzata</a:t>
            </a:r>
            <a:r>
              <a:rPr lang="en-US" dirty="0"/>
              <a:t>”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quale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paziente</a:t>
            </a:r>
            <a:r>
              <a:rPr lang="en-US" dirty="0"/>
              <a:t> e </a:t>
            </a:r>
            <a:r>
              <a:rPr lang="en-US" dirty="0" err="1"/>
              <a:t>il</a:t>
            </a:r>
            <a:r>
              <a:rPr lang="en-US" dirty="0"/>
              <a:t> medico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considerare</a:t>
            </a:r>
            <a:r>
              <a:rPr lang="en-US" dirty="0"/>
              <a:t> </a:t>
            </a:r>
            <a:r>
              <a:rPr lang="en-US" dirty="0" err="1"/>
              <a:t>l’efficacia</a:t>
            </a:r>
            <a:r>
              <a:rPr lang="en-US" dirty="0"/>
              <a:t>,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effetti</a:t>
            </a:r>
            <a:r>
              <a:rPr lang="en-US" dirty="0"/>
              <a:t> </a:t>
            </a:r>
            <a:r>
              <a:rPr lang="en-US" dirty="0" err="1"/>
              <a:t>collaterali</a:t>
            </a:r>
            <a:r>
              <a:rPr lang="en-US" dirty="0"/>
              <a:t> 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danni</a:t>
            </a:r>
            <a:r>
              <a:rPr lang="en-US" dirty="0"/>
              <a:t> </a:t>
            </a:r>
            <a:r>
              <a:rPr lang="en-US" dirty="0" err="1"/>
              <a:t>potenziali</a:t>
            </a:r>
            <a:r>
              <a:rPr lang="en-US" dirty="0"/>
              <a:t> in un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decisionale</a:t>
            </a:r>
            <a:r>
              <a:rPr lang="en-US" dirty="0"/>
              <a:t> </a:t>
            </a:r>
            <a:r>
              <a:rPr lang="en-US" dirty="0" err="1"/>
              <a:t>condiviso</a:t>
            </a:r>
            <a:r>
              <a:rPr lang="en-US" dirty="0"/>
              <a:t>. </a:t>
            </a:r>
          </a:p>
          <a:p>
            <a:r>
              <a:rPr lang="en-US" dirty="0" smtClean="0"/>
              <a:t>La </a:t>
            </a:r>
            <a:r>
              <a:rPr lang="en-US" dirty="0" err="1"/>
              <a:t>molteplicità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meccanismi</a:t>
            </a:r>
            <a:r>
              <a:rPr lang="en-US" dirty="0"/>
              <a:t> </a:t>
            </a:r>
            <a:r>
              <a:rPr lang="en-US" dirty="0" err="1"/>
              <a:t>d’azione</a:t>
            </a:r>
            <a:r>
              <a:rPr lang="en-US" dirty="0"/>
              <a:t>, le diverse </a:t>
            </a:r>
            <a:r>
              <a:rPr lang="en-US" dirty="0" err="1"/>
              <a:t>necessità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monitoraggio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diverso</a:t>
            </a:r>
            <a:r>
              <a:rPr lang="en-US" dirty="0"/>
              <a:t> </a:t>
            </a:r>
            <a:r>
              <a:rPr lang="en-US" dirty="0" err="1"/>
              <a:t>profilo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rischio</a:t>
            </a:r>
            <a:r>
              <a:rPr lang="en-US" dirty="0"/>
              <a:t> </a:t>
            </a:r>
            <a:r>
              <a:rPr lang="en-US" dirty="0" err="1"/>
              <a:t>oltre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conoscenze</a:t>
            </a:r>
            <a:r>
              <a:rPr lang="en-US" dirty="0"/>
              <a:t> </a:t>
            </a:r>
            <a:r>
              <a:rPr lang="en-US" dirty="0" err="1"/>
              <a:t>limitate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farmaci</a:t>
            </a:r>
            <a:r>
              <a:rPr lang="en-US" dirty="0"/>
              <a:t>, </a:t>
            </a:r>
            <a:r>
              <a:rPr lang="en-US" dirty="0" err="1"/>
              <a:t>rendono</a:t>
            </a:r>
            <a:r>
              <a:rPr lang="en-US" dirty="0"/>
              <a:t> </a:t>
            </a:r>
            <a:r>
              <a:rPr lang="en-US" dirty="0" err="1"/>
              <a:t>complesso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compito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personalizzare</a:t>
            </a:r>
            <a:r>
              <a:rPr lang="en-US" dirty="0"/>
              <a:t> la </a:t>
            </a:r>
            <a:r>
              <a:rPr lang="it-IT" dirty="0"/>
              <a:t>terapia</a:t>
            </a:r>
          </a:p>
        </p:txBody>
      </p:sp>
    </p:spTree>
    <p:extLst>
      <p:ext uri="{BB962C8B-B14F-4D97-AF65-F5344CB8AC3E}">
        <p14:creationId xmlns:p14="http://schemas.microsoft.com/office/powerpoint/2010/main" val="14070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ALEMTUZUMAB: indicazioni terapeutiche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1997576"/>
          </a:xfrm>
        </p:spPr>
        <p:txBody>
          <a:bodyPr/>
          <a:lstStyle/>
          <a:p>
            <a:r>
              <a:rPr lang="it-IT" dirty="0" smtClean="0"/>
              <a:t>LEMTRADA è indicato per i pazienti adulti con sclerosi multipla </a:t>
            </a:r>
            <a:r>
              <a:rPr lang="it-IT" dirty="0" err="1" smtClean="0"/>
              <a:t>recidivante-remittente</a:t>
            </a:r>
            <a:r>
              <a:rPr lang="it-IT" dirty="0" smtClean="0"/>
              <a:t> (SMRR) con malattia attiva definita clinicamente o attraverso le immagini di risonanza magnetica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it-IT" sz="4200" dirty="0">
                <a:latin typeface="Goudy Old Style" charset="0"/>
              </a:rPr>
              <a:t>CARE-MSI and II (</a:t>
            </a:r>
            <a:r>
              <a:rPr lang="it-IT" sz="4200" dirty="0" err="1">
                <a:latin typeface="Goudy Old Style" charset="0"/>
              </a:rPr>
              <a:t>phase</a:t>
            </a:r>
            <a:r>
              <a:rPr lang="it-IT" sz="4200" dirty="0">
                <a:latin typeface="Goudy Old Style" charset="0"/>
              </a:rPr>
              <a:t> III)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0">
              <a:lnSpc>
                <a:spcPct val="100000"/>
              </a:lnSpc>
              <a:spcBef>
                <a:spcPts val="2000"/>
              </a:spcBef>
              <a:defRPr/>
            </a:pPr>
            <a:r>
              <a:rPr lang="it-IT" sz="2400" dirty="0">
                <a:latin typeface="Goudy Old Style" charset="0"/>
              </a:rPr>
              <a:t>-CARE-MSI trial </a:t>
            </a:r>
            <a:r>
              <a:rPr lang="it-IT" sz="2400" dirty="0" err="1">
                <a:latin typeface="Goudy Old Style" charset="0"/>
              </a:rPr>
              <a:t>enrolled</a:t>
            </a:r>
            <a:r>
              <a:rPr lang="it-IT" sz="2400" dirty="0">
                <a:latin typeface="Goudy Old Style" charset="0"/>
              </a:rPr>
              <a:t> treatment naïve </a:t>
            </a:r>
            <a:r>
              <a:rPr lang="it-IT" sz="2400" dirty="0" err="1">
                <a:latin typeface="Goudy Old Style" charset="0"/>
              </a:rPr>
              <a:t>patients</a:t>
            </a:r>
            <a:r>
              <a:rPr lang="it-IT" sz="2400" dirty="0">
                <a:latin typeface="Goudy Old Style" charset="0"/>
              </a:rPr>
              <a:t> with </a:t>
            </a:r>
            <a:r>
              <a:rPr lang="it-IT" sz="2400" dirty="0" err="1">
                <a:latin typeface="Goudy Old Style" charset="0"/>
              </a:rPr>
              <a:t>early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smtClean="0">
                <a:latin typeface="Goudy Old Style" charset="0"/>
              </a:rPr>
              <a:t>RRMS.</a:t>
            </a:r>
            <a:endParaRPr lang="it-IT" sz="2400" dirty="0">
              <a:latin typeface="Goudy Old Style" charset="0"/>
            </a:endParaRPr>
          </a:p>
          <a:p>
            <a:pPr hangingPunct="0">
              <a:lnSpc>
                <a:spcPct val="100000"/>
              </a:lnSpc>
              <a:spcBef>
                <a:spcPts val="2000"/>
              </a:spcBef>
              <a:defRPr/>
            </a:pPr>
            <a:r>
              <a:rPr lang="it-IT" sz="2400" dirty="0">
                <a:latin typeface="Goudy Old Style" charset="0"/>
              </a:rPr>
              <a:t>-CARE-MSII trial </a:t>
            </a:r>
            <a:r>
              <a:rPr lang="it-IT" sz="2400" dirty="0" err="1">
                <a:latin typeface="Goudy Old Style" charset="0"/>
              </a:rPr>
              <a:t>enrolled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previously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treated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patients</a:t>
            </a:r>
            <a:r>
              <a:rPr lang="it-IT" sz="2400" dirty="0">
                <a:latin typeface="Goudy Old Style" charset="0"/>
              </a:rPr>
              <a:t> with RRMS.</a:t>
            </a:r>
          </a:p>
          <a:p>
            <a:pPr hangingPunct="0">
              <a:spcBef>
                <a:spcPts val="2000"/>
              </a:spcBef>
              <a:defRPr/>
            </a:pPr>
            <a:r>
              <a:rPr lang="it-IT" sz="2400" dirty="0">
                <a:latin typeface="Goudy Old Style" charset="0"/>
              </a:rPr>
              <a:t>-</a:t>
            </a:r>
            <a:r>
              <a:rPr lang="it-IT" sz="2400" dirty="0" err="1">
                <a:latin typeface="Goudy Old Style" charset="0"/>
              </a:rPr>
              <a:t>Annual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cycles</a:t>
            </a:r>
            <a:r>
              <a:rPr lang="it-IT" sz="2400" dirty="0">
                <a:latin typeface="Goudy Old Style" charset="0"/>
              </a:rPr>
              <a:t> of </a:t>
            </a:r>
            <a:r>
              <a:rPr lang="it-IT" sz="2400" dirty="0" err="1">
                <a:latin typeface="Goudy Old Style" charset="0"/>
              </a:rPr>
              <a:t>intravenous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alemtuzumab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at</a:t>
            </a:r>
            <a:r>
              <a:rPr lang="it-IT" sz="2400" dirty="0">
                <a:latin typeface="Goudy Old Style" charset="0"/>
              </a:rPr>
              <a:t> 12 mg/d or </a:t>
            </a:r>
            <a:r>
              <a:rPr lang="it-IT" sz="2400" dirty="0" err="1">
                <a:latin typeface="Goudy Old Style" charset="0"/>
              </a:rPr>
              <a:t>three</a:t>
            </a:r>
            <a:r>
              <a:rPr lang="it-IT" sz="2400" dirty="0">
                <a:latin typeface="Goudy Old Style" charset="0"/>
              </a:rPr>
              <a:t> times per week </a:t>
            </a:r>
            <a:r>
              <a:rPr lang="it-IT" sz="2400" dirty="0" err="1">
                <a:latin typeface="Goudy Old Style" charset="0"/>
              </a:rPr>
              <a:t>subcutaneous</a:t>
            </a:r>
            <a:r>
              <a:rPr lang="it-IT" sz="2400" dirty="0">
                <a:latin typeface="Goudy Old Style" charset="0"/>
              </a:rPr>
              <a:t> INF-β1a </a:t>
            </a:r>
            <a:r>
              <a:rPr lang="it-IT" sz="2400" dirty="0" err="1">
                <a:latin typeface="Goudy Old Style" charset="0"/>
              </a:rPr>
              <a:t>at</a:t>
            </a:r>
            <a:r>
              <a:rPr lang="it-IT" sz="2400" dirty="0">
                <a:latin typeface="Goudy Old Style" charset="0"/>
              </a:rPr>
              <a:t> 44 </a:t>
            </a:r>
            <a:r>
              <a:rPr lang="it-IT" sz="2400" dirty="0" err="1">
                <a:latin typeface="Goudy Old Style" charset="0"/>
              </a:rPr>
              <a:t>μg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that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was</a:t>
            </a:r>
            <a:r>
              <a:rPr lang="it-IT" sz="2400" dirty="0">
                <a:latin typeface="Goudy Old Style" charset="0"/>
              </a:rPr>
              <a:t> </a:t>
            </a:r>
            <a:r>
              <a:rPr lang="it-IT" sz="2400" dirty="0" err="1">
                <a:latin typeface="Goudy Old Style" charset="0"/>
              </a:rPr>
              <a:t>followed</a:t>
            </a:r>
            <a:r>
              <a:rPr lang="it-IT" sz="2400" dirty="0">
                <a:latin typeface="Goudy Old Style" charset="0"/>
              </a:rPr>
              <a:t> for 24 </a:t>
            </a:r>
            <a:r>
              <a:rPr lang="it-IT" sz="2400" dirty="0" err="1">
                <a:latin typeface="Goudy Old Style" charset="0"/>
              </a:rPr>
              <a:t>months</a:t>
            </a:r>
            <a:r>
              <a:rPr lang="it-IT" sz="2400" dirty="0">
                <a:latin typeface="Goudy Old Style" charset="0"/>
              </a:rPr>
              <a:t>. </a:t>
            </a:r>
          </a:p>
          <a:p>
            <a:pPr hangingPunct="0">
              <a:lnSpc>
                <a:spcPct val="100000"/>
              </a:lnSpc>
              <a:spcBef>
                <a:spcPts val="2000"/>
              </a:spcBef>
              <a:defRPr/>
            </a:pPr>
            <a:endParaRPr lang="it-IT" sz="2400" dirty="0">
              <a:latin typeface="Goudy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39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it-IT" sz="4200" dirty="0">
                <a:latin typeface="Goudy Old Style" charset="0"/>
              </a:rPr>
              <a:t>CARE-MS I and II: </a:t>
            </a:r>
            <a:r>
              <a:rPr lang="it-IT" sz="4200" dirty="0" err="1">
                <a:latin typeface="Goudy Old Style" charset="0"/>
              </a:rPr>
              <a:t>Results</a:t>
            </a:r>
            <a:r>
              <a:rPr lang="it-IT" sz="4200" dirty="0">
                <a:latin typeface="Goudy Old Style" charset="0"/>
              </a:rPr>
              <a:t> 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0">
              <a:lnSpc>
                <a:spcPct val="100000"/>
              </a:lnSpc>
              <a:spcBef>
                <a:spcPts val="2000"/>
              </a:spcBef>
              <a:buFont typeface="Arial" pitchFamily="34" charset="0"/>
              <a:buChar char="•"/>
              <a:defRPr/>
            </a:pPr>
            <a:r>
              <a:rPr lang="it-IT" sz="2400" dirty="0">
                <a:latin typeface="Goudy Old Style" charset="0"/>
              </a:rPr>
              <a:t>CARE-MS I: 55% </a:t>
            </a:r>
            <a:r>
              <a:rPr lang="it-IT" sz="2400" dirty="0" err="1">
                <a:latin typeface="Goudy Old Style" charset="0"/>
              </a:rPr>
              <a:t>reduction</a:t>
            </a:r>
            <a:r>
              <a:rPr lang="it-IT" sz="2400" dirty="0">
                <a:latin typeface="Goudy Old Style" charset="0"/>
              </a:rPr>
              <a:t> in relapse rate in the </a:t>
            </a:r>
            <a:r>
              <a:rPr lang="it-IT" sz="2400" dirty="0" err="1">
                <a:latin typeface="Goudy Old Style" charset="0"/>
              </a:rPr>
              <a:t>alemtuzumab-treated</a:t>
            </a:r>
            <a:r>
              <a:rPr lang="it-IT" sz="2400" dirty="0">
                <a:latin typeface="Goudy Old Style" charset="0"/>
              </a:rPr>
              <a:t> group </a:t>
            </a:r>
            <a:r>
              <a:rPr lang="it-IT" sz="2400" dirty="0" err="1">
                <a:latin typeface="Goudy Old Style" charset="0"/>
              </a:rPr>
              <a:t>compared</a:t>
            </a:r>
            <a:r>
              <a:rPr lang="it-IT" sz="2400" dirty="0">
                <a:latin typeface="Goudy Old Style" charset="0"/>
              </a:rPr>
              <a:t> to the INF-β1a group at 24 </a:t>
            </a:r>
            <a:r>
              <a:rPr lang="it-IT" sz="2400" dirty="0" err="1">
                <a:latin typeface="Goudy Old Style" charset="0"/>
              </a:rPr>
              <a:t>months</a:t>
            </a:r>
            <a:endParaRPr lang="it-IT" sz="2400" dirty="0">
              <a:latin typeface="Goudy Old Style" charset="0"/>
            </a:endParaRPr>
          </a:p>
          <a:p>
            <a:pPr hangingPunct="0">
              <a:spcBef>
                <a:spcPts val="2000"/>
              </a:spcBef>
              <a:buFont typeface="Arial" pitchFamily="34" charset="0"/>
              <a:buChar char="•"/>
              <a:defRPr/>
            </a:pPr>
            <a:r>
              <a:rPr lang="it-IT" sz="2400" dirty="0">
                <a:latin typeface="Goudy Old Style" charset="0"/>
              </a:rPr>
              <a:t>CARE-MS II: 49% </a:t>
            </a:r>
            <a:r>
              <a:rPr lang="it-IT" sz="2400" dirty="0" err="1">
                <a:latin typeface="Goudy Old Style" charset="0"/>
              </a:rPr>
              <a:t>reduction</a:t>
            </a:r>
            <a:r>
              <a:rPr lang="it-IT" sz="2400" dirty="0">
                <a:latin typeface="Goudy Old Style" charset="0"/>
              </a:rPr>
              <a:t> in relapse rate in the </a:t>
            </a:r>
            <a:r>
              <a:rPr lang="it-IT" sz="2400" dirty="0" err="1">
                <a:latin typeface="Goudy Old Style" charset="0"/>
              </a:rPr>
              <a:t>alemtuzumab-treated</a:t>
            </a:r>
            <a:r>
              <a:rPr lang="it-IT" sz="2400" dirty="0">
                <a:latin typeface="Goudy Old Style" charset="0"/>
              </a:rPr>
              <a:t> group </a:t>
            </a:r>
            <a:r>
              <a:rPr lang="it-IT" sz="2400" dirty="0" err="1">
                <a:latin typeface="Goudy Old Style" charset="0"/>
              </a:rPr>
              <a:t>compared</a:t>
            </a:r>
            <a:r>
              <a:rPr lang="it-IT" sz="2400" dirty="0">
                <a:latin typeface="Goudy Old Style" charset="0"/>
              </a:rPr>
              <a:t> to the INF-β1a group </a:t>
            </a:r>
            <a:r>
              <a:rPr lang="it-IT" sz="2400" dirty="0" err="1">
                <a:latin typeface="Goudy Old Style" charset="0"/>
              </a:rPr>
              <a:t>at</a:t>
            </a:r>
            <a:r>
              <a:rPr lang="it-IT" sz="2400" dirty="0">
                <a:latin typeface="Goudy Old Style" charset="0"/>
              </a:rPr>
              <a:t> 24 </a:t>
            </a:r>
            <a:r>
              <a:rPr lang="it-IT" sz="2400" dirty="0" err="1">
                <a:latin typeface="Goudy Old Style" charset="0"/>
              </a:rPr>
              <a:t>months</a:t>
            </a:r>
            <a:endParaRPr lang="it-IT" sz="2400" dirty="0">
              <a:latin typeface="Goudy Old Style" charset="0"/>
            </a:endParaRPr>
          </a:p>
          <a:p>
            <a:pPr hangingPunct="0">
              <a:lnSpc>
                <a:spcPct val="100000"/>
              </a:lnSpc>
              <a:spcBef>
                <a:spcPts val="2000"/>
              </a:spcBef>
              <a:buFont typeface="Arial" pitchFamily="34" charset="0"/>
              <a:buChar char="•"/>
              <a:defRPr/>
            </a:pPr>
            <a:endParaRPr lang="it-IT" sz="2400" dirty="0">
              <a:latin typeface="Goudy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210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>
            <a:extLst>
              <a:ext uri="{FF2B5EF4-FFF2-40B4-BE49-F238E27FC236}">
                <a16:creationId xmlns:a16="http://schemas.microsoft.com/office/drawing/2014/main" id="{4A70F7ED-DB6B-4399-8535-52B2A2A87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5627688" cy="1143000"/>
          </a:xfrm>
        </p:spPr>
        <p:txBody>
          <a:bodyPr/>
          <a:lstStyle/>
          <a:p>
            <a:r>
              <a:rPr lang="it-IT" altLang="it-IT" sz="4000">
                <a:solidFill>
                  <a:schemeClr val="bg1"/>
                </a:solidFill>
              </a:rPr>
              <a:t>ALEMTUZUMAB</a:t>
            </a:r>
          </a:p>
        </p:txBody>
      </p:sp>
      <p:pic>
        <p:nvPicPr>
          <p:cNvPr id="663556" name="Picture 4">
            <a:extLst>
              <a:ext uri="{FF2B5EF4-FFF2-40B4-BE49-F238E27FC236}">
                <a16:creationId xmlns:a16="http://schemas.microsoft.com/office/drawing/2014/main" id="{EE93AB9F-4B8E-4492-943D-799F3F2A3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412875"/>
            <a:ext cx="8604250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3557" name="Rectangle 5">
            <a:extLst>
              <a:ext uri="{FF2B5EF4-FFF2-40B4-BE49-F238E27FC236}">
                <a16:creationId xmlns:a16="http://schemas.microsoft.com/office/drawing/2014/main" id="{803A6B2A-CD2B-4FA5-A024-848D1983A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838" y="6575425"/>
            <a:ext cx="460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it-IT" sz="1400" b="1" i="1" dirty="0">
                <a:solidFill>
                  <a:srgbClr val="FF1111"/>
                </a:solidFill>
                <a:latin typeface="Comic Sans MS" panose="030F0702030302020204" pitchFamily="66" charset="0"/>
              </a:rPr>
              <a:t>Dubey D et al.,</a:t>
            </a:r>
            <a:r>
              <a:rPr lang="en-GB" altLang="it-IT" sz="1400" b="1" i="1" dirty="0" err="1">
                <a:solidFill>
                  <a:srgbClr val="FF1111"/>
                </a:solidFill>
                <a:latin typeface="Comic Sans MS" panose="030F0702030302020204" pitchFamily="66" charset="0"/>
              </a:rPr>
              <a:t>Neuropsychiatr</a:t>
            </a:r>
            <a:r>
              <a:rPr lang="en-GB" altLang="it-IT" sz="1400" b="1" i="1" dirty="0">
                <a:solidFill>
                  <a:srgbClr val="FF1111"/>
                </a:solidFill>
                <a:latin typeface="Comic Sans MS" panose="030F0702030302020204" pitchFamily="66" charset="0"/>
              </a:rPr>
              <a:t> Dis Treat. 2015</a:t>
            </a:r>
          </a:p>
        </p:txBody>
      </p:sp>
      <p:sp>
        <p:nvSpPr>
          <p:cNvPr id="663558" name="Rectangle 6">
            <a:extLst>
              <a:ext uri="{FF2B5EF4-FFF2-40B4-BE49-F238E27FC236}">
                <a16:creationId xmlns:a16="http://schemas.microsoft.com/office/drawing/2014/main" id="{BA7757FF-2746-4077-907A-BB6EB8CFF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357563"/>
            <a:ext cx="6192837" cy="217487"/>
          </a:xfrm>
          <a:prstGeom prst="rect">
            <a:avLst/>
          </a:prstGeom>
          <a:noFill/>
          <a:ln w="12700">
            <a:solidFill>
              <a:srgbClr val="FF11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63560" name="Rectangle 8">
            <a:extLst>
              <a:ext uri="{FF2B5EF4-FFF2-40B4-BE49-F238E27FC236}">
                <a16:creationId xmlns:a16="http://schemas.microsoft.com/office/drawing/2014/main" id="{A27F3445-6063-437F-939E-C44C23E6B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5516563"/>
            <a:ext cx="1008063" cy="647700"/>
          </a:xfrm>
          <a:prstGeom prst="rect">
            <a:avLst/>
          </a:prstGeom>
          <a:noFill/>
          <a:ln w="12700">
            <a:solidFill>
              <a:srgbClr val="FF11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63561" name="Rectangle 9">
            <a:extLst>
              <a:ext uri="{FF2B5EF4-FFF2-40B4-BE49-F238E27FC236}">
                <a16:creationId xmlns:a16="http://schemas.microsoft.com/office/drawing/2014/main" id="{41FF0F7B-2837-42FC-AAAE-CFE14348C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3716338"/>
            <a:ext cx="1008063" cy="647700"/>
          </a:xfrm>
          <a:prstGeom prst="rect">
            <a:avLst/>
          </a:prstGeom>
          <a:noFill/>
          <a:ln w="12700">
            <a:solidFill>
              <a:srgbClr val="FF11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0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nofi Training Template">
    <a:dk1>
      <a:srgbClr val="1C1C1C"/>
    </a:dk1>
    <a:lt1>
      <a:srgbClr val="FFFFFF"/>
    </a:lt1>
    <a:dk2>
      <a:srgbClr val="6B747B"/>
    </a:dk2>
    <a:lt2>
      <a:srgbClr val="F3F3F3"/>
    </a:lt2>
    <a:accent1>
      <a:srgbClr val="2057A1"/>
    </a:accent1>
    <a:accent2>
      <a:srgbClr val="00A590"/>
    </a:accent2>
    <a:accent3>
      <a:srgbClr val="AABAE0"/>
    </a:accent3>
    <a:accent4>
      <a:srgbClr val="3E90D0"/>
    </a:accent4>
    <a:accent5>
      <a:srgbClr val="717FA8"/>
    </a:accent5>
    <a:accent6>
      <a:srgbClr val="BFCCEA"/>
    </a:accent6>
    <a:hlink>
      <a:srgbClr val="3E8FCF"/>
    </a:hlink>
    <a:folHlink>
      <a:srgbClr val="9394BC"/>
    </a:folHlink>
  </a:clrScheme>
  <a:fontScheme name="Custom 1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anofi Training Template">
    <a:dk1>
      <a:srgbClr val="1C1C1C"/>
    </a:dk1>
    <a:lt1>
      <a:srgbClr val="FFFFFF"/>
    </a:lt1>
    <a:dk2>
      <a:srgbClr val="6B747B"/>
    </a:dk2>
    <a:lt2>
      <a:srgbClr val="F3F3F3"/>
    </a:lt2>
    <a:accent1>
      <a:srgbClr val="2057A1"/>
    </a:accent1>
    <a:accent2>
      <a:srgbClr val="00A590"/>
    </a:accent2>
    <a:accent3>
      <a:srgbClr val="AABAE0"/>
    </a:accent3>
    <a:accent4>
      <a:srgbClr val="3E90D0"/>
    </a:accent4>
    <a:accent5>
      <a:srgbClr val="717FA8"/>
    </a:accent5>
    <a:accent6>
      <a:srgbClr val="BFCCEA"/>
    </a:accent6>
    <a:hlink>
      <a:srgbClr val="3E8FCF"/>
    </a:hlink>
    <a:folHlink>
      <a:srgbClr val="9394BC"/>
    </a:folHlink>
  </a:clrScheme>
  <a:fontScheme name="Custom 1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anofi Training Template">
    <a:dk1>
      <a:srgbClr val="1C1C1C"/>
    </a:dk1>
    <a:lt1>
      <a:srgbClr val="FFFFFF"/>
    </a:lt1>
    <a:dk2>
      <a:srgbClr val="6B747B"/>
    </a:dk2>
    <a:lt2>
      <a:srgbClr val="F3F3F3"/>
    </a:lt2>
    <a:accent1>
      <a:srgbClr val="2057A1"/>
    </a:accent1>
    <a:accent2>
      <a:srgbClr val="00A590"/>
    </a:accent2>
    <a:accent3>
      <a:srgbClr val="AABAE0"/>
    </a:accent3>
    <a:accent4>
      <a:srgbClr val="3E90D0"/>
    </a:accent4>
    <a:accent5>
      <a:srgbClr val="717FA8"/>
    </a:accent5>
    <a:accent6>
      <a:srgbClr val="BFCCEA"/>
    </a:accent6>
    <a:hlink>
      <a:srgbClr val="3E8FCF"/>
    </a:hlink>
    <a:folHlink>
      <a:srgbClr val="9394BC"/>
    </a:folHlink>
  </a:clrScheme>
  <a:fontScheme name="Custom 1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6782</TotalTime>
  <Words>3535</Words>
  <Application>Microsoft Office PowerPoint</Application>
  <PresentationFormat>Presentazione su schermo (4:3)</PresentationFormat>
  <Paragraphs>480</Paragraphs>
  <Slides>51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66" baseType="lpstr">
      <vt:lpstr>MS PGothic</vt:lpstr>
      <vt:lpstr>MS PGothic</vt:lpstr>
      <vt:lpstr>Arial</vt:lpstr>
      <vt:lpstr>Arial</vt:lpstr>
      <vt:lpstr>Arial Unicode MS</vt:lpstr>
      <vt:lpstr>Calibri</vt:lpstr>
      <vt:lpstr>Century Gothic</vt:lpstr>
      <vt:lpstr>Comic Sans MS</vt:lpstr>
      <vt:lpstr>Constantia</vt:lpstr>
      <vt:lpstr>Goudy Old Style</vt:lpstr>
      <vt:lpstr>Symbol</vt:lpstr>
      <vt:lpstr>Times New Roman</vt:lpstr>
      <vt:lpstr>Wingdings</vt:lpstr>
      <vt:lpstr>Wingdings 2</vt:lpstr>
      <vt:lpstr>Equinozio</vt:lpstr>
      <vt:lpstr>NUOVI FARMACI E TERAPIA PERSONALIZZATA NELLA SCLEROSI MULTIPLA</vt:lpstr>
      <vt:lpstr>Presentazione standard di PowerPoint</vt:lpstr>
      <vt:lpstr>Presentazione standard di PowerPoint</vt:lpstr>
      <vt:lpstr>Alemtuzumab: Mechanism of Action</vt:lpstr>
      <vt:lpstr>Alemtuzumab  </vt:lpstr>
      <vt:lpstr>ALEMTUZUMAB: indicazioni terapeutiche</vt:lpstr>
      <vt:lpstr>CARE-MSI and II (phase III)</vt:lpstr>
      <vt:lpstr>CARE-MS I and II: Results </vt:lpstr>
      <vt:lpstr>ALEMTUZUMAB</vt:lpstr>
      <vt:lpstr>Estensione a 5 anni di CARE-MSI: confirmed disability improvement </vt:lpstr>
      <vt:lpstr>Presentazione standard di PowerPoint</vt:lpstr>
      <vt:lpstr>Estensione a 5 anni di CARE-MSII</vt:lpstr>
      <vt:lpstr>Estensione a 5 anni di CARE-MSII</vt:lpstr>
      <vt:lpstr>Alemtuzumab: effetti collaterali</vt:lpstr>
      <vt:lpstr>Alemtuzumab: infusion associated reactions (IARs)</vt:lpstr>
      <vt:lpstr>Presentazione standard di PowerPoint</vt:lpstr>
      <vt:lpstr>Presentazione standard di PowerPoint</vt:lpstr>
      <vt:lpstr>Status of ocrelizumab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Proposed MOA of Cladribine in MS</vt:lpstr>
      <vt:lpstr>Clinical Development of Cladribine1</vt:lpstr>
      <vt:lpstr>Presentazione standard di PowerPoint</vt:lpstr>
      <vt:lpstr>CLARITY: Clinical Outcomes </vt:lpstr>
      <vt:lpstr>CLARITY: MRI Outcomes </vt:lpstr>
      <vt:lpstr>CLARITY: Safety Overview</vt:lpstr>
      <vt:lpstr>Safety: Malignancies</vt:lpstr>
      <vt:lpstr>CLARITY EXTENSION: safety and efficacy</vt:lpstr>
      <vt:lpstr>CLARITY EXTENSION: MRI Outcomes </vt:lpstr>
      <vt:lpstr>Mavenclad: pubblicato il 19/3 in G.U.</vt:lpstr>
      <vt:lpstr>PERSONALIZZAZIONE  DELLA TERAPIA</vt:lpstr>
      <vt:lpstr>Treatment algorithm</vt:lpstr>
      <vt:lpstr>Presentazione standard di PowerPoint</vt:lpstr>
      <vt:lpstr>Combination of Validated PML Risk Factors and Resulting Risks</vt:lpstr>
      <vt:lpstr>Presentazione standard di PowerPoint</vt:lpstr>
      <vt:lpstr>NEDA: NO EVIDENT DISEASE ACTIVITY</vt:lpstr>
      <vt:lpstr>Presentazione standard di PowerPoint</vt:lpstr>
      <vt:lpstr>Presentazione standard di PowerPoint</vt:lpstr>
      <vt:lpstr>Presentazione standard di PowerPoint</vt:lpstr>
      <vt:lpstr>MS drugs and pregnancy</vt:lpstr>
      <vt:lpstr>Immunosuppression and pregnancy</vt:lpstr>
      <vt:lpstr>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NUOVI FARMACI E TERPAI PERSONALIZZATA NELLA SCLEROSI MULTIPLA</dc:title>
  <dc:creator>Utente Microsoft</dc:creator>
  <cp:lastModifiedBy>AeffeTech</cp:lastModifiedBy>
  <cp:revision>548</cp:revision>
  <dcterms:created xsi:type="dcterms:W3CDTF">2019-03-14T09:43:05Z</dcterms:created>
  <dcterms:modified xsi:type="dcterms:W3CDTF">2019-04-07T06:27:46Z</dcterms:modified>
</cp:coreProperties>
</file>