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6" r:id="rId2"/>
    <p:sldId id="349" r:id="rId3"/>
    <p:sldId id="338" r:id="rId4"/>
    <p:sldId id="339" r:id="rId5"/>
    <p:sldId id="344" r:id="rId6"/>
    <p:sldId id="340" r:id="rId7"/>
    <p:sldId id="342" r:id="rId8"/>
    <p:sldId id="341" r:id="rId9"/>
    <p:sldId id="347" r:id="rId10"/>
    <p:sldId id="343" r:id="rId11"/>
    <p:sldId id="345" r:id="rId12"/>
    <p:sldId id="346" r:id="rId13"/>
    <p:sldId id="328" r:id="rId14"/>
    <p:sldId id="330" r:id="rId15"/>
    <p:sldId id="348" r:id="rId16"/>
    <p:sldId id="350" r:id="rId17"/>
  </p:sldIdLst>
  <p:sldSz cx="9144000" cy="6858000" type="screen4x3"/>
  <p:notesSz cx="6858000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480"/>
    <a:srgbClr val="ECEB95"/>
    <a:srgbClr val="5C8683"/>
    <a:srgbClr val="D54C3C"/>
    <a:srgbClr val="006666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86" autoAdjust="0"/>
  </p:normalViewPr>
  <p:slideViewPr>
    <p:cSldViewPr>
      <p:cViewPr varScale="1">
        <p:scale>
          <a:sx n="70" d="100"/>
          <a:sy n="70" d="100"/>
        </p:scale>
        <p:origin x="13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2064" y="230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F8A98-86FA-435A-B644-B048BEDD625C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5D762-FF59-4F7C-BA48-4E5B2BA5B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60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Infine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pilastro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l’Africa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Partenership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Patiner</a:t>
            </a:r>
            <a:r>
              <a:rPr lang="en-US" baseline="0" dirty="0" smtClean="0"/>
              <a:t> Safety </a:t>
            </a:r>
            <a:r>
              <a:rPr lang="en-US" baseline="0" dirty="0" err="1" smtClean="0"/>
              <a:t>attraverso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porvare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riproporre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attività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operativa</a:t>
            </a:r>
            <a:endParaRPr lang="en-US" dirty="0" smtClean="0"/>
          </a:p>
          <a:p>
            <a:pPr fontAlgn="base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</a:t>
            </a:r>
            <a:r>
              <a:rPr lang="en-US" dirty="0" err="1" smtClean="0"/>
              <a:t>asce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2008 </a:t>
            </a:r>
            <a:r>
              <a:rPr lang="it-IT" dirty="0" smtClean="0"/>
              <a:t>finalizzato allo sviluppo di partenariati sulla sicurezza del paziente attraverso scambi di esperienze, buone </a:t>
            </a:r>
            <a:r>
              <a:rPr lang="it-IT" dirty="0" err="1" smtClean="0"/>
              <a:t>pratcihe</a:t>
            </a:r>
            <a:r>
              <a:rPr lang="it-IT" dirty="0" smtClean="0"/>
              <a:t>, formazione, seminari </a:t>
            </a:r>
            <a:r>
              <a:rPr lang="it-IT" dirty="0" err="1" smtClean="0"/>
              <a:t>etc</a:t>
            </a:r>
            <a:r>
              <a:rPr lang="it-IT" dirty="0" smtClean="0"/>
              <a:t>…tra paesi del contenente</a:t>
            </a:r>
            <a:r>
              <a:rPr lang="it-IT" baseline="0" dirty="0" smtClean="0"/>
              <a:t> africano e ospedali di altre regioni </a:t>
            </a:r>
            <a:endParaRPr lang="it-IT" dirty="0" smtClean="0"/>
          </a:p>
          <a:p>
            <a:pPr fontAlgn="base"/>
            <a:r>
              <a:rPr lang="it-IT" dirty="0" smtClean="0"/>
              <a:t>Il</a:t>
            </a:r>
            <a:r>
              <a:rPr lang="it-IT" baseline="0" dirty="0" smtClean="0"/>
              <a:t> programma vuole funzionare da catalizzatore di buone pratiche ed esperienze sul tema della sicurezza del paziente.</a:t>
            </a:r>
          </a:p>
          <a:p>
            <a:r>
              <a:rPr lang="it-IT" sz="1000" kern="120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000" kern="1200" baseline="0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programma ha lo scopo di creare un flusso bidirezionale di esperienze che possono contaminarsi e tale flusso è sia orizzontale (sud-sud)  ma anche verticale (nord-sud e viceversa)</a:t>
            </a:r>
            <a:endParaRPr lang="it-IT" sz="1000" kern="1200" dirty="0" smtClean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D762-FF59-4F7C-BA48-4E5B2BA5BB0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8A9-903D-4270-B3B8-71CC2BC4D0C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D7B-66D6-47DD-80D3-2FD2CF3BD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0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8A9-903D-4270-B3B8-71CC2BC4D0C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D7B-66D6-47DD-80D3-2FD2CF3BD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72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8A9-903D-4270-B3B8-71CC2BC4D0C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D7B-66D6-47DD-80D3-2FD2CF3BD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41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8A9-903D-4270-B3B8-71CC2BC4D0C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D7B-66D6-47DD-80D3-2FD2CF3BD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86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8A9-903D-4270-B3B8-71CC2BC4D0C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D7B-66D6-47DD-80D3-2FD2CF3BD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78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8A9-903D-4270-B3B8-71CC2BC4D0C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D7B-66D6-47DD-80D3-2FD2CF3BD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97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8A9-903D-4270-B3B8-71CC2BC4D0C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D7B-66D6-47DD-80D3-2FD2CF3BD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60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8A9-903D-4270-B3B8-71CC2BC4D0C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D7B-66D6-47DD-80D3-2FD2CF3BD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14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8A9-903D-4270-B3B8-71CC2BC4D0C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D7B-66D6-47DD-80D3-2FD2CF3BD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61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8A9-903D-4270-B3B8-71CC2BC4D0C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D7B-66D6-47DD-80D3-2FD2CF3BD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33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8A9-903D-4270-B3B8-71CC2BC4D0C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D7B-66D6-47DD-80D3-2FD2CF3BD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94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908A9-903D-4270-B3B8-71CC2BC4D0C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7FD7B-66D6-47DD-80D3-2FD2CF3BD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1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mmaso.bellandi@uslnordovest.toscana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channel/UC0fyJs8gtLBe_pBSX9FE1u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hyperlink" Target="http://www.giviti.marionegri.it/Monografie.asp" TargetMode="External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s.it/itoss/index.php?lang=1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://www.world-sepsis-day.org/?MET=SHOWCONTAINER&amp;vCONTAINERID=1654" TargetMode="Externa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hyperlink" Target="http://www.valutazionesanitatoscana.sssup.it/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tionalacademies.org/hmd/Reports/2015/Improving-Diagnosis-in-Healthcare/Improving-Diagnosis.aspx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bpObb2Re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5uzlPQeFc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277318" y="4536843"/>
            <a:ext cx="7111106" cy="14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buClr>
                <a:srgbClr val="333399"/>
              </a:buCl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en-GB" i="1">
                <a:latin typeface="Calibri" pitchFamily="34" charset="0"/>
              </a:rPr>
              <a:t>Tommaso Bellandi, PhD - Eur.Erg.</a:t>
            </a:r>
            <a:endParaRPr lang="en-GB" i="1" smtClean="0">
              <a:latin typeface="Calibri" pitchFamily="34" charset="0"/>
            </a:endParaRPr>
          </a:p>
          <a:p>
            <a:r>
              <a:rPr lang="it-IT"/>
              <a:t>Direttore UOC Sicurezza del paziente, Azienda USL Toscana Nordovest</a:t>
            </a:r>
          </a:p>
          <a:p>
            <a:pPr>
              <a:buClr>
                <a:srgbClr val="333399"/>
              </a:buCl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en-GB">
                <a:latin typeface="Calibri" pitchFamily="34" charset="0"/>
              </a:rPr>
              <a:t>Professore a contratto Università di Firenze</a:t>
            </a:r>
          </a:p>
          <a:p>
            <a:pPr>
              <a:buClr>
                <a:srgbClr val="333399"/>
              </a:buCl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en-GB">
                <a:latin typeface="Calibri" pitchFamily="34" charset="0"/>
              </a:rPr>
              <a:t>Presidente Società Italiana di Ergonomia e fattori umani – SIE</a:t>
            </a:r>
          </a:p>
          <a:p>
            <a:pPr>
              <a:buClr>
                <a:srgbClr val="333399"/>
              </a:buCl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en-GB" sz="1400" smtClean="0">
                <a:latin typeface="Calibri" pitchFamily="34" charset="0"/>
              </a:rPr>
              <a:t>@ </a:t>
            </a:r>
            <a:r>
              <a:rPr lang="en-GB" sz="1400" smtClean="0">
                <a:latin typeface="Calibri" pitchFamily="34" charset="0"/>
                <a:hlinkClick r:id="rId3"/>
              </a:rPr>
              <a:t>tommaso.bellandi@uslnordovest.toscana.it</a:t>
            </a:r>
            <a:r>
              <a:rPr lang="en-GB" sz="1400" smtClean="0">
                <a:latin typeface="Calibri" pitchFamily="34" charset="0"/>
              </a:rPr>
              <a:t>  </a:t>
            </a:r>
          </a:p>
        </p:txBody>
      </p:sp>
      <p:sp>
        <p:nvSpPr>
          <p:cNvPr id="36" name="Rettangolo 1"/>
          <p:cNvSpPr>
            <a:spLocks noChangeArrowheads="1"/>
          </p:cNvSpPr>
          <p:nvPr/>
        </p:nvSpPr>
        <p:spPr bwMode="auto">
          <a:xfrm>
            <a:off x="1259632" y="2712983"/>
            <a:ext cx="788436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it-IT" sz="3500" b="1">
                <a:latin typeface="Calibri" pitchFamily="34" charset="0"/>
              </a:rPr>
              <a:t>I fattori umani nella performance diagnostica e nella sicurezza della terapia</a:t>
            </a:r>
            <a:endParaRPr lang="it-IT" sz="350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836712"/>
            <a:ext cx="2661571" cy="1485528"/>
          </a:xfrm>
          <a:prstGeom prst="rect">
            <a:avLst/>
          </a:prstGeom>
        </p:spPr>
      </p:pic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259632" y="260648"/>
            <a:ext cx="711110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buClr>
                <a:srgbClr val="333399"/>
              </a:buCl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it-IT" i="1">
                <a:latin typeface="Calibri" pitchFamily="34" charset="0"/>
              </a:rPr>
              <a:t>III meeting delle Neuroscienze Toscane</a:t>
            </a:r>
            <a:endParaRPr lang="en-GB" sz="14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16632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C8683"/>
                </a:solidFill>
              </a:rPr>
              <a:t>Che fare?</a:t>
            </a:r>
            <a:endParaRPr lang="en-US" sz="2400" b="1" dirty="0">
              <a:solidFill>
                <a:srgbClr val="5C8683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6" name="Rettangolo 2"/>
          <p:cNvSpPr>
            <a:spLocks noChangeArrowheads="1"/>
          </p:cNvSpPr>
          <p:nvPr/>
        </p:nvSpPr>
        <p:spPr bwMode="auto">
          <a:xfrm>
            <a:off x="538882" y="620688"/>
            <a:ext cx="77775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5400">
                <a:latin typeface="Calibri" charset="0"/>
              </a:rPr>
              <a:t>Guadagnare tempo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628800"/>
            <a:ext cx="6282071" cy="3781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ettangolo 2"/>
          <p:cNvSpPr>
            <a:spLocks noChangeArrowheads="1"/>
          </p:cNvSpPr>
          <p:nvPr/>
        </p:nvSpPr>
        <p:spPr bwMode="auto">
          <a:xfrm>
            <a:off x="826914" y="5517232"/>
            <a:ext cx="79935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/>
              <a:t>Progetti di miglioramento con </a:t>
            </a:r>
            <a:r>
              <a:rPr lang="it-IT">
                <a:solidFill>
                  <a:srgbClr val="FF0000"/>
                </a:solidFill>
              </a:rPr>
              <a:t>tecniche Lean </a:t>
            </a:r>
            <a:r>
              <a:rPr lang="it-IT"/>
              <a:t>che </a:t>
            </a:r>
            <a:r>
              <a:rPr lang="it-IT">
                <a:solidFill>
                  <a:srgbClr val="FF0000"/>
                </a:solidFill>
              </a:rPr>
              <a:t>hanno ridotto del 30% il tempo di handover</a:t>
            </a:r>
            <a:r>
              <a:rPr lang="it-IT"/>
              <a:t> dei pazienti dal pronto soccorso al reparto di ricovero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5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16632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C8683"/>
                </a:solidFill>
              </a:rPr>
              <a:t>Che fare?</a:t>
            </a:r>
            <a:endParaRPr lang="en-US" sz="2400" b="1" dirty="0">
              <a:solidFill>
                <a:srgbClr val="5C8683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6" name="Rettangolo 2"/>
          <p:cNvSpPr>
            <a:spLocks noChangeArrowheads="1"/>
          </p:cNvSpPr>
          <p:nvPr/>
        </p:nvSpPr>
        <p:spPr bwMode="auto">
          <a:xfrm>
            <a:off x="538882" y="620688"/>
            <a:ext cx="77775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5400">
                <a:latin typeface="Calibri" charset="0"/>
              </a:rPr>
              <a:t>Formare una squadra</a:t>
            </a:r>
          </a:p>
        </p:txBody>
      </p:sp>
      <p:pic>
        <p:nvPicPr>
          <p:cNvPr id="35" name="Immagine 34" descr="IMG_20150706_1428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329436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CasellaDiTesto 36"/>
          <p:cNvSpPr txBox="1"/>
          <p:nvPr/>
        </p:nvSpPr>
        <p:spPr>
          <a:xfrm>
            <a:off x="4860032" y="1628800"/>
            <a:ext cx="41764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Per migliorare la sicurezza della consegna in un piccolo ospedale all'Isola d'Elba (200 consegne all'anno, 5 critiche), è stato organizzato un </a:t>
            </a:r>
            <a:r>
              <a:rPr lang="it-IT">
                <a:solidFill>
                  <a:srgbClr val="FF0000"/>
                </a:solidFill>
              </a:rPr>
              <a:t>programma di formazione basato sulla simulazione in situ</a:t>
            </a:r>
          </a:p>
          <a:p>
            <a:r>
              <a:rPr lang="it-IT"/>
              <a:t> </a:t>
            </a:r>
            <a:endParaRPr lang="it-IT">
              <a:solidFill>
                <a:srgbClr val="FF0000"/>
              </a:solidFill>
            </a:endParaRPr>
          </a:p>
          <a:p>
            <a:r>
              <a:rPr lang="it-IT">
                <a:solidFill>
                  <a:srgbClr val="FF0000"/>
                </a:solidFill>
              </a:rPr>
              <a:t>Abbiamo ricostruito gli </a:t>
            </a:r>
            <a:r>
              <a:rPr lang="it-IT"/>
              <a:t>scenari di quasi-incidenti reali nel processo di cura, dal parto complicato, al trasporto del bambino critico nell'elicottero all'unità di terapia intensiva neonatale</a:t>
            </a:r>
          </a:p>
          <a:p>
            <a:r>
              <a:rPr lang="it-IT"/>
              <a:t> </a:t>
            </a:r>
          </a:p>
          <a:p>
            <a:r>
              <a:rPr lang="it-IT"/>
              <a:t>Infine, una </a:t>
            </a:r>
            <a:r>
              <a:rPr lang="it-IT">
                <a:solidFill>
                  <a:srgbClr val="FF0000"/>
                </a:solidFill>
              </a:rPr>
              <a:t>procedura condivisa </a:t>
            </a:r>
            <a:r>
              <a:rPr lang="it-IT"/>
              <a:t>è stata definita e testata, con un </a:t>
            </a:r>
            <a:r>
              <a:rPr lang="it-IT">
                <a:solidFill>
                  <a:srgbClr val="FF0000"/>
                </a:solidFill>
              </a:rPr>
              <a:t>allenamento periodico</a:t>
            </a:r>
            <a:r>
              <a:rPr lang="it-IT"/>
              <a:t> attraverso la simulazione</a:t>
            </a: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16632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C8683"/>
                </a:solidFill>
              </a:rPr>
              <a:t>Che fare?</a:t>
            </a:r>
            <a:endParaRPr lang="en-US" sz="2400" b="1" dirty="0">
              <a:solidFill>
                <a:srgbClr val="5C8683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2" y="6255354"/>
            <a:ext cx="860074" cy="465116"/>
          </a:xfrm>
          <a:prstGeom prst="rect">
            <a:avLst/>
          </a:prstGeom>
        </p:spPr>
      </p:pic>
      <p:sp>
        <p:nvSpPr>
          <p:cNvPr id="19" name="Ovale 18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6" name="Rettangolo 2"/>
          <p:cNvSpPr>
            <a:spLocks noChangeArrowheads="1"/>
          </p:cNvSpPr>
          <p:nvPr/>
        </p:nvSpPr>
        <p:spPr bwMode="auto">
          <a:xfrm>
            <a:off x="538882" y="620688"/>
            <a:ext cx="77775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5400">
                <a:latin typeface="Calibri" charset="0"/>
              </a:rPr>
              <a:t>Condividere con i pazienti</a:t>
            </a:r>
          </a:p>
        </p:txBody>
      </p:sp>
      <p:pic>
        <p:nvPicPr>
          <p:cNvPr id="35" name="Immagine 34" descr="Schermata 2017-11-08 alle 16.23.06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7734519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16632"/>
            <a:ext cx="8768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C8683"/>
                </a:solidFill>
              </a:rPr>
              <a:t>La partecipazione a scelte condivise per la salute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2" y="6255354"/>
            <a:ext cx="860074" cy="465116"/>
          </a:xfrm>
          <a:prstGeom prst="rect">
            <a:avLst/>
          </a:prstGeom>
        </p:spPr>
      </p:pic>
      <p:sp>
        <p:nvSpPr>
          <p:cNvPr id="19" name="Ovale 18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573561"/>
            <a:ext cx="5688632" cy="4519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Rettangolo 2"/>
          <p:cNvSpPr>
            <a:spLocks noChangeArrowheads="1"/>
          </p:cNvSpPr>
          <p:nvPr/>
        </p:nvSpPr>
        <p:spPr bwMode="auto">
          <a:xfrm>
            <a:off x="538882" y="764704"/>
            <a:ext cx="77775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>
                <a:latin typeface="Calibri" charset="0"/>
              </a:rPr>
              <a:t>«Art.1 </a:t>
            </a:r>
            <a:r>
              <a:rPr lang="it-IT"/>
              <a:t>para1 ... </a:t>
            </a:r>
            <a:r>
              <a:rPr lang="it-IT">
                <a:solidFill>
                  <a:srgbClr val="FF0000"/>
                </a:solidFill>
              </a:rPr>
              <a:t>La sicurezza delle cure fa parte del diritto alla salute </a:t>
            </a:r>
            <a:r>
              <a:rPr lang="it-IT"/>
              <a:t>e viene perseguita nell'interesse dei singoli e della collettività ...</a:t>
            </a:r>
            <a:r>
              <a:rPr lang="it-IT" altLang="ja-JP" sz="1800">
                <a:latin typeface="Calibri" charset="0"/>
              </a:rPr>
              <a:t>»</a:t>
            </a:r>
            <a:endParaRPr lang="it-IT" sz="1800">
              <a:latin typeface="Calibri" charset="0"/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59023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C8683"/>
                </a:solidFill>
              </a:rPr>
              <a:t>Il disegno di sistemi sanitari integrati intorno alla persona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pic>
        <p:nvPicPr>
          <p:cNvPr id="3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61742"/>
            <a:ext cx="7632848" cy="5159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16632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C8683"/>
                </a:solidFill>
              </a:rPr>
              <a:t>Costruire un sistema sicuro con le buone pratiche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163015" y="176077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17666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0689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63691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573016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07707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013176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58112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51723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22875" y="5013175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58112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02473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573016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63691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0689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176666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graphicFrame>
        <p:nvGraphicFramePr>
          <p:cNvPr id="3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146631"/>
              </p:ext>
            </p:extLst>
          </p:nvPr>
        </p:nvGraphicFramePr>
        <p:xfrm>
          <a:off x="395536" y="1340421"/>
          <a:ext cx="8318790" cy="432610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89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678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n-lt"/>
                        </a:rPr>
                        <a:t>Safety</a:t>
                      </a:r>
                      <a:r>
                        <a:rPr lang="it-IT" sz="1800" baseline="0" dirty="0" smtClean="0">
                          <a:latin typeface="+mn-lt"/>
                        </a:rPr>
                        <a:t> practice</a:t>
                      </a:r>
                      <a:endParaRPr lang="it-IT" sz="1800" dirty="0">
                        <a:latin typeface="+mn-lt"/>
                      </a:endParaRPr>
                    </a:p>
                  </a:txBody>
                  <a:tcPr marL="91445" marR="91445" marT="45718" marB="45718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Pilot studies in Tuscany (2006-2016)</a:t>
                      </a:r>
                      <a:endParaRPr lang="it-IT" sz="1800" dirty="0">
                        <a:latin typeface="+mn-lt"/>
                      </a:endParaRPr>
                    </a:p>
                  </a:txBody>
                  <a:tcPr marL="91445" marR="91445" marT="45718" marB="45718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Outcome measures </a:t>
                      </a:r>
                      <a:br>
                        <a:rPr lang="it-IT" sz="1800" dirty="0" smtClean="0"/>
                      </a:br>
                      <a:r>
                        <a:rPr lang="it-IT" sz="1800" dirty="0" smtClean="0"/>
                        <a:t>from third parties</a:t>
                      </a:r>
                      <a:endParaRPr lang="it-IT" sz="1800" dirty="0">
                        <a:latin typeface="+mn-lt"/>
                      </a:endParaRPr>
                    </a:p>
                  </a:txBody>
                  <a:tcPr marL="91445" marR="91445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Intensive care</a:t>
                      </a:r>
                      <a:endParaRPr lang="it-IT" sz="1800" dirty="0">
                        <a:latin typeface="+mn-lt"/>
                      </a:endParaRPr>
                    </a:p>
                  </a:txBody>
                  <a:tcPr marL="91445" marR="91445" marT="45718" marB="45718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it-IT" sz="1800" b="1" baseline="0" dirty="0" smtClean="0">
                          <a:solidFill>
                            <a:srgbClr val="FF0000"/>
                          </a:solidFill>
                        </a:rPr>
                        <a:t> 50%</a:t>
                      </a:r>
                      <a:r>
                        <a:rPr lang="it-IT" sz="1800" baseline="0" dirty="0" smtClean="0"/>
                        <a:t> compliance with CVC bundle</a:t>
                      </a:r>
                      <a:endParaRPr lang="it-IT" sz="1800" dirty="0">
                        <a:latin typeface="+mn-lt"/>
                      </a:endParaRPr>
                    </a:p>
                  </a:txBody>
                  <a:tcPr marL="91445" marR="91445" marT="45718" marB="45718"/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rgbClr val="FF0000"/>
                          </a:solidFill>
                        </a:rPr>
                        <a:t>Lowest mortality rate </a:t>
                      </a:r>
                      <a:r>
                        <a:rPr lang="it-IT" sz="1800" b="0" dirty="0" smtClean="0">
                          <a:solidFill>
                            <a:srgbClr val="000000"/>
                          </a:solidFill>
                        </a:rPr>
                        <a:t>in Italian</a:t>
                      </a:r>
                      <a:r>
                        <a:rPr lang="it-IT" sz="1800" b="0" baseline="0" dirty="0" smtClean="0">
                          <a:solidFill>
                            <a:srgbClr val="000000"/>
                          </a:solidFill>
                        </a:rPr>
                        <a:t> ICU registry (</a:t>
                      </a:r>
                      <a:r>
                        <a:rPr lang="it-IT" sz="1800" b="0" baseline="0" dirty="0" smtClean="0">
                          <a:solidFill>
                            <a:srgbClr val="000000"/>
                          </a:solidFill>
                          <a:hlinkClick r:id="rId3"/>
                        </a:rPr>
                        <a:t>Giviti, 2015</a:t>
                      </a:r>
                      <a:r>
                        <a:rPr lang="it-IT" sz="1800" b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sz="18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5" marR="91445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964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+mn-lt"/>
                        </a:rPr>
                        <a:t>Surgical</a:t>
                      </a:r>
                      <a:r>
                        <a:rPr lang="it-IT" sz="1800" baseline="0" dirty="0" err="1" smtClean="0">
                          <a:latin typeface="+mn-lt"/>
                        </a:rPr>
                        <a:t> safety</a:t>
                      </a:r>
                      <a:endParaRPr lang="it-IT" sz="1800" dirty="0">
                        <a:latin typeface="+mn-lt"/>
                      </a:endParaRPr>
                    </a:p>
                  </a:txBody>
                  <a:tcPr marL="91445" marR="91445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it-IT" sz="1800" b="1" kern="1200" baseline="0" dirty="0" smtClean="0">
                          <a:solidFill>
                            <a:srgbClr val="FF0000"/>
                          </a:solidFill>
                        </a:rPr>
                        <a:t>70% </a:t>
                      </a:r>
                      <a:r>
                        <a:rPr lang="it-IT" sz="1800" kern="1200" baseline="0" dirty="0" smtClean="0"/>
                        <a:t>compliance with checklist and anticipation of </a:t>
                      </a:r>
                      <a:endParaRPr lang="it-IT" sz="18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/>
                        <a:t>more than 300 errors</a:t>
                      </a:r>
                      <a:endParaRPr lang="it-IT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it-IT" sz="1800" b="1" kern="1200" baseline="0" dirty="0" smtClean="0">
                          <a:solidFill>
                            <a:srgbClr val="FF0000"/>
                          </a:solidFill>
                        </a:rPr>
                        <a:t>7,4% </a:t>
                      </a:r>
                      <a:r>
                        <a:rPr lang="it-IT" sz="1800" b="0" kern="1200" baseline="0" dirty="0" smtClean="0">
                          <a:solidFill>
                            <a:srgbClr val="000000"/>
                          </a:solidFill>
                        </a:rPr>
                        <a:t>in</a:t>
                      </a:r>
                      <a:r>
                        <a:rPr lang="it-IT" sz="1800" b="0" kern="1200" dirty="0" smtClean="0">
                          <a:solidFill>
                            <a:srgbClr val="000000"/>
                          </a:solidFill>
                        </a:rPr>
                        <a:t> PSI post-op sepsis</a:t>
                      </a:r>
                      <a:r>
                        <a:rPr lang="it-IT" sz="1800" b="0" kern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br>
                        <a:rPr lang="it-IT" sz="1800" b="0" kern="120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it-IT" sz="1800" b="0" kern="1200" baseline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it-IT" sz="1800" b="0" kern="1200" baseline="0" dirty="0" smtClean="0">
                          <a:solidFill>
                            <a:srgbClr val="000000"/>
                          </a:solidFill>
                          <a:hlinkClick r:id="rId4"/>
                        </a:rPr>
                        <a:t>MeS, 2016</a:t>
                      </a:r>
                      <a:r>
                        <a:rPr lang="it-IT" sz="1800" b="0" kern="1200" baseline="0" dirty="0" smtClean="0">
                          <a:solidFill>
                            <a:srgbClr val="000000"/>
                          </a:solidFill>
                        </a:rPr>
                        <a:t>; </a:t>
                      </a:r>
                      <a:r>
                        <a:rPr lang="it-IT" sz="1800" b="0" kern="1200" baseline="0" dirty="0" smtClean="0">
                          <a:solidFill>
                            <a:srgbClr val="000000"/>
                          </a:solidFill>
                          <a:hlinkClick r:id="rId5"/>
                        </a:rPr>
                        <a:t>World sepsis award 2016</a:t>
                      </a:r>
                      <a:r>
                        <a:rPr lang="it-IT" sz="1800" b="0" kern="12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it-IT" sz="1800" b="0" kern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it-IT" sz="18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065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Maternal safety</a:t>
                      </a:r>
                      <a:endParaRPr lang="it-IT" sz="1800" dirty="0">
                        <a:latin typeface="+mn-lt"/>
                      </a:endParaRPr>
                    </a:p>
                  </a:txBody>
                  <a:tcPr marL="91445" marR="91445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it-IT" sz="1800" b="1" baseline="0" dirty="0" smtClean="0">
                          <a:solidFill>
                            <a:srgbClr val="FF0000"/>
                          </a:solidFill>
                        </a:rPr>
                        <a:t>28%</a:t>
                      </a:r>
                      <a:r>
                        <a:rPr lang="it-IT" sz="1800" baseline="0" dirty="0" smtClean="0"/>
                        <a:t> quality of the partogram</a:t>
                      </a:r>
                      <a:endParaRPr lang="it-IT" sz="1800" dirty="0" smtClean="0">
                        <a:latin typeface="+mn-lt"/>
                      </a:endParaRPr>
                    </a:p>
                  </a:txBody>
                  <a:tcPr marL="91445" marR="91445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Lowest</a:t>
                      </a:r>
                      <a:r>
                        <a:rPr lang="it-IT" sz="18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maternal mortality </a:t>
                      </a:r>
                      <a:r>
                        <a:rPr lang="it-IT" sz="1800" baseline="0" dirty="0" smtClean="0">
                          <a:latin typeface="+mn-lt"/>
                        </a:rPr>
                        <a:t>in Italy, 4 on 1000 newborn (</a:t>
                      </a:r>
                      <a:r>
                        <a:rPr lang="it-IT" sz="1800" baseline="0" dirty="0" smtClean="0">
                          <a:latin typeface="+mn-lt"/>
                          <a:hlinkClick r:id="rId6"/>
                        </a:rPr>
                        <a:t>ISS, 2014</a:t>
                      </a:r>
                      <a:r>
                        <a:rPr lang="it-IT" sz="1800" baseline="0" dirty="0" smtClean="0">
                          <a:latin typeface="+mn-lt"/>
                        </a:rPr>
                        <a:t>)</a:t>
                      </a:r>
                      <a:endParaRPr lang="it-IT" sz="1800" dirty="0" smtClean="0">
                        <a:latin typeface="+mn-lt"/>
                      </a:endParaRPr>
                    </a:p>
                  </a:txBody>
                  <a:tcPr marL="91445" marR="91445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Falls prevention</a:t>
                      </a:r>
                      <a:endParaRPr lang="it-IT" sz="1800" dirty="0" smtClean="0">
                        <a:latin typeface="+mn-lt"/>
                      </a:endParaRPr>
                    </a:p>
                  </a:txBody>
                  <a:tcPr marL="91445" marR="91445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</a:rPr>
                        <a:t>- 60%</a:t>
                      </a:r>
                      <a:r>
                        <a:rPr lang="it-IT" sz="1800" kern="1200" dirty="0" smtClean="0"/>
                        <a:t> of falls </a:t>
                      </a:r>
                      <a:br>
                        <a:rPr lang="it-IT" sz="1800" kern="1200" dirty="0" smtClean="0"/>
                      </a:br>
                      <a:r>
                        <a:rPr lang="it-IT" sz="1800" b="1" kern="1200" baseline="0" dirty="0" smtClean="0">
                          <a:solidFill>
                            <a:srgbClr val="FF0000"/>
                          </a:solidFill>
                        </a:rPr>
                        <a:t>- 4 days </a:t>
                      </a:r>
                      <a:r>
                        <a:rPr lang="it-IT" sz="1800" kern="1200" baseline="0" dirty="0" smtClean="0"/>
                        <a:t>of hospital stay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</a:rPr>
                        <a:t>- 59% </a:t>
                      </a:r>
                      <a:r>
                        <a:rPr lang="it-IT" sz="1800" b="0" kern="1200" dirty="0" smtClean="0">
                          <a:solidFill>
                            <a:srgbClr val="000000"/>
                          </a:solidFill>
                        </a:rPr>
                        <a:t>of claims related to patient falls (</a:t>
                      </a:r>
                      <a:r>
                        <a:rPr lang="it-IT" sz="1800" b="0" kern="1200" dirty="0" smtClean="0">
                          <a:solidFill>
                            <a:srgbClr val="000000"/>
                          </a:solidFill>
                          <a:hlinkClick r:id="rId4"/>
                        </a:rPr>
                        <a:t>MeS, 2016</a:t>
                      </a:r>
                      <a:r>
                        <a:rPr lang="it-IT" sz="1800" b="0" kern="12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sz="18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Medication safety</a:t>
                      </a:r>
                      <a:endParaRPr lang="it-IT" sz="1800" dirty="0">
                        <a:latin typeface="+mn-lt"/>
                      </a:endParaRPr>
                    </a:p>
                  </a:txBody>
                  <a:tcPr marL="91445" marR="91445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baseline="0" dirty="0" smtClean="0">
                          <a:solidFill>
                            <a:srgbClr val="FF0000"/>
                          </a:solidFill>
                        </a:rPr>
                        <a:t>- 40 % </a:t>
                      </a:r>
                      <a:r>
                        <a:rPr lang="it-IT" sz="1800" kern="1200" baseline="0" dirty="0" smtClean="0"/>
                        <a:t>of medication errors due to transcriptions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it-IT" sz="1800" b="1" kern="1200" baseline="0" dirty="0" smtClean="0">
                          <a:solidFill>
                            <a:srgbClr val="FF0000"/>
                          </a:solidFill>
                        </a:rPr>
                        <a:t>26%</a:t>
                      </a:r>
                      <a:r>
                        <a:rPr lang="it-IT" sz="1800" b="0" kern="1200" baseline="0" dirty="0" smtClean="0">
                          <a:solidFill>
                            <a:srgbClr val="000000"/>
                          </a:solidFill>
                        </a:rPr>
                        <a:t> in</a:t>
                      </a:r>
                      <a:r>
                        <a:rPr lang="it-IT" sz="1800" b="0" kern="1200" dirty="0" smtClean="0">
                          <a:solidFill>
                            <a:srgbClr val="000000"/>
                          </a:solidFill>
                        </a:rPr>
                        <a:t> PSI post-op deep vein thrombosis</a:t>
                      </a:r>
                      <a:r>
                        <a:rPr lang="it-IT" sz="1800" b="0" kern="120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it-IT" sz="1800" b="0" kern="1200" baseline="0" dirty="0" smtClean="0">
                          <a:solidFill>
                            <a:srgbClr val="000000"/>
                          </a:solidFill>
                          <a:hlinkClick r:id="rId4"/>
                        </a:rPr>
                        <a:t>MeS, 2016</a:t>
                      </a:r>
                      <a:r>
                        <a:rPr lang="it-IT" sz="1800" b="0" kern="12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sz="18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75" y="872108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50" y="872108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75" y="873696"/>
            <a:ext cx="3968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8" y="872108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00" y="873696"/>
            <a:ext cx="3952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50" y="872108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38" y="872108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13" y="872108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075" y="872108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00" y="872108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25" y="873696"/>
            <a:ext cx="3952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75" y="873696"/>
            <a:ext cx="3952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13" y="872108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0" y="872108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2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13" y="913383"/>
            <a:ext cx="3571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75" y="5840437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50" y="5840437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75" y="5842025"/>
            <a:ext cx="3968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8" y="5840437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13" y="5842025"/>
            <a:ext cx="39528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50" y="5840437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50" y="5840437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13" y="5840437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075" y="5840437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00" y="5840437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25" y="5842025"/>
            <a:ext cx="3952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88" y="5842025"/>
            <a:ext cx="39528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13" y="5840437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0" y="5840437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2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13" y="5881712"/>
            <a:ext cx="3571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Immagine 6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e 66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68" name="Ovale 67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69" name="Ovale 68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0" name="Ovale 69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1" name="Ovale 70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2" name="Ovale 71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3" name="Ovale 72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4" name="Ovale 73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5" name="Ovale 74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6" name="Ovale 75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7" name="Ovale 76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8" name="Ovale 77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9" name="Ovale 78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80" name="Ovale 79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81" name="Ovale 80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82" name="Ovale 81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CasellaDiTesto 8"/>
          <p:cNvSpPr txBox="1"/>
          <p:nvPr/>
        </p:nvSpPr>
        <p:spPr>
          <a:xfrm>
            <a:off x="1331640" y="1124744"/>
            <a:ext cx="7272808" cy="51706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200" b="1" dirty="0">
                <a:latin typeface="Calibri" pitchFamily="34" charset="0"/>
              </a:rPr>
              <a:t>Continuità informativa e gestionale</a:t>
            </a:r>
          </a:p>
          <a:p>
            <a:pPr eaLnBrk="1" hangingPunct="1"/>
            <a:r>
              <a:rPr lang="it-IT" sz="2200" dirty="0">
                <a:latin typeface="Calibri" pitchFamily="34" charset="0"/>
              </a:rPr>
              <a:t>&gt; Buone pratiche Handover e Riconciliazione delle terapie</a:t>
            </a:r>
          </a:p>
          <a:p>
            <a:pPr eaLnBrk="1" hangingPunct="1"/>
            <a:r>
              <a:rPr lang="it-IT" sz="2200" dirty="0">
                <a:latin typeface="Calibri" pitchFamily="34" charset="0"/>
              </a:rPr>
              <a:t>&gt; Software sanitari usabili e dialoganti</a:t>
            </a:r>
          </a:p>
          <a:p>
            <a:pPr eaLnBrk="1" hangingPunct="1"/>
            <a:endParaRPr lang="it-IT" sz="2200" dirty="0">
              <a:latin typeface="Calibri" pitchFamily="34" charset="0"/>
            </a:endParaRPr>
          </a:p>
          <a:p>
            <a:pPr eaLnBrk="1" hangingPunct="1"/>
            <a:r>
              <a:rPr lang="it-IT" sz="2200" b="1" dirty="0">
                <a:latin typeface="Calibri" pitchFamily="34" charset="0"/>
              </a:rPr>
              <a:t>Selezione dei casi e dei percorsi a rischio</a:t>
            </a:r>
          </a:p>
          <a:p>
            <a:pPr eaLnBrk="1" hangingPunct="1"/>
            <a:r>
              <a:rPr lang="it-IT" sz="2200" dirty="0">
                <a:latin typeface="Calibri" pitchFamily="34" charset="0"/>
              </a:rPr>
              <a:t>&gt; Impiego di checklist EB</a:t>
            </a:r>
          </a:p>
          <a:p>
            <a:pPr eaLnBrk="1" hangingPunct="1"/>
            <a:r>
              <a:rPr lang="it-IT" sz="2200" dirty="0">
                <a:latin typeface="Calibri" pitchFamily="34" charset="0"/>
              </a:rPr>
              <a:t>&gt; Disegno PDTA per contestualizzare linee guida</a:t>
            </a:r>
          </a:p>
          <a:p>
            <a:pPr eaLnBrk="1" hangingPunct="1"/>
            <a:endParaRPr lang="it-IT" sz="2200" dirty="0">
              <a:latin typeface="Calibri" pitchFamily="34" charset="0"/>
            </a:endParaRPr>
          </a:p>
          <a:p>
            <a:pPr eaLnBrk="1" hangingPunct="1"/>
            <a:r>
              <a:rPr lang="it-IT" sz="2200" b="1" dirty="0">
                <a:latin typeface="Calibri" pitchFamily="34" charset="0"/>
              </a:rPr>
              <a:t>Eliminazione dei fattori di rischio comprimibili</a:t>
            </a:r>
          </a:p>
          <a:p>
            <a:pPr eaLnBrk="1" hangingPunct="1"/>
            <a:r>
              <a:rPr lang="it-IT" sz="2200" dirty="0">
                <a:latin typeface="Calibri" pitchFamily="34" charset="0"/>
              </a:rPr>
              <a:t>&gt; Riduzione pazienti in politerapia </a:t>
            </a:r>
          </a:p>
          <a:p>
            <a:pPr eaLnBrk="1" hangingPunct="1"/>
            <a:r>
              <a:rPr lang="it-IT" sz="2200" dirty="0">
                <a:latin typeface="Calibri" pitchFamily="34" charset="0"/>
              </a:rPr>
              <a:t>&gt; Affidamento dei casi al giusto centro di competenze</a:t>
            </a:r>
          </a:p>
          <a:p>
            <a:pPr eaLnBrk="1" hangingPunct="1"/>
            <a:endParaRPr lang="it-IT" sz="2200" dirty="0">
              <a:latin typeface="Calibri" pitchFamily="34" charset="0"/>
            </a:endParaRPr>
          </a:p>
          <a:p>
            <a:pPr eaLnBrk="1" hangingPunct="1"/>
            <a:r>
              <a:rPr lang="it-IT" sz="2200" b="1" dirty="0">
                <a:latin typeface="Calibri" pitchFamily="34" charset="0"/>
              </a:rPr>
              <a:t>Integrazione e coordinamento</a:t>
            </a:r>
          </a:p>
          <a:p>
            <a:pPr eaLnBrk="1" hangingPunct="1"/>
            <a:r>
              <a:rPr lang="it-IT" sz="2200" dirty="0">
                <a:latin typeface="Calibri" pitchFamily="34" charset="0"/>
              </a:rPr>
              <a:t>&gt; Condividere i poteri con i pazienti e con le comunità</a:t>
            </a:r>
          </a:p>
          <a:p>
            <a:pPr eaLnBrk="1" hangingPunct="1"/>
            <a:r>
              <a:rPr lang="it-IT" sz="2200" dirty="0">
                <a:latin typeface="Calibri" pitchFamily="34" charset="0"/>
              </a:rPr>
              <a:t>&gt; Spinta gentile e pensiero prospettico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484041" y="116632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C8683"/>
                </a:solidFill>
              </a:rPr>
              <a:t>Le nuove sfide per la performance diagnostica e terapeutica</a:t>
            </a:r>
          </a:p>
        </p:txBody>
      </p:sp>
    </p:spTree>
    <p:extLst>
      <p:ext uri="{BB962C8B-B14F-4D97-AF65-F5344CB8AC3E}">
        <p14:creationId xmlns:p14="http://schemas.microsoft.com/office/powerpoint/2010/main" val="22501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16632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C8683"/>
                </a:solidFill>
              </a:rPr>
              <a:t>Costruire un sistema sicuro con la buona comunicazione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e 66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68" name="Ovale 67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69" name="Ovale 68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0" name="Ovale 69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1" name="Ovale 70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2" name="Ovale 71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3" name="Ovale 72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4" name="Ovale 73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5" name="Ovale 74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6" name="Ovale 75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7" name="Ovale 76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8" name="Ovale 77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79" name="Ovale 78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80" name="Ovale 79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81" name="Ovale 80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82" name="Ovale 81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pic>
        <p:nvPicPr>
          <p:cNvPr id="83" name="Immagin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980728"/>
            <a:ext cx="785332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 rot="19945554">
            <a:off x="135852" y="1425131"/>
            <a:ext cx="439248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/>
              <a:t>Errore di diagnosi = ”Il fallimento nel definire (a) una spiegazione accurata e tempestiva dei problemi di salute del paziente o (b) comunicare tale spiegazione al paziente".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87624" y="620769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hlinkClick r:id="rId5"/>
              </a:rPr>
              <a:t>http://nationalacademies.org/hmd/Reports/2015/Improving-Diagnosis-in-Healthcare/Improving-Diagnosis.aspx</a:t>
            </a:r>
            <a:r>
              <a:rPr lang="it-IT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16632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C8683"/>
                </a:solidFill>
              </a:rPr>
              <a:t>A proposito di fattori umani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6" name="Rettangolo 2"/>
          <p:cNvSpPr>
            <a:spLocks noChangeArrowheads="1"/>
          </p:cNvSpPr>
          <p:nvPr/>
        </p:nvSpPr>
        <p:spPr bwMode="auto">
          <a:xfrm>
            <a:off x="538882" y="764704"/>
            <a:ext cx="77775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it-IT" sz="2400">
                <a:latin typeface="Calibri" charset="0"/>
              </a:rPr>
              <a:t>“Cos’hanno in comune un corvo ed uno scrittoio?” </a:t>
            </a:r>
            <a:br>
              <a:rPr lang="it-IT" sz="2400">
                <a:latin typeface="Calibri" charset="0"/>
              </a:rPr>
            </a:br>
            <a:r>
              <a:rPr lang="it-IT" sz="2400">
                <a:latin typeface="Calibri" charset="0"/>
              </a:rPr>
              <a:t>					</a:t>
            </a:r>
            <a:r>
              <a:rPr lang="it-IT" sz="2400" i="1">
                <a:latin typeface="Calibri" charset="0"/>
                <a:hlinkClick r:id="rId3"/>
              </a:rPr>
              <a:t>Una merenda di matti</a:t>
            </a:r>
            <a:endParaRPr lang="it-IT" sz="2400" i="1">
              <a:latin typeface="Calibri" charset="0"/>
            </a:endParaRPr>
          </a:p>
        </p:txBody>
      </p:sp>
      <p:pic>
        <p:nvPicPr>
          <p:cNvPr id="3" name="Immagin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1700808"/>
            <a:ext cx="5620662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16632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C8683"/>
                </a:solidFill>
              </a:rPr>
              <a:t>Fattori che contribuiscono ad uno scenario difficile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6" name="Rettangolo 2"/>
          <p:cNvSpPr>
            <a:spLocks noChangeArrowheads="1"/>
          </p:cNvSpPr>
          <p:nvPr/>
        </p:nvSpPr>
        <p:spPr bwMode="auto">
          <a:xfrm>
            <a:off x="538882" y="620688"/>
            <a:ext cx="77775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5400">
                <a:latin typeface="Calibri" charset="0"/>
              </a:rPr>
              <a:t>Il tempo</a:t>
            </a:r>
          </a:p>
        </p:txBody>
      </p:sp>
      <p:sp>
        <p:nvSpPr>
          <p:cNvPr id="40" name="Segnaposto contenuto 2"/>
          <p:cNvSpPr>
            <a:spLocks noGrp="1"/>
          </p:cNvSpPr>
          <p:nvPr>
            <p:ph idx="1"/>
          </p:nvPr>
        </p:nvSpPr>
        <p:spPr>
          <a:xfrm>
            <a:off x="1187624" y="1584325"/>
            <a:ext cx="7776864" cy="4929188"/>
          </a:xfrm>
        </p:spPr>
        <p:txBody>
          <a:bodyPr>
            <a:noAutofit/>
          </a:bodyPr>
          <a:lstStyle/>
          <a:p>
            <a:r>
              <a:rPr lang="it-IT" sz="1800">
                <a:solidFill>
                  <a:srgbClr val="FF0000"/>
                </a:solidFill>
              </a:rPr>
              <a:t>lunghe ore di lavoro</a:t>
            </a:r>
            <a:r>
              <a:rPr lang="it-IT" sz="1800"/>
              <a:t>, spesso straordinarie, con conseguente </a:t>
            </a:r>
            <a:r>
              <a:rPr lang="it-IT" sz="1800">
                <a:solidFill>
                  <a:srgbClr val="FF0000"/>
                </a:solidFill>
              </a:rPr>
              <a:t>aumento di gravi errori medici </a:t>
            </a:r>
            <a:r>
              <a:rPr lang="it-IT" sz="1800"/>
              <a:t>(Flin et al, 2009, Rogers et al, 2004), o </a:t>
            </a:r>
            <a:r>
              <a:rPr lang="it-IT" sz="1800">
                <a:solidFill>
                  <a:srgbClr val="FF0000"/>
                </a:solidFill>
              </a:rPr>
              <a:t>quasi incidenti</a:t>
            </a:r>
            <a:r>
              <a:rPr lang="it-IT" sz="1800"/>
              <a:t> (Landrigan et al, 2004) e una diminuzione generale della sicurezza dei pazienti (Carayon and Gurses, 2005)</a:t>
            </a:r>
          </a:p>
          <a:p>
            <a:r>
              <a:rPr lang="it-IT" sz="1800"/>
              <a:t>Barger (2006), chi ha lavorato su</a:t>
            </a:r>
            <a:r>
              <a:rPr lang="it-IT" sz="1800">
                <a:solidFill>
                  <a:srgbClr val="FF0000"/>
                </a:solidFill>
              </a:rPr>
              <a:t> cinque o più turni prolungati ha riferito di errori basati sulle abilità</a:t>
            </a:r>
            <a:r>
              <a:rPr lang="it-IT" sz="1800"/>
              <a:t> durante le visite, attività cliniche, incluso un intervento chirurgico, indicando un aumento del 300% degli eventi avversi con risultati fatali, legati al mancato riposo</a:t>
            </a:r>
          </a:p>
          <a:p>
            <a:r>
              <a:rPr lang="it-IT" sz="1800"/>
              <a:t>La "</a:t>
            </a:r>
            <a:r>
              <a:rPr lang="it-IT" sz="1800">
                <a:solidFill>
                  <a:srgbClr val="FF0000"/>
                </a:solidFill>
              </a:rPr>
              <a:t>medicina difensiva</a:t>
            </a:r>
            <a:r>
              <a:rPr lang="it-IT" sz="1800"/>
              <a:t>" (Studdert et al., 2005) </a:t>
            </a:r>
            <a:r>
              <a:rPr lang="it-IT" sz="1800">
                <a:solidFill>
                  <a:srgbClr val="FF0000"/>
                </a:solidFill>
              </a:rPr>
              <a:t>contribuisce all'iperoregolazione</a:t>
            </a:r>
            <a:r>
              <a:rPr lang="it-IT" sz="1800"/>
              <a:t> delle procedure e gli operatori sanitari si sentono obbligati a concentrarsi sulla documentazione piuttosto che sull'assistenza sanitaria (Castner, 2008).</a:t>
            </a:r>
          </a:p>
          <a:p>
            <a:r>
              <a:rPr lang="it-IT" sz="1800"/>
              <a:t>Weigl (2012), </a:t>
            </a:r>
            <a:r>
              <a:rPr lang="it-IT" sz="1800">
                <a:solidFill>
                  <a:srgbClr val="FF0000"/>
                </a:solidFill>
              </a:rPr>
              <a:t>interruzioni dirompenti </a:t>
            </a:r>
            <a:r>
              <a:rPr lang="it-IT" sz="1800"/>
              <a:t>aumentano i carichi di lavoro percepiti.</a:t>
            </a:r>
          </a:p>
          <a:p>
            <a:r>
              <a:rPr lang="it-IT" sz="1800"/>
              <a:t>Le </a:t>
            </a:r>
            <a:r>
              <a:rPr lang="it-IT" sz="1800">
                <a:solidFill>
                  <a:srgbClr val="FF0000"/>
                </a:solidFill>
              </a:rPr>
              <a:t>interruzioni</a:t>
            </a:r>
            <a:r>
              <a:rPr lang="it-IT" sz="1800"/>
              <a:t> (Westbrook 2013) </a:t>
            </a:r>
            <a:r>
              <a:rPr lang="it-IT" sz="1800">
                <a:solidFill>
                  <a:srgbClr val="FF0000"/>
                </a:solidFill>
              </a:rPr>
              <a:t>aumentano il rischio di errori terapeutici</a:t>
            </a:r>
            <a:r>
              <a:rPr lang="it-IT" sz="1800"/>
              <a:t>, specialmente negli infermieri con alta anzianità</a:t>
            </a:r>
          </a:p>
          <a:p>
            <a:pPr>
              <a:defRPr/>
            </a:pPr>
            <a:endParaRPr lang="it-IT" sz="1800" dirty="0"/>
          </a:p>
          <a:p>
            <a:pPr>
              <a:defRPr/>
            </a:pPr>
            <a:endParaRPr lang="it-IT" sz="1800" dirty="0"/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16632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C8683"/>
                </a:solidFill>
              </a:rPr>
              <a:t>Fattori che contribuiscono ad uno scenario difficile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6" name="Rettangolo 2"/>
          <p:cNvSpPr>
            <a:spLocks noChangeArrowheads="1"/>
          </p:cNvSpPr>
          <p:nvPr/>
        </p:nvSpPr>
        <p:spPr bwMode="auto">
          <a:xfrm>
            <a:off x="538882" y="620688"/>
            <a:ext cx="77775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5400">
                <a:latin typeface="Calibri" charset="0"/>
              </a:rPr>
              <a:t>Il tempo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187624" y="3501008"/>
            <a:ext cx="7571184" cy="268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Medici e infermieri hanno ricevuto circa </a:t>
            </a:r>
            <a:r>
              <a:rPr lang="it-IT" sz="1600">
                <a:solidFill>
                  <a:srgbClr val="FF0000"/>
                </a:solidFill>
              </a:rPr>
              <a:t>13 interruzioni all'ora o una ogni 4,5 minuti</a:t>
            </a:r>
          </a:p>
          <a:p>
            <a:r>
              <a:rPr lang="it-IT" sz="1600"/>
              <a:t>Rispetto ai medici, gli </a:t>
            </a:r>
            <a:r>
              <a:rPr lang="it-IT" sz="1600">
                <a:solidFill>
                  <a:srgbClr val="FF0000"/>
                </a:solidFill>
              </a:rPr>
              <a:t>infermieri erano più inclini alle interruzioni </a:t>
            </a:r>
            <a:r>
              <a:rPr lang="it-IT" sz="1600"/>
              <a:t>nella maggior parte delle attività, mentre </a:t>
            </a:r>
            <a:r>
              <a:rPr lang="it-IT" sz="1600">
                <a:solidFill>
                  <a:srgbClr val="FF0000"/>
                </a:solidFill>
              </a:rPr>
              <a:t>i medici eseguivano più compiti in multitasking </a:t>
            </a:r>
            <a:r>
              <a:rPr lang="it-IT" sz="1600"/>
              <a:t>(33,47% delle volte) rispetto agli infermieri (15,23%).</a:t>
            </a:r>
          </a:p>
          <a:p>
            <a:r>
              <a:rPr lang="it-IT" sz="1600"/>
              <a:t>In generale, </a:t>
            </a:r>
            <a:r>
              <a:rPr lang="it-IT" sz="1600">
                <a:solidFill>
                  <a:srgbClr val="FF0000"/>
                </a:solidFill>
              </a:rPr>
              <a:t>il tempo dedicato all'assistenza ai pazienti è relativamente limitato per entrambe le professioni </a:t>
            </a:r>
            <a:r>
              <a:rPr lang="it-IT" sz="1600"/>
              <a:t>(37,21% per i medici, 27,22% per gli infermieri), </a:t>
            </a:r>
            <a:r>
              <a:rPr lang="it-IT" sz="1600">
                <a:solidFill>
                  <a:srgbClr val="FF0000"/>
                </a:solidFill>
              </a:rPr>
              <a:t>rispetto al tempo dedicato alla registrazione dei dati e alla comunicazione professionale</a:t>
            </a:r>
            <a:r>
              <a:rPr lang="it-IT" sz="1600"/>
              <a:t>, che rappresenta i due terzi del tempo dei medici e quasi la metà del tempo di cura.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3"/>
          <a:srcRect l="11489" t="50995" r="12737"/>
          <a:stretch/>
        </p:blipFill>
        <p:spPr>
          <a:xfrm>
            <a:off x="1259632" y="1772816"/>
            <a:ext cx="4600222" cy="1552636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3"/>
          <a:srcRect l="-1" r="82287" b="54274"/>
          <a:stretch/>
        </p:blipFill>
        <p:spPr>
          <a:xfrm>
            <a:off x="6372200" y="1772816"/>
            <a:ext cx="1368152" cy="1695682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16632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C8683"/>
                </a:solidFill>
              </a:rPr>
              <a:t>Fattori che contribuiscono ad uno scenario difficile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6" name="Rettangolo 2"/>
          <p:cNvSpPr>
            <a:spLocks noChangeArrowheads="1"/>
          </p:cNvSpPr>
          <p:nvPr/>
        </p:nvSpPr>
        <p:spPr bwMode="auto">
          <a:xfrm>
            <a:off x="538882" y="620688"/>
            <a:ext cx="77775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5400">
                <a:latin typeface="Calibri" charset="0"/>
              </a:rPr>
              <a:t>Il lavoro di squadra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3" y="1772816"/>
            <a:ext cx="630539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ttangolo 10"/>
          <p:cNvSpPr>
            <a:spLocks noChangeArrowheads="1"/>
          </p:cNvSpPr>
          <p:nvPr/>
        </p:nvSpPr>
        <p:spPr bwMode="auto">
          <a:xfrm>
            <a:off x="1187624" y="4255928"/>
            <a:ext cx="756084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/>
              <a:t>Analisi qualitativa e quantitativa della performance in 280 casi di cardiochirurgia: </a:t>
            </a:r>
            <a:r>
              <a:rPr lang="it-IT">
                <a:solidFill>
                  <a:srgbClr val="FF0000"/>
                </a:solidFill>
              </a:rPr>
              <a:t>15% di EA, 80% prevenibili</a:t>
            </a:r>
          </a:p>
          <a:p>
            <a:r>
              <a:rPr lang="it-IT"/>
              <a:t>Il primo fattore che contribuisce è la </a:t>
            </a:r>
            <a:r>
              <a:rPr lang="it-IT">
                <a:solidFill>
                  <a:srgbClr val="FF0000"/>
                </a:solidFill>
              </a:rPr>
              <a:t>mancanza di pianificazione dell'intervento</a:t>
            </a:r>
            <a:r>
              <a:rPr lang="it-IT"/>
              <a:t>, a causa della mancanza di coordinamento e preparazione delle cure post-chirurgiche</a:t>
            </a: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16632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C8683"/>
                </a:solidFill>
              </a:rPr>
              <a:t>Fattori che contribuiscono ad uno scenario difficile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6" name="Rettangolo 2"/>
          <p:cNvSpPr>
            <a:spLocks noChangeArrowheads="1"/>
          </p:cNvSpPr>
          <p:nvPr/>
        </p:nvSpPr>
        <p:spPr bwMode="auto">
          <a:xfrm>
            <a:off x="538882" y="620688"/>
            <a:ext cx="77775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5400">
                <a:latin typeface="Calibri" charset="0"/>
              </a:rPr>
              <a:t>Il lavoro di squadra</a:t>
            </a: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916832"/>
            <a:ext cx="622504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ttangolo 12"/>
          <p:cNvSpPr>
            <a:spLocks noChangeArrowheads="1"/>
          </p:cNvSpPr>
          <p:nvPr/>
        </p:nvSpPr>
        <p:spPr bwMode="auto">
          <a:xfrm>
            <a:off x="1259632" y="4377878"/>
            <a:ext cx="70567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/>
              <a:t>Analisi di cartelle e flussi farmaceutici di </a:t>
            </a:r>
            <a:r>
              <a:rPr lang="it-IT">
                <a:solidFill>
                  <a:srgbClr val="FF0000"/>
                </a:solidFill>
              </a:rPr>
              <a:t>300 pazienti </a:t>
            </a:r>
            <a:r>
              <a:rPr lang="it-IT"/>
              <a:t>con gravi malattie cardiovascolari ospedalizzati in un centro altamente specializzato: </a:t>
            </a:r>
            <a:br>
              <a:rPr lang="it-IT"/>
            </a:br>
            <a:r>
              <a:rPr lang="it-IT">
                <a:solidFill>
                  <a:srgbClr val="FF0000"/>
                </a:solidFill>
              </a:rPr>
              <a:t>33% delle discrepanze nel trattamento prima del ricovero e 62% nel nono mese dopo la dimissione </a:t>
            </a:r>
            <a:r>
              <a:rPr lang="it-IT"/>
              <a:t>a causa della </a:t>
            </a:r>
            <a:r>
              <a:rPr lang="it-IT">
                <a:solidFill>
                  <a:srgbClr val="FF0000"/>
                </a:solidFill>
              </a:rPr>
              <a:t>mancanza di coordinamento </a:t>
            </a:r>
            <a:r>
              <a:rPr lang="it-IT"/>
              <a:t>e monitoraggio tra il paziente, il medico di famiglia e il cardiologo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16632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C8683"/>
                </a:solidFill>
              </a:rPr>
              <a:t>Fattori che contribuiscono ad uno scenario difficile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22875" y="5301207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6" name="Rettangolo 2"/>
          <p:cNvSpPr>
            <a:spLocks noChangeArrowheads="1"/>
          </p:cNvSpPr>
          <p:nvPr/>
        </p:nvSpPr>
        <p:spPr bwMode="auto">
          <a:xfrm>
            <a:off x="538882" y="620688"/>
            <a:ext cx="77775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5400">
                <a:latin typeface="Calibri" charset="0"/>
              </a:rPr>
              <a:t>La comunicazione</a:t>
            </a:r>
          </a:p>
        </p:txBody>
      </p:sp>
      <p:sp>
        <p:nvSpPr>
          <p:cNvPr id="39" name="Segnaposto contenuto 2"/>
          <p:cNvSpPr>
            <a:spLocks noGrp="1"/>
          </p:cNvSpPr>
          <p:nvPr>
            <p:ph idx="1"/>
          </p:nvPr>
        </p:nvSpPr>
        <p:spPr>
          <a:xfrm>
            <a:off x="539502" y="1556792"/>
            <a:ext cx="8208962" cy="504031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cs typeface="Times New Roman" charset="0"/>
              </a:rPr>
              <a:t>Cosa chiedono i pazienti nella comunicazione del rischio?</a:t>
            </a:r>
          </a:p>
          <a:p>
            <a:pPr marL="273050" indent="-273050" algn="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cs typeface="Times New Roman" charset="0"/>
              </a:rPr>
              <a:t>Comunicazione onesta, chiara e trasparente</a:t>
            </a:r>
            <a: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  <a:t/>
            </a:r>
            <a:b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</a:br>
            <a:r>
              <a:rPr lang="en-GB" sz="1200">
                <a:solidFill>
                  <a:srgbClr val="000000"/>
                </a:solidFill>
                <a:latin typeface="Trebuchet MS" charset="0"/>
                <a:cs typeface="Times New Roman" charset="0"/>
              </a:rPr>
              <a:t>(Hobgood C. Et al., 2002)</a:t>
            </a:r>
          </a:p>
          <a:p>
            <a:pPr marL="273050" indent="-273050" algn="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cs typeface="Times New Roman" charset="0"/>
              </a:rPr>
              <a:t>Spiegazioni e scuse</a:t>
            </a:r>
            <a: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  <a:t/>
            </a:r>
            <a:b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</a:br>
            <a:r>
              <a:rPr lang="en-GB" sz="1200">
                <a:solidFill>
                  <a:srgbClr val="000000"/>
                </a:solidFill>
                <a:latin typeface="Trebuchet MS" charset="0"/>
                <a:cs typeface="Times New Roman" charset="0"/>
              </a:rPr>
              <a:t>(Schappach D, 2004)</a:t>
            </a:r>
          </a:p>
          <a:p>
            <a:pPr marL="273050" indent="-273050" algn="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cs typeface="Times New Roman" charset="0"/>
              </a:rPr>
              <a:t>Attenzione alla relazione e agli aspetti emotivi</a:t>
            </a:r>
            <a: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  <a:t/>
            </a:r>
            <a:b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</a:br>
            <a:r>
              <a:rPr lang="en-GB" sz="1200">
                <a:solidFill>
                  <a:srgbClr val="000000"/>
                </a:solidFill>
                <a:latin typeface="Trebuchet MS" charset="0"/>
                <a:cs typeface="Times New Roman" charset="0"/>
              </a:rPr>
              <a:t>(Kathleen M. Et al., 2005)</a:t>
            </a:r>
          </a:p>
          <a:p>
            <a:pPr marL="273050" indent="-273050" algn="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cs typeface="Times New Roman" charset="0"/>
              </a:rPr>
              <a:t>Rispetto e ascolto del paziente e del suo punto di vista</a:t>
            </a:r>
            <a: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  <a:t/>
            </a:r>
            <a:b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</a:br>
            <a:r>
              <a:rPr lang="en-GB" sz="1200">
                <a:solidFill>
                  <a:srgbClr val="000000"/>
                </a:solidFill>
                <a:latin typeface="Trebuchet MS" charset="0"/>
                <a:cs typeface="Times New Roman" charset="0"/>
              </a:rPr>
              <a:t>(Duclos C et al., 2005)</a:t>
            </a:r>
          </a:p>
          <a:p>
            <a:pPr marL="273050" indent="-273050" algn="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cs typeface="Times New Roman" charset="0"/>
              </a:rPr>
              <a:t>Risarcimento adeguato in caso di danno e supporto al paziente</a:t>
            </a:r>
            <a: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  <a:t/>
            </a:r>
            <a:b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</a:br>
            <a:r>
              <a:rPr lang="en-GB" sz="1200">
                <a:solidFill>
                  <a:srgbClr val="000000"/>
                </a:solidFill>
                <a:latin typeface="Trebuchet MS" charset="0"/>
                <a:cs typeface="Times New Roman" charset="0"/>
              </a:rPr>
              <a:t>(Clinton, Obama, 2006)</a:t>
            </a:r>
          </a:p>
          <a:p>
            <a:pPr marL="273050" indent="-273050" algn="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cs typeface="Times New Roman" charset="0"/>
              </a:rPr>
              <a:t>Informazione e conoscenza</a:t>
            </a:r>
            <a: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  <a:t/>
            </a:r>
            <a:b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</a:br>
            <a:r>
              <a:rPr lang="en-GB" sz="1200">
                <a:solidFill>
                  <a:srgbClr val="000000"/>
                </a:solidFill>
                <a:latin typeface="Trebuchet MS" charset="0"/>
                <a:cs typeface="Times New Roman" charset="0"/>
              </a:rPr>
              <a:t>(Gallagher T. Et al., 2007)</a:t>
            </a:r>
          </a:p>
          <a:p>
            <a:pPr marL="273050" indent="-273050" algn="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cs typeface="Times New Roman" charset="0"/>
              </a:rPr>
              <a:t>Partecipazione e collaborazione nell’analisi e nella gestione degli eventi avversi</a:t>
            </a:r>
            <a: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  <a:t/>
            </a:r>
            <a:br>
              <a:rPr lang="en-GB" sz="2000">
                <a:solidFill>
                  <a:srgbClr val="000000"/>
                </a:solidFill>
                <a:latin typeface="Trebuchet MS" charset="0"/>
                <a:cs typeface="Times New Roman" charset="0"/>
              </a:rPr>
            </a:br>
            <a:r>
              <a:rPr lang="en-GB" sz="1200">
                <a:solidFill>
                  <a:srgbClr val="000000"/>
                </a:solidFill>
                <a:latin typeface="Trebuchet MS" charset="0"/>
                <a:cs typeface="Times New Roman" charset="0"/>
              </a:rPr>
              <a:t>(Accademia del Cittadino, 2010</a:t>
            </a:r>
            <a:r>
              <a:rPr lang="en-GB" sz="1400">
                <a:solidFill>
                  <a:srgbClr val="000000"/>
                </a:solidFill>
                <a:latin typeface="Trebuchet MS" charset="0"/>
                <a:cs typeface="Times New Roman" charset="0"/>
              </a:rPr>
              <a:t>)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ECEB95"/>
          </a:solidFill>
          <a:ln>
            <a:solidFill>
              <a:srgbClr val="ECE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4041" y="116632"/>
            <a:ext cx="848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C8683"/>
                </a:solidFill>
              </a:rPr>
              <a:t>Fattori che contribuiscono ad uno scenario difficile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-36512" y="764704"/>
            <a:ext cx="8496944" cy="0"/>
          </a:xfrm>
          <a:prstGeom prst="line">
            <a:avLst/>
          </a:prstGeom>
          <a:ln w="19050">
            <a:solidFill>
              <a:srgbClr val="E86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163015" y="204881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63015" y="246469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63015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63015" y="292494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54632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3015" y="436510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54632" y="530120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3015" y="4869160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54632" y="5805264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700065" y="4869159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23850" y="4312771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22875" y="386104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00065" y="2924943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3850" y="3356992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23850" y="2464698"/>
            <a:ext cx="321026" cy="309127"/>
          </a:xfrm>
          <a:prstGeom prst="ellipse">
            <a:avLst/>
          </a:prstGeom>
          <a:solidFill>
            <a:srgbClr val="E8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pPr algn="ctr"/>
            <a:endParaRPr lang="it-IT"/>
          </a:p>
        </p:txBody>
      </p:sp>
      <p:sp>
        <p:nvSpPr>
          <p:cNvPr id="36" name="Rettangolo 2"/>
          <p:cNvSpPr>
            <a:spLocks noChangeArrowheads="1"/>
          </p:cNvSpPr>
          <p:nvPr/>
        </p:nvSpPr>
        <p:spPr bwMode="auto">
          <a:xfrm>
            <a:off x="538882" y="620688"/>
            <a:ext cx="77775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5400">
                <a:latin typeface="Calibri" charset="0"/>
              </a:rPr>
              <a:t>La comunicazione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47" y="1484784"/>
            <a:ext cx="5816821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Freccia destra 36"/>
          <p:cNvSpPr/>
          <p:nvPr/>
        </p:nvSpPr>
        <p:spPr>
          <a:xfrm rot="16200000">
            <a:off x="550891" y="1984353"/>
            <a:ext cx="2088232" cy="12331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Bassa leggibilità</a:t>
            </a:r>
          </a:p>
        </p:txBody>
      </p:sp>
      <p:sp>
        <p:nvSpPr>
          <p:cNvPr id="38" name="Segnaposto contenuto 2"/>
          <p:cNvSpPr txBox="1">
            <a:spLocks/>
          </p:cNvSpPr>
          <p:nvPr/>
        </p:nvSpPr>
        <p:spPr>
          <a:xfrm>
            <a:off x="683568" y="5301208"/>
            <a:ext cx="8424936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/>
              <a:t>Analisi automatica della </a:t>
            </a:r>
            <a:r>
              <a:rPr lang="it-IT" sz="1800">
                <a:solidFill>
                  <a:srgbClr val="FF0000"/>
                </a:solidFill>
              </a:rPr>
              <a:t>leggibilità</a:t>
            </a:r>
            <a:r>
              <a:rPr lang="it-IT" sz="1800"/>
              <a:t> in un corpus di moduli di consenso informato utilizzati negli ospedali del Servizio Sanitario Regionale della Toscana: </a:t>
            </a:r>
            <a:r>
              <a:rPr lang="it-IT" sz="1800">
                <a:solidFill>
                  <a:srgbClr val="FF0000"/>
                </a:solidFill>
              </a:rPr>
              <a:t>568 documenti, 29 specialità da 36 ospedali </a:t>
            </a:r>
            <a:r>
              <a:rPr lang="it-IT" sz="1800"/>
              <a:t>pubblici in Toscana, </a:t>
            </a:r>
            <a:r>
              <a:rPr lang="it-IT" sz="1800">
                <a:solidFill>
                  <a:srgbClr val="FF0000"/>
                </a:solidFill>
              </a:rPr>
              <a:t>nessuno raggiunge la sufficienza</a:t>
            </a: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238" y="6237312"/>
            <a:ext cx="871154" cy="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4144</TotalTime>
  <Words>2774</Words>
  <Application>Microsoft Office PowerPoint</Application>
  <PresentationFormat>Presentazione su schermo (4:3)</PresentationFormat>
  <Paragraphs>176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Dagliana</dc:creator>
  <cp:lastModifiedBy>AeffeTech</cp:lastModifiedBy>
  <cp:revision>253</cp:revision>
  <cp:lastPrinted>2015-04-17T15:36:43Z</cp:lastPrinted>
  <dcterms:created xsi:type="dcterms:W3CDTF">2015-04-07T10:05:59Z</dcterms:created>
  <dcterms:modified xsi:type="dcterms:W3CDTF">2019-04-05T14:30:29Z</dcterms:modified>
</cp:coreProperties>
</file>