
<file path=[Content_Types].xml><?xml version="1.0" encoding="utf-8"?>
<Types xmlns="http://schemas.openxmlformats.org/package/2006/content-types">
  <Default Extension="jpg" ContentType="image/jpeg"/>
  <Default Extension="emf" ContentType="image/x-emf"/>
  <Default Extension="xlsx" ContentType="application/vnd.openxmlformats-officedocument.spreadsheetml.sheet"/>
  <Default Extension="jpeg" ContentType="image/jpeg"/>
  <Default Extension="xml" ContentType="application/xml"/>
  <Default Extension="vml" ContentType="application/vnd.openxmlformats-officedocument.vmlDrawing"/>
  <Default Extension="tif" ContentType="image/jpeg"/>
  <Default Extension="wdp" ContentType="image/vnd.ms-photo"/>
  <Default Extension="bin" ContentType="application/vnd.openxmlformats-officedocument.presentationml.printerSettings"/>
  <Default Extension="png" ContentType="image/png"/>
  <Default Extension="wmf" ContentType="image/x-wm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46" r:id="rId3"/>
    <p:sldId id="338" r:id="rId4"/>
    <p:sldId id="305" r:id="rId5"/>
    <p:sldId id="315" r:id="rId6"/>
    <p:sldId id="276" r:id="rId7"/>
    <p:sldId id="331" r:id="rId8"/>
    <p:sldId id="344" r:id="rId9"/>
    <p:sldId id="320" r:id="rId10"/>
    <p:sldId id="288" r:id="rId11"/>
    <p:sldId id="289" r:id="rId12"/>
    <p:sldId id="360" r:id="rId13"/>
    <p:sldId id="359" r:id="rId14"/>
    <p:sldId id="358" r:id="rId15"/>
    <p:sldId id="298" r:id="rId16"/>
    <p:sldId id="328" r:id="rId17"/>
    <p:sldId id="347" r:id="rId18"/>
    <p:sldId id="333" r:id="rId19"/>
    <p:sldId id="362" r:id="rId20"/>
    <p:sldId id="356" r:id="rId21"/>
    <p:sldId id="357" r:id="rId22"/>
    <p:sldId id="342" r:id="rId23"/>
    <p:sldId id="339" r:id="rId24"/>
    <p:sldId id="340" r:id="rId25"/>
    <p:sldId id="297" r:id="rId26"/>
    <p:sldId id="292" r:id="rId27"/>
    <p:sldId id="350" r:id="rId28"/>
    <p:sldId id="290" r:id="rId29"/>
    <p:sldId id="349" r:id="rId30"/>
    <p:sldId id="361" r:id="rId31"/>
    <p:sldId id="363" r:id="rId32"/>
    <p:sldId id="312" r:id="rId33"/>
    <p:sldId id="352" r:id="rId34"/>
    <p:sldId id="353" r:id="rId35"/>
    <p:sldId id="354" r:id="rId36"/>
    <p:sldId id="275" r:id="rId37"/>
    <p:sldId id="277" r:id="rId38"/>
    <p:sldId id="317" r:id="rId39"/>
    <p:sldId id="334" r:id="rId4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7A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656"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58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Fogli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Study drug</c:v>
                </c:pt>
              </c:strCache>
            </c:strRef>
          </c:tx>
          <c:spPr>
            <a:solidFill>
              <a:schemeClr val="accent5"/>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865C-4691-9B75-9D2EC660CF4A}"/>
              </c:ext>
            </c:extLst>
          </c:dPt>
          <c:dPt>
            <c:idx val="1"/>
            <c:invertIfNegative val="0"/>
            <c:bubble3D val="0"/>
            <c:extLst xmlns:c16r2="http://schemas.microsoft.com/office/drawing/2015/06/chart">
              <c:ext xmlns:c16="http://schemas.microsoft.com/office/drawing/2014/chart" uri="{C3380CC4-5D6E-409C-BE32-E72D297353CC}">
                <c16:uniqueId val="{00000003-865C-4691-9B75-9D2EC660CF4A}"/>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865C-4691-9B75-9D2EC660CF4A}"/>
              </c:ext>
            </c:extLst>
          </c:dPt>
          <c:dPt>
            <c:idx val="3"/>
            <c:invertIfNegative val="0"/>
            <c:bubble3D val="0"/>
            <c:extLst xmlns:c16r2="http://schemas.microsoft.com/office/drawing/2015/06/chart">
              <c:ext xmlns:c16="http://schemas.microsoft.com/office/drawing/2014/chart" uri="{C3380CC4-5D6E-409C-BE32-E72D297353CC}">
                <c16:uniqueId val="{00000007-865C-4691-9B75-9D2EC660CF4A}"/>
              </c:ext>
            </c:extLst>
          </c:dPt>
          <c:dPt>
            <c:idx val="4"/>
            <c:invertIfNegative val="0"/>
            <c:bubble3D val="0"/>
            <c:extLst xmlns:c16r2="http://schemas.microsoft.com/office/drawing/2015/06/chart">
              <c:ext xmlns:c16="http://schemas.microsoft.com/office/drawing/2014/chart" uri="{C3380CC4-5D6E-409C-BE32-E72D297353CC}">
                <c16:uniqueId val="{00000009-865C-4691-9B75-9D2EC660CF4A}"/>
              </c:ext>
            </c:extLst>
          </c:dPt>
          <c:dPt>
            <c:idx val="5"/>
            <c:invertIfNegative val="0"/>
            <c:bubble3D val="0"/>
            <c:extLst xmlns:c16r2="http://schemas.microsoft.com/office/drawing/2015/06/chart">
              <c:ext xmlns:c16="http://schemas.microsoft.com/office/drawing/2014/chart" uri="{C3380CC4-5D6E-409C-BE32-E72D297353CC}">
                <c16:uniqueId val="{0000000B-865C-4691-9B75-9D2EC660CF4A}"/>
              </c:ext>
            </c:extLst>
          </c:dPt>
          <c:dPt>
            <c:idx val="6"/>
            <c:invertIfNegative val="0"/>
            <c:bubble3D val="0"/>
            <c:extLst xmlns:c16r2="http://schemas.microsoft.com/office/drawing/2015/06/chart">
              <c:ext xmlns:c16="http://schemas.microsoft.com/office/drawing/2014/chart" uri="{C3380CC4-5D6E-409C-BE32-E72D297353CC}">
                <c16:uniqueId val="{0000000D-865C-4691-9B75-9D2EC660CF4A}"/>
              </c:ext>
            </c:extLst>
          </c:dPt>
          <c:dPt>
            <c:idx val="7"/>
            <c:invertIfNegative val="0"/>
            <c:bubble3D val="0"/>
            <c:extLst xmlns:c16r2="http://schemas.microsoft.com/office/drawing/2015/06/chart">
              <c:ext xmlns:c16="http://schemas.microsoft.com/office/drawing/2014/chart" uri="{C3380CC4-5D6E-409C-BE32-E72D297353CC}">
                <c16:uniqueId val="{0000000F-865C-4691-9B75-9D2EC660CF4A}"/>
              </c:ext>
            </c:extLst>
          </c:dPt>
          <c:dPt>
            <c:idx val="8"/>
            <c:invertIfNegative val="0"/>
            <c:bubble3D val="0"/>
            <c:extLst xmlns:c16r2="http://schemas.microsoft.com/office/drawing/2015/06/chart">
              <c:ext xmlns:c16="http://schemas.microsoft.com/office/drawing/2014/chart" uri="{C3380CC4-5D6E-409C-BE32-E72D297353CC}">
                <c16:uniqueId val="{00000011-865C-4691-9B75-9D2EC660CF4A}"/>
              </c:ext>
            </c:extLst>
          </c:dPt>
          <c:dPt>
            <c:idx val="9"/>
            <c:invertIfNegative val="0"/>
            <c:bubble3D val="0"/>
            <c:extLst xmlns:c16r2="http://schemas.microsoft.com/office/drawing/2015/06/chart">
              <c:ext xmlns:c16="http://schemas.microsoft.com/office/drawing/2014/chart" uri="{C3380CC4-5D6E-409C-BE32-E72D297353CC}">
                <c16:uniqueId val="{00000013-865C-4691-9B75-9D2EC660CF4A}"/>
              </c:ext>
            </c:extLst>
          </c:dPt>
          <c:dLbls>
            <c:dLbl>
              <c:idx val="7"/>
              <c:layout/>
              <c:tx>
                <c:rich>
                  <a:bodyPr/>
                  <a:lstStyle/>
                  <a:p>
                    <a:r>
                      <a:rPr lang="en-US"/>
                      <a:t>25</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865C-4691-9B75-9D2EC660CF4A}"/>
                </c:ext>
                <c:ext xmlns:c15="http://schemas.microsoft.com/office/drawing/2012/chart" uri="{CE6537A1-D6FC-4f65-9D91-7224C49458BB}">
                  <c15:layout/>
                </c:ext>
              </c:extLst>
            </c:dLbl>
            <c:dLbl>
              <c:idx val="9"/>
              <c:layout/>
              <c:tx>
                <c:rich>
                  <a:bodyPr/>
                  <a:lstStyle/>
                  <a:p>
                    <a:r>
                      <a:rPr lang="en-US"/>
                      <a:t>23</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865C-4691-9B75-9D2EC660CF4A}"/>
                </c:ex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OPERA I</c:v>
                </c:pt>
                <c:pt idx="1">
                  <c:v>OPERA II</c:v>
                </c:pt>
                <c:pt idx="2">
                  <c:v>CLARITY</c:v>
                </c:pt>
                <c:pt idx="3">
                  <c:v>CARE-MS I</c:v>
                </c:pt>
                <c:pt idx="4">
                  <c:v>AFFIRM</c:v>
                </c:pt>
                <c:pt idx="5">
                  <c:v>FREEDOMS</c:v>
                </c:pt>
                <c:pt idx="6">
                  <c:v>CARE-MS II</c:v>
                </c:pt>
                <c:pt idx="7">
                  <c:v>DECIDE</c:v>
                </c:pt>
                <c:pt idx="8">
                  <c:v>DEFINE</c:v>
                </c:pt>
                <c:pt idx="9">
                  <c:v>TEMSO</c:v>
                </c:pt>
              </c:strCache>
            </c:strRef>
          </c:cat>
          <c:val>
            <c:numRef>
              <c:f>Sheet1!$B$2:$B$11</c:f>
              <c:numCache>
                <c:formatCode>General</c:formatCode>
                <c:ptCount val="10"/>
                <c:pt idx="0">
                  <c:v>48.0</c:v>
                </c:pt>
                <c:pt idx="1">
                  <c:v>48.0</c:v>
                </c:pt>
                <c:pt idx="2">
                  <c:v>47.0</c:v>
                </c:pt>
                <c:pt idx="3">
                  <c:v>39.0</c:v>
                </c:pt>
                <c:pt idx="4">
                  <c:v>37.0</c:v>
                </c:pt>
                <c:pt idx="5">
                  <c:v>33.0</c:v>
                </c:pt>
                <c:pt idx="6">
                  <c:v>32.0</c:v>
                </c:pt>
                <c:pt idx="7">
                  <c:v>24.6</c:v>
                </c:pt>
                <c:pt idx="8">
                  <c:v>28.0</c:v>
                </c:pt>
                <c:pt idx="9">
                  <c:v>22.9</c:v>
                </c:pt>
              </c:numCache>
            </c:numRef>
          </c:val>
          <c:extLst xmlns:c16r2="http://schemas.microsoft.com/office/drawing/2015/06/chart">
            <c:ext xmlns:c16="http://schemas.microsoft.com/office/drawing/2014/chart" uri="{C3380CC4-5D6E-409C-BE32-E72D297353CC}">
              <c16:uniqueId val="{00000014-865C-4691-9B75-9D2EC660CF4A}"/>
            </c:ext>
          </c:extLst>
        </c:ser>
        <c:ser>
          <c:idx val="1"/>
          <c:order val="1"/>
          <c:tx>
            <c:strRef>
              <c:f>Sheet1!$C$1</c:f>
              <c:strCache>
                <c:ptCount val="1"/>
                <c:pt idx="0">
                  <c:v>Comparator</c:v>
                </c:pt>
              </c:strCache>
            </c:strRef>
          </c:tx>
          <c:spPr>
            <a:solidFill>
              <a:schemeClr val="accent2"/>
            </a:solidFill>
            <a:ln>
              <a:noFill/>
            </a:ln>
            <a:effectLst/>
          </c:spPr>
          <c:invertIfNegative val="0"/>
          <c:dPt>
            <c:idx val="0"/>
            <c:invertIfNegative val="0"/>
            <c:bubble3D val="0"/>
            <c:spPr>
              <a:solidFill>
                <a:srgbClr val="00948A"/>
              </a:solidFill>
              <a:ln>
                <a:noFill/>
              </a:ln>
              <a:effectLst/>
            </c:spPr>
            <c:extLst xmlns:c16r2="http://schemas.microsoft.com/office/drawing/2015/06/chart">
              <c:ext xmlns:c16="http://schemas.microsoft.com/office/drawing/2014/chart" uri="{C3380CC4-5D6E-409C-BE32-E72D297353CC}">
                <c16:uniqueId val="{00000016-865C-4691-9B75-9D2EC660CF4A}"/>
              </c:ext>
            </c:extLst>
          </c:dPt>
          <c:dPt>
            <c:idx val="1"/>
            <c:invertIfNegative val="0"/>
            <c:bubble3D val="0"/>
            <c:spPr>
              <a:solidFill>
                <a:srgbClr val="00948A"/>
              </a:solidFill>
              <a:ln>
                <a:noFill/>
              </a:ln>
              <a:effectLst/>
            </c:spPr>
            <c:extLst xmlns:c16r2="http://schemas.microsoft.com/office/drawing/2015/06/chart">
              <c:ext xmlns:c16="http://schemas.microsoft.com/office/drawing/2014/chart" uri="{C3380CC4-5D6E-409C-BE32-E72D297353CC}">
                <c16:uniqueId val="{00000018-865C-4691-9B75-9D2EC660CF4A}"/>
              </c:ext>
            </c:extLst>
          </c:dPt>
          <c:dPt>
            <c:idx val="2"/>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1A-865C-4691-9B75-9D2EC660CF4A}"/>
              </c:ext>
            </c:extLst>
          </c:dPt>
          <c:dPt>
            <c:idx val="3"/>
            <c:invertIfNegative val="0"/>
            <c:bubble3D val="0"/>
            <c:spPr>
              <a:solidFill>
                <a:srgbClr val="00948A"/>
              </a:solidFill>
              <a:ln>
                <a:noFill/>
              </a:ln>
              <a:effectLst/>
            </c:spPr>
            <c:extLst xmlns:c16r2="http://schemas.microsoft.com/office/drawing/2015/06/chart">
              <c:ext xmlns:c16="http://schemas.microsoft.com/office/drawing/2014/chart" uri="{C3380CC4-5D6E-409C-BE32-E72D297353CC}">
                <c16:uniqueId val="{0000001C-865C-4691-9B75-9D2EC660CF4A}"/>
              </c:ext>
            </c:extLst>
          </c:dPt>
          <c:dPt>
            <c:idx val="4"/>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1E-865C-4691-9B75-9D2EC660CF4A}"/>
              </c:ext>
            </c:extLst>
          </c:dPt>
          <c:dPt>
            <c:idx val="5"/>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20-865C-4691-9B75-9D2EC660CF4A}"/>
              </c:ext>
            </c:extLst>
          </c:dPt>
          <c:dPt>
            <c:idx val="6"/>
            <c:invertIfNegative val="0"/>
            <c:bubble3D val="0"/>
            <c:spPr>
              <a:solidFill>
                <a:srgbClr val="00948A"/>
              </a:solidFill>
              <a:ln>
                <a:noFill/>
              </a:ln>
              <a:effectLst/>
            </c:spPr>
            <c:extLst xmlns:c16r2="http://schemas.microsoft.com/office/drawing/2015/06/chart">
              <c:ext xmlns:c16="http://schemas.microsoft.com/office/drawing/2014/chart" uri="{C3380CC4-5D6E-409C-BE32-E72D297353CC}">
                <c16:uniqueId val="{00000022-865C-4691-9B75-9D2EC660CF4A}"/>
              </c:ext>
            </c:extLst>
          </c:dPt>
          <c:dPt>
            <c:idx val="7"/>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24-865C-4691-9B75-9D2EC660CF4A}"/>
              </c:ext>
            </c:extLst>
          </c:dPt>
          <c:dPt>
            <c:idx val="8"/>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26-865C-4691-9B75-9D2EC660CF4A}"/>
              </c:ext>
            </c:extLst>
          </c:dPt>
          <c:dPt>
            <c:idx val="9"/>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28-865C-4691-9B75-9D2EC660CF4A}"/>
              </c:ext>
            </c:extLst>
          </c:dPt>
          <c:dLbls>
            <c:dLbl>
              <c:idx val="7"/>
              <c:layout/>
              <c:tx>
                <c:rich>
                  <a:bodyPr/>
                  <a:lstStyle/>
                  <a:p>
                    <a:r>
                      <a:rPr lang="en-US"/>
                      <a:t>14</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865C-4691-9B75-9D2EC660CF4A}"/>
                </c:ext>
                <c:ext xmlns:c15="http://schemas.microsoft.com/office/drawing/2012/chart" uri="{CE6537A1-D6FC-4f65-9D91-7224C49458BB}">
                  <c15:layout/>
                </c:ext>
              </c:extLst>
            </c:dLbl>
            <c:dLbl>
              <c:idx val="9"/>
              <c:layout/>
              <c:tx>
                <c:rich>
                  <a:bodyPr/>
                  <a:lstStyle/>
                  <a:p>
                    <a:r>
                      <a:rPr lang="en-US"/>
                      <a:t>14</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865C-4691-9B75-9D2EC660CF4A}"/>
                </c:ex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OPERA I</c:v>
                </c:pt>
                <c:pt idx="1">
                  <c:v>OPERA II</c:v>
                </c:pt>
                <c:pt idx="2">
                  <c:v>CLARITY</c:v>
                </c:pt>
                <c:pt idx="3">
                  <c:v>CARE-MS I</c:v>
                </c:pt>
                <c:pt idx="4">
                  <c:v>AFFIRM</c:v>
                </c:pt>
                <c:pt idx="5">
                  <c:v>FREEDOMS</c:v>
                </c:pt>
                <c:pt idx="6">
                  <c:v>CARE-MS II</c:v>
                </c:pt>
                <c:pt idx="7">
                  <c:v>DECIDE</c:v>
                </c:pt>
                <c:pt idx="8">
                  <c:v>DEFINE</c:v>
                </c:pt>
                <c:pt idx="9">
                  <c:v>TEMSO</c:v>
                </c:pt>
              </c:strCache>
            </c:strRef>
          </c:cat>
          <c:val>
            <c:numRef>
              <c:f>Sheet1!$C$2:$C$11</c:f>
              <c:numCache>
                <c:formatCode>General</c:formatCode>
                <c:ptCount val="10"/>
                <c:pt idx="0">
                  <c:v>29.0</c:v>
                </c:pt>
                <c:pt idx="1">
                  <c:v>25.0</c:v>
                </c:pt>
                <c:pt idx="2">
                  <c:v>17.0</c:v>
                </c:pt>
                <c:pt idx="3">
                  <c:v>27.0</c:v>
                </c:pt>
                <c:pt idx="4">
                  <c:v>7.0</c:v>
                </c:pt>
                <c:pt idx="5">
                  <c:v>13.0</c:v>
                </c:pt>
                <c:pt idx="6">
                  <c:v>14.0</c:v>
                </c:pt>
                <c:pt idx="7">
                  <c:v>14.2</c:v>
                </c:pt>
                <c:pt idx="8">
                  <c:v>15.0</c:v>
                </c:pt>
                <c:pt idx="9">
                  <c:v>14.3</c:v>
                </c:pt>
              </c:numCache>
            </c:numRef>
          </c:val>
          <c:extLst xmlns:c16r2="http://schemas.microsoft.com/office/drawing/2015/06/chart">
            <c:ext xmlns:c16="http://schemas.microsoft.com/office/drawing/2014/chart" uri="{C3380CC4-5D6E-409C-BE32-E72D297353CC}">
              <c16:uniqueId val="{00000029-865C-4691-9B75-9D2EC660CF4A}"/>
            </c:ext>
          </c:extLst>
        </c:ser>
        <c:dLbls>
          <c:showLegendKey val="0"/>
          <c:showVal val="0"/>
          <c:showCatName val="0"/>
          <c:showSerName val="0"/>
          <c:showPercent val="0"/>
          <c:showBubbleSize val="0"/>
        </c:dLbls>
        <c:gapWidth val="219"/>
        <c:overlap val="-27"/>
        <c:axId val="-2123317256"/>
        <c:axId val="-2122414264"/>
      </c:barChart>
      <c:catAx>
        <c:axId val="-2123317256"/>
        <c:scaling>
          <c:orientation val="minMax"/>
        </c:scaling>
        <c:delete val="0"/>
        <c:axPos val="b"/>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2122414264"/>
        <c:crosses val="autoZero"/>
        <c:auto val="1"/>
        <c:lblAlgn val="ctr"/>
        <c:lblOffset val="100"/>
        <c:noMultiLvlLbl val="0"/>
      </c:catAx>
      <c:valAx>
        <c:axId val="-2122414264"/>
        <c:scaling>
          <c:orientation val="minMax"/>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2123317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7B8292-79CD-B44F-BA5F-724016F3A72F}" type="datetimeFigureOut">
              <a:rPr lang="it-IT" smtClean="0"/>
              <a:t>05/04/19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EE3EA-77C8-284F-BC43-E92B68BBD398}" type="slidenum">
              <a:rPr lang="it-IT" smtClean="0"/>
              <a:t>‹n.›</a:t>
            </a:fld>
            <a:endParaRPr lang="it-IT"/>
          </a:p>
        </p:txBody>
      </p:sp>
    </p:spTree>
    <p:extLst>
      <p:ext uri="{BB962C8B-B14F-4D97-AF65-F5344CB8AC3E}">
        <p14:creationId xmlns:p14="http://schemas.microsoft.com/office/powerpoint/2010/main" val="24547662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it-IT" dirty="0"/>
              <a:t>Lesion-derived measures can be divided into three categories: outcomes that measure the occurrence of new </a:t>
            </a:r>
            <a:r>
              <a:rPr lang="en-US" altLang="it-IT" dirty="0" err="1"/>
              <a:t>lesional</a:t>
            </a:r>
            <a:r>
              <a:rPr lang="en-US" altLang="it-IT" dirty="0"/>
              <a:t> activity during a given period, such as the number of new and/or enlarging T2 lesions or new T1 gadolinium-enhancing lesions; outcomes that quantify the T2 hyperintense, T1 hypointense or gadolinium-enhancing total lesion volume; and outcomes that estimate inflammatory activity as a binary phenomenon, such as the proportion of patients with or without gadolinium-enhancing lesions. Composite MRI measures could also be included within the group of outcomes that measure new acute </a:t>
            </a:r>
            <a:r>
              <a:rPr lang="en-US" altLang="it-IT" dirty="0" err="1"/>
              <a:t>lesional</a:t>
            </a:r>
            <a:r>
              <a:rPr lang="en-US" altLang="it-IT" dirty="0"/>
              <a:t> activity</a:t>
            </a:r>
            <a:r>
              <a:rPr lang="en-US" altLang="it-IT" i="1" dirty="0"/>
              <a:t>. </a:t>
            </a:r>
            <a:r>
              <a:rPr lang="en-US" altLang="it-IT" dirty="0"/>
              <a:t>For example, the number of combined unique active (CUA) lesions is defined as all new or enlarging T2 lesions or new gadolinium-enhancing lesions, provided that the same focal lesion is counted only once. This end point describes the total number of active lesions in the widest sense and was already used in the first clinical trials in RRMS. </a:t>
            </a:r>
          </a:p>
          <a:p>
            <a:pPr eaLnBrk="1" hangingPunct="1">
              <a:spcBef>
                <a:spcPts val="600"/>
              </a:spcBef>
            </a:pPr>
            <a:endParaRPr lang="en-GB" dirty="0">
              <a:latin typeface="Arial" charset="0"/>
              <a:cs typeface="Arial" charset="0"/>
            </a:endParaRPr>
          </a:p>
        </p:txBody>
      </p:sp>
      <p:sp>
        <p:nvSpPr>
          <p:cNvPr id="70660" name="TextBox 4"/>
          <p:cNvSpPr txBox="1">
            <a:spLocks noChangeArrowheads="1"/>
          </p:cNvSpPr>
          <p:nvPr/>
        </p:nvSpPr>
        <p:spPr bwMode="auto">
          <a:xfrm>
            <a:off x="33338" y="2693988"/>
            <a:ext cx="898525" cy="279400"/>
          </a:xfrm>
          <a:prstGeom prst="rect">
            <a:avLst/>
          </a:prstGeom>
          <a:noFill/>
          <a:ln w="9525">
            <a:solidFill>
              <a:srgbClr val="000000"/>
            </a:solidFill>
            <a:miter lim="800000"/>
            <a:headEnd/>
            <a:tailEnd/>
          </a:ln>
        </p:spPr>
        <p:txBody>
          <a:bodyPr lIns="93314" tIns="46657" rIns="93314" bIns="46657">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pitchFamily="34" charset="0"/>
                <a:ea typeface="+mn-ea"/>
                <a:cs typeface="Arial" charset="0"/>
              </a:rPr>
              <a:t>Slide provided by client</a:t>
            </a:r>
          </a:p>
        </p:txBody>
      </p:sp>
      <p:cxnSp>
        <p:nvCxnSpPr>
          <p:cNvPr id="6" name="Straight Arrow Connector 5"/>
          <p:cNvCxnSpPr>
            <a:stCxn id="70660" idx="3"/>
          </p:cNvCxnSpPr>
          <p:nvPr/>
        </p:nvCxnSpPr>
        <p:spPr>
          <a:xfrm>
            <a:off x="931863" y="2833688"/>
            <a:ext cx="357187" cy="23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lstStyle/>
          <a:p>
            <a:endParaRPr lang="nb-NO" sz="1400" dirty="0"/>
          </a:p>
        </p:txBody>
      </p:sp>
    </p:spTree>
    <p:extLst>
      <p:ext uri="{BB962C8B-B14F-4D97-AF65-F5344CB8AC3E}">
        <p14:creationId xmlns:p14="http://schemas.microsoft.com/office/powerpoint/2010/main" val="226711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43000" y="685800"/>
            <a:ext cx="4573588" cy="3429000"/>
          </a:xfrm>
          <a:ln/>
        </p:spPr>
      </p:sp>
      <p:sp>
        <p:nvSpPr>
          <p:cNvPr id="942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8705">
              <a:defRPr/>
            </a:pPr>
            <a:r>
              <a:rPr lang="en-US" altLang="en-US" dirty="0" smtClean="0">
                <a:latin typeface="Arial" pitchFamily="34" charset="0"/>
                <a:ea typeface="+mn-ea"/>
              </a:rPr>
              <a:t>Key takeaway:</a:t>
            </a:r>
          </a:p>
          <a:p>
            <a:pPr marL="177410" indent="-88705">
              <a:buFontTx/>
              <a:buChar char="•"/>
              <a:defRPr/>
            </a:pPr>
            <a:r>
              <a:rPr lang="de-CH" altLang="en-US" dirty="0" smtClean="0">
                <a:latin typeface="Arial" pitchFamily="34" charset="0"/>
                <a:ea typeface="+mn-ea"/>
              </a:rPr>
              <a:t>There is an emerging understanding of MS pathology with increasing evidence for concomitant focal and diffuse damage</a:t>
            </a:r>
          </a:p>
          <a:p>
            <a:pPr marL="177410" indent="-88705">
              <a:buFontTx/>
              <a:buChar char="•"/>
              <a:defRPr/>
            </a:pPr>
            <a:r>
              <a:rPr lang="de-CH" altLang="en-US" dirty="0" smtClean="0">
                <a:latin typeface="Arial" pitchFamily="34" charset="0"/>
                <a:ea typeface="+mn-ea"/>
              </a:rPr>
              <a:t>This creates the biological foundation for a modern treatment paradigm of NEDA-4</a:t>
            </a:r>
            <a:endParaRPr lang="en-US" altLang="en-US" dirty="0" smtClean="0">
              <a:latin typeface="Arial" pitchFamily="34" charset="0"/>
              <a:ea typeface="+mn-ea"/>
            </a:endParaRPr>
          </a:p>
          <a:p>
            <a:pPr marL="177410" indent="-88705">
              <a:buFontTx/>
              <a:buChar char="•"/>
              <a:defRPr/>
            </a:pPr>
            <a:r>
              <a:rPr lang="en-US" altLang="en-US" dirty="0" err="1" smtClean="0">
                <a:latin typeface="Arial" pitchFamily="34" charset="0"/>
                <a:ea typeface="+mn-ea"/>
              </a:rPr>
              <a:t>Fingolimod</a:t>
            </a:r>
            <a:r>
              <a:rPr lang="en-US" altLang="en-US" dirty="0" smtClean="0">
                <a:latin typeface="Arial" pitchFamily="34" charset="0"/>
                <a:ea typeface="+mn-ea"/>
              </a:rPr>
              <a:t> is a promising treatment option since it acts on both focal and diffuse damage and allows changing the course of MS</a:t>
            </a:r>
          </a:p>
          <a:p>
            <a:pPr marL="88705">
              <a:defRPr/>
            </a:pPr>
            <a:endParaRPr lang="en-GB" altLang="en-US" dirty="0" smtClean="0">
              <a:latin typeface="Arial" pitchFamily="34" charset="0"/>
              <a:ea typeface="+mn-ea"/>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200">
                <a:solidFill>
                  <a:schemeClr val="tx1"/>
                </a:solidFill>
                <a:latin typeface="Arial" charset="0"/>
                <a:ea typeface="ＭＳ Ｐゴシック" charset="0"/>
              </a:defRPr>
            </a:lvl1pPr>
            <a:lvl2pPr marL="714375" indent="-274638" defTabSz="919163">
              <a:defRPr sz="1200">
                <a:solidFill>
                  <a:schemeClr val="tx1"/>
                </a:solidFill>
                <a:latin typeface="Arial" charset="0"/>
                <a:ea typeface="ＭＳ Ｐゴシック" charset="0"/>
              </a:defRPr>
            </a:lvl2pPr>
            <a:lvl3pPr marL="1100138" indent="-219075" defTabSz="919163">
              <a:defRPr sz="1200">
                <a:solidFill>
                  <a:schemeClr val="tx1"/>
                </a:solidFill>
                <a:latin typeface="Arial" charset="0"/>
                <a:ea typeface="ＭＳ Ｐゴシック" charset="0"/>
              </a:defRPr>
            </a:lvl3pPr>
            <a:lvl4pPr marL="1541463" indent="-219075" defTabSz="919163">
              <a:defRPr sz="1200">
                <a:solidFill>
                  <a:schemeClr val="tx1"/>
                </a:solidFill>
                <a:latin typeface="Arial" charset="0"/>
                <a:ea typeface="ＭＳ Ｐゴシック" charset="0"/>
              </a:defRPr>
            </a:lvl4pPr>
            <a:lvl5pPr marL="1981200" indent="-219075" defTabSz="919163">
              <a:defRPr sz="1200">
                <a:solidFill>
                  <a:schemeClr val="tx1"/>
                </a:solidFill>
                <a:latin typeface="Arial" charset="0"/>
                <a:ea typeface="ＭＳ Ｐゴシック" charset="0"/>
              </a:defRPr>
            </a:lvl5pPr>
            <a:lvl6pPr marL="2438400" indent="-219075" defTabSz="919163" eaLnBrk="0" fontAlgn="base" hangingPunct="0">
              <a:spcBef>
                <a:spcPct val="30000"/>
              </a:spcBef>
              <a:spcAft>
                <a:spcPct val="0"/>
              </a:spcAft>
              <a:defRPr sz="1200">
                <a:solidFill>
                  <a:schemeClr val="tx1"/>
                </a:solidFill>
                <a:latin typeface="Arial" charset="0"/>
                <a:ea typeface="ＭＳ Ｐゴシック" charset="0"/>
              </a:defRPr>
            </a:lvl6pPr>
            <a:lvl7pPr marL="2895600" indent="-219075" defTabSz="919163" eaLnBrk="0" fontAlgn="base" hangingPunct="0">
              <a:spcBef>
                <a:spcPct val="30000"/>
              </a:spcBef>
              <a:spcAft>
                <a:spcPct val="0"/>
              </a:spcAft>
              <a:defRPr sz="1200">
                <a:solidFill>
                  <a:schemeClr val="tx1"/>
                </a:solidFill>
                <a:latin typeface="Arial" charset="0"/>
                <a:ea typeface="ＭＳ Ｐゴシック" charset="0"/>
              </a:defRPr>
            </a:lvl7pPr>
            <a:lvl8pPr marL="3352800" indent="-219075" defTabSz="919163" eaLnBrk="0" fontAlgn="base" hangingPunct="0">
              <a:spcBef>
                <a:spcPct val="30000"/>
              </a:spcBef>
              <a:spcAft>
                <a:spcPct val="0"/>
              </a:spcAft>
              <a:defRPr sz="1200">
                <a:solidFill>
                  <a:schemeClr val="tx1"/>
                </a:solidFill>
                <a:latin typeface="Arial" charset="0"/>
                <a:ea typeface="ＭＳ Ｐゴシック" charset="0"/>
              </a:defRPr>
            </a:lvl8pPr>
            <a:lvl9pPr marL="3810000" indent="-219075" defTabSz="919163" eaLnBrk="0" fontAlgn="base" hangingPunct="0">
              <a:spcBef>
                <a:spcPct val="30000"/>
              </a:spcBef>
              <a:spcAft>
                <a:spcPct val="0"/>
              </a:spcAft>
              <a:defRPr sz="1200">
                <a:solidFill>
                  <a:schemeClr val="tx1"/>
                </a:solidFill>
                <a:latin typeface="Arial" charset="0"/>
                <a:ea typeface="ＭＳ Ｐゴシック" charset="0"/>
              </a:defRPr>
            </a:lvl9pPr>
          </a:lstStyle>
          <a:p>
            <a:fld id="{FEB69783-E28C-974E-8A35-E233650E7B89}" type="slidenum">
              <a:rPr lang="en-US" sz="1300">
                <a:solidFill>
                  <a:srgbClr val="000000"/>
                </a:solidFill>
              </a:rPr>
              <a:pPr/>
              <a:t>39</a:t>
            </a:fld>
            <a:endParaRPr lang="en-US" sz="13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850900" y="744538"/>
            <a:ext cx="4967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xfrm>
            <a:off x="685800" y="4714876"/>
            <a:ext cx="50942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Abbreviations: </a:t>
            </a:r>
          </a:p>
          <a:p>
            <a:pPr>
              <a:spcBef>
                <a:spcPct val="0"/>
              </a:spcBef>
            </a:pPr>
            <a:r>
              <a:rPr lang="en-GB" altLang="en-US" smtClean="0"/>
              <a:t>EDSS, Expanded  Disability Status Scale; MRI, magnetic resonance imaging</a:t>
            </a:r>
          </a:p>
          <a:p>
            <a:pPr>
              <a:spcBef>
                <a:spcPct val="0"/>
              </a:spcBef>
            </a:pPr>
            <a:endParaRPr lang="en-GB" altLang="en-US" smtClean="0"/>
          </a:p>
          <a:p>
            <a:pPr>
              <a:spcBef>
                <a:spcPct val="0"/>
              </a:spcBef>
            </a:pPr>
            <a:r>
              <a:rPr lang="en-GB" altLang="en-US" smtClean="0"/>
              <a:t>References:</a:t>
            </a:r>
          </a:p>
          <a:p>
            <a:pPr>
              <a:spcBef>
                <a:spcPct val="0"/>
              </a:spcBef>
            </a:pPr>
            <a:r>
              <a:rPr lang="en-GB" altLang="en-US" smtClean="0"/>
              <a:t>1. Fisniku LK </a:t>
            </a:r>
            <a:r>
              <a:rPr lang="en-GB" altLang="en-US" i="1" smtClean="0"/>
              <a:t>et al</a:t>
            </a:r>
            <a:r>
              <a:rPr lang="en-GB" altLang="en-US" smtClean="0"/>
              <a:t>. Disability and T2 MRI lesions: a 20-year follow-up of patients with relapse onset of multiple sclerosis. </a:t>
            </a:r>
            <a:r>
              <a:rPr lang="en-GB" altLang="en-US" i="1" smtClean="0"/>
              <a:t>Brain</a:t>
            </a:r>
            <a:r>
              <a:rPr lang="en-GB" altLang="en-US" smtClean="0"/>
              <a:t> 2008;131:808–17</a:t>
            </a:r>
          </a:p>
          <a:p>
            <a:pPr>
              <a:spcBef>
                <a:spcPct val="0"/>
              </a:spcBef>
            </a:pPr>
            <a:r>
              <a:rPr lang="pt-BR" altLang="en-US" smtClean="0"/>
              <a:t>2. Brex PA </a:t>
            </a:r>
            <a:r>
              <a:rPr lang="pt-BR" altLang="en-US" i="1" smtClean="0"/>
              <a:t>et al. </a:t>
            </a:r>
            <a:r>
              <a:rPr lang="en-GB" altLang="en-US" smtClean="0"/>
              <a:t>A Longitudinal Study of Abnormalities on MRI and Disability from Multiple Sclerosis.</a:t>
            </a:r>
            <a:r>
              <a:rPr lang="en-GB" altLang="en-US" i="1" smtClean="0"/>
              <a:t> </a:t>
            </a:r>
            <a:r>
              <a:rPr lang="pt-BR" altLang="en-US" i="1" smtClean="0"/>
              <a:t>N Engl J Med </a:t>
            </a:r>
            <a:r>
              <a:rPr lang="pt-BR" altLang="en-US" smtClean="0"/>
              <a:t>2002;</a:t>
            </a:r>
            <a:r>
              <a:rPr lang="en-GB" altLang="en-US" smtClean="0"/>
              <a:t>346:158−64</a:t>
            </a:r>
          </a:p>
          <a:p>
            <a:endParaRPr lang="en-GB" altLang="en-US" smtClean="0"/>
          </a:p>
        </p:txBody>
      </p:sp>
      <p:sp>
        <p:nvSpPr>
          <p:cNvPr id="26627" name="Slide Number Placeholder 3"/>
          <p:cNvSpPr txBox="1">
            <a:spLocks noGrp="1"/>
          </p:cNvSpPr>
          <p:nvPr/>
        </p:nvSpPr>
        <p:spPr bwMode="auto">
          <a:xfrm>
            <a:off x="3779838"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0" fontAlgn="base" hangingPunct="0">
              <a:spcBef>
                <a:spcPct val="0"/>
              </a:spcBef>
              <a:spcAft>
                <a:spcPct val="0"/>
              </a:spcAft>
            </a:pPr>
            <a:endParaRPr lang="en-GB" altLang="en-US" sz="1200">
              <a:solidFill>
                <a:prstClr val="black"/>
              </a:solidFill>
              <a:latin typeface="Times New Roman" panose="02020603050405020304" pitchFamily="18" charset="0"/>
              <a:ea typeface="ヒラギノ角ゴ Pro W3"/>
              <a:cs typeface="ヒラギノ角ゴ Pro W3"/>
            </a:endParaRPr>
          </a:p>
        </p:txBody>
      </p:sp>
      <p:sp>
        <p:nvSpPr>
          <p:cNvPr id="26628" name="Slide Number Placeholder 4"/>
          <p:cNvSpPr txBox="1">
            <a:spLocks noGrp="1"/>
          </p:cNvSpPr>
          <p:nvPr/>
        </p:nvSpPr>
        <p:spPr bwMode="auto">
          <a:xfrm>
            <a:off x="3778250" y="9428164"/>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fld id="{16BA6D87-FEF3-46DF-AEE9-F5D41A809A73}" type="slidenum">
              <a:rPr lang="en-GB" altLang="en-US">
                <a:solidFill>
                  <a:prstClr val="black"/>
                </a:solidFill>
                <a:latin typeface="Calibri" panose="020F0502020204030204" pitchFamily="34" charset="0"/>
              </a:rPr>
              <a:pPr fontAlgn="base">
                <a:spcBef>
                  <a:spcPct val="0"/>
                </a:spcBef>
                <a:spcAft>
                  <a:spcPct val="0"/>
                </a:spcAft>
              </a:pPr>
              <a:t>4</a:t>
            </a:fld>
            <a:endParaRPr lang="en-GB"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00139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 xmlns:a16="http://schemas.microsoft.com/office/drawing/2014/main" id="{FCE7C524-7126-A44B-94C2-55E12C3E25C4}"/>
              </a:ext>
            </a:extLst>
          </p:cNvPr>
          <p:cNvSpPr>
            <a:spLocks noGrp="1" noChangeArrowheads="1"/>
          </p:cNvSpPr>
          <p:nvPr>
            <p:ph type="sldNum" sz="quarter"/>
          </p:nvPr>
        </p:nvSpPr>
        <p:spPr/>
        <p:txBody>
          <a:bodyPr/>
          <a:lstStyle>
            <a:lvl1pPr marL="215900" indent="-215900">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defRPr/>
            </a:pPr>
            <a:fld id="{88498F00-A8AC-B745-8C56-34C5742551F4}" type="slidenum">
              <a:rPr lang="it-IT" altLang="it-IT" smtClean="0"/>
              <a:pPr>
                <a:spcBef>
                  <a:spcPct val="0"/>
                </a:spcBef>
                <a:buSzPct val="45000"/>
                <a:buFont typeface="Wingdings" panose="05000000000000000000" pitchFamily="2" charset="2"/>
                <a:buNone/>
                <a:defRPr/>
              </a:pPr>
              <a:t>5</a:t>
            </a:fld>
            <a:endParaRPr lang="it-IT" altLang="it-IT"/>
          </a:p>
        </p:txBody>
      </p:sp>
      <p:sp>
        <p:nvSpPr>
          <p:cNvPr id="23555" name="Rectangle 1">
            <a:extLst>
              <a:ext uri="{FF2B5EF4-FFF2-40B4-BE49-F238E27FC236}">
                <a16:creationId xmlns="" xmlns:a16="http://schemas.microsoft.com/office/drawing/2014/main" id="{7DE91F52-B13D-6441-ADA0-5A3FBBC26B31}"/>
              </a:ext>
            </a:extLst>
          </p:cNvPr>
          <p:cNvSpPr>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 xmlns:a16="http://schemas.microsoft.com/office/drawing/2014/main" id="{5EA00210-64EB-014B-963A-BB3098923D87}"/>
              </a:ext>
            </a:extLst>
          </p:cNvPr>
          <p:cNvSpPr>
            <a:spLocks noGrp="1" noChangeArrowheads="1"/>
          </p:cNvSpPr>
          <p:nvPr>
            <p:ph type="body" idx="1"/>
          </p:nvPr>
        </p:nvSpPr>
        <p:spPr>
          <a:xfrm>
            <a:off x="906463" y="4714875"/>
            <a:ext cx="4984750" cy="44688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1317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2AB725-8BB3-B64F-84B7-8D6CE99A4F36}"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52" tIns="44676" rIns="89352" bIns="44676" anchor="b"/>
          <a:lstStyle>
            <a:lvl1pPr defTabSz="898525">
              <a:defRPr sz="1200">
                <a:solidFill>
                  <a:schemeClr val="tx1"/>
                </a:solidFill>
                <a:latin typeface="Calibri" charset="0"/>
                <a:ea typeface="ＭＳ Ｐゴシック" charset="0"/>
              </a:defRPr>
            </a:lvl1pPr>
            <a:lvl2pPr marL="742950" indent="-285750" defTabSz="898525">
              <a:defRPr sz="1200">
                <a:solidFill>
                  <a:schemeClr val="tx1"/>
                </a:solidFill>
                <a:latin typeface="Calibri" charset="0"/>
                <a:ea typeface="ＭＳ Ｐゴシック" charset="0"/>
              </a:defRPr>
            </a:lvl2pPr>
            <a:lvl3pPr marL="1143000" indent="-228600" defTabSz="898525">
              <a:defRPr sz="1200">
                <a:solidFill>
                  <a:schemeClr val="tx1"/>
                </a:solidFill>
                <a:latin typeface="Calibri" charset="0"/>
                <a:ea typeface="ＭＳ Ｐゴシック" charset="0"/>
              </a:defRPr>
            </a:lvl3pPr>
            <a:lvl4pPr marL="1600200" indent="-228600" defTabSz="898525">
              <a:defRPr sz="1200">
                <a:solidFill>
                  <a:schemeClr val="tx1"/>
                </a:solidFill>
                <a:latin typeface="Calibri" charset="0"/>
                <a:ea typeface="ＭＳ Ｐゴシック" charset="0"/>
              </a:defRPr>
            </a:lvl4pPr>
            <a:lvl5pPr marL="2057400" indent="-228600" defTabSz="898525">
              <a:defRPr sz="1200">
                <a:solidFill>
                  <a:schemeClr val="tx1"/>
                </a:solidFill>
                <a:latin typeface="Calibri" charset="0"/>
                <a:ea typeface="ＭＳ Ｐゴシック" charset="0"/>
              </a:defRPr>
            </a:lvl5pPr>
            <a:lvl6pPr marL="2514600" indent="-228600" defTabSz="898525"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898525"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898525"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898525" eaLnBrk="0" fontAlgn="base" hangingPunct="0">
              <a:spcBef>
                <a:spcPct val="30000"/>
              </a:spcBef>
              <a:spcAft>
                <a:spcPct val="0"/>
              </a:spcAft>
              <a:defRPr sz="1200">
                <a:solidFill>
                  <a:schemeClr val="tx1"/>
                </a:solidFill>
                <a:latin typeface="Calibri" charset="0"/>
                <a:ea typeface="ＭＳ Ｐゴシック" charset="0"/>
              </a:defRPr>
            </a:lvl9pPr>
          </a:lstStyle>
          <a:p>
            <a:pPr algn="r"/>
            <a:fld id="{6D01AED1-E60B-9B40-95CF-81A5C76D0D1C}" type="slidenum">
              <a:rPr lang="en-GB">
                <a:solidFill>
                  <a:srgbClr val="000000"/>
                </a:solidFill>
                <a:latin typeface="Arial" charset="0"/>
                <a:ea typeface="MS PGothic" charset="0"/>
              </a:rPr>
              <a:pPr algn="r"/>
              <a:t>11</a:t>
            </a:fld>
            <a:endParaRPr lang="en-GB">
              <a:solidFill>
                <a:srgbClr val="000000"/>
              </a:solidFill>
              <a:latin typeface="Arial" charset="0"/>
              <a:ea typeface="MS PGothic" charset="0"/>
            </a:endParaRPr>
          </a:p>
        </p:txBody>
      </p:sp>
      <p:sp>
        <p:nvSpPr>
          <p:cNvPr id="33795"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352" tIns="44676" rIns="89352" bIns="44676" numCol="1" anchor="t" anchorCtr="0" compatLnSpc="1">
            <a:prstTxWarp prst="textNoShape">
              <a:avLst/>
            </a:prstTxWarp>
          </a:bodyPr>
          <a:lstStyle/>
          <a:p>
            <a:pPr marL="177800" indent="-177800" eaLnBrk="1" hangingPunct="1">
              <a:spcBef>
                <a:spcPct val="0"/>
              </a:spcBef>
              <a:buFontTx/>
              <a:buChar char="•"/>
            </a:pPr>
            <a:r>
              <a:rPr lang="en-GB" dirty="0">
                <a:latin typeface="Calibri" charset="0"/>
              </a:rPr>
              <a:t>Natural history and placebo-controlled studies of brain atrophy in MS patients show a rate of ~1% brain atrophy per year</a:t>
            </a:r>
            <a:r>
              <a:rPr lang="en-GB" baseline="30000" dirty="0">
                <a:latin typeface="Calibri" charset="0"/>
              </a:rPr>
              <a:t>1</a:t>
            </a:r>
          </a:p>
          <a:p>
            <a:pPr marL="177800" indent="-177800" eaLnBrk="1" hangingPunct="1">
              <a:spcBef>
                <a:spcPct val="0"/>
              </a:spcBef>
              <a:buFontTx/>
              <a:buChar char="•"/>
            </a:pPr>
            <a:r>
              <a:rPr lang="en-GB" dirty="0">
                <a:latin typeface="Calibri" charset="0"/>
              </a:rPr>
              <a:t>For the majority of DMTs, patients show a slight decrease in brain volume in the first 6-9 months after treatment, known as pseudoatrophy</a:t>
            </a:r>
            <a:r>
              <a:rPr lang="en-GB" baseline="30000" dirty="0">
                <a:latin typeface="Calibri" charset="0"/>
              </a:rPr>
              <a:t>1</a:t>
            </a:r>
          </a:p>
          <a:p>
            <a:pPr marL="177800" indent="-177800" eaLnBrk="1" hangingPunct="1">
              <a:spcBef>
                <a:spcPct val="0"/>
              </a:spcBef>
              <a:buFontTx/>
              <a:buChar char="•"/>
            </a:pPr>
            <a:r>
              <a:rPr lang="en-GB" dirty="0">
                <a:latin typeface="Calibri" charset="0"/>
              </a:rPr>
              <a:t>Pseudoatrophy mimics brain volume changes caused by tissue loss, but is thought to be caused by resolution of inflammation and oedema, changes in electrolyte balance and vascular permeability or dehydration</a:t>
            </a:r>
            <a:r>
              <a:rPr lang="en-GB" baseline="30000" dirty="0">
                <a:latin typeface="Calibri" charset="0"/>
              </a:rPr>
              <a:t>2</a:t>
            </a:r>
          </a:p>
          <a:p>
            <a:pPr marL="177800" indent="-177800" eaLnBrk="1" hangingPunct="1">
              <a:spcBef>
                <a:spcPct val="0"/>
              </a:spcBef>
              <a:buFontTx/>
              <a:buChar char="•"/>
            </a:pPr>
            <a:endParaRPr lang="en-GB" dirty="0">
              <a:latin typeface="Calibri" charset="0"/>
            </a:endParaRPr>
          </a:p>
          <a:p>
            <a:pPr marL="177800" indent="-177800" eaLnBrk="1" hangingPunct="1">
              <a:spcBef>
                <a:spcPct val="0"/>
              </a:spcBef>
              <a:buFontTx/>
              <a:buChar char="•"/>
            </a:pPr>
            <a:r>
              <a:rPr lang="en-GB" dirty="0">
                <a:latin typeface="Calibri" charset="0"/>
              </a:rPr>
              <a:t>1. </a:t>
            </a:r>
            <a:r>
              <a:rPr lang="en-GB" dirty="0" err="1">
                <a:latin typeface="Calibri" charset="0"/>
              </a:rPr>
              <a:t>Zivadinov</a:t>
            </a:r>
            <a:r>
              <a:rPr lang="en-GB" dirty="0">
                <a:latin typeface="Calibri" charset="0"/>
              </a:rPr>
              <a:t> R et al. J Neurol 2008</a:t>
            </a:r>
          </a:p>
          <a:p>
            <a:pPr marL="177800" indent="-177800" eaLnBrk="1" hangingPunct="1">
              <a:spcBef>
                <a:spcPct val="0"/>
              </a:spcBef>
              <a:buFontTx/>
              <a:buChar char="•"/>
            </a:pPr>
            <a:r>
              <a:rPr lang="en-GB" dirty="0">
                <a:latin typeface="Calibri" charset="0"/>
              </a:rPr>
              <a:t>2. </a:t>
            </a:r>
            <a:r>
              <a:rPr lang="en-GB" dirty="0" err="1">
                <a:latin typeface="Calibri" charset="0"/>
              </a:rPr>
              <a:t>Zivadinov</a:t>
            </a:r>
            <a:r>
              <a:rPr lang="en-GB" dirty="0">
                <a:latin typeface="Calibri" charset="0"/>
              </a:rPr>
              <a:t> R et al. Neurol 2008</a:t>
            </a:r>
          </a:p>
        </p:txBody>
      </p:sp>
      <p:sp>
        <p:nvSpPr>
          <p:cNvPr id="33797" name="Slide Number Placeholder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52" tIns="44676" rIns="89352" bIns="44676" anchor="b"/>
          <a:lstStyle>
            <a:lvl1pPr defTabSz="898525">
              <a:defRPr sz="1200">
                <a:solidFill>
                  <a:schemeClr val="tx1"/>
                </a:solidFill>
                <a:latin typeface="Calibri" charset="0"/>
                <a:ea typeface="ＭＳ Ｐゴシック" charset="0"/>
              </a:defRPr>
            </a:lvl1pPr>
            <a:lvl2pPr marL="742950" indent="-285750" defTabSz="898525">
              <a:defRPr sz="1200">
                <a:solidFill>
                  <a:schemeClr val="tx1"/>
                </a:solidFill>
                <a:latin typeface="Calibri" charset="0"/>
                <a:ea typeface="ＭＳ Ｐゴシック" charset="0"/>
              </a:defRPr>
            </a:lvl2pPr>
            <a:lvl3pPr marL="1143000" indent="-228600" defTabSz="898525">
              <a:defRPr sz="1200">
                <a:solidFill>
                  <a:schemeClr val="tx1"/>
                </a:solidFill>
                <a:latin typeface="Calibri" charset="0"/>
                <a:ea typeface="ＭＳ Ｐゴシック" charset="0"/>
              </a:defRPr>
            </a:lvl3pPr>
            <a:lvl4pPr marL="1600200" indent="-228600" defTabSz="898525">
              <a:defRPr sz="1200">
                <a:solidFill>
                  <a:schemeClr val="tx1"/>
                </a:solidFill>
                <a:latin typeface="Calibri" charset="0"/>
                <a:ea typeface="ＭＳ Ｐゴシック" charset="0"/>
              </a:defRPr>
            </a:lvl4pPr>
            <a:lvl5pPr marL="2057400" indent="-228600" defTabSz="898525">
              <a:defRPr sz="1200">
                <a:solidFill>
                  <a:schemeClr val="tx1"/>
                </a:solidFill>
                <a:latin typeface="Calibri" charset="0"/>
                <a:ea typeface="ＭＳ Ｐゴシック" charset="0"/>
              </a:defRPr>
            </a:lvl5pPr>
            <a:lvl6pPr marL="2514600" indent="-228600" defTabSz="898525"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898525"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898525"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898525" eaLnBrk="0" fontAlgn="base" hangingPunct="0">
              <a:spcBef>
                <a:spcPct val="30000"/>
              </a:spcBef>
              <a:spcAft>
                <a:spcPct val="0"/>
              </a:spcAft>
              <a:defRPr sz="1200">
                <a:solidFill>
                  <a:schemeClr val="tx1"/>
                </a:solidFill>
                <a:latin typeface="Calibri" charset="0"/>
                <a:ea typeface="ＭＳ Ｐゴシック" charset="0"/>
              </a:defRPr>
            </a:lvl9pPr>
          </a:lstStyle>
          <a:p>
            <a:pPr algn="r"/>
            <a:fld id="{21704059-C16F-DD49-B3CE-0BA63143321E}" type="slidenum">
              <a:rPr lang="en-US">
                <a:solidFill>
                  <a:srgbClr val="000000"/>
                </a:solidFill>
                <a:latin typeface="Arial" charset="0"/>
                <a:ea typeface="MS PGothic" charset="0"/>
              </a:rPr>
              <a:pPr algn="r"/>
              <a:t>11</a:t>
            </a:fld>
            <a:endParaRPr lang="en-US">
              <a:solidFill>
                <a:srgbClr val="000000"/>
              </a:solidFill>
              <a:latin typeface="Arial"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it-IT" dirty="0"/>
              <a:t>In recent years, the use of MRI has gained more</a:t>
            </a:r>
          </a:p>
          <a:p>
            <a:r>
              <a:rPr lang="en-US" altLang="it-IT" dirty="0"/>
              <a:t>relevance for the detection of adverse effects associated</a:t>
            </a:r>
          </a:p>
          <a:p>
            <a:r>
              <a:rPr lang="en-US" altLang="it-IT" dirty="0"/>
              <a:t>with available newer treatment options.</a:t>
            </a:r>
          </a:p>
          <a:p>
            <a:r>
              <a:rPr lang="en-US" altLang="it-IT" dirty="0"/>
              <a:t>Important is the monitoring of </a:t>
            </a:r>
            <a:r>
              <a:rPr lang="en-US" altLang="it-IT" dirty="0" err="1"/>
              <a:t>immunesuppressive</a:t>
            </a:r>
            <a:endParaRPr lang="en-US" altLang="it-IT" dirty="0"/>
          </a:p>
          <a:p>
            <a:r>
              <a:rPr lang="en-US" altLang="it-IT" dirty="0"/>
              <a:t>medication and the associated disease</a:t>
            </a:r>
          </a:p>
          <a:p>
            <a:r>
              <a:rPr lang="en-US" altLang="it-IT" dirty="0"/>
              <a:t>progressive multifocal leukoencephalopathy</a:t>
            </a:r>
          </a:p>
          <a:p>
            <a:r>
              <a:rPr lang="en-US" altLang="it-IT" dirty="0"/>
              <a:t>(PML)</a:t>
            </a:r>
          </a:p>
          <a:p>
            <a:pPr eaLnBrk="1" hangingPunct="1">
              <a:spcBef>
                <a:spcPts val="600"/>
              </a:spcBef>
            </a:pPr>
            <a:endParaRPr lang="en-GB" dirty="0">
              <a:latin typeface="Arial" charset="0"/>
              <a:cs typeface="Arial" charset="0"/>
            </a:endParaRPr>
          </a:p>
        </p:txBody>
      </p:sp>
      <p:sp>
        <p:nvSpPr>
          <p:cNvPr id="89092" name="TextBox 4"/>
          <p:cNvSpPr txBox="1">
            <a:spLocks noChangeArrowheads="1"/>
          </p:cNvSpPr>
          <p:nvPr/>
        </p:nvSpPr>
        <p:spPr bwMode="auto">
          <a:xfrm>
            <a:off x="33338" y="2693988"/>
            <a:ext cx="898525" cy="279400"/>
          </a:xfrm>
          <a:prstGeom prst="rect">
            <a:avLst/>
          </a:prstGeom>
          <a:noFill/>
          <a:ln w="9525">
            <a:solidFill>
              <a:srgbClr val="000000"/>
            </a:solidFill>
            <a:miter lim="800000"/>
            <a:headEnd/>
            <a:tailEnd/>
          </a:ln>
        </p:spPr>
        <p:txBody>
          <a:bodyPr lIns="93314" tIns="46657" rIns="93314" bIns="46657">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pitchFamily="34" charset="0"/>
                <a:ea typeface="+mn-ea"/>
                <a:cs typeface="Arial" charset="0"/>
              </a:rPr>
              <a:t>Slide provided by client</a:t>
            </a:r>
          </a:p>
        </p:txBody>
      </p:sp>
      <p:cxnSp>
        <p:nvCxnSpPr>
          <p:cNvPr id="6" name="Straight Arrow Connector 5"/>
          <p:cNvCxnSpPr>
            <a:stCxn id="89092" idx="3"/>
          </p:cNvCxnSpPr>
          <p:nvPr/>
        </p:nvCxnSpPr>
        <p:spPr>
          <a:xfrm>
            <a:off x="931863" y="2833688"/>
            <a:ext cx="357187" cy="23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pPr>
            <a:endParaRPr lang="en-GB">
              <a:latin typeface="Arial" charset="0"/>
              <a:cs typeface="Arial" charset="0"/>
            </a:endParaRPr>
          </a:p>
        </p:txBody>
      </p:sp>
      <p:sp>
        <p:nvSpPr>
          <p:cNvPr id="91140" name="TextBox 4"/>
          <p:cNvSpPr txBox="1">
            <a:spLocks noChangeArrowheads="1"/>
          </p:cNvSpPr>
          <p:nvPr/>
        </p:nvSpPr>
        <p:spPr bwMode="auto">
          <a:xfrm>
            <a:off x="33338" y="2693988"/>
            <a:ext cx="898525" cy="279400"/>
          </a:xfrm>
          <a:prstGeom prst="rect">
            <a:avLst/>
          </a:prstGeom>
          <a:noFill/>
          <a:ln w="9525">
            <a:solidFill>
              <a:srgbClr val="000000"/>
            </a:solidFill>
            <a:miter lim="800000"/>
            <a:headEnd/>
            <a:tailEnd/>
          </a:ln>
        </p:spPr>
        <p:txBody>
          <a:bodyPr lIns="93314" tIns="46657" rIns="93314" bIns="46657">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pitchFamily="34" charset="0"/>
                <a:ea typeface="+mn-ea"/>
                <a:cs typeface="Arial" charset="0"/>
              </a:rPr>
              <a:t>Slide provided by client</a:t>
            </a:r>
          </a:p>
        </p:txBody>
      </p:sp>
      <p:cxnSp>
        <p:nvCxnSpPr>
          <p:cNvPr id="6" name="Straight Arrow Connector 5"/>
          <p:cNvCxnSpPr>
            <a:stCxn id="91140" idx="3"/>
          </p:cNvCxnSpPr>
          <p:nvPr/>
        </p:nvCxnSpPr>
        <p:spPr>
          <a:xfrm>
            <a:off x="931863" y="2833688"/>
            <a:ext cx="357187" cy="23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 xmlns:a16="http://schemas.microsoft.com/office/drawing/2014/main" id="{E665AE4D-FF62-CA49-BF03-9EAEF85499A2}"/>
              </a:ext>
            </a:extLst>
          </p:cNvPr>
          <p:cNvSpPr/>
          <p:nvPr/>
        </p:nvSpPr>
        <p:spPr>
          <a:xfrm>
            <a:off x="3852863" y="9431338"/>
            <a:ext cx="2944812" cy="4968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2160" tIns="46080" rIns="92160" bIns="46080" anchor="b"/>
          <a:lstStyle>
            <a:lvl1pP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defRPr/>
            </a:pPr>
            <a:fld id="{21DEE6B9-AF53-BE44-99AF-8F6FF6ACF742}" type="slidenum">
              <a:rPr lang="en-US" altLang="en-US" smtClean="0"/>
              <a:pPr algn="r">
                <a:defRPr/>
              </a:pPr>
              <a:t>28</a:t>
            </a:fld>
            <a:endParaRPr lang="it-IT" altLang="en-US" sz="1200">
              <a:solidFill>
                <a:srgbClr val="000000"/>
              </a:solidFill>
              <a:effectLst>
                <a:outerShdw blurRad="38100" dist="38100" dir="2700000" algn="tl">
                  <a:srgbClr val="C0C0C0"/>
                </a:outerShdw>
              </a:effectLst>
              <a:cs typeface="Arial" panose="020B0604020202020204" pitchFamily="34" charset="0"/>
            </a:endParaRPr>
          </a:p>
        </p:txBody>
      </p:sp>
      <p:sp>
        <p:nvSpPr>
          <p:cNvPr id="3" name="Segnaposto immagine diapositiva 2">
            <a:extLst>
              <a:ext uri="{FF2B5EF4-FFF2-40B4-BE49-F238E27FC236}">
                <a16:creationId xmlns="" xmlns:a16="http://schemas.microsoft.com/office/drawing/2014/main" id="{93797194-454E-4A47-9764-DCCBD528E6C3}"/>
              </a:ext>
            </a:extLst>
          </p:cNvPr>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ln>
        </p:spPr>
      </p:sp>
      <p:sp>
        <p:nvSpPr>
          <p:cNvPr id="89092" name="Segnaposto note 3">
            <a:extLst>
              <a:ext uri="{FF2B5EF4-FFF2-40B4-BE49-F238E27FC236}">
                <a16:creationId xmlns="" xmlns:a16="http://schemas.microsoft.com/office/drawing/2014/main" id="{72FC5221-2AF3-8345-8E4F-13312D6E891C}"/>
              </a:ext>
            </a:extLst>
          </p:cNvPr>
          <p:cNvSpPr>
            <a:spLocks noGrp="1"/>
          </p:cNvSpPr>
          <p:nvPr>
            <p:ph type="body" sz="quarter"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it-IT" altLang="it-IT"/>
          </a:p>
        </p:txBody>
      </p:sp>
    </p:spTree>
    <p:extLst>
      <p:ext uri="{BB962C8B-B14F-4D97-AF65-F5344CB8AC3E}">
        <p14:creationId xmlns:p14="http://schemas.microsoft.com/office/powerpoint/2010/main" val="405357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F10EF56F-566B-4CB2-BCF6-35D28A79D409}"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92741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x-none"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1E9AFD4-C92D-FC43-82FC-FFB4CA06FE9E}" type="datetimeFigureOut">
              <a:rPr lang="it-IT" smtClean="0"/>
              <a:t>05/04/19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1CC180-F8CD-8544-9288-FF1865B312CA}" type="slidenum">
              <a:rPr lang="it-IT" smtClean="0"/>
              <a:t>‹n.›</a:t>
            </a:fld>
            <a:endParaRPr lang="it-IT"/>
          </a:p>
        </p:txBody>
      </p:sp>
    </p:spTree>
    <p:extLst>
      <p:ext uri="{BB962C8B-B14F-4D97-AF65-F5344CB8AC3E}">
        <p14:creationId xmlns:p14="http://schemas.microsoft.com/office/powerpoint/2010/main" val="319545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data 3"/>
          <p:cNvSpPr>
            <a:spLocks noGrp="1"/>
          </p:cNvSpPr>
          <p:nvPr>
            <p:ph type="dt" sz="half" idx="10"/>
          </p:nvPr>
        </p:nvSpPr>
        <p:spPr/>
        <p:txBody>
          <a:bodyPr/>
          <a:lstStyle/>
          <a:p>
            <a:fld id="{F1E9AFD4-C92D-FC43-82FC-FFB4CA06FE9E}" type="datetimeFigureOut">
              <a:rPr lang="it-IT" smtClean="0"/>
              <a:t>05/04/19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1CC180-F8CD-8544-9288-FF1865B312CA}" type="slidenum">
              <a:rPr lang="it-IT" smtClean="0"/>
              <a:t>‹n.›</a:t>
            </a:fld>
            <a:endParaRPr lang="it-IT"/>
          </a:p>
        </p:txBody>
      </p:sp>
    </p:spTree>
    <p:extLst>
      <p:ext uri="{BB962C8B-B14F-4D97-AF65-F5344CB8AC3E}">
        <p14:creationId xmlns:p14="http://schemas.microsoft.com/office/powerpoint/2010/main" val="212320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x-none"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data 3"/>
          <p:cNvSpPr>
            <a:spLocks noGrp="1"/>
          </p:cNvSpPr>
          <p:nvPr>
            <p:ph type="dt" sz="half" idx="10"/>
          </p:nvPr>
        </p:nvSpPr>
        <p:spPr/>
        <p:txBody>
          <a:bodyPr/>
          <a:lstStyle/>
          <a:p>
            <a:fld id="{F1E9AFD4-C92D-FC43-82FC-FFB4CA06FE9E}" type="datetimeFigureOut">
              <a:rPr lang="it-IT" smtClean="0"/>
              <a:t>05/04/19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1CC180-F8CD-8544-9288-FF1865B312CA}" type="slidenum">
              <a:rPr lang="it-IT" smtClean="0"/>
              <a:t>‹n.›</a:t>
            </a:fld>
            <a:endParaRPr lang="it-IT"/>
          </a:p>
        </p:txBody>
      </p:sp>
    </p:spTree>
    <p:extLst>
      <p:ext uri="{BB962C8B-B14F-4D97-AF65-F5344CB8AC3E}">
        <p14:creationId xmlns:p14="http://schemas.microsoft.com/office/powerpoint/2010/main" val="210341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t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22" y="1237300"/>
            <a:ext cx="8586787" cy="47894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278607" y="6524467"/>
            <a:ext cx="812723" cy="251607"/>
          </a:xfrm>
        </p:spPr>
        <p:txBody>
          <a:bodyPr wrap="square" lIns="0" tIns="0" rIns="0" bIns="0" anchor="b">
            <a:spAutoFit/>
          </a:bodyPr>
          <a:lstStyle>
            <a:lvl1pPr marL="0" indent="0">
              <a:lnSpc>
                <a:spcPct val="90000"/>
              </a:lnSpc>
              <a:spcBef>
                <a:spcPts val="0"/>
              </a:spcBef>
              <a:spcAft>
                <a:spcPts val="0"/>
              </a:spcAft>
              <a:buFontTx/>
              <a:buNone/>
              <a:defRPr sz="900">
                <a:solidFill>
                  <a:schemeClr val="bg1"/>
                </a:solidFill>
              </a:defRPr>
            </a:lvl1pPr>
          </a:lstStyle>
          <a:p>
            <a:pPr lvl="0"/>
            <a:r>
              <a:rPr lang="en-US" dirty="0"/>
              <a:t>Click to edit Footnote</a:t>
            </a:r>
            <a:endParaRPr lang="en-GB" dirty="0"/>
          </a:p>
        </p:txBody>
      </p:sp>
      <p:sp>
        <p:nvSpPr>
          <p:cNvPr id="9" name="Text Placeholder 7"/>
          <p:cNvSpPr>
            <a:spLocks noGrp="1"/>
          </p:cNvSpPr>
          <p:nvPr>
            <p:ph type="body" sz="quarter" idx="11" hasCustomPrompt="1"/>
          </p:nvPr>
        </p:nvSpPr>
        <p:spPr>
          <a:xfrm>
            <a:off x="7913210" y="6524467"/>
            <a:ext cx="952183" cy="251607"/>
          </a:xfrm>
        </p:spPr>
        <p:txBody>
          <a:bodyPr wrap="square" lIns="0" tIns="0" rIns="0" bIns="0" anchor="b">
            <a:spAutoFit/>
          </a:bodyPr>
          <a:lstStyle>
            <a:lvl1pPr marL="0" indent="0" algn="r">
              <a:lnSpc>
                <a:spcPct val="90000"/>
              </a:lnSpc>
              <a:spcBef>
                <a:spcPts val="0"/>
              </a:spcBef>
              <a:spcAft>
                <a:spcPts val="0"/>
              </a:spcAft>
              <a:buFontTx/>
              <a:buNone/>
              <a:defRPr sz="900">
                <a:solidFill>
                  <a:schemeClr val="bg1"/>
                </a:solidFill>
              </a:defRPr>
            </a:lvl1pPr>
          </a:lstStyle>
          <a:p>
            <a:pPr lvl="0"/>
            <a:r>
              <a:rPr lang="en-US" dirty="0"/>
              <a:t>Click to edit Source Note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6397188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contenuto 2"/>
          <p:cNvSpPr>
            <a:spLocks noGrp="1"/>
          </p:cNvSpPr>
          <p:nvPr>
            <p:ph idx="1"/>
          </p:nvPr>
        </p:nvSpPr>
        <p:spPr/>
        <p:txBody>
          <a:body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data 3"/>
          <p:cNvSpPr>
            <a:spLocks noGrp="1"/>
          </p:cNvSpPr>
          <p:nvPr>
            <p:ph type="dt" sz="half" idx="10"/>
          </p:nvPr>
        </p:nvSpPr>
        <p:spPr/>
        <p:txBody>
          <a:bodyPr/>
          <a:lstStyle/>
          <a:p>
            <a:fld id="{F1E9AFD4-C92D-FC43-82FC-FFB4CA06FE9E}" type="datetimeFigureOut">
              <a:rPr lang="it-IT" smtClean="0"/>
              <a:t>05/04/19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1CC180-F8CD-8544-9288-FF1865B312CA}" type="slidenum">
              <a:rPr lang="it-IT" smtClean="0"/>
              <a:t>‹n.›</a:t>
            </a:fld>
            <a:endParaRPr lang="it-IT"/>
          </a:p>
        </p:txBody>
      </p:sp>
    </p:spTree>
    <p:extLst>
      <p:ext uri="{BB962C8B-B14F-4D97-AF65-F5344CB8AC3E}">
        <p14:creationId xmlns:p14="http://schemas.microsoft.com/office/powerpoint/2010/main" val="134396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x-none"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Fare clic per modificare gli stili del testo dello schema</a:t>
            </a:r>
          </a:p>
        </p:txBody>
      </p:sp>
      <p:sp>
        <p:nvSpPr>
          <p:cNvPr id="4" name="Segnaposto data 3"/>
          <p:cNvSpPr>
            <a:spLocks noGrp="1"/>
          </p:cNvSpPr>
          <p:nvPr>
            <p:ph type="dt" sz="half" idx="10"/>
          </p:nvPr>
        </p:nvSpPr>
        <p:spPr/>
        <p:txBody>
          <a:bodyPr/>
          <a:lstStyle/>
          <a:p>
            <a:fld id="{F1E9AFD4-C92D-FC43-82FC-FFB4CA06FE9E}" type="datetimeFigureOut">
              <a:rPr lang="it-IT" smtClean="0"/>
              <a:t>05/04/19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1CC180-F8CD-8544-9288-FF1865B312CA}" type="slidenum">
              <a:rPr lang="it-IT" smtClean="0"/>
              <a:t>‹n.›</a:t>
            </a:fld>
            <a:endParaRPr lang="it-IT"/>
          </a:p>
        </p:txBody>
      </p:sp>
    </p:spTree>
    <p:extLst>
      <p:ext uri="{BB962C8B-B14F-4D97-AF65-F5344CB8AC3E}">
        <p14:creationId xmlns:p14="http://schemas.microsoft.com/office/powerpoint/2010/main" val="59837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5" name="Segnaposto data 4"/>
          <p:cNvSpPr>
            <a:spLocks noGrp="1"/>
          </p:cNvSpPr>
          <p:nvPr>
            <p:ph type="dt" sz="half" idx="10"/>
          </p:nvPr>
        </p:nvSpPr>
        <p:spPr/>
        <p:txBody>
          <a:bodyPr/>
          <a:lstStyle/>
          <a:p>
            <a:fld id="{F1E9AFD4-C92D-FC43-82FC-FFB4CA06FE9E}" type="datetimeFigureOut">
              <a:rPr lang="it-IT" smtClean="0"/>
              <a:t>05/04/19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B1CC180-F8CD-8544-9288-FF1865B312CA}" type="slidenum">
              <a:rPr lang="it-IT" smtClean="0"/>
              <a:t>‹n.›</a:t>
            </a:fld>
            <a:endParaRPr lang="it-IT"/>
          </a:p>
        </p:txBody>
      </p:sp>
    </p:spTree>
    <p:extLst>
      <p:ext uri="{BB962C8B-B14F-4D97-AF65-F5344CB8AC3E}">
        <p14:creationId xmlns:p14="http://schemas.microsoft.com/office/powerpoint/2010/main" val="200130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x-none"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7" name="Segnaposto data 6"/>
          <p:cNvSpPr>
            <a:spLocks noGrp="1"/>
          </p:cNvSpPr>
          <p:nvPr>
            <p:ph type="dt" sz="half" idx="10"/>
          </p:nvPr>
        </p:nvSpPr>
        <p:spPr/>
        <p:txBody>
          <a:bodyPr/>
          <a:lstStyle/>
          <a:p>
            <a:fld id="{F1E9AFD4-C92D-FC43-82FC-FFB4CA06FE9E}" type="datetimeFigureOut">
              <a:rPr lang="it-IT" smtClean="0"/>
              <a:t>05/04/19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B1CC180-F8CD-8544-9288-FF1865B312CA}" type="slidenum">
              <a:rPr lang="it-IT" smtClean="0"/>
              <a:t>‹n.›</a:t>
            </a:fld>
            <a:endParaRPr lang="it-IT"/>
          </a:p>
        </p:txBody>
      </p:sp>
    </p:spTree>
    <p:extLst>
      <p:ext uri="{BB962C8B-B14F-4D97-AF65-F5344CB8AC3E}">
        <p14:creationId xmlns:p14="http://schemas.microsoft.com/office/powerpoint/2010/main" val="90644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data 2"/>
          <p:cNvSpPr>
            <a:spLocks noGrp="1"/>
          </p:cNvSpPr>
          <p:nvPr>
            <p:ph type="dt" sz="half" idx="10"/>
          </p:nvPr>
        </p:nvSpPr>
        <p:spPr/>
        <p:txBody>
          <a:bodyPr/>
          <a:lstStyle/>
          <a:p>
            <a:fld id="{F1E9AFD4-C92D-FC43-82FC-FFB4CA06FE9E}" type="datetimeFigureOut">
              <a:rPr lang="it-IT" smtClean="0"/>
              <a:t>05/04/19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B1CC180-F8CD-8544-9288-FF1865B312CA}" type="slidenum">
              <a:rPr lang="it-IT" smtClean="0"/>
              <a:t>‹n.›</a:t>
            </a:fld>
            <a:endParaRPr lang="it-IT"/>
          </a:p>
        </p:txBody>
      </p:sp>
    </p:spTree>
    <p:extLst>
      <p:ext uri="{BB962C8B-B14F-4D97-AF65-F5344CB8AC3E}">
        <p14:creationId xmlns:p14="http://schemas.microsoft.com/office/powerpoint/2010/main" val="168542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1E9AFD4-C92D-FC43-82FC-FFB4CA06FE9E}" type="datetimeFigureOut">
              <a:rPr lang="it-IT" smtClean="0"/>
              <a:t>05/04/19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B1CC180-F8CD-8544-9288-FF1865B312CA}" type="slidenum">
              <a:rPr lang="it-IT" smtClean="0"/>
              <a:t>‹n.›</a:t>
            </a:fld>
            <a:endParaRPr lang="it-IT"/>
          </a:p>
        </p:txBody>
      </p:sp>
    </p:spTree>
    <p:extLst>
      <p:ext uri="{BB962C8B-B14F-4D97-AF65-F5344CB8AC3E}">
        <p14:creationId xmlns:p14="http://schemas.microsoft.com/office/powerpoint/2010/main" val="18844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x-none"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Fare clic per modificare gli stili del testo dello schema</a:t>
            </a:r>
          </a:p>
        </p:txBody>
      </p:sp>
      <p:sp>
        <p:nvSpPr>
          <p:cNvPr id="5" name="Segnaposto data 4"/>
          <p:cNvSpPr>
            <a:spLocks noGrp="1"/>
          </p:cNvSpPr>
          <p:nvPr>
            <p:ph type="dt" sz="half" idx="10"/>
          </p:nvPr>
        </p:nvSpPr>
        <p:spPr/>
        <p:txBody>
          <a:bodyPr/>
          <a:lstStyle/>
          <a:p>
            <a:fld id="{F1E9AFD4-C92D-FC43-82FC-FFB4CA06FE9E}" type="datetimeFigureOut">
              <a:rPr lang="it-IT" smtClean="0"/>
              <a:t>05/04/19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B1CC180-F8CD-8544-9288-FF1865B312CA}" type="slidenum">
              <a:rPr lang="it-IT" smtClean="0"/>
              <a:t>‹n.›</a:t>
            </a:fld>
            <a:endParaRPr lang="it-IT"/>
          </a:p>
        </p:txBody>
      </p:sp>
    </p:spTree>
    <p:extLst>
      <p:ext uri="{BB962C8B-B14F-4D97-AF65-F5344CB8AC3E}">
        <p14:creationId xmlns:p14="http://schemas.microsoft.com/office/powerpoint/2010/main" val="197363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x-none"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Fare clic per modificare gli stili del testo dello schema</a:t>
            </a:r>
          </a:p>
        </p:txBody>
      </p:sp>
      <p:sp>
        <p:nvSpPr>
          <p:cNvPr id="5" name="Segnaposto data 4"/>
          <p:cNvSpPr>
            <a:spLocks noGrp="1"/>
          </p:cNvSpPr>
          <p:nvPr>
            <p:ph type="dt" sz="half" idx="10"/>
          </p:nvPr>
        </p:nvSpPr>
        <p:spPr/>
        <p:txBody>
          <a:bodyPr/>
          <a:lstStyle/>
          <a:p>
            <a:fld id="{F1E9AFD4-C92D-FC43-82FC-FFB4CA06FE9E}" type="datetimeFigureOut">
              <a:rPr lang="it-IT" smtClean="0"/>
              <a:t>05/04/19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B1CC180-F8CD-8544-9288-FF1865B312CA}" type="slidenum">
              <a:rPr lang="it-IT" smtClean="0"/>
              <a:t>‹n.›</a:t>
            </a:fld>
            <a:endParaRPr lang="it-IT"/>
          </a:p>
        </p:txBody>
      </p:sp>
    </p:spTree>
    <p:extLst>
      <p:ext uri="{BB962C8B-B14F-4D97-AF65-F5344CB8AC3E}">
        <p14:creationId xmlns:p14="http://schemas.microsoft.com/office/powerpoint/2010/main" val="22583547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9AFD4-C92D-FC43-82FC-FFB4CA06FE9E}" type="datetimeFigureOut">
              <a:rPr lang="it-IT" smtClean="0"/>
              <a:t>05/04/19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C180-F8CD-8544-9288-FF1865B312CA}" type="slidenum">
              <a:rPr lang="it-IT" smtClean="0"/>
              <a:t>‹n.›</a:t>
            </a:fld>
            <a:endParaRPr lang="it-IT"/>
          </a:p>
        </p:txBody>
      </p:sp>
    </p:spTree>
    <p:extLst>
      <p:ext uri="{BB962C8B-B14F-4D97-AF65-F5344CB8AC3E}">
        <p14:creationId xmlns:p14="http://schemas.microsoft.com/office/powerpoint/2010/main" val="2283536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 Id="rId3"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png"/><Relationship Id="rId5" Type="http://schemas.openxmlformats.org/officeDocument/2006/relationships/image" Target="../media/image45.jpeg"/><Relationship Id="rId6" Type="http://schemas.openxmlformats.org/officeDocument/2006/relationships/image" Target="../media/image46.png"/><Relationship Id="rId7"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2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48.emf"/><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emf"/><Relationship Id="rId3" Type="http://schemas.openxmlformats.org/officeDocument/2006/relationships/image" Target="../media/image17.t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emf"/><Relationship Id="rId3" Type="http://schemas.openxmlformats.org/officeDocument/2006/relationships/image" Target="../media/image5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w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tif"/><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6560" y="408975"/>
            <a:ext cx="9018123" cy="1569660"/>
          </a:xfrm>
          <a:prstGeom prst="rect">
            <a:avLst/>
          </a:prstGeom>
          <a:noFill/>
        </p:spPr>
        <p:txBody>
          <a:bodyPr wrap="square" rtlCol="0">
            <a:spAutoFit/>
          </a:bodyPr>
          <a:lstStyle/>
          <a:p>
            <a:pPr algn="ctr"/>
            <a:r>
              <a:rPr lang="it-IT" sz="3200" i="1" dirty="0" smtClean="0">
                <a:solidFill>
                  <a:srgbClr val="000000"/>
                </a:solidFill>
                <a:latin typeface="Times New Roman"/>
                <a:cs typeface="Times New Roman"/>
              </a:rPr>
              <a:t>Il </a:t>
            </a:r>
            <a:r>
              <a:rPr lang="it-IT" sz="3200" i="1" dirty="0">
                <a:solidFill>
                  <a:srgbClr val="000000"/>
                </a:solidFill>
                <a:latin typeface="Times New Roman"/>
                <a:cs typeface="Times New Roman"/>
              </a:rPr>
              <a:t>M</a:t>
            </a:r>
            <a:r>
              <a:rPr lang="it-IT" sz="3200" i="1" dirty="0" smtClean="0">
                <a:solidFill>
                  <a:srgbClr val="000000"/>
                </a:solidFill>
                <a:latin typeface="Times New Roman"/>
                <a:cs typeface="Times New Roman"/>
              </a:rPr>
              <a:t>onitoraggio </a:t>
            </a:r>
            <a:r>
              <a:rPr lang="it-IT" sz="3200" i="1" dirty="0" err="1" smtClean="0">
                <a:solidFill>
                  <a:srgbClr val="000000"/>
                </a:solidFill>
                <a:latin typeface="Times New Roman"/>
                <a:cs typeface="Times New Roman"/>
              </a:rPr>
              <a:t>MRi</a:t>
            </a:r>
            <a:r>
              <a:rPr lang="it-IT" sz="3200" i="1" dirty="0" smtClean="0">
                <a:solidFill>
                  <a:srgbClr val="000000"/>
                </a:solidFill>
                <a:latin typeface="Times New Roman"/>
                <a:cs typeface="Times New Roman"/>
              </a:rPr>
              <a:t> del </a:t>
            </a:r>
            <a:r>
              <a:rPr lang="it-IT" sz="3200" i="1" dirty="0" err="1" smtClean="0">
                <a:solidFill>
                  <a:srgbClr val="000000"/>
                </a:solidFill>
                <a:latin typeface="Times New Roman"/>
                <a:cs typeface="Times New Roman"/>
              </a:rPr>
              <a:t>follow</a:t>
            </a:r>
            <a:r>
              <a:rPr lang="it-IT" sz="3200" i="1" dirty="0" smtClean="0">
                <a:solidFill>
                  <a:srgbClr val="000000"/>
                </a:solidFill>
                <a:latin typeface="Times New Roman"/>
                <a:cs typeface="Times New Roman"/>
              </a:rPr>
              <a:t> up dei pazienti con Sclerosi Multipla:</a:t>
            </a:r>
          </a:p>
          <a:p>
            <a:pPr algn="ctr"/>
            <a:r>
              <a:rPr lang="it-IT" sz="3200" i="1" dirty="0" smtClean="0">
                <a:solidFill>
                  <a:srgbClr val="000000"/>
                </a:solidFill>
                <a:latin typeface="Times New Roman"/>
                <a:cs typeface="Times New Roman"/>
              </a:rPr>
              <a:t> </a:t>
            </a:r>
            <a:r>
              <a:rPr lang="it-IT" sz="3200" i="1" dirty="0" err="1" smtClean="0">
                <a:solidFill>
                  <a:srgbClr val="000000"/>
                </a:solidFill>
                <a:latin typeface="Times New Roman"/>
                <a:cs typeface="Times New Roman"/>
              </a:rPr>
              <a:t>priorita’</a:t>
            </a:r>
            <a:r>
              <a:rPr lang="it-IT" sz="3200" i="1" dirty="0" smtClean="0">
                <a:solidFill>
                  <a:srgbClr val="000000"/>
                </a:solidFill>
                <a:latin typeface="Times New Roman"/>
                <a:cs typeface="Times New Roman"/>
              </a:rPr>
              <a:t>, </a:t>
            </a:r>
            <a:r>
              <a:rPr lang="it-IT" sz="3200" i="1" dirty="0" smtClean="0">
                <a:solidFill>
                  <a:srgbClr val="000000"/>
                </a:solidFill>
                <a:latin typeface="Times New Roman"/>
                <a:cs typeface="Times New Roman"/>
              </a:rPr>
              <a:t>standardizzazione e analisi delle immagini</a:t>
            </a:r>
            <a:endParaRPr lang="it-IT" sz="3200" i="1" dirty="0">
              <a:solidFill>
                <a:srgbClr val="000000"/>
              </a:solidFill>
              <a:latin typeface="Times New Roman"/>
              <a:cs typeface="Times New Roman"/>
            </a:endParaRPr>
          </a:p>
        </p:txBody>
      </p:sp>
      <p:sp>
        <p:nvSpPr>
          <p:cNvPr id="5" name="Text Box 4"/>
          <p:cNvSpPr txBox="1">
            <a:spLocks noChangeArrowheads="1"/>
          </p:cNvSpPr>
          <p:nvPr/>
        </p:nvSpPr>
        <p:spPr bwMode="auto">
          <a:xfrm>
            <a:off x="2839078" y="2697783"/>
            <a:ext cx="341536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02" tIns="45720" rIns="91402" bIns="45720">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800" dirty="0" smtClean="0">
                <a:solidFill>
                  <a:srgbClr val="FF0000"/>
                </a:solidFill>
              </a:rPr>
              <a:t>Maria Laura Stromillo</a:t>
            </a:r>
            <a:endParaRPr lang="en-US" sz="2800" b="1" dirty="0">
              <a:solidFill>
                <a:srgbClr val="FF0000"/>
              </a:solidFill>
              <a:latin typeface="Arial" charset="0"/>
            </a:endParaRPr>
          </a:p>
        </p:txBody>
      </p:sp>
      <p:grpSp>
        <p:nvGrpSpPr>
          <p:cNvPr id="7" name="Group 1"/>
          <p:cNvGrpSpPr/>
          <p:nvPr/>
        </p:nvGrpSpPr>
        <p:grpSpPr>
          <a:xfrm>
            <a:off x="2599849" y="4630051"/>
            <a:ext cx="3822261" cy="1862593"/>
            <a:chOff x="3400771" y="4435870"/>
            <a:chExt cx="2973414" cy="1507550"/>
          </a:xfrm>
        </p:grpSpPr>
        <p:pic>
          <p:nvPicPr>
            <p:cNvPr id="8" name="Picture 4" descr="logo_UNISI_ne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771" y="4435870"/>
              <a:ext cx="1442606" cy="150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logo_QNL.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6112" y="4460201"/>
              <a:ext cx="1598073" cy="147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6"/>
          <p:cNvSpPr txBox="1">
            <a:spLocks noChangeArrowheads="1"/>
          </p:cNvSpPr>
          <p:nvPr/>
        </p:nvSpPr>
        <p:spPr bwMode="auto">
          <a:xfrm>
            <a:off x="1864639" y="3394402"/>
            <a:ext cx="5535565" cy="927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8" tIns="45720" rIns="91438" bIns="45720">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ts val="2800"/>
              </a:lnSpc>
              <a:spcBef>
                <a:spcPts val="900"/>
              </a:spcBef>
              <a:defRPr/>
            </a:pPr>
            <a:r>
              <a:rPr lang="en-US" sz="2000" dirty="0">
                <a:cs typeface="+mn-cs"/>
              </a:rPr>
              <a:t>Department of Medicine, Surgery and Neuroscience</a:t>
            </a:r>
          </a:p>
          <a:p>
            <a:pPr algn="ctr">
              <a:lnSpc>
                <a:spcPts val="2800"/>
              </a:lnSpc>
              <a:spcBef>
                <a:spcPts val="900"/>
              </a:spcBef>
              <a:defRPr/>
            </a:pPr>
            <a:r>
              <a:rPr lang="en-US" sz="2000" dirty="0">
                <a:cs typeface="+mn-cs"/>
              </a:rPr>
              <a:t>University of Siena, Italy</a:t>
            </a:r>
          </a:p>
        </p:txBody>
      </p:sp>
    </p:spTree>
    <p:extLst>
      <p:ext uri="{BB962C8B-B14F-4D97-AF65-F5344CB8AC3E}">
        <p14:creationId xmlns:p14="http://schemas.microsoft.com/office/powerpoint/2010/main" val="20364392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4697965" y="6497909"/>
            <a:ext cx="4193335" cy="270637"/>
          </a:xfrm>
          <a:prstGeom prst="rect">
            <a:avLst/>
          </a:prstGeom>
        </p:spPr>
        <p:txBody>
          <a:bodyPr/>
          <a:lstStyle/>
          <a:p>
            <a:pPr algn="l">
              <a:defRPr/>
            </a:pPr>
            <a:r>
              <a:rPr lang="en-GB" sz="1100" i="1" dirty="0" err="1">
                <a:solidFill>
                  <a:srgbClr val="000000"/>
                </a:solidFill>
                <a:latin typeface="Times New Roman"/>
                <a:cs typeface="Times New Roman"/>
              </a:rPr>
              <a:t>Sormani</a:t>
            </a:r>
            <a:r>
              <a:rPr lang="en-GB" sz="1100" i="1" dirty="0">
                <a:solidFill>
                  <a:srgbClr val="000000"/>
                </a:solidFill>
                <a:latin typeface="Times New Roman"/>
                <a:cs typeface="Times New Roman"/>
              </a:rPr>
              <a:t> MP, Arnold DL and De Stefano </a:t>
            </a:r>
            <a:r>
              <a:rPr lang="en-GB" sz="1100" i="1" dirty="0" smtClean="0">
                <a:solidFill>
                  <a:srgbClr val="000000"/>
                </a:solidFill>
                <a:latin typeface="Times New Roman"/>
                <a:cs typeface="Times New Roman"/>
              </a:rPr>
              <a:t>N, Annals of Neurology 2013</a:t>
            </a:r>
            <a:endParaRPr lang="en-GB" sz="1100" i="1" dirty="0">
              <a:solidFill>
                <a:srgbClr val="000000"/>
              </a:solidFill>
              <a:latin typeface="Times New Roman"/>
              <a:cs typeface="Times New Roman"/>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63" y="2204864"/>
            <a:ext cx="8961405" cy="311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92"/>
          <p:cNvSpPr txBox="1">
            <a:spLocks noChangeArrowheads="1"/>
          </p:cNvSpPr>
          <p:nvPr/>
        </p:nvSpPr>
        <p:spPr bwMode="auto">
          <a:xfrm>
            <a:off x="10069" y="162738"/>
            <a:ext cx="9555909"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chemeClr val="accent1"/>
                </a:solidFill>
                <a:latin typeface="+mj-lt"/>
                <a:ea typeface="ＭＳ Ｐゴシック" charset="0"/>
                <a:cs typeface="+mj-cs"/>
              </a:defRPr>
            </a:lvl1pPr>
            <a:lvl2pPr algn="l" rtl="0" eaLnBrk="0" fontAlgn="base" hangingPunct="0">
              <a:spcBef>
                <a:spcPct val="0"/>
              </a:spcBef>
              <a:spcAft>
                <a:spcPct val="0"/>
              </a:spcAft>
              <a:defRPr sz="2000" b="1">
                <a:solidFill>
                  <a:schemeClr val="accent1"/>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000" b="1">
                <a:solidFill>
                  <a:schemeClr val="accent1"/>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000" b="1">
                <a:solidFill>
                  <a:schemeClr val="accent1"/>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000" b="1">
                <a:solidFill>
                  <a:schemeClr val="accent1"/>
                </a:solidFill>
                <a:latin typeface="Arial" pitchFamily="34" charset="0"/>
                <a:ea typeface="ＭＳ Ｐゴシック" charset="0"/>
                <a:cs typeface="Arial" pitchFamily="34" charset="0"/>
              </a:defRPr>
            </a:lvl5pPr>
            <a:lvl6pPr marL="457200" algn="l" rtl="0" eaLnBrk="0" fontAlgn="base" hangingPunct="0">
              <a:spcBef>
                <a:spcPct val="0"/>
              </a:spcBef>
              <a:spcAft>
                <a:spcPct val="0"/>
              </a:spcAft>
              <a:defRPr sz="2000" b="1">
                <a:solidFill>
                  <a:schemeClr val="accent1"/>
                </a:solidFill>
                <a:latin typeface="Arial" pitchFamily="34" charset="0"/>
                <a:cs typeface="Arial" pitchFamily="34" charset="0"/>
              </a:defRPr>
            </a:lvl6pPr>
            <a:lvl7pPr marL="914400" algn="l" rtl="0" eaLnBrk="0" fontAlgn="base" hangingPunct="0">
              <a:spcBef>
                <a:spcPct val="0"/>
              </a:spcBef>
              <a:spcAft>
                <a:spcPct val="0"/>
              </a:spcAft>
              <a:defRPr sz="2000" b="1">
                <a:solidFill>
                  <a:schemeClr val="accent1"/>
                </a:solidFill>
                <a:latin typeface="Arial" pitchFamily="34" charset="0"/>
                <a:cs typeface="Arial" pitchFamily="34" charset="0"/>
              </a:defRPr>
            </a:lvl7pPr>
            <a:lvl8pPr marL="1371600" algn="l" rtl="0" eaLnBrk="0" fontAlgn="base" hangingPunct="0">
              <a:spcBef>
                <a:spcPct val="0"/>
              </a:spcBef>
              <a:spcAft>
                <a:spcPct val="0"/>
              </a:spcAft>
              <a:defRPr sz="2000" b="1">
                <a:solidFill>
                  <a:schemeClr val="accent1"/>
                </a:solidFill>
                <a:latin typeface="Arial" pitchFamily="34" charset="0"/>
                <a:cs typeface="Arial" pitchFamily="34" charset="0"/>
              </a:defRPr>
            </a:lvl8pPr>
            <a:lvl9pPr marL="1828800" algn="l" rtl="0" eaLnBrk="0" fontAlgn="base" hangingPunct="0">
              <a:spcBef>
                <a:spcPct val="0"/>
              </a:spcBef>
              <a:spcAft>
                <a:spcPct val="0"/>
              </a:spcAft>
              <a:defRPr sz="2000" b="1">
                <a:solidFill>
                  <a:schemeClr val="accent1"/>
                </a:solidFill>
                <a:latin typeface="Arial" pitchFamily="34" charset="0"/>
                <a:cs typeface="Arial" pitchFamily="34" charset="0"/>
              </a:defRPr>
            </a:lvl9pPr>
          </a:lstStyle>
          <a:p>
            <a:pPr algn="ctr" eaLnBrk="1" hangingPunct="1"/>
            <a:r>
              <a:rPr lang="en-GB" sz="2800" b="0" i="1" dirty="0" smtClean="0">
                <a:solidFill>
                  <a:srgbClr val="FF0000"/>
                </a:solidFill>
                <a:latin typeface="Times New Roman"/>
                <a:cs typeface="Times New Roman"/>
              </a:rPr>
              <a:t>Meta-analysis of Randomised Clinical Trials in RRMS: </a:t>
            </a:r>
          </a:p>
          <a:p>
            <a:pPr algn="ctr" eaLnBrk="1" hangingPunct="1"/>
            <a:r>
              <a:rPr lang="en-GB" sz="2800" b="0" i="1" dirty="0" smtClean="0">
                <a:solidFill>
                  <a:srgbClr val="FF0000"/>
                </a:solidFill>
                <a:latin typeface="Times New Roman"/>
                <a:cs typeface="Times New Roman"/>
              </a:rPr>
              <a:t>lesions, brain atrophy and clinical disability</a:t>
            </a:r>
            <a:endParaRPr lang="en-GB" sz="2800" b="0" i="1" dirty="0">
              <a:solidFill>
                <a:srgbClr val="FF0000"/>
              </a:solidFill>
              <a:latin typeface="Times New Roman"/>
              <a:cs typeface="Times New Roman"/>
            </a:endParaRPr>
          </a:p>
        </p:txBody>
      </p:sp>
      <p:sp>
        <p:nvSpPr>
          <p:cNvPr id="6" name="Text Box 233"/>
          <p:cNvSpPr txBox="1">
            <a:spLocks noChangeArrowheads="1"/>
          </p:cNvSpPr>
          <p:nvPr/>
        </p:nvSpPr>
        <p:spPr bwMode="auto">
          <a:xfrm>
            <a:off x="179513" y="2565884"/>
            <a:ext cx="1656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200" dirty="0">
                <a:solidFill>
                  <a:srgbClr val="FF0000"/>
                </a:solidFill>
                <a:latin typeface="Times New Roman"/>
                <a:ea typeface="MS PGothic" charset="0"/>
                <a:cs typeface="Times New Roman"/>
              </a:rPr>
              <a:t>R</a:t>
            </a:r>
            <a:r>
              <a:rPr lang="en-GB" sz="1200" baseline="30000" dirty="0">
                <a:solidFill>
                  <a:srgbClr val="FF0000"/>
                </a:solidFill>
                <a:latin typeface="Times New Roman"/>
                <a:ea typeface="MS PGothic" charset="0"/>
                <a:cs typeface="Times New Roman"/>
              </a:rPr>
              <a:t>2</a:t>
            </a:r>
            <a:r>
              <a:rPr lang="en-GB" sz="1200" dirty="0">
                <a:solidFill>
                  <a:srgbClr val="FF0000"/>
                </a:solidFill>
                <a:latin typeface="Times New Roman"/>
                <a:ea typeface="MS PGothic" charset="0"/>
                <a:cs typeface="Times New Roman"/>
              </a:rPr>
              <a:t> = </a:t>
            </a:r>
            <a:r>
              <a:rPr lang="en-GB" sz="1200" dirty="0" smtClean="0">
                <a:solidFill>
                  <a:srgbClr val="FF0000"/>
                </a:solidFill>
                <a:latin typeface="Times New Roman"/>
                <a:ea typeface="MS PGothic" charset="0"/>
                <a:cs typeface="Times New Roman"/>
              </a:rPr>
              <a:t>0.61, </a:t>
            </a:r>
            <a:r>
              <a:rPr lang="en-GB" sz="1200" dirty="0">
                <a:solidFill>
                  <a:srgbClr val="FF0000"/>
                </a:solidFill>
                <a:latin typeface="Times New Roman"/>
                <a:ea typeface="MS PGothic" charset="0"/>
                <a:cs typeface="Times New Roman"/>
              </a:rPr>
              <a:t>p&lt;0.001</a:t>
            </a:r>
          </a:p>
        </p:txBody>
      </p:sp>
      <p:sp>
        <p:nvSpPr>
          <p:cNvPr id="7" name="Text Box 233"/>
          <p:cNvSpPr txBox="1">
            <a:spLocks noChangeArrowheads="1"/>
          </p:cNvSpPr>
          <p:nvPr/>
        </p:nvSpPr>
        <p:spPr bwMode="auto">
          <a:xfrm>
            <a:off x="3131840" y="2565884"/>
            <a:ext cx="1656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200" dirty="0">
                <a:solidFill>
                  <a:srgbClr val="FF0000"/>
                </a:solidFill>
                <a:latin typeface="Times New Roman"/>
                <a:ea typeface="MS PGothic" charset="0"/>
                <a:cs typeface="Times New Roman"/>
              </a:rPr>
              <a:t>R</a:t>
            </a:r>
            <a:r>
              <a:rPr lang="en-GB" sz="1200" baseline="30000" dirty="0">
                <a:solidFill>
                  <a:srgbClr val="FF0000"/>
                </a:solidFill>
                <a:latin typeface="Times New Roman"/>
                <a:ea typeface="MS PGothic" charset="0"/>
                <a:cs typeface="Times New Roman"/>
              </a:rPr>
              <a:t>2</a:t>
            </a:r>
            <a:r>
              <a:rPr lang="en-GB" sz="1200" dirty="0">
                <a:solidFill>
                  <a:srgbClr val="FF0000"/>
                </a:solidFill>
                <a:latin typeface="Times New Roman"/>
                <a:ea typeface="MS PGothic" charset="0"/>
                <a:cs typeface="Times New Roman"/>
              </a:rPr>
              <a:t> = </a:t>
            </a:r>
            <a:r>
              <a:rPr lang="en-GB" sz="1200" dirty="0" smtClean="0">
                <a:solidFill>
                  <a:srgbClr val="FF0000"/>
                </a:solidFill>
                <a:latin typeface="Times New Roman"/>
                <a:ea typeface="MS PGothic" charset="0"/>
                <a:cs typeface="Times New Roman"/>
              </a:rPr>
              <a:t>0.48, </a:t>
            </a:r>
            <a:r>
              <a:rPr lang="en-GB" sz="1200" dirty="0">
                <a:solidFill>
                  <a:srgbClr val="FF0000"/>
                </a:solidFill>
                <a:latin typeface="Times New Roman"/>
                <a:ea typeface="MS PGothic" charset="0"/>
                <a:cs typeface="Times New Roman"/>
              </a:rPr>
              <a:t>p&lt;0.001</a:t>
            </a:r>
          </a:p>
        </p:txBody>
      </p:sp>
      <p:sp>
        <p:nvSpPr>
          <p:cNvPr id="8" name="Text Box 233"/>
          <p:cNvSpPr txBox="1">
            <a:spLocks noChangeArrowheads="1"/>
          </p:cNvSpPr>
          <p:nvPr/>
        </p:nvSpPr>
        <p:spPr bwMode="auto">
          <a:xfrm>
            <a:off x="6012160" y="2565884"/>
            <a:ext cx="1656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200" dirty="0">
                <a:solidFill>
                  <a:srgbClr val="FF0000"/>
                </a:solidFill>
                <a:latin typeface="Times New Roman"/>
                <a:ea typeface="MS PGothic" charset="0"/>
                <a:cs typeface="Times New Roman"/>
              </a:rPr>
              <a:t>R</a:t>
            </a:r>
            <a:r>
              <a:rPr lang="en-GB" sz="1200" baseline="30000" dirty="0">
                <a:solidFill>
                  <a:srgbClr val="FF0000"/>
                </a:solidFill>
                <a:latin typeface="Times New Roman"/>
                <a:ea typeface="MS PGothic" charset="0"/>
                <a:cs typeface="Times New Roman"/>
              </a:rPr>
              <a:t>2</a:t>
            </a:r>
            <a:r>
              <a:rPr lang="en-GB" sz="1200" dirty="0">
                <a:solidFill>
                  <a:srgbClr val="FF0000"/>
                </a:solidFill>
                <a:latin typeface="Times New Roman"/>
                <a:ea typeface="MS PGothic" charset="0"/>
                <a:cs typeface="Times New Roman"/>
              </a:rPr>
              <a:t> = </a:t>
            </a:r>
            <a:r>
              <a:rPr lang="en-GB" sz="1200" dirty="0" smtClean="0">
                <a:solidFill>
                  <a:srgbClr val="FF0000"/>
                </a:solidFill>
                <a:latin typeface="Times New Roman"/>
                <a:ea typeface="MS PGothic" charset="0"/>
                <a:cs typeface="Times New Roman"/>
              </a:rPr>
              <a:t>0.75, </a:t>
            </a:r>
            <a:r>
              <a:rPr lang="en-GB" sz="1200" dirty="0">
                <a:solidFill>
                  <a:srgbClr val="FF0000"/>
                </a:solidFill>
                <a:latin typeface="Times New Roman"/>
                <a:ea typeface="MS PGothic" charset="0"/>
                <a:cs typeface="Times New Roman"/>
              </a:rPr>
              <a:t>p&lt;0.001</a:t>
            </a:r>
          </a:p>
        </p:txBody>
      </p:sp>
      <p:sp>
        <p:nvSpPr>
          <p:cNvPr id="9" name="6 CuadroTexto"/>
          <p:cNvSpPr txBox="1"/>
          <p:nvPr/>
        </p:nvSpPr>
        <p:spPr>
          <a:xfrm>
            <a:off x="3835453" y="5405154"/>
            <a:ext cx="1682597" cy="400110"/>
          </a:xfrm>
          <a:prstGeom prst="rect">
            <a:avLst/>
          </a:prstGeom>
          <a:solidFill>
            <a:schemeClr val="bg1"/>
          </a:solidFill>
        </p:spPr>
        <p:txBody>
          <a:bodyPr wrap="none">
            <a:spAutoFit/>
          </a:bodyPr>
          <a:lstStyle/>
          <a:p>
            <a:pPr algn="ctr" eaLnBrk="1" hangingPunct="1">
              <a:defRPr/>
            </a:pPr>
            <a:r>
              <a:rPr lang="es-ES" sz="2000" dirty="0" err="1" smtClean="0">
                <a:solidFill>
                  <a:srgbClr val="FF0000"/>
                </a:solidFill>
                <a:latin typeface="Times New Roman"/>
                <a:cs typeface="Times New Roman"/>
              </a:rPr>
              <a:t>Atrophy</a:t>
            </a:r>
            <a:r>
              <a:rPr lang="es-ES" sz="2000" dirty="0" smtClean="0">
                <a:solidFill>
                  <a:srgbClr val="FF0000"/>
                </a:solidFill>
                <a:latin typeface="Times New Roman"/>
                <a:cs typeface="Times New Roman"/>
              </a:rPr>
              <a:t> </a:t>
            </a:r>
            <a:r>
              <a:rPr lang="es-ES" sz="2000" dirty="0" err="1" smtClean="0">
                <a:solidFill>
                  <a:srgbClr val="FF0000"/>
                </a:solidFill>
                <a:latin typeface="Times New Roman"/>
                <a:cs typeface="Times New Roman"/>
              </a:rPr>
              <a:t>effect</a:t>
            </a:r>
            <a:endParaRPr lang="es-ES" sz="2000" dirty="0">
              <a:solidFill>
                <a:srgbClr val="FF0000"/>
              </a:solidFill>
              <a:latin typeface="Times New Roman"/>
              <a:cs typeface="Times New Roman"/>
            </a:endParaRPr>
          </a:p>
        </p:txBody>
      </p:sp>
      <p:sp>
        <p:nvSpPr>
          <p:cNvPr id="10" name="7 CuadroTexto"/>
          <p:cNvSpPr txBox="1"/>
          <p:nvPr/>
        </p:nvSpPr>
        <p:spPr>
          <a:xfrm>
            <a:off x="1051955" y="5445224"/>
            <a:ext cx="1525803" cy="400110"/>
          </a:xfrm>
          <a:prstGeom prst="rect">
            <a:avLst/>
          </a:prstGeom>
          <a:solidFill>
            <a:schemeClr val="bg1"/>
          </a:solidFill>
        </p:spPr>
        <p:txBody>
          <a:bodyPr wrap="none">
            <a:spAutoFit/>
          </a:bodyPr>
          <a:lstStyle/>
          <a:p>
            <a:pPr algn="ctr" eaLnBrk="1" hangingPunct="1">
              <a:defRPr/>
            </a:pPr>
            <a:r>
              <a:rPr lang="es-ES" sz="2000" dirty="0" err="1" smtClean="0">
                <a:solidFill>
                  <a:srgbClr val="FF0000"/>
                </a:solidFill>
                <a:latin typeface="Times New Roman"/>
                <a:cs typeface="Times New Roman"/>
              </a:rPr>
              <a:t>Lesion</a:t>
            </a:r>
            <a:r>
              <a:rPr lang="es-ES" sz="2000" dirty="0" smtClean="0">
                <a:solidFill>
                  <a:srgbClr val="FF0000"/>
                </a:solidFill>
                <a:latin typeface="Times New Roman"/>
                <a:cs typeface="Times New Roman"/>
              </a:rPr>
              <a:t> </a:t>
            </a:r>
            <a:r>
              <a:rPr lang="es-ES" sz="2000" dirty="0" err="1" smtClean="0">
                <a:solidFill>
                  <a:srgbClr val="FF0000"/>
                </a:solidFill>
                <a:latin typeface="Times New Roman"/>
                <a:cs typeface="Times New Roman"/>
              </a:rPr>
              <a:t>effect</a:t>
            </a:r>
            <a:endParaRPr lang="es-ES" sz="2000" dirty="0">
              <a:solidFill>
                <a:srgbClr val="FF0000"/>
              </a:solidFill>
              <a:latin typeface="Times New Roman"/>
              <a:cs typeface="Times New Roman"/>
            </a:endParaRPr>
          </a:p>
        </p:txBody>
      </p:sp>
      <p:sp>
        <p:nvSpPr>
          <p:cNvPr id="11" name="8 CuadroTexto"/>
          <p:cNvSpPr txBox="1"/>
          <p:nvPr/>
        </p:nvSpPr>
        <p:spPr>
          <a:xfrm>
            <a:off x="6067434" y="5445224"/>
            <a:ext cx="2639390" cy="400110"/>
          </a:xfrm>
          <a:prstGeom prst="rect">
            <a:avLst/>
          </a:prstGeom>
          <a:solidFill>
            <a:schemeClr val="bg1"/>
          </a:solidFill>
        </p:spPr>
        <p:txBody>
          <a:bodyPr wrap="none">
            <a:spAutoFit/>
          </a:bodyPr>
          <a:lstStyle/>
          <a:p>
            <a:pPr algn="ctr" eaLnBrk="1" hangingPunct="1">
              <a:defRPr/>
            </a:pPr>
            <a:r>
              <a:rPr lang="es-ES" sz="2000" dirty="0" err="1">
                <a:solidFill>
                  <a:srgbClr val="FF0000"/>
                </a:solidFill>
                <a:latin typeface="Times New Roman"/>
                <a:cs typeface="Times New Roman"/>
              </a:rPr>
              <a:t>Lesion</a:t>
            </a:r>
            <a:r>
              <a:rPr lang="es-ES" sz="2000" dirty="0">
                <a:solidFill>
                  <a:srgbClr val="FF0000"/>
                </a:solidFill>
                <a:latin typeface="Times New Roman"/>
                <a:cs typeface="Times New Roman"/>
              </a:rPr>
              <a:t> + </a:t>
            </a:r>
            <a:r>
              <a:rPr lang="es-ES" sz="2000" dirty="0" err="1">
                <a:solidFill>
                  <a:srgbClr val="FF0000"/>
                </a:solidFill>
                <a:latin typeface="Times New Roman"/>
                <a:cs typeface="Times New Roman"/>
              </a:rPr>
              <a:t>Atrophy</a:t>
            </a:r>
            <a:r>
              <a:rPr lang="es-ES" sz="2000" dirty="0">
                <a:solidFill>
                  <a:srgbClr val="FF0000"/>
                </a:solidFill>
                <a:latin typeface="Times New Roman"/>
                <a:cs typeface="Times New Roman"/>
              </a:rPr>
              <a:t> </a:t>
            </a:r>
            <a:r>
              <a:rPr lang="es-ES" sz="2000" dirty="0" err="1">
                <a:solidFill>
                  <a:srgbClr val="FF0000"/>
                </a:solidFill>
                <a:latin typeface="Times New Roman"/>
                <a:cs typeface="Times New Roman"/>
              </a:rPr>
              <a:t>effect</a:t>
            </a:r>
            <a:endParaRPr lang="es-ES" sz="2000" dirty="0">
              <a:solidFill>
                <a:srgbClr val="FF0000"/>
              </a:solidFill>
              <a:latin typeface="Times New Roman"/>
              <a:cs typeface="Times New Roman"/>
            </a:endParaRPr>
          </a:p>
        </p:txBody>
      </p:sp>
      <p:sp>
        <p:nvSpPr>
          <p:cNvPr id="5" name="Rettangolo 4"/>
          <p:cNvSpPr/>
          <p:nvPr/>
        </p:nvSpPr>
        <p:spPr>
          <a:xfrm>
            <a:off x="2151603" y="1083292"/>
            <a:ext cx="5428358" cy="369332"/>
          </a:xfrm>
          <a:prstGeom prst="rect">
            <a:avLst/>
          </a:prstGeom>
        </p:spPr>
        <p:txBody>
          <a:bodyPr wrap="square">
            <a:spAutoFit/>
          </a:bodyPr>
          <a:lstStyle/>
          <a:p>
            <a:r>
              <a:rPr lang="it-IT" dirty="0">
                <a:latin typeface="Times New Roman"/>
                <a:cs typeface="Times New Roman"/>
              </a:rPr>
              <a:t>Meta-</a:t>
            </a:r>
            <a:r>
              <a:rPr lang="it-IT" dirty="0" err="1">
                <a:latin typeface="Times New Roman"/>
                <a:cs typeface="Times New Roman"/>
              </a:rPr>
              <a:t>analysis</a:t>
            </a:r>
            <a:r>
              <a:rPr lang="it-IT" dirty="0">
                <a:latin typeface="Times New Roman"/>
                <a:cs typeface="Times New Roman"/>
              </a:rPr>
              <a:t> of 13 </a:t>
            </a:r>
            <a:r>
              <a:rPr lang="it-IT" dirty="0" err="1">
                <a:latin typeface="Times New Roman"/>
                <a:cs typeface="Times New Roman"/>
              </a:rPr>
              <a:t>RCTs</a:t>
            </a:r>
            <a:r>
              <a:rPr lang="it-IT" dirty="0">
                <a:latin typeface="Times New Roman"/>
                <a:cs typeface="Times New Roman"/>
              </a:rPr>
              <a:t> (13500 RRMS </a:t>
            </a:r>
            <a:r>
              <a:rPr lang="it-IT" dirty="0" smtClean="0">
                <a:latin typeface="Times New Roman"/>
                <a:cs typeface="Times New Roman"/>
              </a:rPr>
              <a:t>patients)</a:t>
            </a:r>
            <a:endParaRPr lang="it-IT" dirty="0">
              <a:latin typeface="Times New Roman"/>
              <a:cs typeface="Times New Roman"/>
            </a:endParaRPr>
          </a:p>
        </p:txBody>
      </p:sp>
    </p:spTree>
    <p:extLst>
      <p:ext uri="{BB962C8B-B14F-4D97-AF65-F5344CB8AC3E}">
        <p14:creationId xmlns:p14="http://schemas.microsoft.com/office/powerpoint/2010/main" val="30571039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txBox="1">
            <a:spLocks noGrp="1"/>
          </p:cNvSpPr>
          <p:nvPr/>
        </p:nvSpPr>
        <p:spPr bwMode="auto">
          <a:xfrm>
            <a:off x="65256" y="6408426"/>
            <a:ext cx="8861768" cy="37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000" b="1">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a:defRPr sz="1400">
                <a:solidFill>
                  <a:schemeClr val="tx1"/>
                </a:solidFill>
                <a:latin typeface="Tahoma" charset="0"/>
                <a:ea typeface="ＭＳ Ｐゴシック" charset="0"/>
              </a:defRPr>
            </a:lvl5pPr>
            <a:lvl6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6pPr>
            <a:lvl7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7pPr>
            <a:lvl8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8pPr>
            <a:lvl9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9pPr>
          </a:lstStyle>
          <a:p>
            <a:pPr algn="just" eaLnBrk="0" hangingPunct="0">
              <a:lnSpc>
                <a:spcPct val="90000"/>
              </a:lnSpc>
            </a:pPr>
            <a:r>
              <a:rPr lang="en-US" sz="900" b="0" dirty="0">
                <a:latin typeface="Times New Roman"/>
                <a:cs typeface="Times New Roman"/>
              </a:rPr>
              <a:t>From: </a:t>
            </a:r>
            <a:r>
              <a:rPr lang="en-US" sz="900" b="0" dirty="0" err="1">
                <a:latin typeface="Times New Roman"/>
                <a:cs typeface="Times New Roman"/>
              </a:rPr>
              <a:t>Zivadinov</a:t>
            </a:r>
            <a:r>
              <a:rPr lang="en-US" sz="900" b="0" dirty="0">
                <a:latin typeface="Times New Roman"/>
                <a:cs typeface="Times New Roman"/>
              </a:rPr>
              <a:t> R, et al. J Neurol</a:t>
            </a:r>
            <a:r>
              <a:rPr lang="en-US" sz="900" b="0" dirty="0" smtClean="0">
                <a:latin typeface="Times New Roman"/>
                <a:cs typeface="Times New Roman"/>
              </a:rPr>
              <a:t>.; </a:t>
            </a:r>
            <a:r>
              <a:rPr lang="en-US" sz="900" b="0" dirty="0">
                <a:latin typeface="Times New Roman"/>
                <a:cs typeface="Times New Roman"/>
              </a:rPr>
              <a:t>1. </a:t>
            </a:r>
            <a:r>
              <a:rPr lang="it-IT" sz="900" b="0" dirty="0">
                <a:latin typeface="Times New Roman"/>
                <a:cs typeface="Times New Roman"/>
              </a:rPr>
              <a:t>Filippi M, et al. </a:t>
            </a:r>
            <a:r>
              <a:rPr lang="en-US" sz="900" b="0" dirty="0">
                <a:latin typeface="Times New Roman"/>
                <a:cs typeface="Times New Roman"/>
              </a:rPr>
              <a:t>Lancet </a:t>
            </a:r>
            <a:r>
              <a:rPr lang="en-US" sz="900" b="0" dirty="0" smtClean="0">
                <a:latin typeface="Times New Roman"/>
                <a:cs typeface="Times New Roman"/>
              </a:rPr>
              <a:t>2004, 2</a:t>
            </a:r>
            <a:r>
              <a:rPr lang="en-US" sz="900" b="0" dirty="0">
                <a:latin typeface="Times New Roman"/>
                <a:cs typeface="Times New Roman"/>
              </a:rPr>
              <a:t>. </a:t>
            </a:r>
            <a:r>
              <a:rPr lang="en-US" sz="900" b="0" dirty="0" err="1">
                <a:latin typeface="Times New Roman"/>
                <a:cs typeface="Times New Roman"/>
              </a:rPr>
              <a:t>Hardmeier</a:t>
            </a:r>
            <a:r>
              <a:rPr lang="en-US" sz="900" b="0" dirty="0">
                <a:latin typeface="Times New Roman"/>
                <a:cs typeface="Times New Roman"/>
              </a:rPr>
              <a:t> M, et al. Neurology </a:t>
            </a:r>
            <a:r>
              <a:rPr lang="en-US" sz="900" b="0" dirty="0" smtClean="0">
                <a:latin typeface="Times New Roman"/>
                <a:cs typeface="Times New Roman"/>
              </a:rPr>
              <a:t>2005; </a:t>
            </a:r>
            <a:r>
              <a:rPr lang="en-US" sz="900" b="0" dirty="0">
                <a:latin typeface="Times New Roman"/>
                <a:cs typeface="Times New Roman"/>
              </a:rPr>
              <a:t>3. </a:t>
            </a:r>
            <a:r>
              <a:rPr lang="en-US" sz="900" b="0" dirty="0" err="1">
                <a:latin typeface="Times New Roman"/>
                <a:cs typeface="Times New Roman"/>
              </a:rPr>
              <a:t>Rudick</a:t>
            </a:r>
            <a:r>
              <a:rPr lang="en-US" sz="900" b="0" dirty="0">
                <a:latin typeface="Times New Roman"/>
                <a:cs typeface="Times New Roman"/>
              </a:rPr>
              <a:t> RA, et al. Neurology </a:t>
            </a:r>
            <a:r>
              <a:rPr lang="en-US" sz="900" b="0" dirty="0" smtClean="0">
                <a:latin typeface="Times New Roman"/>
                <a:cs typeface="Times New Roman"/>
              </a:rPr>
              <a:t>1999; </a:t>
            </a:r>
            <a:r>
              <a:rPr lang="en-US" sz="900" b="0" dirty="0">
                <a:latin typeface="Times New Roman"/>
                <a:cs typeface="Times New Roman"/>
              </a:rPr>
              <a:t>4. Jones C, et al. Neurology </a:t>
            </a:r>
            <a:r>
              <a:rPr lang="en-US" sz="900" b="0" dirty="0" smtClean="0">
                <a:latin typeface="Times New Roman"/>
                <a:cs typeface="Times New Roman"/>
              </a:rPr>
              <a:t>2001; </a:t>
            </a:r>
            <a:r>
              <a:rPr lang="en-US" sz="900" b="0" dirty="0">
                <a:latin typeface="Times New Roman"/>
                <a:cs typeface="Times New Roman"/>
              </a:rPr>
              <a:t>5. Chen JT, et al. Neurology </a:t>
            </a:r>
            <a:r>
              <a:rPr lang="en-US" sz="900" b="0" dirty="0" smtClean="0">
                <a:latin typeface="Times New Roman"/>
                <a:cs typeface="Times New Roman"/>
              </a:rPr>
              <a:t>2006; </a:t>
            </a:r>
            <a:r>
              <a:rPr lang="en-US" sz="900" b="0" dirty="0">
                <a:latin typeface="Times New Roman"/>
                <a:cs typeface="Times New Roman"/>
              </a:rPr>
              <a:t>6. </a:t>
            </a:r>
            <a:r>
              <a:rPr lang="en-US" sz="900" b="0" dirty="0" err="1">
                <a:latin typeface="Times New Roman"/>
                <a:cs typeface="Times New Roman"/>
              </a:rPr>
              <a:t>Inglese</a:t>
            </a:r>
            <a:r>
              <a:rPr lang="en-US" sz="900" b="0" dirty="0">
                <a:latin typeface="Times New Roman"/>
                <a:cs typeface="Times New Roman"/>
              </a:rPr>
              <a:t> M, et al. J Neurol </a:t>
            </a:r>
            <a:r>
              <a:rPr lang="en-US" sz="900" b="0" dirty="0" err="1">
                <a:latin typeface="Times New Roman"/>
                <a:cs typeface="Times New Roman"/>
              </a:rPr>
              <a:t>Neurosurg</a:t>
            </a:r>
            <a:r>
              <a:rPr lang="en-US" sz="900" b="0" dirty="0">
                <a:latin typeface="Times New Roman"/>
                <a:cs typeface="Times New Roman"/>
              </a:rPr>
              <a:t> Psychiatry </a:t>
            </a:r>
            <a:r>
              <a:rPr lang="it-IT" sz="900" b="0" dirty="0" smtClean="0">
                <a:latin typeface="Times New Roman"/>
                <a:cs typeface="Times New Roman"/>
              </a:rPr>
              <a:t>2004;</a:t>
            </a:r>
            <a:r>
              <a:rPr lang="en-US" sz="900" b="0" dirty="0" smtClean="0">
                <a:latin typeface="Times New Roman"/>
                <a:cs typeface="Times New Roman"/>
              </a:rPr>
              <a:t> </a:t>
            </a:r>
            <a:r>
              <a:rPr lang="en-US" sz="900" b="0" dirty="0">
                <a:latin typeface="Times New Roman"/>
                <a:cs typeface="Times New Roman"/>
              </a:rPr>
              <a:t>7. </a:t>
            </a:r>
            <a:r>
              <a:rPr lang="en-US" sz="900" b="0" dirty="0" err="1">
                <a:latin typeface="Times New Roman"/>
                <a:cs typeface="Times New Roman"/>
              </a:rPr>
              <a:t>Roccatagliata</a:t>
            </a:r>
            <a:r>
              <a:rPr lang="en-US" sz="900" b="0" dirty="0">
                <a:latin typeface="Times New Roman"/>
                <a:cs typeface="Times New Roman"/>
              </a:rPr>
              <a:t> L, et al. </a:t>
            </a:r>
            <a:r>
              <a:rPr lang="en-US" sz="900" b="0" dirty="0" err="1">
                <a:latin typeface="Times New Roman"/>
                <a:cs typeface="Times New Roman"/>
              </a:rPr>
              <a:t>Mult</a:t>
            </a:r>
            <a:r>
              <a:rPr lang="en-US" sz="900" b="0" dirty="0">
                <a:latin typeface="Times New Roman"/>
                <a:cs typeface="Times New Roman"/>
              </a:rPr>
              <a:t> </a:t>
            </a:r>
            <a:r>
              <a:rPr lang="en-US" sz="900" b="0" dirty="0" err="1">
                <a:latin typeface="Times New Roman"/>
                <a:cs typeface="Times New Roman"/>
              </a:rPr>
              <a:t>Scler</a:t>
            </a:r>
            <a:r>
              <a:rPr lang="en-US" sz="900" b="0" dirty="0">
                <a:latin typeface="Times New Roman"/>
                <a:cs typeface="Times New Roman"/>
              </a:rPr>
              <a:t> 2007; </a:t>
            </a:r>
            <a:r>
              <a:rPr lang="en-US" sz="900" b="0" dirty="0" smtClean="0">
                <a:latin typeface="Times New Roman"/>
                <a:cs typeface="Times New Roman"/>
              </a:rPr>
              <a:t>8</a:t>
            </a:r>
            <a:r>
              <a:rPr lang="en-US" sz="900" b="0" dirty="0">
                <a:latin typeface="Times New Roman"/>
                <a:cs typeface="Times New Roman"/>
              </a:rPr>
              <a:t>. </a:t>
            </a:r>
            <a:r>
              <a:rPr lang="en-US" sz="900" b="0" dirty="0" err="1">
                <a:latin typeface="Times New Roman"/>
                <a:cs typeface="Times New Roman"/>
              </a:rPr>
              <a:t>Ge</a:t>
            </a:r>
            <a:r>
              <a:rPr lang="en-US" sz="900" b="0" dirty="0">
                <a:latin typeface="Times New Roman"/>
                <a:cs typeface="Times New Roman"/>
              </a:rPr>
              <a:t> Y, et al. Neurology </a:t>
            </a:r>
            <a:r>
              <a:rPr lang="en-US" sz="900" b="0" dirty="0" smtClean="0">
                <a:latin typeface="Times New Roman"/>
                <a:cs typeface="Times New Roman"/>
              </a:rPr>
              <a:t>2000; </a:t>
            </a:r>
            <a:r>
              <a:rPr lang="en-US" sz="900" b="0" dirty="0">
                <a:latin typeface="Times New Roman"/>
                <a:cs typeface="Times New Roman"/>
              </a:rPr>
              <a:t>9. Sormani MP, et al. Neurology </a:t>
            </a:r>
            <a:r>
              <a:rPr lang="en-US" sz="900" b="0" dirty="0" smtClean="0">
                <a:latin typeface="Times New Roman"/>
                <a:cs typeface="Times New Roman"/>
              </a:rPr>
              <a:t>2004; </a:t>
            </a:r>
            <a:r>
              <a:rPr lang="en-US" sz="900" b="0" dirty="0">
                <a:latin typeface="Times New Roman"/>
                <a:cs typeface="Times New Roman"/>
              </a:rPr>
              <a:t>10. Fisher E, et al. J Neurol </a:t>
            </a:r>
            <a:r>
              <a:rPr lang="en-US" sz="900" b="0" dirty="0" smtClean="0">
                <a:latin typeface="Times New Roman"/>
                <a:cs typeface="Times New Roman"/>
              </a:rPr>
              <a:t>2005; 11. O’ Connor PW, et al.  Abstract presented at ANN 2006 </a:t>
            </a:r>
            <a:r>
              <a:rPr lang="en-GB" sz="900" b="0" dirty="0" smtClean="0">
                <a:latin typeface="Times New Roman"/>
                <a:cs typeface="Times New Roman"/>
              </a:rPr>
              <a:t> </a:t>
            </a:r>
            <a:endParaRPr lang="en-GB" sz="900" b="0" dirty="0">
              <a:latin typeface="Times New Roman"/>
              <a:cs typeface="Times New Roman"/>
            </a:endParaRPr>
          </a:p>
        </p:txBody>
      </p:sp>
      <p:grpSp>
        <p:nvGrpSpPr>
          <p:cNvPr id="21507" name="Gruppo 54"/>
          <p:cNvGrpSpPr>
            <a:grpSpLocks/>
          </p:cNvGrpSpPr>
          <p:nvPr/>
        </p:nvGrpSpPr>
        <p:grpSpPr bwMode="auto">
          <a:xfrm>
            <a:off x="690303" y="1506595"/>
            <a:ext cx="5486663" cy="3001962"/>
            <a:chOff x="690106" y="1782609"/>
            <a:chExt cx="5486757" cy="3002044"/>
          </a:xfrm>
        </p:grpSpPr>
        <p:sp>
          <p:nvSpPr>
            <p:cNvPr id="68" name="Oval 67"/>
            <p:cNvSpPr/>
            <p:nvPr/>
          </p:nvSpPr>
          <p:spPr>
            <a:xfrm>
              <a:off x="1934989" y="2660520"/>
              <a:ext cx="754075" cy="752496"/>
            </a:xfrm>
            <a:prstGeom prst="ellipse">
              <a:avLst/>
            </a:prstGeom>
            <a:solidFill>
              <a:srgbClr val="FFE6BD"/>
            </a:solid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CCCC00"/>
                </a:solidFill>
                <a:latin typeface="Tahoma" pitchFamily="34" charset="0"/>
                <a:ea typeface="Tahoma" pitchFamily="34" charset="0"/>
                <a:cs typeface="Tahoma" pitchFamily="34" charset="0"/>
              </a:endParaRPr>
            </a:p>
          </p:txBody>
        </p:sp>
        <p:sp>
          <p:nvSpPr>
            <p:cNvPr id="69" name="Oval 68"/>
            <p:cNvSpPr/>
            <p:nvPr/>
          </p:nvSpPr>
          <p:spPr>
            <a:xfrm>
              <a:off x="3662219" y="2790699"/>
              <a:ext cx="877902" cy="877912"/>
            </a:xfrm>
            <a:prstGeom prst="ellipse">
              <a:avLst/>
            </a:prstGeom>
            <a:solidFill>
              <a:srgbClr val="BCDAFC"/>
            </a:solidFill>
            <a:ln>
              <a:solidFill>
                <a:srgbClr val="73B3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CCCC00"/>
                </a:solidFill>
                <a:latin typeface="Tahoma" pitchFamily="34" charset="0"/>
                <a:ea typeface="Tahoma" pitchFamily="34" charset="0"/>
                <a:cs typeface="Tahoma" pitchFamily="34" charset="0"/>
              </a:endParaRPr>
            </a:p>
          </p:txBody>
        </p:sp>
        <p:sp>
          <p:nvSpPr>
            <p:cNvPr id="70" name="Oval 69"/>
            <p:cNvSpPr/>
            <p:nvPr/>
          </p:nvSpPr>
          <p:spPr>
            <a:xfrm>
              <a:off x="4370257" y="3889279"/>
              <a:ext cx="896953" cy="895374"/>
            </a:xfrm>
            <a:prstGeom prst="ellipse">
              <a:avLst/>
            </a:prstGeom>
            <a:solidFill>
              <a:srgbClr val="F3D4C3"/>
            </a:solidFill>
            <a:ln>
              <a:solidFill>
                <a:srgbClr val="D67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CCCC00"/>
                </a:solidFill>
                <a:latin typeface="Tahoma" pitchFamily="34" charset="0"/>
                <a:ea typeface="Tahoma" pitchFamily="34" charset="0"/>
                <a:cs typeface="Tahoma" pitchFamily="34" charset="0"/>
              </a:endParaRPr>
            </a:p>
          </p:txBody>
        </p:sp>
        <p:sp>
          <p:nvSpPr>
            <p:cNvPr id="62" name="Freeform 61"/>
            <p:cNvSpPr/>
            <p:nvPr/>
          </p:nvSpPr>
          <p:spPr>
            <a:xfrm>
              <a:off x="1908001" y="1969939"/>
              <a:ext cx="2208251" cy="1077941"/>
            </a:xfrm>
            <a:custGeom>
              <a:avLst/>
              <a:gdLst>
                <a:gd name="connsiteX0" fmla="*/ 0 w 2433053"/>
                <a:gd name="connsiteY0" fmla="*/ 0 h 1187116"/>
                <a:gd name="connsiteX1" fmla="*/ 449179 w 2433053"/>
                <a:gd name="connsiteY1" fmla="*/ 636337 h 1187116"/>
                <a:gd name="connsiteX2" fmla="*/ 1336842 w 2433053"/>
                <a:gd name="connsiteY2" fmla="*/ 941137 h 1187116"/>
                <a:gd name="connsiteX3" fmla="*/ 2433053 w 2433053"/>
                <a:gd name="connsiteY3" fmla="*/ 1187116 h 1187116"/>
              </a:gdLst>
              <a:ahLst/>
              <a:cxnLst>
                <a:cxn ang="0">
                  <a:pos x="connsiteX0" y="connsiteY0"/>
                </a:cxn>
                <a:cxn ang="0">
                  <a:pos x="connsiteX1" y="connsiteY1"/>
                </a:cxn>
                <a:cxn ang="0">
                  <a:pos x="connsiteX2" y="connsiteY2"/>
                </a:cxn>
                <a:cxn ang="0">
                  <a:pos x="connsiteX3" y="connsiteY3"/>
                </a:cxn>
              </a:cxnLst>
              <a:rect l="l" t="t" r="r" b="b"/>
              <a:pathLst>
                <a:path w="2433053" h="1187116">
                  <a:moveTo>
                    <a:pt x="0" y="0"/>
                  </a:moveTo>
                  <a:lnTo>
                    <a:pt x="449179" y="636337"/>
                  </a:lnTo>
                  <a:lnTo>
                    <a:pt x="1336842" y="941137"/>
                  </a:lnTo>
                  <a:lnTo>
                    <a:pt x="2433053" y="1187116"/>
                  </a:lnTo>
                </a:path>
              </a:pathLst>
            </a:custGeom>
            <a:ln w="28575">
              <a:solidFill>
                <a:srgbClr val="05428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000000"/>
                </a:solidFill>
                <a:latin typeface="Tahoma" pitchFamily="34" charset="0"/>
                <a:ea typeface="Tahoma" pitchFamily="34" charset="0"/>
                <a:cs typeface="Tahoma" pitchFamily="34" charset="0"/>
              </a:endParaRPr>
            </a:p>
          </p:txBody>
        </p:sp>
        <p:sp>
          <p:nvSpPr>
            <p:cNvPr id="63" name="Freeform 62"/>
            <p:cNvSpPr/>
            <p:nvPr/>
          </p:nvSpPr>
          <p:spPr>
            <a:xfrm>
              <a:off x="1908001" y="2033441"/>
              <a:ext cx="3144893" cy="1736772"/>
            </a:xfrm>
            <a:custGeom>
              <a:avLst/>
              <a:gdLst>
                <a:gd name="connsiteX0" fmla="*/ 0 w 3465095"/>
                <a:gd name="connsiteY0" fmla="*/ 0 h 1914358"/>
                <a:gd name="connsiteX1" fmla="*/ 224589 w 3465095"/>
                <a:gd name="connsiteY1" fmla="*/ 876968 h 1914358"/>
                <a:gd name="connsiteX2" fmla="*/ 2390274 w 3465095"/>
                <a:gd name="connsiteY2" fmla="*/ 1732547 h 1914358"/>
                <a:gd name="connsiteX3" fmla="*/ 3465095 w 3465095"/>
                <a:gd name="connsiteY3" fmla="*/ 1914358 h 1914358"/>
                <a:gd name="connsiteX4" fmla="*/ 3465095 w 3465095"/>
                <a:gd name="connsiteY4" fmla="*/ 1914358 h 191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095" h="1914358">
                  <a:moveTo>
                    <a:pt x="0" y="0"/>
                  </a:moveTo>
                  <a:lnTo>
                    <a:pt x="224589" y="876968"/>
                  </a:lnTo>
                  <a:lnTo>
                    <a:pt x="2390274" y="1732547"/>
                  </a:lnTo>
                  <a:lnTo>
                    <a:pt x="3465095" y="1914358"/>
                  </a:lnTo>
                  <a:lnTo>
                    <a:pt x="3465095" y="1914358"/>
                  </a:lnTo>
                </a:path>
              </a:pathLst>
            </a:custGeom>
            <a:noFill/>
            <a:ln w="28575">
              <a:solidFill>
                <a:srgbClr val="D67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CCCC00"/>
                </a:solidFill>
                <a:latin typeface="Tahoma" pitchFamily="34" charset="0"/>
                <a:ea typeface="Tahoma" pitchFamily="34" charset="0"/>
                <a:cs typeface="Tahoma" pitchFamily="34" charset="0"/>
              </a:endParaRPr>
            </a:p>
          </p:txBody>
        </p:sp>
        <p:sp>
          <p:nvSpPr>
            <p:cNvPr id="64" name="Freeform 63"/>
            <p:cNvSpPr/>
            <p:nvPr/>
          </p:nvSpPr>
          <p:spPr>
            <a:xfrm>
              <a:off x="1854025" y="1974701"/>
              <a:ext cx="3095679" cy="2465455"/>
            </a:xfrm>
            <a:custGeom>
              <a:avLst/>
              <a:gdLst>
                <a:gd name="connsiteX0" fmla="*/ 0 w 3411621"/>
                <a:gd name="connsiteY0" fmla="*/ 0 h 2716464"/>
                <a:gd name="connsiteX1" fmla="*/ 203200 w 3411621"/>
                <a:gd name="connsiteY1" fmla="*/ 844885 h 2716464"/>
                <a:gd name="connsiteX2" fmla="*/ 919747 w 3411621"/>
                <a:gd name="connsiteY2" fmla="*/ 1310106 h 2716464"/>
                <a:gd name="connsiteX3" fmla="*/ 1807410 w 3411621"/>
                <a:gd name="connsiteY3" fmla="*/ 1668379 h 2716464"/>
                <a:gd name="connsiteX4" fmla="*/ 3411621 w 3411621"/>
                <a:gd name="connsiteY4" fmla="*/ 2716464 h 27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621" h="2716464">
                  <a:moveTo>
                    <a:pt x="0" y="0"/>
                  </a:moveTo>
                  <a:lnTo>
                    <a:pt x="203200" y="844885"/>
                  </a:lnTo>
                  <a:lnTo>
                    <a:pt x="919747" y="1310106"/>
                  </a:lnTo>
                  <a:lnTo>
                    <a:pt x="1807410" y="1668379"/>
                  </a:lnTo>
                  <a:lnTo>
                    <a:pt x="3411621" y="2716464"/>
                  </a:lnTo>
                </a:path>
              </a:pathLst>
            </a:custGeom>
            <a:ln w="28575">
              <a:solidFill>
                <a:srgbClr val="7B256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000000"/>
                </a:solidFill>
                <a:latin typeface="Tahoma" pitchFamily="34" charset="0"/>
                <a:ea typeface="Tahoma" pitchFamily="34" charset="0"/>
                <a:cs typeface="Tahoma" pitchFamily="34" charset="0"/>
              </a:endParaRPr>
            </a:p>
          </p:txBody>
        </p:sp>
        <p:sp>
          <p:nvSpPr>
            <p:cNvPr id="21532" name="Rectangle 36"/>
            <p:cNvSpPr>
              <a:spLocks noChangeArrowheads="1"/>
            </p:cNvSpPr>
            <p:nvPr/>
          </p:nvSpPr>
          <p:spPr bwMode="auto">
            <a:xfrm>
              <a:off x="1282252" y="3774786"/>
              <a:ext cx="397376" cy="15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a:spcBef>
                  <a:spcPct val="50000"/>
                </a:spcBef>
              </a:pPr>
              <a:r>
                <a:rPr lang="it-IT" sz="1000">
                  <a:latin typeface="Tahoma" charset="0"/>
                </a:rPr>
                <a:t>≥</a:t>
              </a:r>
              <a:r>
                <a:rPr lang="en-US" sz="1000">
                  <a:solidFill>
                    <a:srgbClr val="333333"/>
                  </a:solidFill>
                  <a:latin typeface="Tahoma" charset="0"/>
                  <a:cs typeface="Tahoma" charset="0"/>
                </a:rPr>
                <a:t>2.0%</a:t>
              </a:r>
            </a:p>
          </p:txBody>
        </p:sp>
        <p:sp>
          <p:nvSpPr>
            <p:cNvPr id="21533" name="Rectangle 37"/>
            <p:cNvSpPr>
              <a:spLocks noChangeArrowheads="1"/>
            </p:cNvSpPr>
            <p:nvPr/>
          </p:nvSpPr>
          <p:spPr bwMode="auto">
            <a:xfrm>
              <a:off x="1328964" y="3335476"/>
              <a:ext cx="350663" cy="15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a:spcBef>
                  <a:spcPct val="50000"/>
                </a:spcBef>
              </a:pPr>
              <a:r>
                <a:rPr lang="en-US" sz="1000">
                  <a:solidFill>
                    <a:srgbClr val="333333"/>
                  </a:solidFill>
                  <a:latin typeface="Tahoma" charset="0"/>
                  <a:cs typeface="Tahoma" charset="0"/>
                </a:rPr>
                <a:t>-1.5%</a:t>
              </a:r>
            </a:p>
          </p:txBody>
        </p:sp>
        <p:sp>
          <p:nvSpPr>
            <p:cNvPr id="21534" name="Rectangle 38"/>
            <p:cNvSpPr>
              <a:spLocks noChangeArrowheads="1"/>
            </p:cNvSpPr>
            <p:nvPr/>
          </p:nvSpPr>
          <p:spPr bwMode="auto">
            <a:xfrm>
              <a:off x="1328964" y="2822707"/>
              <a:ext cx="350663" cy="15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a:spcBef>
                  <a:spcPct val="50000"/>
                </a:spcBef>
              </a:pPr>
              <a:r>
                <a:rPr lang="en-US" sz="1000">
                  <a:solidFill>
                    <a:srgbClr val="333333"/>
                  </a:solidFill>
                  <a:latin typeface="Tahoma" charset="0"/>
                  <a:cs typeface="Tahoma" charset="0"/>
                </a:rPr>
                <a:t>-1.0%</a:t>
              </a:r>
            </a:p>
          </p:txBody>
        </p:sp>
        <p:sp>
          <p:nvSpPr>
            <p:cNvPr id="21535" name="Rectangle 39"/>
            <p:cNvSpPr>
              <a:spLocks noChangeArrowheads="1"/>
            </p:cNvSpPr>
            <p:nvPr/>
          </p:nvSpPr>
          <p:spPr bwMode="auto">
            <a:xfrm>
              <a:off x="1328964" y="2308496"/>
              <a:ext cx="350663" cy="15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a:spcBef>
                  <a:spcPct val="50000"/>
                </a:spcBef>
              </a:pPr>
              <a:r>
                <a:rPr lang="en-US" sz="1000" dirty="0">
                  <a:solidFill>
                    <a:srgbClr val="333333"/>
                  </a:solidFill>
                  <a:latin typeface="Tahoma" charset="0"/>
                  <a:cs typeface="Tahoma" charset="0"/>
                </a:rPr>
                <a:t>-0.5%</a:t>
              </a:r>
            </a:p>
          </p:txBody>
        </p:sp>
        <p:sp>
          <p:nvSpPr>
            <p:cNvPr id="21536" name="Rectangle 43"/>
            <p:cNvSpPr>
              <a:spLocks noChangeArrowheads="1"/>
            </p:cNvSpPr>
            <p:nvPr/>
          </p:nvSpPr>
          <p:spPr bwMode="auto">
            <a:xfrm>
              <a:off x="1722453" y="1782609"/>
              <a:ext cx="70007" cy="15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50000"/>
                </a:spcBef>
              </a:pPr>
              <a:r>
                <a:rPr lang="en-US" sz="1000">
                  <a:solidFill>
                    <a:srgbClr val="333333"/>
                  </a:solidFill>
                  <a:latin typeface="Tahoma" charset="0"/>
                  <a:cs typeface="Tahoma" charset="0"/>
                </a:rPr>
                <a:t>0</a:t>
              </a:r>
            </a:p>
          </p:txBody>
        </p:sp>
        <p:sp>
          <p:nvSpPr>
            <p:cNvPr id="21537" name="Rectangle 45"/>
            <p:cNvSpPr>
              <a:spLocks noChangeArrowheads="1"/>
            </p:cNvSpPr>
            <p:nvPr/>
          </p:nvSpPr>
          <p:spPr bwMode="auto">
            <a:xfrm>
              <a:off x="3183763" y="1782609"/>
              <a:ext cx="140014" cy="15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333333"/>
                  </a:solidFill>
                  <a:latin typeface="Tahoma" charset="0"/>
                  <a:cs typeface="Tahoma" charset="0"/>
                </a:rPr>
                <a:t>12</a:t>
              </a:r>
            </a:p>
          </p:txBody>
        </p:sp>
        <p:sp>
          <p:nvSpPr>
            <p:cNvPr id="21538" name="Rectangle 52"/>
            <p:cNvSpPr>
              <a:spLocks noChangeArrowheads="1"/>
            </p:cNvSpPr>
            <p:nvPr/>
          </p:nvSpPr>
          <p:spPr bwMode="auto">
            <a:xfrm>
              <a:off x="4673098" y="1782609"/>
              <a:ext cx="140014" cy="15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333333"/>
                  </a:solidFill>
                  <a:latin typeface="Tahoma" charset="0"/>
                  <a:cs typeface="Tahoma" charset="0"/>
                </a:rPr>
                <a:t>36</a:t>
              </a:r>
            </a:p>
          </p:txBody>
        </p:sp>
        <p:sp>
          <p:nvSpPr>
            <p:cNvPr id="21539" name="Rectangle 54"/>
            <p:cNvSpPr>
              <a:spLocks noChangeArrowheads="1"/>
            </p:cNvSpPr>
            <p:nvPr/>
          </p:nvSpPr>
          <p:spPr bwMode="auto">
            <a:xfrm rot="16200000">
              <a:off x="-170791" y="2846255"/>
              <a:ext cx="2275801" cy="55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spcBef>
                  <a:spcPct val="50000"/>
                </a:spcBef>
              </a:pPr>
              <a:r>
                <a:rPr lang="en-GB" b="1" dirty="0">
                  <a:solidFill>
                    <a:srgbClr val="333333"/>
                  </a:solidFill>
                  <a:latin typeface="Times New Roman"/>
                  <a:cs typeface="Times New Roman"/>
                </a:rPr>
                <a:t>Net brain parenchymal volume loss</a:t>
              </a:r>
            </a:p>
          </p:txBody>
        </p:sp>
        <p:sp>
          <p:nvSpPr>
            <p:cNvPr id="21540" name="Line 12"/>
            <p:cNvSpPr>
              <a:spLocks noChangeShapeType="1"/>
            </p:cNvSpPr>
            <p:nvPr/>
          </p:nvSpPr>
          <p:spPr bwMode="auto">
            <a:xfrm>
              <a:off x="1747927" y="1966035"/>
              <a:ext cx="0" cy="2329067"/>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1" name="Rectangle 43"/>
            <p:cNvSpPr>
              <a:spLocks noChangeArrowheads="1"/>
            </p:cNvSpPr>
            <p:nvPr/>
          </p:nvSpPr>
          <p:spPr bwMode="auto">
            <a:xfrm>
              <a:off x="2412393" y="1782609"/>
              <a:ext cx="70007" cy="15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50000"/>
                </a:spcBef>
              </a:pPr>
              <a:r>
                <a:rPr lang="en-US" sz="1000">
                  <a:solidFill>
                    <a:srgbClr val="333333"/>
                  </a:solidFill>
                  <a:latin typeface="Tahoma" charset="0"/>
                  <a:cs typeface="Tahoma" charset="0"/>
                </a:rPr>
                <a:t>6</a:t>
              </a:r>
            </a:p>
          </p:txBody>
        </p:sp>
        <p:sp>
          <p:nvSpPr>
            <p:cNvPr id="21542" name="Rectangle 52"/>
            <p:cNvSpPr>
              <a:spLocks noChangeArrowheads="1"/>
            </p:cNvSpPr>
            <p:nvPr/>
          </p:nvSpPr>
          <p:spPr bwMode="auto">
            <a:xfrm>
              <a:off x="3925549" y="1782609"/>
              <a:ext cx="140014" cy="15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333333"/>
                  </a:solidFill>
                  <a:latin typeface="Tahoma" charset="0"/>
                  <a:cs typeface="Tahoma" charset="0"/>
                </a:rPr>
                <a:t>24</a:t>
              </a:r>
            </a:p>
          </p:txBody>
        </p:sp>
        <p:sp>
          <p:nvSpPr>
            <p:cNvPr id="66" name="Freeform 65"/>
            <p:cNvSpPr/>
            <p:nvPr/>
          </p:nvSpPr>
          <p:spPr>
            <a:xfrm>
              <a:off x="1908001" y="2047728"/>
              <a:ext cx="2935339" cy="2227324"/>
            </a:xfrm>
            <a:custGeom>
              <a:avLst/>
              <a:gdLst>
                <a:gd name="connsiteX0" fmla="*/ 0 w 3235158"/>
                <a:gd name="connsiteY0" fmla="*/ 0 h 2454442"/>
                <a:gd name="connsiteX1" fmla="*/ 2256589 w 3235158"/>
                <a:gd name="connsiteY1" fmla="*/ 1919705 h 2454442"/>
                <a:gd name="connsiteX2" fmla="*/ 3235158 w 3235158"/>
                <a:gd name="connsiteY2" fmla="*/ 2454442 h 2454442"/>
              </a:gdLst>
              <a:ahLst/>
              <a:cxnLst>
                <a:cxn ang="0">
                  <a:pos x="connsiteX0" y="connsiteY0"/>
                </a:cxn>
                <a:cxn ang="0">
                  <a:pos x="connsiteX1" y="connsiteY1"/>
                </a:cxn>
                <a:cxn ang="0">
                  <a:pos x="connsiteX2" y="connsiteY2"/>
                </a:cxn>
              </a:cxnLst>
              <a:rect l="l" t="t" r="r" b="b"/>
              <a:pathLst>
                <a:path w="3235158" h="2454442">
                  <a:moveTo>
                    <a:pt x="0" y="0"/>
                  </a:moveTo>
                  <a:lnTo>
                    <a:pt x="2256589" y="1919705"/>
                  </a:lnTo>
                  <a:lnTo>
                    <a:pt x="3235158" y="2454442"/>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000000"/>
                </a:solidFill>
                <a:latin typeface="Tahoma" pitchFamily="34" charset="0"/>
                <a:ea typeface="Tahoma" pitchFamily="34" charset="0"/>
                <a:cs typeface="Tahoma" pitchFamily="34" charset="0"/>
              </a:endParaRPr>
            </a:p>
          </p:txBody>
        </p:sp>
        <p:sp>
          <p:nvSpPr>
            <p:cNvPr id="67" name="Freeform 66"/>
            <p:cNvSpPr/>
            <p:nvPr/>
          </p:nvSpPr>
          <p:spPr>
            <a:xfrm>
              <a:off x="1850850" y="2038203"/>
              <a:ext cx="3346508" cy="1392276"/>
            </a:xfrm>
            <a:custGeom>
              <a:avLst/>
              <a:gdLst>
                <a:gd name="connsiteX0" fmla="*/ 0 w 3689684"/>
                <a:gd name="connsiteY0" fmla="*/ 0 h 1534695"/>
                <a:gd name="connsiteX1" fmla="*/ 294105 w 3689684"/>
                <a:gd name="connsiteY1" fmla="*/ 732590 h 1534695"/>
                <a:gd name="connsiteX2" fmla="*/ 1534694 w 3689684"/>
                <a:gd name="connsiteY2" fmla="*/ 1048084 h 1534695"/>
                <a:gd name="connsiteX3" fmla="*/ 2523957 w 3689684"/>
                <a:gd name="connsiteY3" fmla="*/ 1368927 h 1534695"/>
                <a:gd name="connsiteX4" fmla="*/ 2684378 w 3689684"/>
                <a:gd name="connsiteY4" fmla="*/ 1374274 h 1534695"/>
                <a:gd name="connsiteX5" fmla="*/ 3689684 w 3689684"/>
                <a:gd name="connsiteY5" fmla="*/ 1534695 h 15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9684" h="1534695">
                  <a:moveTo>
                    <a:pt x="0" y="0"/>
                  </a:moveTo>
                  <a:lnTo>
                    <a:pt x="294105" y="732590"/>
                  </a:lnTo>
                  <a:lnTo>
                    <a:pt x="1534694" y="1048084"/>
                  </a:lnTo>
                  <a:lnTo>
                    <a:pt x="2523957" y="1368927"/>
                  </a:lnTo>
                  <a:lnTo>
                    <a:pt x="2684378" y="1374274"/>
                  </a:lnTo>
                  <a:lnTo>
                    <a:pt x="3689684" y="1534695"/>
                  </a:lnTo>
                </a:path>
              </a:pathLst>
            </a:custGeom>
            <a:ln w="28575">
              <a:solidFill>
                <a:srgbClr val="376E3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000000"/>
                </a:solidFill>
                <a:latin typeface="Tahoma" pitchFamily="34" charset="0"/>
                <a:ea typeface="Tahoma" pitchFamily="34" charset="0"/>
                <a:cs typeface="Tahoma" pitchFamily="34" charset="0"/>
              </a:endParaRPr>
            </a:p>
          </p:txBody>
        </p:sp>
        <p:sp>
          <p:nvSpPr>
            <p:cNvPr id="21545" name="TextBox 70"/>
            <p:cNvSpPr txBox="1">
              <a:spLocks noChangeArrowheads="1"/>
            </p:cNvSpPr>
            <p:nvPr/>
          </p:nvSpPr>
          <p:spPr bwMode="auto">
            <a:xfrm>
              <a:off x="3651557" y="2348670"/>
              <a:ext cx="904279" cy="46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a:defRPr sz="1400">
                  <a:solidFill>
                    <a:schemeClr val="tx1"/>
                  </a:solidFill>
                  <a:latin typeface="Tahoma" charset="0"/>
                  <a:ea typeface="ＭＳ Ｐゴシック" charset="0"/>
                </a:defRPr>
              </a:lvl5pPr>
              <a:lvl6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6pPr>
              <a:lvl7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7pPr>
              <a:lvl8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8pPr>
              <a:lvl9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9pPr>
            </a:lstStyle>
            <a:p>
              <a:pPr algn="ctr"/>
              <a:r>
                <a:rPr lang="en-GB" sz="1200" dirty="0">
                  <a:solidFill>
                    <a:srgbClr val="000000"/>
                  </a:solidFill>
                  <a:latin typeface="Times New Roman"/>
                  <a:cs typeface="Times New Roman"/>
                </a:rPr>
                <a:t>Zone of </a:t>
              </a:r>
              <a:br>
                <a:rPr lang="en-GB" sz="1200" dirty="0">
                  <a:solidFill>
                    <a:srgbClr val="000000"/>
                  </a:solidFill>
                  <a:latin typeface="Times New Roman"/>
                  <a:cs typeface="Times New Roman"/>
                </a:rPr>
              </a:br>
              <a:r>
                <a:rPr lang="en-GB" sz="1200" dirty="0">
                  <a:solidFill>
                    <a:srgbClr val="000000"/>
                  </a:solidFill>
                  <a:latin typeface="Times New Roman"/>
                  <a:cs typeface="Times New Roman"/>
                </a:rPr>
                <a:t>prevention</a:t>
              </a:r>
            </a:p>
          </p:txBody>
        </p:sp>
        <p:sp>
          <p:nvSpPr>
            <p:cNvPr id="21546" name="TextBox 71"/>
            <p:cNvSpPr txBox="1">
              <a:spLocks noChangeArrowheads="1"/>
            </p:cNvSpPr>
            <p:nvPr/>
          </p:nvSpPr>
          <p:spPr bwMode="auto">
            <a:xfrm>
              <a:off x="1732921" y="3457374"/>
              <a:ext cx="1178172" cy="46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a:defRPr sz="1400">
                  <a:solidFill>
                    <a:schemeClr val="tx1"/>
                  </a:solidFill>
                  <a:latin typeface="Tahoma" charset="0"/>
                  <a:ea typeface="ＭＳ Ｐゴシック" charset="0"/>
                </a:defRPr>
              </a:lvl5pPr>
              <a:lvl6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6pPr>
              <a:lvl7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7pPr>
              <a:lvl8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8pPr>
              <a:lvl9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9pPr>
            </a:lstStyle>
            <a:p>
              <a:pPr algn="ctr"/>
              <a:r>
                <a:rPr lang="en-GB" sz="1200" dirty="0">
                  <a:solidFill>
                    <a:srgbClr val="000000"/>
                  </a:solidFill>
                  <a:latin typeface="Times New Roman"/>
                  <a:cs typeface="Times New Roman"/>
                </a:rPr>
                <a:t>Zone of </a:t>
              </a:r>
              <a:br>
                <a:rPr lang="en-GB" sz="1200" dirty="0">
                  <a:solidFill>
                    <a:srgbClr val="000000"/>
                  </a:solidFill>
                  <a:latin typeface="Times New Roman"/>
                  <a:cs typeface="Times New Roman"/>
                </a:rPr>
              </a:br>
              <a:r>
                <a:rPr lang="en-GB" sz="1200" dirty="0" err="1">
                  <a:solidFill>
                    <a:srgbClr val="000000"/>
                  </a:solidFill>
                  <a:latin typeface="Times New Roman"/>
                  <a:cs typeface="Times New Roman"/>
                </a:rPr>
                <a:t>pseudoatrophy</a:t>
              </a:r>
              <a:endParaRPr lang="en-GB" sz="1200" dirty="0">
                <a:solidFill>
                  <a:srgbClr val="000000"/>
                </a:solidFill>
                <a:latin typeface="Times New Roman"/>
                <a:cs typeface="Times New Roman"/>
              </a:endParaRPr>
            </a:p>
          </p:txBody>
        </p:sp>
        <p:sp>
          <p:nvSpPr>
            <p:cNvPr id="21547" name="TextBox 72"/>
            <p:cNvSpPr txBox="1">
              <a:spLocks noChangeArrowheads="1"/>
            </p:cNvSpPr>
            <p:nvPr/>
          </p:nvSpPr>
          <p:spPr bwMode="auto">
            <a:xfrm>
              <a:off x="5243125" y="4083453"/>
              <a:ext cx="933738" cy="64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a:defRPr sz="1400">
                  <a:solidFill>
                    <a:schemeClr val="tx1"/>
                  </a:solidFill>
                  <a:latin typeface="Tahoma" charset="0"/>
                  <a:ea typeface="ＭＳ Ｐゴシック" charset="0"/>
                </a:defRPr>
              </a:lvl5pPr>
              <a:lvl6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6pPr>
              <a:lvl7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7pPr>
              <a:lvl8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8pPr>
              <a:lvl9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9pPr>
            </a:lstStyle>
            <a:p>
              <a:pPr algn="ctr"/>
              <a:r>
                <a:rPr lang="en-GB" sz="1200" dirty="0">
                  <a:solidFill>
                    <a:srgbClr val="000000"/>
                  </a:solidFill>
                  <a:latin typeface="Times New Roman"/>
                  <a:cs typeface="Times New Roman"/>
                </a:rPr>
                <a:t>Zone of </a:t>
              </a:r>
              <a:br>
                <a:rPr lang="en-GB" sz="1200" dirty="0">
                  <a:solidFill>
                    <a:srgbClr val="000000"/>
                  </a:solidFill>
                  <a:latin typeface="Times New Roman"/>
                  <a:cs typeface="Times New Roman"/>
                </a:rPr>
              </a:br>
              <a:r>
                <a:rPr lang="en-GB" sz="1200" dirty="0">
                  <a:solidFill>
                    <a:srgbClr val="000000"/>
                  </a:solidFill>
                  <a:latin typeface="Times New Roman"/>
                  <a:cs typeface="Times New Roman"/>
                </a:rPr>
                <a:t>irreversible</a:t>
              </a:r>
              <a:br>
                <a:rPr lang="en-GB" sz="1200" dirty="0">
                  <a:solidFill>
                    <a:srgbClr val="000000"/>
                  </a:solidFill>
                  <a:latin typeface="Times New Roman"/>
                  <a:cs typeface="Times New Roman"/>
                </a:rPr>
              </a:br>
              <a:r>
                <a:rPr lang="en-GB" sz="1200" dirty="0">
                  <a:solidFill>
                    <a:srgbClr val="000000"/>
                  </a:solidFill>
                  <a:latin typeface="Times New Roman"/>
                  <a:cs typeface="Times New Roman"/>
                </a:rPr>
                <a:t>atrophy</a:t>
              </a:r>
            </a:p>
          </p:txBody>
        </p:sp>
        <p:sp>
          <p:nvSpPr>
            <p:cNvPr id="21548" name="Line 21"/>
            <p:cNvSpPr>
              <a:spLocks noChangeShapeType="1"/>
            </p:cNvSpPr>
            <p:nvPr/>
          </p:nvSpPr>
          <p:spPr bwMode="auto">
            <a:xfrm>
              <a:off x="1756569" y="1974497"/>
              <a:ext cx="3769431" cy="0"/>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08" name="Rectangle 42"/>
          <p:cNvSpPr>
            <a:spLocks noGrp="1" noChangeArrowheads="1"/>
          </p:cNvSpPr>
          <p:nvPr>
            <p:ph type="title"/>
          </p:nvPr>
        </p:nvSpPr>
        <p:spPr>
          <a:xfrm>
            <a:off x="682079" y="217168"/>
            <a:ext cx="8091488" cy="609600"/>
          </a:xfrm>
        </p:spPr>
        <p:txBody>
          <a:bodyPr>
            <a:normAutofit fontScale="90000"/>
          </a:bodyPr>
          <a:lstStyle/>
          <a:p>
            <a:pPr algn="ctr" eaLnBrk="1" hangingPunct="1"/>
            <a:r>
              <a:rPr lang="en-GB" sz="3200" dirty="0">
                <a:solidFill>
                  <a:srgbClr val="FF0000"/>
                </a:solidFill>
                <a:latin typeface="Times New Roman"/>
                <a:cs typeface="Times New Roman"/>
              </a:rPr>
              <a:t>Pseudoatrophy is observed in the first 6-9 months</a:t>
            </a:r>
            <a:br>
              <a:rPr lang="en-GB" sz="3200" dirty="0">
                <a:solidFill>
                  <a:srgbClr val="FF0000"/>
                </a:solidFill>
                <a:latin typeface="Times New Roman"/>
                <a:cs typeface="Times New Roman"/>
              </a:rPr>
            </a:br>
            <a:r>
              <a:rPr lang="en-GB" sz="3200" dirty="0">
                <a:solidFill>
                  <a:srgbClr val="FF0000"/>
                </a:solidFill>
                <a:latin typeface="Times New Roman"/>
                <a:cs typeface="Times New Roman"/>
              </a:rPr>
              <a:t>of treatment  with the majority of DMTs</a:t>
            </a:r>
          </a:p>
        </p:txBody>
      </p:sp>
      <p:sp>
        <p:nvSpPr>
          <p:cNvPr id="21509" name="Segnaposto contenuto 52"/>
          <p:cNvSpPr>
            <a:spLocks noGrp="1"/>
          </p:cNvSpPr>
          <p:nvPr>
            <p:ph idx="1"/>
          </p:nvPr>
        </p:nvSpPr>
        <p:spPr>
          <a:xfrm>
            <a:off x="1052512" y="4739354"/>
            <a:ext cx="8091488" cy="1133475"/>
          </a:xfrm>
        </p:spPr>
        <p:txBody>
          <a:bodyPr>
            <a:normAutofit fontScale="92500" lnSpcReduction="20000"/>
          </a:bodyPr>
          <a:lstStyle/>
          <a:p>
            <a:pPr lvl="1" eaLnBrk="1" hangingPunct="1">
              <a:spcBef>
                <a:spcPts val="1000"/>
              </a:spcBef>
            </a:pPr>
            <a:r>
              <a:rPr lang="en-GB" sz="1600" b="1" dirty="0">
                <a:latin typeface="Times New Roman"/>
                <a:cs typeface="Times New Roman"/>
              </a:rPr>
              <a:t>Pseudoatrophy mimics brain volume changes caused by tissue loss</a:t>
            </a:r>
          </a:p>
          <a:p>
            <a:pPr lvl="1" eaLnBrk="1" hangingPunct="1">
              <a:spcBef>
                <a:spcPts val="1000"/>
              </a:spcBef>
            </a:pPr>
            <a:r>
              <a:rPr lang="en-GB" sz="1600" b="1" dirty="0">
                <a:latin typeface="Times New Roman"/>
                <a:cs typeface="Times New Roman"/>
              </a:rPr>
              <a:t>Possible causes </a:t>
            </a:r>
            <a:r>
              <a:rPr lang="en-GB" sz="1600" b="1" dirty="0" smtClean="0">
                <a:latin typeface="Times New Roman"/>
                <a:cs typeface="Times New Roman"/>
              </a:rPr>
              <a:t>include:</a:t>
            </a:r>
            <a:endParaRPr lang="en-GB" sz="1600" b="1" dirty="0">
              <a:latin typeface="Times New Roman"/>
              <a:cs typeface="Times New Roman"/>
            </a:endParaRPr>
          </a:p>
          <a:p>
            <a:pPr lvl="2" eaLnBrk="1" hangingPunct="1">
              <a:spcBef>
                <a:spcPts val="500"/>
              </a:spcBef>
            </a:pPr>
            <a:r>
              <a:rPr lang="en-GB" sz="1600" b="1" dirty="0">
                <a:latin typeface="Times New Roman"/>
                <a:cs typeface="Times New Roman"/>
              </a:rPr>
              <a:t>resolution of inflammation and oedema</a:t>
            </a:r>
          </a:p>
          <a:p>
            <a:pPr lvl="2" eaLnBrk="1" hangingPunct="1">
              <a:spcBef>
                <a:spcPts val="500"/>
              </a:spcBef>
            </a:pPr>
            <a:r>
              <a:rPr lang="en-GB" sz="1600" b="1" dirty="0">
                <a:latin typeface="Times New Roman"/>
                <a:cs typeface="Times New Roman"/>
              </a:rPr>
              <a:t>changes in electrolyte balance and vascular permeability or dehydration</a:t>
            </a:r>
          </a:p>
        </p:txBody>
      </p:sp>
      <p:grpSp>
        <p:nvGrpSpPr>
          <p:cNvPr id="21510" name="Gruppo 56"/>
          <p:cNvGrpSpPr>
            <a:grpSpLocks/>
          </p:cNvGrpSpPr>
          <p:nvPr/>
        </p:nvGrpSpPr>
        <p:grpSpPr bwMode="auto">
          <a:xfrm>
            <a:off x="6435725" y="2031842"/>
            <a:ext cx="2187575" cy="338554"/>
            <a:chOff x="6436476" y="2000166"/>
            <a:chExt cx="2187499" cy="338554"/>
          </a:xfrm>
        </p:grpSpPr>
        <p:sp>
          <p:nvSpPr>
            <p:cNvPr id="21524" name="Line 81"/>
            <p:cNvSpPr>
              <a:spLocks noChangeShapeType="1"/>
            </p:cNvSpPr>
            <p:nvPr/>
          </p:nvSpPr>
          <p:spPr bwMode="auto">
            <a:xfrm flipH="1">
              <a:off x="6436476" y="2228170"/>
              <a:ext cx="330200" cy="0"/>
            </a:xfrm>
            <a:prstGeom prst="line">
              <a:avLst/>
            </a:prstGeom>
            <a:noFill/>
            <a:ln w="28575">
              <a:solidFill>
                <a:srgbClr val="376E39"/>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sz="2000">
                <a:latin typeface="Times New Roman"/>
                <a:cs typeface="Times New Roman"/>
              </a:endParaRPr>
            </a:p>
          </p:txBody>
        </p:sp>
        <p:sp>
          <p:nvSpPr>
            <p:cNvPr id="21525" name="Text Box 136"/>
            <p:cNvSpPr txBox="1">
              <a:spLocks noChangeArrowheads="1"/>
            </p:cNvSpPr>
            <p:nvPr/>
          </p:nvSpPr>
          <p:spPr bwMode="auto">
            <a:xfrm>
              <a:off x="6877183" y="2000166"/>
              <a:ext cx="17467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spAutoFit/>
            </a:bodyPr>
            <a:lstStyle>
              <a:lvl1pPr>
                <a:defRPr sz="2000" b="1">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a:defRPr sz="1400">
                  <a:solidFill>
                    <a:schemeClr val="tx1"/>
                  </a:solidFill>
                  <a:latin typeface="Tahoma" charset="0"/>
                  <a:ea typeface="ＭＳ Ｐゴシック" charset="0"/>
                </a:defRPr>
              </a:lvl5pPr>
              <a:lvl6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6pPr>
              <a:lvl7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7pPr>
              <a:lvl8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8pPr>
              <a:lvl9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9pPr>
            </a:lstStyle>
            <a:p>
              <a:pPr eaLnBrk="0" hangingPunct="0">
                <a:spcBef>
                  <a:spcPct val="50000"/>
                </a:spcBef>
              </a:pPr>
              <a:r>
                <a:rPr lang="en-GB" sz="1600" b="0" dirty="0">
                  <a:solidFill>
                    <a:srgbClr val="333333"/>
                  </a:solidFill>
                  <a:latin typeface="Times New Roman"/>
                  <a:cs typeface="Times New Roman"/>
                </a:rPr>
                <a:t>low-dose IFN</a:t>
              </a:r>
              <a:r>
                <a:rPr lang="el-GR" sz="1600" b="0" dirty="0">
                  <a:solidFill>
                    <a:srgbClr val="333333"/>
                  </a:solidFill>
                  <a:latin typeface="Times New Roman"/>
                  <a:cs typeface="Times New Roman"/>
                </a:rPr>
                <a:t>β</a:t>
              </a:r>
              <a:r>
                <a:rPr lang="it-IT" sz="1600" b="0" dirty="0">
                  <a:solidFill>
                    <a:srgbClr val="333333"/>
                  </a:solidFill>
                  <a:latin typeface="Times New Roman"/>
                  <a:cs typeface="Times New Roman"/>
                </a:rPr>
                <a:t> </a:t>
              </a:r>
              <a:r>
                <a:rPr lang="it-IT" sz="1600" b="0" baseline="30000" dirty="0">
                  <a:solidFill>
                    <a:srgbClr val="333333"/>
                  </a:solidFill>
                  <a:latin typeface="Times New Roman"/>
                  <a:cs typeface="Times New Roman"/>
                </a:rPr>
                <a:t>1-3</a:t>
              </a:r>
              <a:endParaRPr lang="en-GB" sz="1600" b="0" baseline="30000" dirty="0">
                <a:solidFill>
                  <a:srgbClr val="333333"/>
                </a:solidFill>
                <a:latin typeface="Times New Roman"/>
                <a:cs typeface="Times New Roman"/>
              </a:endParaRPr>
            </a:p>
          </p:txBody>
        </p:sp>
      </p:grpSp>
      <p:grpSp>
        <p:nvGrpSpPr>
          <p:cNvPr id="21511" name="Gruppo 55"/>
          <p:cNvGrpSpPr>
            <a:grpSpLocks/>
          </p:cNvGrpSpPr>
          <p:nvPr/>
        </p:nvGrpSpPr>
        <p:grpSpPr bwMode="auto">
          <a:xfrm>
            <a:off x="6435729" y="1749835"/>
            <a:ext cx="2216150" cy="338554"/>
            <a:chOff x="6436476" y="1673029"/>
            <a:chExt cx="2215490" cy="338553"/>
          </a:xfrm>
        </p:grpSpPr>
        <p:sp>
          <p:nvSpPr>
            <p:cNvPr id="41" name="Line 76"/>
            <p:cNvSpPr>
              <a:spLocks noChangeShapeType="1"/>
            </p:cNvSpPr>
            <p:nvPr/>
          </p:nvSpPr>
          <p:spPr bwMode="auto">
            <a:xfrm flipH="1">
              <a:off x="6436476" y="1887144"/>
              <a:ext cx="330102" cy="0"/>
            </a:xfrm>
            <a:prstGeom prst="line">
              <a:avLst/>
            </a:prstGeom>
            <a:noFill/>
            <a:ln w="28575">
              <a:solidFill>
                <a:schemeClr val="tx1"/>
              </a:solidFill>
              <a:round/>
              <a:headEnd/>
              <a:tailEnd/>
            </a:ln>
          </p:spPr>
          <p:txBody>
            <a:bodyPr lIns="92075" tIns="46038" rIns="92075" bIns="46038" anchor="ctr"/>
            <a:lstStyle/>
            <a:p>
              <a:pPr>
                <a:defRPr/>
              </a:pPr>
              <a:endParaRPr lang="en-GB" sz="1800" kern="0" dirty="0">
                <a:solidFill>
                  <a:srgbClr val="003366"/>
                </a:solidFill>
                <a:latin typeface="Times New Roman"/>
                <a:ea typeface="Tahoma" pitchFamily="34" charset="0"/>
                <a:cs typeface="Times New Roman"/>
              </a:endParaRPr>
            </a:p>
          </p:txBody>
        </p:sp>
        <p:sp>
          <p:nvSpPr>
            <p:cNvPr id="21523" name="Text Box 136"/>
            <p:cNvSpPr txBox="1">
              <a:spLocks noChangeArrowheads="1"/>
            </p:cNvSpPr>
            <p:nvPr/>
          </p:nvSpPr>
          <p:spPr bwMode="auto">
            <a:xfrm>
              <a:off x="6877182" y="1673029"/>
              <a:ext cx="1774784"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spAutoFit/>
            </a:bodyPr>
            <a:lstStyle>
              <a:lvl1pPr>
                <a:defRPr sz="2000" b="1">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a:defRPr sz="1400">
                  <a:solidFill>
                    <a:schemeClr val="tx1"/>
                  </a:solidFill>
                  <a:latin typeface="Tahoma" charset="0"/>
                  <a:ea typeface="ＭＳ Ｐゴシック" charset="0"/>
                </a:defRPr>
              </a:lvl5pPr>
              <a:lvl6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6pPr>
              <a:lvl7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7pPr>
              <a:lvl8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8pPr>
              <a:lvl9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9pPr>
            </a:lstStyle>
            <a:p>
              <a:pPr>
                <a:spcBef>
                  <a:spcPct val="50000"/>
                </a:spcBef>
              </a:pPr>
              <a:r>
                <a:rPr lang="en-GB" sz="1600" b="0" dirty="0">
                  <a:solidFill>
                    <a:srgbClr val="333333"/>
                  </a:solidFill>
                  <a:latin typeface="Times New Roman"/>
                  <a:cs typeface="Times New Roman"/>
                </a:rPr>
                <a:t>untreated patients</a:t>
              </a:r>
            </a:p>
          </p:txBody>
        </p:sp>
      </p:grpSp>
      <p:grpSp>
        <p:nvGrpSpPr>
          <p:cNvPr id="21512" name="Gruppo 57"/>
          <p:cNvGrpSpPr>
            <a:grpSpLocks/>
          </p:cNvGrpSpPr>
          <p:nvPr/>
        </p:nvGrpSpPr>
        <p:grpSpPr bwMode="auto">
          <a:xfrm>
            <a:off x="6435725" y="2298518"/>
            <a:ext cx="2187575" cy="954107"/>
            <a:chOff x="6436474" y="2295208"/>
            <a:chExt cx="2187501" cy="954722"/>
          </a:xfrm>
        </p:grpSpPr>
        <p:sp>
          <p:nvSpPr>
            <p:cNvPr id="21520" name="Line 81"/>
            <p:cNvSpPr>
              <a:spLocks noChangeShapeType="1"/>
            </p:cNvSpPr>
            <p:nvPr/>
          </p:nvSpPr>
          <p:spPr bwMode="auto">
            <a:xfrm flipH="1">
              <a:off x="6436474" y="2529300"/>
              <a:ext cx="330200" cy="0"/>
            </a:xfrm>
            <a:prstGeom prst="line">
              <a:avLst/>
            </a:prstGeom>
            <a:noFill/>
            <a:ln w="28575">
              <a:solidFill>
                <a:srgbClr val="7B256F"/>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sz="2000">
                <a:latin typeface="Times New Roman"/>
                <a:cs typeface="Times New Roman"/>
              </a:endParaRPr>
            </a:p>
          </p:txBody>
        </p:sp>
        <p:sp>
          <p:nvSpPr>
            <p:cNvPr id="21521" name="Text Box 136"/>
            <p:cNvSpPr txBox="1">
              <a:spLocks noChangeArrowheads="1"/>
            </p:cNvSpPr>
            <p:nvPr/>
          </p:nvSpPr>
          <p:spPr bwMode="auto">
            <a:xfrm>
              <a:off x="6877183" y="2295208"/>
              <a:ext cx="1746792" cy="9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sz="2000" b="1">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a:defRPr sz="1400">
                  <a:solidFill>
                    <a:schemeClr val="tx1"/>
                  </a:solidFill>
                  <a:latin typeface="Tahoma" charset="0"/>
                  <a:ea typeface="ＭＳ Ｐゴシック" charset="0"/>
                </a:defRPr>
              </a:lvl5pPr>
              <a:lvl6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6pPr>
              <a:lvl7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7pPr>
              <a:lvl8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8pPr>
              <a:lvl9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9pPr>
            </a:lstStyle>
            <a:p>
              <a:pPr eaLnBrk="0" hangingPunct="0">
                <a:spcBef>
                  <a:spcPct val="50000"/>
                </a:spcBef>
              </a:pPr>
              <a:r>
                <a:rPr lang="en-GB" sz="1600" b="0" dirty="0">
                  <a:solidFill>
                    <a:srgbClr val="333333"/>
                  </a:solidFill>
                  <a:latin typeface="Times New Roman"/>
                  <a:cs typeface="Times New Roman"/>
                </a:rPr>
                <a:t>high-dose IFN</a:t>
              </a:r>
              <a:r>
                <a:rPr lang="el-GR" sz="1600" b="0" dirty="0">
                  <a:solidFill>
                    <a:srgbClr val="333333"/>
                  </a:solidFill>
                  <a:latin typeface="Times New Roman"/>
                  <a:cs typeface="Times New Roman"/>
                </a:rPr>
                <a:t>β</a:t>
              </a:r>
              <a:r>
                <a:rPr lang="en-GB" sz="1600" b="0" dirty="0">
                  <a:solidFill>
                    <a:srgbClr val="333333"/>
                  </a:solidFill>
                  <a:latin typeface="Times New Roman"/>
                  <a:cs typeface="Times New Roman"/>
                </a:rPr>
                <a:t> and </a:t>
              </a:r>
              <a:r>
                <a:rPr lang="en-GB" sz="1600" b="0" dirty="0" smtClean="0">
                  <a:solidFill>
                    <a:srgbClr val="333333"/>
                  </a:solidFill>
                  <a:latin typeface="Times New Roman"/>
                  <a:cs typeface="Times New Roman"/>
                </a:rPr>
                <a:t>chemotherapeutics</a:t>
              </a:r>
              <a:r>
                <a:rPr lang="en-GB" sz="1200" b="0" baseline="30000" dirty="0" smtClean="0">
                  <a:solidFill>
                    <a:srgbClr val="333333"/>
                  </a:solidFill>
                  <a:latin typeface="Times New Roman"/>
                  <a:cs typeface="Times New Roman"/>
                </a:rPr>
                <a:t>4-7</a:t>
              </a:r>
              <a:r>
                <a:rPr lang="en-GB" sz="1600" b="0" dirty="0" smtClean="0">
                  <a:solidFill>
                    <a:srgbClr val="333333"/>
                  </a:solidFill>
                  <a:latin typeface="Times New Roman"/>
                  <a:cs typeface="Times New Roman"/>
                </a:rPr>
                <a:t> </a:t>
              </a:r>
              <a:r>
                <a:rPr lang="it-IT" sz="1600" b="0" dirty="0" smtClean="0">
                  <a:solidFill>
                    <a:srgbClr val="333333"/>
                  </a:solidFill>
                  <a:latin typeface="Times New Roman"/>
                  <a:cs typeface="Times New Roman"/>
                </a:rPr>
                <a:t> </a:t>
              </a:r>
              <a:endParaRPr lang="en-GB" sz="1600" b="0" baseline="30000" dirty="0">
                <a:solidFill>
                  <a:srgbClr val="333333"/>
                </a:solidFill>
                <a:latin typeface="Times New Roman"/>
                <a:cs typeface="Times New Roman"/>
              </a:endParaRPr>
            </a:p>
            <a:p>
              <a:pPr eaLnBrk="0" hangingPunct="0">
                <a:spcBef>
                  <a:spcPct val="50000"/>
                </a:spcBef>
              </a:pPr>
              <a:endParaRPr lang="en-GB" sz="1600" b="0" dirty="0">
                <a:solidFill>
                  <a:srgbClr val="333333"/>
                </a:solidFill>
                <a:latin typeface="Times New Roman"/>
                <a:cs typeface="Times New Roman"/>
              </a:endParaRPr>
            </a:p>
          </p:txBody>
        </p:sp>
      </p:grpSp>
      <p:grpSp>
        <p:nvGrpSpPr>
          <p:cNvPr id="21513" name="Gruppo 58"/>
          <p:cNvGrpSpPr>
            <a:grpSpLocks/>
          </p:cNvGrpSpPr>
          <p:nvPr/>
        </p:nvGrpSpPr>
        <p:grpSpPr bwMode="auto">
          <a:xfrm>
            <a:off x="6435725" y="2798403"/>
            <a:ext cx="2187574" cy="338554"/>
            <a:chOff x="6436476" y="2779264"/>
            <a:chExt cx="2187498" cy="338554"/>
          </a:xfrm>
        </p:grpSpPr>
        <p:sp>
          <p:nvSpPr>
            <p:cNvPr id="21518" name="Line 81"/>
            <p:cNvSpPr>
              <a:spLocks noChangeShapeType="1"/>
            </p:cNvSpPr>
            <p:nvPr/>
          </p:nvSpPr>
          <p:spPr bwMode="auto">
            <a:xfrm flipH="1">
              <a:off x="6436476" y="2989016"/>
              <a:ext cx="330200" cy="0"/>
            </a:xfrm>
            <a:prstGeom prst="line">
              <a:avLst/>
            </a:prstGeom>
            <a:noFill/>
            <a:ln w="28575">
              <a:solidFill>
                <a:srgbClr val="054284"/>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sz="2000">
                <a:latin typeface="Times New Roman"/>
                <a:cs typeface="Times New Roman"/>
              </a:endParaRPr>
            </a:p>
          </p:txBody>
        </p:sp>
        <p:sp>
          <p:nvSpPr>
            <p:cNvPr id="21519" name="Text Box 136"/>
            <p:cNvSpPr txBox="1">
              <a:spLocks noChangeArrowheads="1"/>
            </p:cNvSpPr>
            <p:nvPr/>
          </p:nvSpPr>
          <p:spPr bwMode="auto">
            <a:xfrm>
              <a:off x="6877182" y="2779264"/>
              <a:ext cx="17467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spAutoFit/>
            </a:bodyPr>
            <a:lstStyle>
              <a:lvl1pPr>
                <a:defRPr sz="2000" b="1">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a:defRPr sz="1400">
                  <a:solidFill>
                    <a:schemeClr val="tx1"/>
                  </a:solidFill>
                  <a:latin typeface="Tahoma" charset="0"/>
                  <a:ea typeface="ＭＳ Ｐゴシック" charset="0"/>
                </a:defRPr>
              </a:lvl5pPr>
              <a:lvl6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6pPr>
              <a:lvl7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7pPr>
              <a:lvl8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8pPr>
              <a:lvl9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9pPr>
            </a:lstStyle>
            <a:p>
              <a:pPr eaLnBrk="0" hangingPunct="0">
                <a:spcBef>
                  <a:spcPct val="50000"/>
                </a:spcBef>
              </a:pPr>
              <a:r>
                <a:rPr lang="en-GB" sz="1600" b="0" dirty="0" err="1" smtClean="0">
                  <a:solidFill>
                    <a:srgbClr val="333333"/>
                  </a:solidFill>
                  <a:latin typeface="Times New Roman"/>
                  <a:cs typeface="Times New Roman"/>
                </a:rPr>
                <a:t>glatiramer</a:t>
              </a:r>
              <a:r>
                <a:rPr lang="en-GB" sz="1600" b="0" dirty="0" smtClean="0">
                  <a:solidFill>
                    <a:srgbClr val="333333"/>
                  </a:solidFill>
                  <a:latin typeface="Times New Roman"/>
                  <a:cs typeface="Times New Roman"/>
                </a:rPr>
                <a:t> acetate</a:t>
              </a:r>
              <a:r>
                <a:rPr lang="en-GB" sz="1400" b="0" baseline="30000" dirty="0" smtClean="0">
                  <a:solidFill>
                    <a:srgbClr val="333333"/>
                  </a:solidFill>
                  <a:latin typeface="Times New Roman"/>
                  <a:cs typeface="Times New Roman"/>
                </a:rPr>
                <a:t>8-9</a:t>
              </a:r>
              <a:endParaRPr lang="en-GB" sz="1600" b="0" baseline="30000" dirty="0">
                <a:solidFill>
                  <a:srgbClr val="333333"/>
                </a:solidFill>
                <a:latin typeface="Times New Roman"/>
                <a:cs typeface="Times New Roman"/>
              </a:endParaRPr>
            </a:p>
          </p:txBody>
        </p:sp>
      </p:grpSp>
      <p:grpSp>
        <p:nvGrpSpPr>
          <p:cNvPr id="21514" name="Gruppo 59"/>
          <p:cNvGrpSpPr>
            <a:grpSpLocks/>
          </p:cNvGrpSpPr>
          <p:nvPr/>
        </p:nvGrpSpPr>
        <p:grpSpPr bwMode="auto">
          <a:xfrm>
            <a:off x="6440313" y="3048222"/>
            <a:ext cx="2182988" cy="338554"/>
            <a:chOff x="6441063" y="2950679"/>
            <a:chExt cx="2182912" cy="338554"/>
          </a:xfrm>
        </p:grpSpPr>
        <p:sp>
          <p:nvSpPr>
            <p:cNvPr id="21516" name="Line 81"/>
            <p:cNvSpPr>
              <a:spLocks noChangeShapeType="1"/>
            </p:cNvSpPr>
            <p:nvPr/>
          </p:nvSpPr>
          <p:spPr bwMode="auto">
            <a:xfrm flipH="1">
              <a:off x="6441063" y="3171342"/>
              <a:ext cx="330200" cy="0"/>
            </a:xfrm>
            <a:prstGeom prst="line">
              <a:avLst/>
            </a:prstGeom>
            <a:noFill/>
            <a:ln w="28575">
              <a:solidFill>
                <a:srgbClr val="D6713B"/>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sz="2000">
                <a:latin typeface="Times New Roman"/>
                <a:cs typeface="Times New Roman"/>
              </a:endParaRPr>
            </a:p>
          </p:txBody>
        </p:sp>
        <p:sp>
          <p:nvSpPr>
            <p:cNvPr id="21517" name="Text Box 136"/>
            <p:cNvSpPr txBox="1">
              <a:spLocks noChangeArrowheads="1"/>
            </p:cNvSpPr>
            <p:nvPr/>
          </p:nvSpPr>
          <p:spPr bwMode="auto">
            <a:xfrm>
              <a:off x="6877182" y="2950679"/>
              <a:ext cx="17467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spAutoFit/>
            </a:bodyPr>
            <a:lstStyle>
              <a:lvl1pPr>
                <a:defRPr sz="2000" b="1">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a:defRPr sz="1400">
                  <a:solidFill>
                    <a:schemeClr val="tx1"/>
                  </a:solidFill>
                  <a:latin typeface="Tahoma" charset="0"/>
                  <a:ea typeface="ＭＳ Ｐゴシック" charset="0"/>
                </a:defRPr>
              </a:lvl5pPr>
              <a:lvl6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6pPr>
              <a:lvl7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7pPr>
              <a:lvl8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8pPr>
              <a:lvl9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9pPr>
            </a:lstStyle>
            <a:p>
              <a:pPr eaLnBrk="0" hangingPunct="0">
                <a:spcBef>
                  <a:spcPct val="50000"/>
                </a:spcBef>
              </a:pPr>
              <a:r>
                <a:rPr lang="en-GB" sz="1600" b="0" dirty="0" err="1">
                  <a:solidFill>
                    <a:srgbClr val="333333"/>
                  </a:solidFill>
                  <a:latin typeface="Times New Roman"/>
                  <a:cs typeface="Times New Roman"/>
                </a:rPr>
                <a:t>natalizumab</a:t>
              </a:r>
              <a:r>
                <a:rPr lang="en-GB" sz="1600" b="0" dirty="0">
                  <a:solidFill>
                    <a:srgbClr val="333333"/>
                  </a:solidFill>
                  <a:latin typeface="Times New Roman"/>
                  <a:cs typeface="Times New Roman"/>
                </a:rPr>
                <a:t> </a:t>
              </a:r>
              <a:r>
                <a:rPr lang="en-GB" sz="1600" b="0" baseline="30000" dirty="0">
                  <a:solidFill>
                    <a:srgbClr val="333333"/>
                  </a:solidFill>
                  <a:latin typeface="Times New Roman"/>
                  <a:cs typeface="Times New Roman"/>
                </a:rPr>
                <a:t>10,11</a:t>
              </a:r>
            </a:p>
          </p:txBody>
        </p:sp>
      </p:grpSp>
      <p:sp>
        <p:nvSpPr>
          <p:cNvPr id="21515" name="Rectangle 51"/>
          <p:cNvSpPr txBox="1">
            <a:spLocks noChangeArrowheads="1"/>
          </p:cNvSpPr>
          <p:nvPr/>
        </p:nvSpPr>
        <p:spPr bwMode="auto">
          <a:xfrm>
            <a:off x="1985963" y="1277810"/>
            <a:ext cx="3105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400">
                <a:solidFill>
                  <a:schemeClr val="tx1"/>
                </a:solidFill>
                <a:latin typeface="Tahoma" charset="0"/>
                <a:ea typeface="ＭＳ Ｐゴシック" charset="0"/>
              </a:defRPr>
            </a:lvl4pPr>
            <a:lvl5pPr>
              <a:defRPr sz="1400">
                <a:solidFill>
                  <a:schemeClr val="tx1"/>
                </a:solidFill>
                <a:latin typeface="Tahoma" charset="0"/>
                <a:ea typeface="ＭＳ Ｐゴシック" charset="0"/>
              </a:defRPr>
            </a:lvl5pPr>
            <a:lvl6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6pPr>
            <a:lvl7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7pPr>
            <a:lvl8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8pPr>
            <a:lvl9pPr eaLnBrk="0" fontAlgn="base" hangingPunct="0">
              <a:lnSpc>
                <a:spcPct val="90000"/>
              </a:lnSpc>
              <a:spcAft>
                <a:spcPct val="0"/>
              </a:spcAft>
              <a:buFont typeface="Arial" charset="0"/>
              <a:buChar char="»"/>
              <a:defRPr sz="1400">
                <a:solidFill>
                  <a:schemeClr val="tx1"/>
                </a:solidFill>
                <a:latin typeface="Tahoma" charset="0"/>
                <a:ea typeface="ＭＳ Ｐゴシック" charset="0"/>
              </a:defRPr>
            </a:lvl9pPr>
          </a:lstStyle>
          <a:p>
            <a:pPr algn="ctr">
              <a:lnSpc>
                <a:spcPts val="1300"/>
              </a:lnSpc>
            </a:pPr>
            <a:r>
              <a:rPr lang="en-US" sz="1600" dirty="0">
                <a:latin typeface="Times New Roman"/>
                <a:cs typeface="Times New Roman"/>
              </a:rPr>
              <a:t>Treatment duration (months)</a:t>
            </a:r>
          </a:p>
        </p:txBody>
      </p:sp>
    </p:spTree>
    <p:extLst>
      <p:ext uri="{BB962C8B-B14F-4D97-AF65-F5344CB8AC3E}">
        <p14:creationId xmlns:p14="http://schemas.microsoft.com/office/powerpoint/2010/main" val="1291484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r="2359" b="1770"/>
          <a:stretch>
            <a:fillRect/>
          </a:stretch>
        </p:blipFill>
        <p:spPr bwMode="auto">
          <a:xfrm>
            <a:off x="246398" y="1249454"/>
            <a:ext cx="3127248" cy="327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797281" y="2897671"/>
            <a:ext cx="4814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1800" dirty="0" smtClean="0">
                <a:latin typeface="Times New Roman"/>
                <a:cs typeface="Times New Roman"/>
              </a:rPr>
              <a:t>Related to </a:t>
            </a:r>
            <a:r>
              <a:rPr lang="en-US" altLang="en-US" sz="1800" dirty="0" err="1" smtClean="0">
                <a:latin typeface="Times New Roman"/>
                <a:cs typeface="Times New Roman"/>
              </a:rPr>
              <a:t>subpial</a:t>
            </a:r>
            <a:r>
              <a:rPr lang="en-US" altLang="en-US" sz="1800" dirty="0" smtClean="0">
                <a:latin typeface="Times New Roman"/>
                <a:cs typeface="Times New Roman"/>
              </a:rPr>
              <a:t> cortical lesions and atrophy.</a:t>
            </a:r>
            <a:endParaRPr lang="en-US" altLang="en-US" sz="1800" dirty="0">
              <a:latin typeface="Times New Roman"/>
              <a:cs typeface="Times New Roman"/>
            </a:endParaRPr>
          </a:p>
        </p:txBody>
      </p:sp>
      <p:sp>
        <p:nvSpPr>
          <p:cNvPr id="4" name="TextBox 3"/>
          <p:cNvSpPr txBox="1">
            <a:spLocks noChangeArrowheads="1"/>
          </p:cNvSpPr>
          <p:nvPr/>
        </p:nvSpPr>
        <p:spPr bwMode="auto">
          <a:xfrm>
            <a:off x="3705970" y="4273629"/>
            <a:ext cx="510207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100" dirty="0" err="1">
                <a:latin typeface="Times New Roman"/>
                <a:cs typeface="Times New Roman"/>
              </a:rPr>
              <a:t>Eisele</a:t>
            </a:r>
            <a:r>
              <a:rPr lang="en-US" altLang="en-US" sz="1100" dirty="0">
                <a:latin typeface="Times New Roman"/>
                <a:cs typeface="Times New Roman"/>
              </a:rPr>
              <a:t> P, Neurology 2015; </a:t>
            </a:r>
            <a:r>
              <a:rPr lang="en-US" altLang="en-US" sz="1100" dirty="0" err="1">
                <a:latin typeface="Times New Roman"/>
                <a:cs typeface="Times New Roman"/>
              </a:rPr>
              <a:t>Absinta</a:t>
            </a:r>
            <a:r>
              <a:rPr lang="en-US" altLang="en-US" sz="1100" dirty="0">
                <a:latin typeface="Times New Roman"/>
                <a:cs typeface="Times New Roman"/>
              </a:rPr>
              <a:t> M, </a:t>
            </a:r>
            <a:r>
              <a:rPr lang="en-US" altLang="en-US" sz="1100" dirty="0" smtClean="0">
                <a:latin typeface="Times New Roman"/>
                <a:cs typeface="Times New Roman"/>
              </a:rPr>
              <a:t>Neurology </a:t>
            </a:r>
            <a:r>
              <a:rPr lang="en-US" altLang="en-US" sz="1100" dirty="0">
                <a:latin typeface="Times New Roman"/>
                <a:cs typeface="Times New Roman"/>
              </a:rPr>
              <a:t>2015;  Zivadinov R MS Journal 2016</a:t>
            </a:r>
          </a:p>
        </p:txBody>
      </p:sp>
      <p:sp>
        <p:nvSpPr>
          <p:cNvPr id="5" name="TextBox 1"/>
          <p:cNvSpPr txBox="1">
            <a:spLocks noChangeArrowheads="1"/>
          </p:cNvSpPr>
          <p:nvPr/>
        </p:nvSpPr>
        <p:spPr bwMode="auto">
          <a:xfrm>
            <a:off x="122498" y="40737"/>
            <a:ext cx="72097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i="1" dirty="0" err="1">
                <a:solidFill>
                  <a:srgbClr val="FF0000"/>
                </a:solidFill>
                <a:latin typeface="Times New Roman"/>
                <a:cs typeface="Times New Roman"/>
              </a:rPr>
              <a:t>Leptomeningeal</a:t>
            </a:r>
            <a:r>
              <a:rPr lang="en-US" altLang="en-US" sz="3600" i="1" dirty="0">
                <a:solidFill>
                  <a:srgbClr val="FF0000"/>
                </a:solidFill>
                <a:latin typeface="Times New Roman"/>
                <a:cs typeface="Times New Roman"/>
              </a:rPr>
              <a:t> </a:t>
            </a:r>
            <a:r>
              <a:rPr lang="en-US" altLang="en-US" sz="3600" i="1" dirty="0" smtClean="0">
                <a:solidFill>
                  <a:srgbClr val="FF0000"/>
                </a:solidFill>
                <a:latin typeface="Times New Roman"/>
                <a:cs typeface="Times New Roman"/>
              </a:rPr>
              <a:t>enhancement (</a:t>
            </a:r>
            <a:r>
              <a:rPr lang="en-US" altLang="en-US" sz="3600" i="1" dirty="0">
                <a:solidFill>
                  <a:srgbClr val="FF0000"/>
                </a:solidFill>
                <a:latin typeface="Times New Roman"/>
                <a:cs typeface="Times New Roman"/>
              </a:rPr>
              <a:t>LME)</a:t>
            </a:r>
          </a:p>
        </p:txBody>
      </p:sp>
      <p:sp>
        <p:nvSpPr>
          <p:cNvPr id="6" name="Rettangolo 5"/>
          <p:cNvSpPr/>
          <p:nvPr/>
        </p:nvSpPr>
        <p:spPr>
          <a:xfrm>
            <a:off x="3797280" y="1322843"/>
            <a:ext cx="5010767" cy="923330"/>
          </a:xfrm>
          <a:prstGeom prst="rect">
            <a:avLst/>
          </a:prstGeom>
        </p:spPr>
        <p:txBody>
          <a:bodyPr wrap="square">
            <a:spAutoFit/>
          </a:bodyPr>
          <a:lstStyle/>
          <a:p>
            <a:pPr algn="just">
              <a:spcBef>
                <a:spcPct val="0"/>
              </a:spcBef>
              <a:buFontTx/>
              <a:buNone/>
            </a:pPr>
            <a:r>
              <a:rPr lang="en-US" altLang="en-US" dirty="0">
                <a:latin typeface="Times New Roman"/>
                <a:cs typeface="Times New Roman"/>
              </a:rPr>
              <a:t>LME (</a:t>
            </a:r>
            <a:r>
              <a:rPr lang="en-US" altLang="en-US" b="1" u="sng" dirty="0">
                <a:latin typeface="Times New Roman"/>
                <a:cs typeface="Times New Roman"/>
              </a:rPr>
              <a:t>B cell-rich</a:t>
            </a:r>
            <a:r>
              <a:rPr lang="en-US" altLang="en-US" dirty="0">
                <a:latin typeface="Times New Roman"/>
                <a:cs typeface="Times New Roman"/>
              </a:rPr>
              <a:t>) twice as frequent (33%) in patients with progressive than RR (19%) forms of </a:t>
            </a:r>
            <a:r>
              <a:rPr lang="en-US" altLang="en-US" dirty="0" smtClean="0">
                <a:latin typeface="Times New Roman"/>
                <a:cs typeface="Times New Roman"/>
              </a:rPr>
              <a:t>MS.</a:t>
            </a:r>
            <a:endParaRPr lang="en-US" altLang="en-US" dirty="0">
              <a:latin typeface="Times New Roman"/>
              <a:cs typeface="Times New Roman"/>
            </a:endParaRPr>
          </a:p>
        </p:txBody>
      </p:sp>
      <p:sp>
        <p:nvSpPr>
          <p:cNvPr id="7" name="Rettangolo 6"/>
          <p:cNvSpPr/>
          <p:nvPr/>
        </p:nvSpPr>
        <p:spPr>
          <a:xfrm>
            <a:off x="3797281" y="2226621"/>
            <a:ext cx="5010766" cy="646331"/>
          </a:xfrm>
          <a:prstGeom prst="rect">
            <a:avLst/>
          </a:prstGeom>
        </p:spPr>
        <p:txBody>
          <a:bodyPr wrap="square">
            <a:spAutoFit/>
          </a:bodyPr>
          <a:lstStyle/>
          <a:p>
            <a:pPr algn="just">
              <a:spcBef>
                <a:spcPct val="0"/>
              </a:spcBef>
              <a:buFontTx/>
              <a:buNone/>
            </a:pPr>
            <a:r>
              <a:rPr lang="en-US" altLang="en-US" dirty="0">
                <a:latin typeface="Times New Roman"/>
                <a:cs typeface="Times New Roman"/>
              </a:rPr>
              <a:t>Present in 44 patients with SPMS and 74 patients with </a:t>
            </a:r>
            <a:r>
              <a:rPr lang="en-US" altLang="en-US" dirty="0" smtClean="0">
                <a:latin typeface="Times New Roman"/>
                <a:cs typeface="Times New Roman"/>
              </a:rPr>
              <a:t>PPMS.</a:t>
            </a:r>
            <a:endParaRPr lang="en-US" altLang="en-US" dirty="0">
              <a:latin typeface="Times New Roman"/>
              <a:cs typeface="Times New Roman"/>
            </a:endParaRPr>
          </a:p>
        </p:txBody>
      </p:sp>
      <p:sp>
        <p:nvSpPr>
          <p:cNvPr id="8" name="Rettangolo 7"/>
          <p:cNvSpPr/>
          <p:nvPr/>
        </p:nvSpPr>
        <p:spPr>
          <a:xfrm>
            <a:off x="3797280" y="3257383"/>
            <a:ext cx="4916945" cy="923330"/>
          </a:xfrm>
          <a:prstGeom prst="rect">
            <a:avLst/>
          </a:prstGeom>
        </p:spPr>
        <p:txBody>
          <a:bodyPr wrap="square">
            <a:spAutoFit/>
          </a:bodyPr>
          <a:lstStyle/>
          <a:p>
            <a:pPr algn="just">
              <a:spcBef>
                <a:spcPct val="0"/>
              </a:spcBef>
              <a:buFontTx/>
              <a:buNone/>
            </a:pPr>
            <a:r>
              <a:rPr lang="en-US" altLang="en-US" dirty="0">
                <a:latin typeface="Times New Roman"/>
                <a:cs typeface="Times New Roman"/>
              </a:rPr>
              <a:t>Demyelination, cortical atrophy, and </a:t>
            </a:r>
            <a:r>
              <a:rPr lang="en-US" altLang="en-US" dirty="0" err="1">
                <a:latin typeface="Times New Roman"/>
                <a:cs typeface="Times New Roman"/>
              </a:rPr>
              <a:t>leptomeningeal</a:t>
            </a:r>
            <a:r>
              <a:rPr lang="en-US" altLang="en-US" dirty="0">
                <a:latin typeface="Times New Roman"/>
                <a:cs typeface="Times New Roman"/>
              </a:rPr>
              <a:t> inflammation may provide a new therapeutic target in P-MS</a:t>
            </a:r>
          </a:p>
        </p:txBody>
      </p:sp>
      <p:pic>
        <p:nvPicPr>
          <p:cNvPr id="9" name="Immagine 4">
            <a:extLst>
              <a:ext uri="{FF2B5EF4-FFF2-40B4-BE49-F238E27FC236}">
                <a16:creationId xmlns:a16="http://schemas.microsoft.com/office/drawing/2014/main" xmlns="" id="{3C9BFDFB-5D0C-ED48-AC1A-8E879D66F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879" y="4601629"/>
            <a:ext cx="2664314" cy="219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1">
            <a:extLst>
              <a:ext uri="{FF2B5EF4-FFF2-40B4-BE49-F238E27FC236}">
                <a16:creationId xmlns:a16="http://schemas.microsoft.com/office/drawing/2014/main" xmlns="" id="{9F2D55F5-BAAB-FE47-9363-17AFD3BD1A11}"/>
              </a:ext>
            </a:extLst>
          </p:cNvPr>
          <p:cNvSpPr txBox="1">
            <a:spLocks noChangeArrowheads="1"/>
          </p:cNvSpPr>
          <p:nvPr/>
        </p:nvSpPr>
        <p:spPr bwMode="auto">
          <a:xfrm>
            <a:off x="246398" y="5081147"/>
            <a:ext cx="4234614" cy="91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303" tIns="41152" rIns="82303" bIns="41152">
            <a:spAutoFit/>
          </a:bodyPr>
          <a:lstStyle/>
          <a:p>
            <a:r>
              <a:rPr lang="en-US" altLang="it-IT" i="1" dirty="0">
                <a:solidFill>
                  <a:srgbClr val="000000"/>
                </a:solidFill>
                <a:latin typeface="Times New Roman"/>
                <a:cs typeface="Times New Roman"/>
              </a:rPr>
              <a:t>Meningeal inflammation </a:t>
            </a:r>
            <a:r>
              <a:rPr lang="en-US" altLang="it-IT" dirty="0">
                <a:solidFill>
                  <a:srgbClr val="000000"/>
                </a:solidFill>
                <a:latin typeface="Times New Roman"/>
                <a:cs typeface="Times New Roman"/>
              </a:rPr>
              <a:t>is topographically associated with cortical demyelination in early MS </a:t>
            </a:r>
            <a:endParaRPr lang="it-IT" altLang="it-IT" dirty="0">
              <a:solidFill>
                <a:srgbClr val="000000"/>
              </a:solidFill>
              <a:latin typeface="Times New Roman"/>
              <a:cs typeface="Times New Roman"/>
            </a:endParaRPr>
          </a:p>
        </p:txBody>
      </p:sp>
      <p:sp>
        <p:nvSpPr>
          <p:cNvPr id="11" name="CasellaDiTesto 10">
            <a:extLst>
              <a:ext uri="{FF2B5EF4-FFF2-40B4-BE49-F238E27FC236}">
                <a16:creationId xmlns:a16="http://schemas.microsoft.com/office/drawing/2014/main" xmlns="" id="{0258B256-1B74-F24C-8ACD-D70A4F1CCD05}"/>
              </a:ext>
            </a:extLst>
          </p:cNvPr>
          <p:cNvSpPr txBox="1"/>
          <p:nvPr/>
        </p:nvSpPr>
        <p:spPr>
          <a:xfrm>
            <a:off x="1235398" y="6474888"/>
            <a:ext cx="2602875" cy="253916"/>
          </a:xfrm>
          <a:prstGeom prst="rect">
            <a:avLst/>
          </a:prstGeom>
        </p:spPr>
        <p:txBody>
          <a:bodyPr wrap="square" anchor="b" anchorCtr="0">
            <a:spAutoFit/>
          </a:bodyPr>
          <a:lstStyle>
            <a:defPPr>
              <a:defRPr lang="it-IT"/>
            </a:defPPr>
            <a:lvl1pPr>
              <a:defRPr sz="1000" i="1" kern="0">
                <a:solidFill>
                  <a:schemeClr val="tx1">
                    <a:lumMod val="50000"/>
                    <a:lumOff val="50000"/>
                  </a:schemeClr>
                </a:solidFill>
                <a:latin typeface="Arial" panose="020B0604020202020204" pitchFamily="34" charset="0"/>
                <a:cs typeface="Arial" panose="020B0604020202020204" pitchFamily="34" charset="0"/>
              </a:defRPr>
            </a:lvl1pPr>
          </a:lstStyle>
          <a:p>
            <a:pPr>
              <a:spcAft>
                <a:spcPts val="300"/>
              </a:spcAft>
            </a:pPr>
            <a:r>
              <a:rPr lang="en-GB" sz="1050" dirty="0">
                <a:solidFill>
                  <a:schemeClr val="tx1"/>
                </a:solidFill>
                <a:latin typeface="Times New Roman"/>
                <a:cs typeface="Times New Roman"/>
              </a:rPr>
              <a:t>Popescu and </a:t>
            </a:r>
            <a:r>
              <a:rPr lang="en-GB" sz="1050" dirty="0" err="1">
                <a:solidFill>
                  <a:schemeClr val="tx1"/>
                </a:solidFill>
                <a:latin typeface="Times New Roman"/>
                <a:cs typeface="Times New Roman"/>
              </a:rPr>
              <a:t>Lucchinetti</a:t>
            </a:r>
            <a:r>
              <a:rPr lang="en-GB" sz="1050" dirty="0">
                <a:solidFill>
                  <a:schemeClr val="tx1"/>
                </a:solidFill>
                <a:latin typeface="Times New Roman"/>
                <a:cs typeface="Times New Roman"/>
              </a:rPr>
              <a:t>, Neurology 2017</a:t>
            </a:r>
          </a:p>
        </p:txBody>
      </p:sp>
      <p:grpSp>
        <p:nvGrpSpPr>
          <p:cNvPr id="12" name="Gruppo 11">
            <a:extLst>
              <a:ext uri="{FF2B5EF4-FFF2-40B4-BE49-F238E27FC236}">
                <a16:creationId xmlns:a16="http://schemas.microsoft.com/office/drawing/2014/main" xmlns="" id="{00FE98AB-EFE5-9B46-B86A-9607496B3BB7}"/>
              </a:ext>
            </a:extLst>
          </p:cNvPr>
          <p:cNvGrpSpPr/>
          <p:nvPr/>
        </p:nvGrpSpPr>
        <p:grpSpPr>
          <a:xfrm>
            <a:off x="151909" y="756050"/>
            <a:ext cx="8658205" cy="357474"/>
            <a:chOff x="258537" y="995766"/>
            <a:chExt cx="8136760" cy="335945"/>
          </a:xfrm>
        </p:grpSpPr>
        <p:grpSp>
          <p:nvGrpSpPr>
            <p:cNvPr id="13" name="Gruppo 12">
              <a:extLst>
                <a:ext uri="{FF2B5EF4-FFF2-40B4-BE49-F238E27FC236}">
                  <a16:creationId xmlns:a16="http://schemas.microsoft.com/office/drawing/2014/main" xmlns="" id="{E1C20F93-EF75-EA4D-82F8-068DDB1031FD}"/>
                </a:ext>
              </a:extLst>
            </p:cNvPr>
            <p:cNvGrpSpPr/>
            <p:nvPr/>
          </p:nvGrpSpPr>
          <p:grpSpPr>
            <a:xfrm>
              <a:off x="258537" y="995766"/>
              <a:ext cx="5154222" cy="335945"/>
              <a:chOff x="258537" y="995766"/>
              <a:chExt cx="5154222" cy="335945"/>
            </a:xfrm>
          </p:grpSpPr>
          <p:pic>
            <p:nvPicPr>
              <p:cNvPr id="15" name="Immagine 6">
                <a:extLst>
                  <a:ext uri="{FF2B5EF4-FFF2-40B4-BE49-F238E27FC236}">
                    <a16:creationId xmlns:a16="http://schemas.microsoft.com/office/drawing/2014/main" xmlns="" id="{8BCEB689-EC02-CD4A-9BA2-4B55B12A78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9" t="8297" r="18079" b="63492"/>
              <a:stretch/>
            </p:blipFill>
            <p:spPr bwMode="auto">
              <a:xfrm>
                <a:off x="258537" y="995766"/>
                <a:ext cx="4190092" cy="3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6">
                <a:extLst>
                  <a:ext uri="{FF2B5EF4-FFF2-40B4-BE49-F238E27FC236}">
                    <a16:creationId xmlns:a16="http://schemas.microsoft.com/office/drawing/2014/main" xmlns="" id="{5CB08DA1-3995-5047-AE41-C9485DC176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9" t="36508" r="78445" b="36616"/>
              <a:stretch/>
            </p:blipFill>
            <p:spPr bwMode="auto">
              <a:xfrm>
                <a:off x="4388681" y="1011665"/>
                <a:ext cx="1024078" cy="32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Immagine 6">
              <a:extLst>
                <a:ext uri="{FF2B5EF4-FFF2-40B4-BE49-F238E27FC236}">
                  <a16:creationId xmlns:a16="http://schemas.microsoft.com/office/drawing/2014/main" xmlns="" id="{FE98F3ED-5CFC-9F45-9C93-C076C6CF36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9" t="63383" r="41937" b="18015"/>
            <a:stretch/>
          </p:blipFill>
          <p:spPr bwMode="auto">
            <a:xfrm>
              <a:off x="5456502" y="1057921"/>
              <a:ext cx="2938795" cy="22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30163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13" y="2607003"/>
            <a:ext cx="8786953" cy="3059993"/>
          </a:xfrm>
          <a:prstGeom prst="rect">
            <a:avLst/>
          </a:prstGeom>
        </p:spPr>
      </p:pic>
      <p:sp>
        <p:nvSpPr>
          <p:cNvPr id="3" name="Rectangle 6"/>
          <p:cNvSpPr/>
          <p:nvPr/>
        </p:nvSpPr>
        <p:spPr>
          <a:xfrm>
            <a:off x="1151775" y="6018744"/>
            <a:ext cx="7043452" cy="369328"/>
          </a:xfrm>
          <a:prstGeom prst="rect">
            <a:avLst/>
          </a:prstGeom>
        </p:spPr>
        <p:txBody>
          <a:bodyPr wrap="square" lIns="91436" tIns="45718" rIns="91436" bIns="4571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Times New Roman"/>
              </a:rPr>
              <a:t>A candidate biomarker for smoldering inflammation in MS</a:t>
            </a:r>
          </a:p>
        </p:txBody>
      </p:sp>
      <p:sp>
        <p:nvSpPr>
          <p:cNvPr id="4" name="TextBox 2"/>
          <p:cNvSpPr txBox="1"/>
          <p:nvPr/>
        </p:nvSpPr>
        <p:spPr>
          <a:xfrm>
            <a:off x="2256844" y="1886278"/>
            <a:ext cx="4882175" cy="523216"/>
          </a:xfrm>
          <a:prstGeom prst="rect">
            <a:avLst/>
          </a:prstGeom>
          <a:noFill/>
        </p:spPr>
        <p:txBody>
          <a:bodyPr wrap="none" lIns="91436" tIns="45718" rIns="91436" bIns="4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FF0000"/>
                </a:solidFill>
                <a:effectLst/>
                <a:uLnTx/>
                <a:uFillTx/>
                <a:latin typeface="Times New Roman"/>
                <a:ea typeface="+mn-ea"/>
                <a:cs typeface="Times New Roman"/>
              </a:rPr>
              <a:t>Slowly Expanding Lesion (SEL)</a:t>
            </a:r>
          </a:p>
        </p:txBody>
      </p:sp>
      <p:pic>
        <p:nvPicPr>
          <p:cNvPr id="5" name="Picture 11"/>
          <p:cNvPicPr>
            <a:picLocks noChangeAspect="1"/>
          </p:cNvPicPr>
          <p:nvPr/>
        </p:nvPicPr>
        <p:blipFill rotWithShape="1">
          <a:blip r:embed="rId3"/>
          <a:srcRect l="3463"/>
          <a:stretch/>
        </p:blipFill>
        <p:spPr>
          <a:xfrm>
            <a:off x="64213" y="67491"/>
            <a:ext cx="7359112" cy="1465697"/>
          </a:xfrm>
          <a:prstGeom prst="rect">
            <a:avLst/>
          </a:prstGeom>
        </p:spPr>
      </p:pic>
    </p:spTree>
    <p:extLst>
      <p:ext uri="{BB962C8B-B14F-4D97-AF65-F5344CB8AC3E}">
        <p14:creationId xmlns:p14="http://schemas.microsoft.com/office/powerpoint/2010/main" val="3335697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t="31773"/>
          <a:stretch/>
        </p:blipFill>
        <p:spPr>
          <a:xfrm>
            <a:off x="41158" y="171145"/>
            <a:ext cx="7350242" cy="1928463"/>
          </a:xfrm>
          <a:prstGeom prst="rect">
            <a:avLst/>
          </a:prstGeom>
        </p:spPr>
      </p:pic>
      <p:pic>
        <p:nvPicPr>
          <p:cNvPr id="5" name="Picture 2"/>
          <p:cNvPicPr>
            <a:picLocks noChangeAspect="1"/>
          </p:cNvPicPr>
          <p:nvPr/>
        </p:nvPicPr>
        <p:blipFill>
          <a:blip r:embed="rId4"/>
          <a:stretch>
            <a:fillRect/>
          </a:stretch>
        </p:blipFill>
        <p:spPr>
          <a:xfrm>
            <a:off x="41158" y="2705301"/>
            <a:ext cx="7424773" cy="3732497"/>
          </a:xfrm>
          <a:prstGeom prst="rect">
            <a:avLst/>
          </a:prstGeom>
        </p:spPr>
      </p:pic>
      <p:pic>
        <p:nvPicPr>
          <p:cNvPr id="3" name="Picture 3"/>
          <p:cNvPicPr>
            <a:picLocks noChangeAspect="1"/>
          </p:cNvPicPr>
          <p:nvPr/>
        </p:nvPicPr>
        <p:blipFill>
          <a:blip r:embed="rId5"/>
          <a:stretch>
            <a:fillRect/>
          </a:stretch>
        </p:blipFill>
        <p:spPr>
          <a:xfrm>
            <a:off x="5008498" y="2494950"/>
            <a:ext cx="3673983" cy="3347986"/>
          </a:xfrm>
          <a:prstGeom prst="rect">
            <a:avLst/>
          </a:prstGeom>
        </p:spPr>
      </p:pic>
    </p:spTree>
    <p:extLst>
      <p:ext uri="{BB962C8B-B14F-4D97-AF65-F5344CB8AC3E}">
        <p14:creationId xmlns:p14="http://schemas.microsoft.com/office/powerpoint/2010/main" val="2586598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00" y="-65233"/>
            <a:ext cx="8229600" cy="1143000"/>
          </a:xfrm>
        </p:spPr>
        <p:txBody>
          <a:bodyPr>
            <a:normAutofit/>
          </a:bodyPr>
          <a:lstStyle/>
          <a:p>
            <a:pPr algn="l"/>
            <a:r>
              <a:rPr lang="en-GB" sz="4000" i="1" dirty="0">
                <a:solidFill>
                  <a:srgbClr val="FF0000"/>
                </a:solidFill>
                <a:latin typeface="Times New Roman"/>
                <a:cs typeface="Times New Roman"/>
              </a:rPr>
              <a:t>Assessment of treatment response</a:t>
            </a:r>
            <a:endParaRPr lang="en-US" sz="4000" i="1" dirty="0">
              <a:solidFill>
                <a:srgbClr val="FF0000"/>
              </a:solidFill>
              <a:latin typeface="Times New Roman"/>
              <a:cs typeface="Times New Roman"/>
            </a:endParaRPr>
          </a:p>
        </p:txBody>
      </p:sp>
      <p:sp>
        <p:nvSpPr>
          <p:cNvPr id="4" name="Rounded Rectangle 3"/>
          <p:cNvSpPr>
            <a:spLocks noChangeArrowheads="1"/>
          </p:cNvSpPr>
          <p:nvPr/>
        </p:nvSpPr>
        <p:spPr bwMode="auto">
          <a:xfrm>
            <a:off x="2347522" y="1340967"/>
            <a:ext cx="4868863" cy="4838700"/>
          </a:xfrm>
          <a:prstGeom prst="roundRect">
            <a:avLst>
              <a:gd name="adj" fmla="val 16667"/>
            </a:avLst>
          </a:prstGeom>
          <a:solidFill>
            <a:schemeClr val="bg1"/>
          </a:solidFill>
          <a:ln w="9525">
            <a:solidFill>
              <a:srgbClr val="FCAF17"/>
            </a:solidFill>
            <a:round/>
            <a:headEnd/>
            <a:tailEnd/>
          </a:ln>
          <a:effectLst>
            <a:outerShdw blurRad="50800" dist="38100" dir="2700000" algn="tl" rotWithShape="0">
              <a:srgbClr val="000000">
                <a:alpha val="39999"/>
              </a:srgbClr>
            </a:outerShdw>
          </a:effectLst>
        </p:spPr>
        <p:txBody>
          <a:bodyPr anchor="ctr"/>
          <a:lstStyle/>
          <a:p>
            <a:pPr algn="ctr" eaLnBrk="1" fontAlgn="auto" hangingPunct="1">
              <a:spcBef>
                <a:spcPts val="0"/>
              </a:spcBef>
              <a:spcAft>
                <a:spcPts val="0"/>
              </a:spcAft>
              <a:defRPr/>
            </a:pPr>
            <a:endParaRPr lang="en-GB" sz="1800">
              <a:solidFill>
                <a:prstClr val="black"/>
              </a:solidFill>
              <a:latin typeface="Arial"/>
              <a:ea typeface="ヒラギノ角ゴ Pro W3"/>
              <a:cs typeface="Arial"/>
            </a:endParaRPr>
          </a:p>
        </p:txBody>
      </p:sp>
      <p:sp>
        <p:nvSpPr>
          <p:cNvPr id="6" name="Rectangle 5"/>
          <p:cNvSpPr>
            <a:spLocks noChangeArrowheads="1"/>
          </p:cNvSpPr>
          <p:nvPr/>
        </p:nvSpPr>
        <p:spPr bwMode="auto">
          <a:xfrm>
            <a:off x="3447659" y="4660172"/>
            <a:ext cx="668337" cy="230188"/>
          </a:xfrm>
          <a:prstGeom prst="rect">
            <a:avLst/>
          </a:prstGeom>
          <a:solidFill>
            <a:srgbClr val="7F7F7F">
              <a:alpha val="8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7" name="Rectangle 6"/>
          <p:cNvSpPr>
            <a:spLocks noChangeArrowheads="1"/>
          </p:cNvSpPr>
          <p:nvPr/>
        </p:nvSpPr>
        <p:spPr bwMode="auto">
          <a:xfrm>
            <a:off x="4152500" y="4660172"/>
            <a:ext cx="87312" cy="230188"/>
          </a:xfrm>
          <a:prstGeom prst="rect">
            <a:avLst/>
          </a:prstGeom>
          <a:solidFill>
            <a:srgbClr val="7F7F7F">
              <a:alpha val="8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8" name="Rectangle 7"/>
          <p:cNvSpPr>
            <a:spLocks noChangeArrowheads="1"/>
          </p:cNvSpPr>
          <p:nvPr/>
        </p:nvSpPr>
        <p:spPr bwMode="auto">
          <a:xfrm>
            <a:off x="4300146" y="4660172"/>
            <a:ext cx="87313" cy="230188"/>
          </a:xfrm>
          <a:prstGeom prst="rect">
            <a:avLst/>
          </a:prstGeom>
          <a:solidFill>
            <a:srgbClr val="7F7F7F">
              <a:alpha val="8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9" name="Rectangle 8"/>
          <p:cNvSpPr>
            <a:spLocks noChangeArrowheads="1"/>
          </p:cNvSpPr>
          <p:nvPr/>
        </p:nvSpPr>
        <p:spPr bwMode="auto">
          <a:xfrm>
            <a:off x="4514450" y="4660172"/>
            <a:ext cx="87312" cy="230188"/>
          </a:xfrm>
          <a:prstGeom prst="rect">
            <a:avLst/>
          </a:prstGeom>
          <a:solidFill>
            <a:srgbClr val="7F7F7F">
              <a:alpha val="8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10" name="Rectangle 9"/>
          <p:cNvSpPr>
            <a:spLocks noChangeArrowheads="1"/>
          </p:cNvSpPr>
          <p:nvPr/>
        </p:nvSpPr>
        <p:spPr bwMode="auto">
          <a:xfrm>
            <a:off x="4690672" y="4660172"/>
            <a:ext cx="87313" cy="230188"/>
          </a:xfrm>
          <a:prstGeom prst="rect">
            <a:avLst/>
          </a:prstGeom>
          <a:solidFill>
            <a:srgbClr val="7F7F7F">
              <a:alpha val="8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11" name="Rectangle 10"/>
          <p:cNvSpPr>
            <a:spLocks noChangeArrowheads="1"/>
          </p:cNvSpPr>
          <p:nvPr/>
        </p:nvSpPr>
        <p:spPr bwMode="auto">
          <a:xfrm>
            <a:off x="4943075" y="4660172"/>
            <a:ext cx="87312" cy="230188"/>
          </a:xfrm>
          <a:prstGeom prst="rect">
            <a:avLst/>
          </a:prstGeom>
          <a:solidFill>
            <a:srgbClr val="7F7F7F">
              <a:alpha val="8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12" name="Rectangle 11"/>
          <p:cNvSpPr>
            <a:spLocks noChangeArrowheads="1"/>
          </p:cNvSpPr>
          <p:nvPr/>
        </p:nvSpPr>
        <p:spPr bwMode="auto">
          <a:xfrm>
            <a:off x="5290746" y="4660172"/>
            <a:ext cx="87313" cy="230188"/>
          </a:xfrm>
          <a:prstGeom prst="rect">
            <a:avLst/>
          </a:prstGeom>
          <a:solidFill>
            <a:srgbClr val="7F7F7F">
              <a:alpha val="8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13" name="Rectangle 12"/>
          <p:cNvSpPr>
            <a:spLocks noChangeArrowheads="1"/>
          </p:cNvSpPr>
          <p:nvPr/>
        </p:nvSpPr>
        <p:spPr bwMode="auto">
          <a:xfrm>
            <a:off x="5628875" y="4660172"/>
            <a:ext cx="87312" cy="230188"/>
          </a:xfrm>
          <a:prstGeom prst="rect">
            <a:avLst/>
          </a:prstGeom>
          <a:solidFill>
            <a:srgbClr val="7F7F7F">
              <a:alpha val="8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14" name="Rectangle 13"/>
          <p:cNvSpPr>
            <a:spLocks noChangeArrowheads="1"/>
          </p:cNvSpPr>
          <p:nvPr/>
        </p:nvSpPr>
        <p:spPr bwMode="auto">
          <a:xfrm>
            <a:off x="6271821" y="4660172"/>
            <a:ext cx="87313" cy="230188"/>
          </a:xfrm>
          <a:prstGeom prst="rect">
            <a:avLst/>
          </a:prstGeom>
          <a:solidFill>
            <a:srgbClr val="7F7F7F">
              <a:alpha val="8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15" name="Rectangle 14"/>
          <p:cNvSpPr>
            <a:spLocks noChangeArrowheads="1"/>
          </p:cNvSpPr>
          <p:nvPr/>
        </p:nvSpPr>
        <p:spPr bwMode="auto">
          <a:xfrm>
            <a:off x="6705200" y="4660172"/>
            <a:ext cx="87312" cy="230188"/>
          </a:xfrm>
          <a:prstGeom prst="rect">
            <a:avLst/>
          </a:prstGeom>
          <a:solidFill>
            <a:srgbClr val="7F7F7F">
              <a:alpha val="8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cxnSp>
        <p:nvCxnSpPr>
          <p:cNvPr id="16" name="Straight Arrow Connector 165"/>
          <p:cNvCxnSpPr>
            <a:cxnSpLocks noChangeShapeType="1"/>
          </p:cNvCxnSpPr>
          <p:nvPr/>
        </p:nvCxnSpPr>
        <p:spPr bwMode="auto">
          <a:xfrm>
            <a:off x="3246895" y="1806821"/>
            <a:ext cx="366321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7" name="TextBox 45"/>
          <p:cNvSpPr txBox="1">
            <a:spLocks noChangeArrowheads="1"/>
          </p:cNvSpPr>
          <p:nvPr/>
        </p:nvSpPr>
        <p:spPr bwMode="auto">
          <a:xfrm>
            <a:off x="3182376" y="1443931"/>
            <a:ext cx="3633502" cy="2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Arial" charset="0"/>
                <a:ea typeface="ＭＳ Ｐゴシック" charset="0"/>
                <a:cs typeface="Arial" charset="0"/>
              </a:defRPr>
            </a:lvl1pPr>
            <a:lvl2pPr marL="742950" indent="-285750">
              <a:defRPr>
                <a:solidFill>
                  <a:schemeClr val="bg2"/>
                </a:solidFill>
                <a:latin typeface="Arial" charset="0"/>
                <a:ea typeface="Arial" charset="0"/>
                <a:cs typeface="Arial" charset="0"/>
              </a:defRPr>
            </a:lvl2pPr>
            <a:lvl3pPr marL="1143000" indent="-228600">
              <a:defRPr sz="1600">
                <a:solidFill>
                  <a:schemeClr val="bg2"/>
                </a:solidFill>
                <a:latin typeface="Arial" charset="0"/>
                <a:ea typeface="Arial" charset="0"/>
                <a:cs typeface="Arial" charset="0"/>
              </a:defRPr>
            </a:lvl3pPr>
            <a:lvl4pPr marL="1600200" indent="-228600">
              <a:defRPr sz="1400">
                <a:solidFill>
                  <a:schemeClr val="bg2"/>
                </a:solidFill>
                <a:latin typeface="Arial" charset="0"/>
                <a:ea typeface="Arial" charset="0"/>
                <a:cs typeface="Arial" charset="0"/>
              </a:defRPr>
            </a:lvl4pPr>
            <a:lvl5pPr marL="2057400" indent="-228600">
              <a:defRPr sz="1400">
                <a:solidFill>
                  <a:srgbClr val="464749"/>
                </a:solidFill>
                <a:latin typeface="Arial" charset="0"/>
                <a:ea typeface="Arial" charset="0"/>
                <a:cs typeface="Arial" charset="0"/>
              </a:defRPr>
            </a:lvl5pPr>
            <a:lvl6pPr marL="2514600" indent="-228600" eaLnBrk="0" hangingPunct="0">
              <a:buFont typeface="Arial" charset="0"/>
              <a:defRPr sz="1400">
                <a:solidFill>
                  <a:srgbClr val="464749"/>
                </a:solidFill>
                <a:latin typeface="Arial" charset="0"/>
                <a:ea typeface="Arial" charset="0"/>
                <a:cs typeface="Arial" charset="0"/>
              </a:defRPr>
            </a:lvl6pPr>
            <a:lvl7pPr marL="2971800" indent="-228600" eaLnBrk="0" hangingPunct="0">
              <a:buFont typeface="Arial" charset="0"/>
              <a:defRPr sz="1400">
                <a:solidFill>
                  <a:srgbClr val="464749"/>
                </a:solidFill>
                <a:latin typeface="Arial" charset="0"/>
                <a:ea typeface="Arial" charset="0"/>
                <a:cs typeface="Arial" charset="0"/>
              </a:defRPr>
            </a:lvl7pPr>
            <a:lvl8pPr marL="3429000" indent="-228600" eaLnBrk="0" hangingPunct="0">
              <a:buFont typeface="Arial" charset="0"/>
              <a:defRPr sz="1400">
                <a:solidFill>
                  <a:srgbClr val="464749"/>
                </a:solidFill>
                <a:latin typeface="Arial" charset="0"/>
                <a:ea typeface="Arial" charset="0"/>
                <a:cs typeface="Arial" charset="0"/>
              </a:defRPr>
            </a:lvl8pPr>
            <a:lvl9pPr marL="3886200" indent="-228600" eaLnBrk="0" hangingPunct="0">
              <a:buFont typeface="Arial" charset="0"/>
              <a:defRPr sz="1400">
                <a:solidFill>
                  <a:srgbClr val="464749"/>
                </a:solidFill>
                <a:latin typeface="Arial" charset="0"/>
                <a:ea typeface="Arial" charset="0"/>
                <a:cs typeface="Arial" charset="0"/>
              </a:defRPr>
            </a:lvl9pPr>
          </a:lstStyle>
          <a:p>
            <a:pPr algn="ctr" eaLnBrk="1" fontAlgn="auto" hangingPunct="1">
              <a:spcBef>
                <a:spcPts val="0"/>
              </a:spcBef>
              <a:spcAft>
                <a:spcPts val="0"/>
              </a:spcAft>
            </a:pPr>
            <a:r>
              <a:rPr lang="en-GB" sz="1600" dirty="0">
                <a:solidFill>
                  <a:srgbClr val="000000"/>
                </a:solidFill>
                <a:latin typeface="Times New Roman"/>
                <a:cs typeface="Times New Roman"/>
              </a:rPr>
              <a:t>Disease progression</a:t>
            </a:r>
          </a:p>
        </p:txBody>
      </p:sp>
      <p:sp>
        <p:nvSpPr>
          <p:cNvPr id="18" name="TextBox 44"/>
          <p:cNvSpPr txBox="1">
            <a:spLocks noChangeArrowheads="1"/>
          </p:cNvSpPr>
          <p:nvPr/>
        </p:nvSpPr>
        <p:spPr bwMode="auto">
          <a:xfrm>
            <a:off x="3904850" y="4542716"/>
            <a:ext cx="31750" cy="276999"/>
          </a:xfrm>
          <a:prstGeom prst="rect">
            <a:avLst/>
          </a:prstGeom>
          <a:noFill/>
          <a:ln w="9525">
            <a:noFill/>
            <a:miter lim="800000"/>
            <a:headEnd/>
            <a:tailEnd/>
          </a:ln>
        </p:spPr>
        <p:txBody>
          <a:bodyPr lIns="0" tIns="0" rIns="0" bIns="0">
            <a:spAutoFit/>
          </a:bodyPr>
          <a:lstStyle/>
          <a:p>
            <a:pPr eaLnBrk="1" fontAlgn="auto" hangingPunct="1">
              <a:spcBef>
                <a:spcPts val="0"/>
              </a:spcBef>
              <a:spcAft>
                <a:spcPts val="0"/>
              </a:spcAft>
              <a:defRPr/>
            </a:pPr>
            <a:endParaRPr lang="en-GB" sz="1800" kern="0" dirty="0">
              <a:solidFill>
                <a:sysClr val="windowText" lastClr="000000"/>
              </a:solidFill>
              <a:latin typeface="Arial"/>
              <a:ea typeface="ヒラギノ角ゴ Pro W3"/>
              <a:cs typeface="Arial"/>
            </a:endParaRPr>
          </a:p>
        </p:txBody>
      </p:sp>
      <p:sp>
        <p:nvSpPr>
          <p:cNvPr id="19" name="Freeform 4"/>
          <p:cNvSpPr>
            <a:spLocks/>
          </p:cNvSpPr>
          <p:nvPr/>
        </p:nvSpPr>
        <p:spPr bwMode="auto">
          <a:xfrm>
            <a:off x="3471565" y="2430269"/>
            <a:ext cx="3657497" cy="1205005"/>
          </a:xfrm>
          <a:custGeom>
            <a:avLst/>
            <a:gdLst>
              <a:gd name="T0" fmla="*/ 0 w 3610"/>
              <a:gd name="T1" fmla="*/ 2147483647 h 837"/>
              <a:gd name="T2" fmla="*/ 2147483647 w 3610"/>
              <a:gd name="T3" fmla="*/ 2147483647 h 837"/>
              <a:gd name="T4" fmla="*/ 2147483647 w 3610"/>
              <a:gd name="T5" fmla="*/ 2147483647 h 837"/>
              <a:gd name="T6" fmla="*/ 2147483647 w 3610"/>
              <a:gd name="T7" fmla="*/ 2147483647 h 837"/>
              <a:gd name="T8" fmla="*/ 2147483647 w 3610"/>
              <a:gd name="T9" fmla="*/ 2147483647 h 837"/>
              <a:gd name="T10" fmla="*/ 2147483647 w 3610"/>
              <a:gd name="T11" fmla="*/ 2147483647 h 837"/>
              <a:gd name="T12" fmla="*/ 2147483647 w 3610"/>
              <a:gd name="T13" fmla="*/ 2147483647 h 837"/>
              <a:gd name="T14" fmla="*/ 2147483647 w 3610"/>
              <a:gd name="T15" fmla="*/ 2147483647 h 837"/>
              <a:gd name="T16" fmla="*/ 2147483647 w 3610"/>
              <a:gd name="T17" fmla="*/ 2147483647 h 837"/>
              <a:gd name="T18" fmla="*/ 2147483647 w 3610"/>
              <a:gd name="T19" fmla="*/ 2147483647 h 837"/>
              <a:gd name="T20" fmla="*/ 2147483647 w 3610"/>
              <a:gd name="T21" fmla="*/ 2147483647 h 837"/>
              <a:gd name="T22" fmla="*/ 2147483647 w 3610"/>
              <a:gd name="T23" fmla="*/ 2147483647 h 837"/>
              <a:gd name="T24" fmla="*/ 2147483647 w 3610"/>
              <a:gd name="T25" fmla="*/ 2147483647 h 837"/>
              <a:gd name="T26" fmla="*/ 2147483647 w 3610"/>
              <a:gd name="T27" fmla="*/ 2147483647 h 837"/>
              <a:gd name="T28" fmla="*/ 2147483647 w 3610"/>
              <a:gd name="T29" fmla="*/ 2147483647 h 837"/>
              <a:gd name="T30" fmla="*/ 2147483647 w 3610"/>
              <a:gd name="T31" fmla="*/ 2147483647 h 837"/>
              <a:gd name="T32" fmla="*/ 2147483647 w 3610"/>
              <a:gd name="T33" fmla="*/ 2147483647 h 837"/>
              <a:gd name="T34" fmla="*/ 2147483647 w 3610"/>
              <a:gd name="T35" fmla="*/ 2147483647 h 837"/>
              <a:gd name="T36" fmla="*/ 2147483647 w 3610"/>
              <a:gd name="T37" fmla="*/ 2147483647 h 837"/>
              <a:gd name="T38" fmla="*/ 2147483647 w 3610"/>
              <a:gd name="T39" fmla="*/ 2147483647 h 837"/>
              <a:gd name="T40" fmla="*/ 2147483647 w 3610"/>
              <a:gd name="T41" fmla="*/ 2147483647 h 837"/>
              <a:gd name="T42" fmla="*/ 2147483647 w 3610"/>
              <a:gd name="T43" fmla="*/ 2147483647 h 837"/>
              <a:gd name="T44" fmla="*/ 2147483647 w 3610"/>
              <a:gd name="T45" fmla="*/ 2147483647 h 837"/>
              <a:gd name="T46" fmla="*/ 2147483647 w 3610"/>
              <a:gd name="T47" fmla="*/ 2147483647 h 837"/>
              <a:gd name="T48" fmla="*/ 2147483647 w 3610"/>
              <a:gd name="T49" fmla="*/ 2147483647 h 837"/>
              <a:gd name="T50" fmla="*/ 2147483647 w 3610"/>
              <a:gd name="T51" fmla="*/ 2147483647 h 837"/>
              <a:gd name="T52" fmla="*/ 2147483647 w 3610"/>
              <a:gd name="T53" fmla="*/ 2147483647 h 837"/>
              <a:gd name="T54" fmla="*/ 2147483647 w 3610"/>
              <a:gd name="T55" fmla="*/ 2147483647 h 837"/>
              <a:gd name="T56" fmla="*/ 2147483647 w 3610"/>
              <a:gd name="T57" fmla="*/ 2147483647 h 837"/>
              <a:gd name="T58" fmla="*/ 2147483647 w 3610"/>
              <a:gd name="T59" fmla="*/ 2147483647 h 837"/>
              <a:gd name="T60" fmla="*/ 2147483647 w 3610"/>
              <a:gd name="T61" fmla="*/ 2147483647 h 837"/>
              <a:gd name="T62" fmla="*/ 2147483647 w 3610"/>
              <a:gd name="T63" fmla="*/ 2147483647 h 837"/>
              <a:gd name="T64" fmla="*/ 2147483647 w 3610"/>
              <a:gd name="T65" fmla="*/ 2147483647 h 837"/>
              <a:gd name="T66" fmla="*/ 2147483647 w 3610"/>
              <a:gd name="T67" fmla="*/ 2147483647 h 837"/>
              <a:gd name="T68" fmla="*/ 2147483647 w 3610"/>
              <a:gd name="T69" fmla="*/ 2147483647 h 837"/>
              <a:gd name="T70" fmla="*/ 2147483647 w 3610"/>
              <a:gd name="T71" fmla="*/ 2147483647 h 837"/>
              <a:gd name="T72" fmla="*/ 2147483647 w 3610"/>
              <a:gd name="T73" fmla="*/ 2147483647 h 837"/>
              <a:gd name="T74" fmla="*/ 2147483647 w 3610"/>
              <a:gd name="T75" fmla="*/ 0 h 8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10"/>
              <a:gd name="T115" fmla="*/ 0 h 837"/>
              <a:gd name="T116" fmla="*/ 3610 w 3610"/>
              <a:gd name="T117" fmla="*/ 837 h 8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10" h="837">
                <a:moveTo>
                  <a:pt x="0" y="837"/>
                </a:moveTo>
                <a:lnTo>
                  <a:pt x="75" y="837"/>
                </a:lnTo>
                <a:lnTo>
                  <a:pt x="75" y="714"/>
                </a:lnTo>
                <a:lnTo>
                  <a:pt x="154" y="714"/>
                </a:lnTo>
                <a:lnTo>
                  <a:pt x="154" y="822"/>
                </a:lnTo>
                <a:lnTo>
                  <a:pt x="241" y="822"/>
                </a:lnTo>
                <a:lnTo>
                  <a:pt x="241" y="714"/>
                </a:lnTo>
                <a:lnTo>
                  <a:pt x="307" y="714"/>
                </a:lnTo>
                <a:lnTo>
                  <a:pt x="307" y="831"/>
                </a:lnTo>
                <a:lnTo>
                  <a:pt x="393" y="831"/>
                </a:lnTo>
                <a:lnTo>
                  <a:pt x="393" y="654"/>
                </a:lnTo>
                <a:lnTo>
                  <a:pt x="507" y="654"/>
                </a:lnTo>
                <a:lnTo>
                  <a:pt x="507" y="824"/>
                </a:lnTo>
                <a:lnTo>
                  <a:pt x="544" y="824"/>
                </a:lnTo>
                <a:lnTo>
                  <a:pt x="544" y="624"/>
                </a:lnTo>
                <a:lnTo>
                  <a:pt x="648" y="624"/>
                </a:lnTo>
                <a:lnTo>
                  <a:pt x="648" y="758"/>
                </a:lnTo>
                <a:lnTo>
                  <a:pt x="802" y="758"/>
                </a:lnTo>
                <a:lnTo>
                  <a:pt x="802" y="591"/>
                </a:lnTo>
                <a:lnTo>
                  <a:pt x="963" y="591"/>
                </a:lnTo>
                <a:lnTo>
                  <a:pt x="963" y="711"/>
                </a:lnTo>
                <a:lnTo>
                  <a:pt x="1117" y="711"/>
                </a:lnTo>
                <a:lnTo>
                  <a:pt x="1117" y="527"/>
                </a:lnTo>
                <a:lnTo>
                  <a:pt x="1293" y="527"/>
                </a:lnTo>
                <a:lnTo>
                  <a:pt x="1293" y="642"/>
                </a:lnTo>
                <a:lnTo>
                  <a:pt x="1525" y="611"/>
                </a:lnTo>
                <a:lnTo>
                  <a:pt x="1525" y="482"/>
                </a:lnTo>
                <a:lnTo>
                  <a:pt x="1704" y="482"/>
                </a:lnTo>
                <a:lnTo>
                  <a:pt x="1704" y="552"/>
                </a:lnTo>
                <a:lnTo>
                  <a:pt x="1938" y="494"/>
                </a:lnTo>
                <a:lnTo>
                  <a:pt x="1938" y="384"/>
                </a:lnTo>
                <a:lnTo>
                  <a:pt x="2092" y="384"/>
                </a:lnTo>
                <a:lnTo>
                  <a:pt x="2113" y="419"/>
                </a:lnTo>
                <a:lnTo>
                  <a:pt x="2242" y="375"/>
                </a:lnTo>
                <a:lnTo>
                  <a:pt x="2242" y="315"/>
                </a:lnTo>
                <a:lnTo>
                  <a:pt x="2356" y="315"/>
                </a:lnTo>
                <a:lnTo>
                  <a:pt x="2356" y="375"/>
                </a:lnTo>
                <a:lnTo>
                  <a:pt x="3610" y="0"/>
                </a:lnTo>
              </a:path>
            </a:pathLst>
          </a:custGeom>
          <a:noFill/>
          <a:ln w="38100" cap="flat" cmpd="sng">
            <a:solidFill>
              <a:srgbClr val="7FBB89"/>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sz="1800">
              <a:solidFill>
                <a:prstClr val="black"/>
              </a:solidFill>
              <a:latin typeface="Arial"/>
              <a:ea typeface="ヒラギノ角ゴ Pro W3"/>
              <a:cs typeface="Arial"/>
            </a:endParaRPr>
          </a:p>
        </p:txBody>
      </p:sp>
      <p:sp>
        <p:nvSpPr>
          <p:cNvPr id="20" name="Line 40"/>
          <p:cNvSpPr>
            <a:spLocks noChangeShapeType="1"/>
          </p:cNvSpPr>
          <p:nvPr/>
        </p:nvSpPr>
        <p:spPr bwMode="auto">
          <a:xfrm>
            <a:off x="3471565" y="4026253"/>
            <a:ext cx="3657497" cy="0"/>
          </a:xfrm>
          <a:prstGeom prst="line">
            <a:avLst/>
          </a:prstGeom>
          <a:noFill/>
          <a:ln w="38100">
            <a:solidFill>
              <a:srgbClr val="FFABD5">
                <a:alpha val="59999"/>
              </a:srgbClr>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sz="1800">
              <a:solidFill>
                <a:prstClr val="black"/>
              </a:solidFill>
              <a:latin typeface="Arial"/>
              <a:ea typeface="ヒラギノ角ゴ Pro W3"/>
              <a:cs typeface="Arial"/>
            </a:endParaRPr>
          </a:p>
        </p:txBody>
      </p:sp>
      <p:grpSp>
        <p:nvGrpSpPr>
          <p:cNvPr id="21" name="Group 54"/>
          <p:cNvGrpSpPr>
            <a:grpSpLocks/>
          </p:cNvGrpSpPr>
          <p:nvPr/>
        </p:nvGrpSpPr>
        <p:grpSpPr bwMode="auto">
          <a:xfrm>
            <a:off x="3477856" y="4185187"/>
            <a:ext cx="3309000" cy="229797"/>
            <a:chOff x="622" y="3113"/>
            <a:chExt cx="2896" cy="201"/>
          </a:xfrm>
          <a:solidFill>
            <a:srgbClr val="FF0000"/>
          </a:solidFill>
        </p:grpSpPr>
        <p:sp>
          <p:nvSpPr>
            <p:cNvPr id="37" name="Rectangle 36"/>
            <p:cNvSpPr>
              <a:spLocks noChangeArrowheads="1"/>
            </p:cNvSpPr>
            <p:nvPr/>
          </p:nvSpPr>
          <p:spPr bwMode="auto">
            <a:xfrm>
              <a:off x="3442" y="3113"/>
              <a:ext cx="76"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38" name="Rectangle 37"/>
            <p:cNvSpPr>
              <a:spLocks noChangeArrowheads="1"/>
            </p:cNvSpPr>
            <p:nvPr/>
          </p:nvSpPr>
          <p:spPr bwMode="auto">
            <a:xfrm>
              <a:off x="3013"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39" name="Rectangle 38"/>
            <p:cNvSpPr>
              <a:spLocks noChangeArrowheads="1"/>
            </p:cNvSpPr>
            <p:nvPr/>
          </p:nvSpPr>
          <p:spPr bwMode="auto">
            <a:xfrm>
              <a:off x="2543"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40" name="Rectangle 39"/>
            <p:cNvSpPr>
              <a:spLocks noChangeArrowheads="1"/>
            </p:cNvSpPr>
            <p:nvPr/>
          </p:nvSpPr>
          <p:spPr bwMode="auto">
            <a:xfrm>
              <a:off x="2222"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41" name="Rectangle 40"/>
            <p:cNvSpPr>
              <a:spLocks noChangeArrowheads="1"/>
            </p:cNvSpPr>
            <p:nvPr/>
          </p:nvSpPr>
          <p:spPr bwMode="auto">
            <a:xfrm>
              <a:off x="1984"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42" name="Rectangle 41"/>
            <p:cNvSpPr>
              <a:spLocks noChangeArrowheads="1"/>
            </p:cNvSpPr>
            <p:nvPr/>
          </p:nvSpPr>
          <p:spPr bwMode="auto">
            <a:xfrm>
              <a:off x="1716"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43" name="Rectangle 42"/>
            <p:cNvSpPr>
              <a:spLocks noChangeArrowheads="1"/>
            </p:cNvSpPr>
            <p:nvPr/>
          </p:nvSpPr>
          <p:spPr bwMode="auto">
            <a:xfrm>
              <a:off x="1526"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44" name="Rectangle 43"/>
            <p:cNvSpPr>
              <a:spLocks noChangeArrowheads="1"/>
            </p:cNvSpPr>
            <p:nvPr/>
          </p:nvSpPr>
          <p:spPr bwMode="auto">
            <a:xfrm>
              <a:off x="1351"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45" name="Rectangle 18"/>
            <p:cNvSpPr>
              <a:spLocks noChangeArrowheads="1"/>
            </p:cNvSpPr>
            <p:nvPr/>
          </p:nvSpPr>
          <p:spPr bwMode="auto">
            <a:xfrm>
              <a:off x="1261" y="3113"/>
              <a:ext cx="76"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46" name="Rectangle 45"/>
            <p:cNvSpPr>
              <a:spLocks noChangeArrowheads="1"/>
            </p:cNvSpPr>
            <p:nvPr/>
          </p:nvSpPr>
          <p:spPr bwMode="auto">
            <a:xfrm>
              <a:off x="1171"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47" name="Rectangle 46"/>
            <p:cNvSpPr>
              <a:spLocks noChangeArrowheads="1"/>
            </p:cNvSpPr>
            <p:nvPr/>
          </p:nvSpPr>
          <p:spPr bwMode="auto">
            <a:xfrm>
              <a:off x="1079" y="3113"/>
              <a:ext cx="76"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48" name="Rectangle 47"/>
            <p:cNvSpPr>
              <a:spLocks noChangeArrowheads="1"/>
            </p:cNvSpPr>
            <p:nvPr/>
          </p:nvSpPr>
          <p:spPr bwMode="auto">
            <a:xfrm>
              <a:off x="985"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49" name="Rectangle 48"/>
            <p:cNvSpPr>
              <a:spLocks noChangeArrowheads="1"/>
            </p:cNvSpPr>
            <p:nvPr/>
          </p:nvSpPr>
          <p:spPr bwMode="auto">
            <a:xfrm>
              <a:off x="894"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1800" kern="0" dirty="0">
                <a:solidFill>
                  <a:srgbClr val="000000"/>
                </a:solidFill>
                <a:latin typeface="Arial"/>
                <a:ea typeface="ヒラギノ角ゴ Pro W3"/>
                <a:cs typeface="Arial"/>
              </a:endParaRPr>
            </a:p>
          </p:txBody>
        </p:sp>
        <p:sp>
          <p:nvSpPr>
            <p:cNvPr id="50" name="Rectangle 161"/>
            <p:cNvSpPr>
              <a:spLocks noChangeArrowheads="1"/>
            </p:cNvSpPr>
            <p:nvPr/>
          </p:nvSpPr>
          <p:spPr bwMode="auto">
            <a:xfrm>
              <a:off x="796"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2400" b="1">
                <a:solidFill>
                  <a:srgbClr val="000000"/>
                </a:solidFill>
                <a:latin typeface="Arial"/>
                <a:ea typeface="ヒラギノ角ゴ Pro W3"/>
                <a:cs typeface="Arial"/>
              </a:endParaRPr>
            </a:p>
          </p:txBody>
        </p:sp>
        <p:sp>
          <p:nvSpPr>
            <p:cNvPr id="51" name="Rectangle 162"/>
            <p:cNvSpPr>
              <a:spLocks noChangeArrowheads="1"/>
            </p:cNvSpPr>
            <p:nvPr/>
          </p:nvSpPr>
          <p:spPr bwMode="auto">
            <a:xfrm>
              <a:off x="707" y="3113"/>
              <a:ext cx="79"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2400" b="1">
                <a:solidFill>
                  <a:srgbClr val="000000"/>
                </a:solidFill>
                <a:latin typeface="Arial"/>
                <a:ea typeface="ヒラギノ角ゴ Pro W3"/>
                <a:cs typeface="Arial"/>
              </a:endParaRPr>
            </a:p>
          </p:txBody>
        </p:sp>
        <p:sp>
          <p:nvSpPr>
            <p:cNvPr id="52" name="Rectangle 163"/>
            <p:cNvSpPr>
              <a:spLocks noChangeArrowheads="1"/>
            </p:cNvSpPr>
            <p:nvPr/>
          </p:nvSpPr>
          <p:spPr bwMode="auto">
            <a:xfrm>
              <a:off x="622"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eaLnBrk="1" fontAlgn="auto" hangingPunct="1">
                <a:spcBef>
                  <a:spcPts val="0"/>
                </a:spcBef>
                <a:spcAft>
                  <a:spcPts val="0"/>
                </a:spcAft>
                <a:defRPr/>
              </a:pPr>
              <a:endParaRPr lang="en-GB" sz="2400" b="1">
                <a:solidFill>
                  <a:srgbClr val="000000"/>
                </a:solidFill>
                <a:latin typeface="Arial"/>
                <a:ea typeface="ヒラギノ角ゴ Pro W3"/>
                <a:cs typeface="Arial"/>
              </a:endParaRPr>
            </a:p>
          </p:txBody>
        </p:sp>
      </p:grpSp>
      <p:sp>
        <p:nvSpPr>
          <p:cNvPr id="22" name="Line 40"/>
          <p:cNvSpPr>
            <a:spLocks noChangeShapeType="1"/>
          </p:cNvSpPr>
          <p:nvPr/>
        </p:nvSpPr>
        <p:spPr bwMode="auto">
          <a:xfrm>
            <a:off x="3448317" y="4552592"/>
            <a:ext cx="3680745" cy="0"/>
          </a:xfrm>
          <a:prstGeom prst="line">
            <a:avLst/>
          </a:prstGeom>
          <a:noFill/>
          <a:ln w="38100">
            <a:solidFill>
              <a:srgbClr val="7F7F7F">
                <a:alpha val="79999"/>
              </a:srgbClr>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sz="1800">
              <a:solidFill>
                <a:prstClr val="black"/>
              </a:solidFill>
              <a:latin typeface="Arial"/>
              <a:ea typeface="ヒラギノ角ゴ Pro W3"/>
              <a:cs typeface="Arial"/>
            </a:endParaRPr>
          </a:p>
        </p:txBody>
      </p:sp>
      <p:grpSp>
        <p:nvGrpSpPr>
          <p:cNvPr id="23" name="Group 91"/>
          <p:cNvGrpSpPr>
            <a:grpSpLocks/>
          </p:cNvGrpSpPr>
          <p:nvPr/>
        </p:nvGrpSpPr>
        <p:grpSpPr bwMode="auto">
          <a:xfrm>
            <a:off x="2418950" y="2966310"/>
            <a:ext cx="914400" cy="2236787"/>
            <a:chOff x="8484998" y="2547639"/>
            <a:chExt cx="914400" cy="2236538"/>
          </a:xfrm>
        </p:grpSpPr>
        <p:sp>
          <p:nvSpPr>
            <p:cNvPr id="34" name="Rounded Rectangle 33"/>
            <p:cNvSpPr>
              <a:spLocks noChangeArrowheads="1"/>
            </p:cNvSpPr>
            <p:nvPr/>
          </p:nvSpPr>
          <p:spPr bwMode="auto">
            <a:xfrm>
              <a:off x="8484998" y="2547639"/>
              <a:ext cx="914400" cy="674612"/>
            </a:xfrm>
            <a:prstGeom prst="roundRect">
              <a:avLst>
                <a:gd name="adj" fmla="val 16667"/>
              </a:avLst>
            </a:prstGeom>
            <a:solidFill>
              <a:srgbClr val="7FBB89">
                <a:alpha val="80000"/>
              </a:srgbClr>
            </a:solidFill>
            <a:ln w="6350" algn="ctr">
              <a:solidFill>
                <a:schemeClr val="tx1"/>
              </a:solidFill>
              <a:round/>
              <a:headEnd/>
              <a:tailEnd/>
            </a:ln>
            <a:effectLst/>
          </p:spPr>
          <p:txBody>
            <a:bodyPr lIns="0" tIns="0" rIns="0" bIns="0" anchor="ctr"/>
            <a:lstStyle/>
            <a:p>
              <a:pPr algn="ctr" eaLnBrk="1" fontAlgn="auto" hangingPunct="1">
                <a:lnSpc>
                  <a:spcPct val="90000"/>
                </a:lnSpc>
                <a:spcBef>
                  <a:spcPts val="0"/>
                </a:spcBef>
                <a:spcAft>
                  <a:spcPts val="0"/>
                </a:spcAft>
                <a:defRPr/>
              </a:pPr>
              <a:r>
                <a:rPr lang="en-GB" sz="1100" b="1" kern="0" dirty="0">
                  <a:solidFill>
                    <a:srgbClr val="000000"/>
                  </a:solidFill>
                  <a:latin typeface="Arial"/>
                  <a:ea typeface="ヒラギノ角ゴ Pro W3"/>
                  <a:cs typeface="Arial"/>
                </a:rPr>
                <a:t>Disability</a:t>
              </a:r>
              <a:endParaRPr lang="en-GB" sz="1050" kern="0" dirty="0">
                <a:solidFill>
                  <a:srgbClr val="000000"/>
                </a:solidFill>
                <a:latin typeface="Arial"/>
                <a:ea typeface="ヒラギノ角ゴ Pro W3"/>
                <a:cs typeface="Arial"/>
              </a:endParaRPr>
            </a:p>
          </p:txBody>
        </p:sp>
        <p:sp>
          <p:nvSpPr>
            <p:cNvPr id="35" name="Rounded Rectangle 34"/>
            <p:cNvSpPr>
              <a:spLocks noChangeArrowheads="1"/>
            </p:cNvSpPr>
            <p:nvPr/>
          </p:nvSpPr>
          <p:spPr bwMode="auto">
            <a:xfrm>
              <a:off x="8492935" y="3327014"/>
              <a:ext cx="906463" cy="682549"/>
            </a:xfrm>
            <a:prstGeom prst="roundRect">
              <a:avLst>
                <a:gd name="adj" fmla="val 16667"/>
              </a:avLst>
            </a:prstGeom>
            <a:solidFill>
              <a:srgbClr val="FFABD5">
                <a:alpha val="60000"/>
              </a:srgbClr>
            </a:solidFill>
            <a:ln w="6350" algn="ctr">
              <a:solidFill>
                <a:schemeClr val="tx1"/>
              </a:solidFill>
              <a:round/>
              <a:headEnd/>
              <a:tailEnd/>
            </a:ln>
            <a:effectLst/>
          </p:spPr>
          <p:txBody>
            <a:bodyPr lIns="0" tIns="0" rIns="0" bIns="0" anchor="ctr"/>
            <a:lstStyle/>
            <a:p>
              <a:pPr algn="ctr" eaLnBrk="1" fontAlgn="auto" hangingPunct="1">
                <a:lnSpc>
                  <a:spcPct val="90000"/>
                </a:lnSpc>
                <a:spcBef>
                  <a:spcPts val="0"/>
                </a:spcBef>
                <a:spcAft>
                  <a:spcPts val="0"/>
                </a:spcAft>
                <a:defRPr/>
              </a:pPr>
              <a:r>
                <a:rPr lang="en-GB" sz="1100" b="1" kern="0" dirty="0">
                  <a:solidFill>
                    <a:srgbClr val="000000"/>
                  </a:solidFill>
                  <a:latin typeface="Arial"/>
                  <a:ea typeface="ヒラギノ角ゴ Pro W3"/>
                  <a:cs typeface="Arial"/>
                </a:rPr>
                <a:t>Relapses</a:t>
              </a:r>
            </a:p>
          </p:txBody>
        </p:sp>
        <p:sp>
          <p:nvSpPr>
            <p:cNvPr id="36" name="Rounded Rectangle 35"/>
            <p:cNvSpPr>
              <a:spLocks noChangeArrowheads="1"/>
            </p:cNvSpPr>
            <p:nvPr/>
          </p:nvSpPr>
          <p:spPr bwMode="auto">
            <a:xfrm>
              <a:off x="8484998" y="4112740"/>
              <a:ext cx="914400" cy="671437"/>
            </a:xfrm>
            <a:prstGeom prst="roundRect">
              <a:avLst>
                <a:gd name="adj" fmla="val 16667"/>
              </a:avLst>
            </a:prstGeom>
            <a:solidFill>
              <a:srgbClr val="7F7F7F">
                <a:alpha val="80000"/>
              </a:srgbClr>
            </a:solidFill>
            <a:ln w="6350" algn="ctr">
              <a:solidFill>
                <a:schemeClr val="tx1"/>
              </a:solidFill>
              <a:round/>
              <a:headEnd/>
              <a:tailEnd/>
            </a:ln>
            <a:effectLst/>
          </p:spPr>
          <p:txBody>
            <a:bodyPr lIns="0" tIns="0" rIns="0" bIns="0" anchor="ctr"/>
            <a:lstStyle/>
            <a:p>
              <a:pPr algn="ctr" eaLnBrk="1" fontAlgn="auto" hangingPunct="1">
                <a:lnSpc>
                  <a:spcPct val="90000"/>
                </a:lnSpc>
                <a:spcBef>
                  <a:spcPts val="0"/>
                </a:spcBef>
                <a:spcAft>
                  <a:spcPts val="0"/>
                </a:spcAft>
                <a:defRPr/>
              </a:pPr>
              <a:r>
                <a:rPr lang="en-GB" sz="1100" b="1" kern="0" dirty="0">
                  <a:solidFill>
                    <a:srgbClr val="000000"/>
                  </a:solidFill>
                  <a:latin typeface="Arial"/>
                  <a:ea typeface="ヒラギノ角ゴ Pro W3"/>
                  <a:cs typeface="Arial"/>
                </a:rPr>
                <a:t>MRI activity</a:t>
              </a:r>
              <a:endParaRPr lang="en-GB" sz="1100" kern="0" dirty="0">
                <a:solidFill>
                  <a:srgbClr val="000000"/>
                </a:solidFill>
                <a:latin typeface="Arial"/>
                <a:ea typeface="ヒラギノ角ゴ Pro W3"/>
                <a:cs typeface="Arial"/>
              </a:endParaRPr>
            </a:p>
          </p:txBody>
        </p:sp>
      </p:grpSp>
      <p:grpSp>
        <p:nvGrpSpPr>
          <p:cNvPr id="24" name="Group 57"/>
          <p:cNvGrpSpPr>
            <a:grpSpLocks/>
          </p:cNvGrpSpPr>
          <p:nvPr/>
        </p:nvGrpSpPr>
        <p:grpSpPr bwMode="auto">
          <a:xfrm>
            <a:off x="3450826" y="5032081"/>
            <a:ext cx="3546540" cy="812891"/>
            <a:chOff x="1973801" y="4885396"/>
            <a:chExt cx="6321167" cy="474087"/>
          </a:xfrm>
        </p:grpSpPr>
        <p:sp>
          <p:nvSpPr>
            <p:cNvPr id="32" name="Flowchart: Process 101"/>
            <p:cNvSpPr/>
            <p:nvPr/>
          </p:nvSpPr>
          <p:spPr bwMode="auto">
            <a:xfrm>
              <a:off x="1973799" y="5120319"/>
              <a:ext cx="6321049" cy="238869"/>
            </a:xfrm>
            <a:prstGeom prst="flowChartProcess">
              <a:avLst/>
            </a:prstGeom>
            <a:gradFill>
              <a:gsLst>
                <a:gs pos="0">
                  <a:srgbClr val="FF0000"/>
                </a:gs>
                <a:gs pos="62000">
                  <a:schemeClr val="accent1">
                    <a:tint val="44500"/>
                    <a:satMod val="160000"/>
                  </a:schemeClr>
                </a:gs>
                <a:gs pos="100000">
                  <a:schemeClr val="accent1">
                    <a:lumMod val="20000"/>
                    <a:lumOff val="80000"/>
                  </a:schemeClr>
                </a:gs>
              </a:gsLst>
              <a:lin ang="10800000" scaled="1"/>
            </a:gra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1000">
                <a:solidFill>
                  <a:srgbClr val="000000"/>
                </a:solidFill>
                <a:latin typeface="Arial"/>
                <a:ea typeface="ヒラギノ角ゴ Pro W3"/>
                <a:cs typeface="Arial"/>
              </a:endParaRPr>
            </a:p>
          </p:txBody>
        </p:sp>
        <p:sp>
          <p:nvSpPr>
            <p:cNvPr id="33" name="Flowchart: Process 102"/>
            <p:cNvSpPr/>
            <p:nvPr/>
          </p:nvSpPr>
          <p:spPr bwMode="auto">
            <a:xfrm rot="10800000">
              <a:off x="1973799" y="4885154"/>
              <a:ext cx="6321049" cy="238869"/>
            </a:xfrm>
            <a:prstGeom prst="flowChartProcess">
              <a:avLst/>
            </a:prstGeom>
            <a:gradFill>
              <a:gsLst>
                <a:gs pos="0">
                  <a:schemeClr val="accent2"/>
                </a:gs>
                <a:gs pos="50000">
                  <a:schemeClr val="accent2">
                    <a:lumMod val="60000"/>
                    <a:lumOff val="40000"/>
                  </a:schemeClr>
                </a:gs>
                <a:gs pos="50000">
                  <a:schemeClr val="accent2">
                    <a:lumMod val="20000"/>
                    <a:lumOff val="80000"/>
                  </a:schemeClr>
                </a:gs>
              </a:gsLst>
              <a:lin ang="10800000" scaled="1"/>
            </a:gra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1000">
                <a:solidFill>
                  <a:srgbClr val="000000"/>
                </a:solidFill>
                <a:latin typeface="Arial"/>
                <a:ea typeface="ヒラギノ角ゴ Pro W3"/>
                <a:cs typeface="Arial"/>
              </a:endParaRPr>
            </a:p>
          </p:txBody>
        </p:sp>
      </p:grpSp>
      <p:sp>
        <p:nvSpPr>
          <p:cNvPr id="25" name="TextBox 53"/>
          <p:cNvSpPr txBox="1">
            <a:spLocks noChangeArrowheads="1"/>
          </p:cNvSpPr>
          <p:nvPr/>
        </p:nvSpPr>
        <p:spPr bwMode="auto">
          <a:xfrm>
            <a:off x="3458762" y="5031647"/>
            <a:ext cx="3538538"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en-GB" altLang="en-US" sz="1000" b="1" dirty="0" smtClean="0">
                <a:solidFill>
                  <a:srgbClr val="000000"/>
                </a:solidFill>
                <a:latin typeface="Times New Roman"/>
                <a:ea typeface="ヒラギノ角ゴ Pro W3"/>
                <a:cs typeface="Times New Roman"/>
              </a:rPr>
              <a:t>Focal inflammation</a:t>
            </a:r>
          </a:p>
          <a:p>
            <a:pPr eaLnBrk="1" fontAlgn="auto" hangingPunct="1">
              <a:spcBef>
                <a:spcPts val="0"/>
              </a:spcBef>
              <a:spcAft>
                <a:spcPts val="0"/>
              </a:spcAft>
              <a:defRPr/>
            </a:pPr>
            <a:r>
              <a:rPr lang="en-GB" altLang="en-US" sz="1000" dirty="0" smtClean="0">
                <a:solidFill>
                  <a:srgbClr val="000000"/>
                </a:solidFill>
                <a:latin typeface="Times New Roman"/>
                <a:ea typeface="ヒラギノ角ゴ Pro W3"/>
                <a:cs typeface="Times New Roman"/>
              </a:rPr>
              <a:t>(relapses / MRI lesions)</a:t>
            </a:r>
            <a:endParaRPr lang="en-GB" altLang="en-US" sz="1050" dirty="0" smtClean="0">
              <a:solidFill>
                <a:srgbClr val="000000"/>
              </a:solidFill>
              <a:latin typeface="Times New Roman"/>
              <a:ea typeface="ヒラギノ角ゴ Pro W3"/>
              <a:cs typeface="Times New Roman"/>
            </a:endParaRPr>
          </a:p>
        </p:txBody>
      </p:sp>
      <p:sp>
        <p:nvSpPr>
          <p:cNvPr id="26" name="TextBox 54"/>
          <p:cNvSpPr txBox="1">
            <a:spLocks noChangeArrowheads="1"/>
          </p:cNvSpPr>
          <p:nvPr/>
        </p:nvSpPr>
        <p:spPr bwMode="auto">
          <a:xfrm>
            <a:off x="3538139" y="5444416"/>
            <a:ext cx="3459163" cy="41592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auto" hangingPunct="1">
              <a:spcBef>
                <a:spcPts val="0"/>
              </a:spcBef>
              <a:spcAft>
                <a:spcPts val="0"/>
              </a:spcAft>
              <a:defRPr/>
            </a:pPr>
            <a:r>
              <a:rPr lang="en-GB" altLang="en-US" sz="1000" b="1" dirty="0" smtClean="0">
                <a:solidFill>
                  <a:srgbClr val="000000"/>
                </a:solidFill>
                <a:latin typeface="Times New Roman"/>
                <a:ea typeface="ヒラギノ角ゴ Pro W3"/>
                <a:cs typeface="Times New Roman"/>
              </a:rPr>
              <a:t>Diffuse damage accumulation</a:t>
            </a:r>
          </a:p>
          <a:p>
            <a:pPr algn="r" eaLnBrk="1" fontAlgn="auto" hangingPunct="1">
              <a:spcBef>
                <a:spcPts val="0"/>
              </a:spcBef>
              <a:spcAft>
                <a:spcPts val="0"/>
              </a:spcAft>
              <a:defRPr/>
            </a:pPr>
            <a:r>
              <a:rPr lang="en-GB" altLang="en-US" sz="1000" dirty="0" smtClean="0">
                <a:solidFill>
                  <a:srgbClr val="000000"/>
                </a:solidFill>
                <a:latin typeface="Times New Roman"/>
                <a:ea typeface="ヒラギノ角ゴ Pro W3"/>
                <a:cs typeface="Times New Roman"/>
              </a:rPr>
              <a:t>(neurodegeneration / failure of repair; disability / atrophy)</a:t>
            </a:r>
            <a:endParaRPr lang="en-GB" altLang="en-US" sz="1050" dirty="0" smtClean="0">
              <a:solidFill>
                <a:srgbClr val="000000"/>
              </a:solidFill>
              <a:latin typeface="Times New Roman"/>
              <a:ea typeface="ヒラギノ角ゴ Pro W3"/>
              <a:cs typeface="Times New Roman"/>
            </a:endParaRPr>
          </a:p>
        </p:txBody>
      </p:sp>
    </p:spTree>
    <p:extLst>
      <p:ext uri="{BB962C8B-B14F-4D97-AF65-F5344CB8AC3E}">
        <p14:creationId xmlns:p14="http://schemas.microsoft.com/office/powerpoint/2010/main" val="42337416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xmlns="" id="{20C74BAE-56CC-7B49-9528-54B946121AA4}"/>
              </a:ext>
            </a:extLst>
          </p:cNvPr>
          <p:cNvGrpSpPr/>
          <p:nvPr/>
        </p:nvGrpSpPr>
        <p:grpSpPr>
          <a:xfrm>
            <a:off x="558840" y="1573768"/>
            <a:ext cx="6839999" cy="4406181"/>
            <a:chOff x="137886" y="944957"/>
            <a:chExt cx="6469151" cy="4036372"/>
          </a:xfrm>
        </p:grpSpPr>
        <p:grpSp>
          <p:nvGrpSpPr>
            <p:cNvPr id="3" name="Gruppo 2">
              <a:extLst>
                <a:ext uri="{FF2B5EF4-FFF2-40B4-BE49-F238E27FC236}">
                  <a16:creationId xmlns:a16="http://schemas.microsoft.com/office/drawing/2014/main" xmlns="" id="{997036EA-AC3B-D243-A87F-B1EF6E9BE221}"/>
                </a:ext>
              </a:extLst>
            </p:cNvPr>
            <p:cNvGrpSpPr/>
            <p:nvPr/>
          </p:nvGrpSpPr>
          <p:grpSpPr>
            <a:xfrm>
              <a:off x="137886" y="2643462"/>
              <a:ext cx="2982174" cy="2304131"/>
              <a:chOff x="1498118" y="2718952"/>
              <a:chExt cx="2616329" cy="2021467"/>
            </a:xfrm>
          </p:grpSpPr>
          <p:pic>
            <p:nvPicPr>
              <p:cNvPr id="9" name="Picture 6">
                <a:extLst>
                  <a:ext uri="{FF2B5EF4-FFF2-40B4-BE49-F238E27FC236}">
                    <a16:creationId xmlns:a16="http://schemas.microsoft.com/office/drawing/2014/main" xmlns="" id="{E3173DEC-FE7C-CE4D-BD0B-74C01F279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25" r="48135" b="17319"/>
              <a:stretch>
                <a:fillRect/>
              </a:stretch>
            </p:blipFill>
            <p:spPr bwMode="auto">
              <a:xfrm>
                <a:off x="1498118" y="2772475"/>
                <a:ext cx="2616329" cy="1945717"/>
              </a:xfrm>
              <a:prstGeom prst="rect">
                <a:avLst/>
              </a:prstGeom>
              <a:noFill/>
              <a:ln>
                <a:noFill/>
              </a:ln>
              <a:effectLst/>
              <a:extLst>
                <a:ext uri="{909E8E84-426E-40dd-AFC4-6F175D3DCCD1}">
                  <a14:hiddenFill xmlns:a14="http://schemas.microsoft.com/office/drawing/2010/main">
                    <a:blipFill dpi="0" rotWithShape="0">
                      <a:blip/>
                      <a:srcRect l="6825" r="48135" b="17319"/>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7">
                <a:extLst>
                  <a:ext uri="{FF2B5EF4-FFF2-40B4-BE49-F238E27FC236}">
                    <a16:creationId xmlns:a16="http://schemas.microsoft.com/office/drawing/2014/main" xmlns="" id="{EDE7741B-2CCD-8245-9D78-D0DBE2B87E5B}"/>
                  </a:ext>
                </a:extLst>
              </p:cNvPr>
              <p:cNvSpPr>
                <a:spLocks noChangeArrowheads="1"/>
              </p:cNvSpPr>
              <p:nvPr/>
            </p:nvSpPr>
            <p:spPr bwMode="auto">
              <a:xfrm>
                <a:off x="1640846" y="2718952"/>
                <a:ext cx="284406" cy="284406"/>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ltLang="it-IT" sz="1013"/>
              </a:p>
            </p:txBody>
          </p:sp>
          <p:sp>
            <p:nvSpPr>
              <p:cNvPr id="11" name="Rectangle 10">
                <a:extLst>
                  <a:ext uri="{FF2B5EF4-FFF2-40B4-BE49-F238E27FC236}">
                    <a16:creationId xmlns:a16="http://schemas.microsoft.com/office/drawing/2014/main" xmlns="" id="{17F3BFC5-A6CB-0241-A1E2-9E089EA07C39}"/>
                  </a:ext>
                </a:extLst>
              </p:cNvPr>
              <p:cNvSpPr>
                <a:spLocks noChangeArrowheads="1"/>
              </p:cNvSpPr>
              <p:nvPr/>
            </p:nvSpPr>
            <p:spPr bwMode="auto">
              <a:xfrm>
                <a:off x="1498118" y="4630059"/>
                <a:ext cx="581396" cy="11036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ltLang="it-IT" sz="1013"/>
              </a:p>
            </p:txBody>
          </p:sp>
        </p:grpSp>
        <p:grpSp>
          <p:nvGrpSpPr>
            <p:cNvPr id="4" name="Gruppo 3">
              <a:extLst>
                <a:ext uri="{FF2B5EF4-FFF2-40B4-BE49-F238E27FC236}">
                  <a16:creationId xmlns:a16="http://schemas.microsoft.com/office/drawing/2014/main" xmlns="" id="{D37D5ABA-0FE3-DA4C-A27B-DCE00D5F0918}"/>
                </a:ext>
              </a:extLst>
            </p:cNvPr>
            <p:cNvGrpSpPr/>
            <p:nvPr/>
          </p:nvGrpSpPr>
          <p:grpSpPr>
            <a:xfrm>
              <a:off x="3714579" y="2646413"/>
              <a:ext cx="2892458" cy="2334916"/>
              <a:chOff x="4432436" y="2676974"/>
              <a:chExt cx="2537619" cy="2048475"/>
            </a:xfrm>
          </p:grpSpPr>
          <p:pic>
            <p:nvPicPr>
              <p:cNvPr id="6" name="Picture 5">
                <a:extLst>
                  <a:ext uri="{FF2B5EF4-FFF2-40B4-BE49-F238E27FC236}">
                    <a16:creationId xmlns:a16="http://schemas.microsoft.com/office/drawing/2014/main" xmlns="" id="{02341C8C-5242-9C4D-B422-F6414DC4E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44" b="17319"/>
              <a:stretch>
                <a:fillRect/>
              </a:stretch>
            </p:blipFill>
            <p:spPr bwMode="auto">
              <a:xfrm>
                <a:off x="4432436" y="2718952"/>
                <a:ext cx="2537619" cy="1964608"/>
              </a:xfrm>
              <a:prstGeom prst="rect">
                <a:avLst/>
              </a:prstGeom>
              <a:noFill/>
              <a:ln>
                <a:noFill/>
              </a:ln>
              <a:effectLst/>
              <a:extLst>
                <a:ext uri="{909E8E84-426E-40dd-AFC4-6F175D3DCCD1}">
                  <a14:hiddenFill xmlns:a14="http://schemas.microsoft.com/office/drawing/2010/main">
                    <a:blipFill dpi="0" rotWithShape="0">
                      <a:blip/>
                      <a:srcRect l="56744" b="17319"/>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8">
                <a:extLst>
                  <a:ext uri="{FF2B5EF4-FFF2-40B4-BE49-F238E27FC236}">
                    <a16:creationId xmlns:a16="http://schemas.microsoft.com/office/drawing/2014/main" xmlns="" id="{012F5701-63B1-4F44-8845-4ADD6BCC70AE}"/>
                  </a:ext>
                </a:extLst>
              </p:cNvPr>
              <p:cNvSpPr>
                <a:spLocks noChangeArrowheads="1"/>
              </p:cNvSpPr>
              <p:nvPr/>
            </p:nvSpPr>
            <p:spPr bwMode="auto">
              <a:xfrm>
                <a:off x="4451327" y="2676974"/>
                <a:ext cx="284406" cy="284406"/>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ltLang="it-IT" sz="1013"/>
              </a:p>
            </p:txBody>
          </p:sp>
          <p:sp>
            <p:nvSpPr>
              <p:cNvPr id="8" name="Rectangle 11">
                <a:extLst>
                  <a:ext uri="{FF2B5EF4-FFF2-40B4-BE49-F238E27FC236}">
                    <a16:creationId xmlns:a16="http://schemas.microsoft.com/office/drawing/2014/main" xmlns="" id="{B7F8CCD3-EC1D-E347-A1B4-82244405C451}"/>
                  </a:ext>
                </a:extLst>
              </p:cNvPr>
              <p:cNvSpPr>
                <a:spLocks noChangeArrowheads="1"/>
              </p:cNvSpPr>
              <p:nvPr/>
            </p:nvSpPr>
            <p:spPr bwMode="auto">
              <a:xfrm>
                <a:off x="4432436" y="4630058"/>
                <a:ext cx="510779" cy="95391"/>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ltLang="it-IT" sz="1013"/>
              </a:p>
            </p:txBody>
          </p:sp>
        </p:grpSp>
        <p:pic>
          <p:nvPicPr>
            <p:cNvPr id="5" name="Picture 4">
              <a:extLst>
                <a:ext uri="{FF2B5EF4-FFF2-40B4-BE49-F238E27FC236}">
                  <a16:creationId xmlns:a16="http://schemas.microsoft.com/office/drawing/2014/main" xmlns="" id="{526B4A10-23A7-E44F-AAA6-EFC72EC49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56" y="944957"/>
              <a:ext cx="4173607" cy="18983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 name="Titolo 1">
            <a:extLst>
              <a:ext uri="{FF2B5EF4-FFF2-40B4-BE49-F238E27FC236}">
                <a16:creationId xmlns:a16="http://schemas.microsoft.com/office/drawing/2014/main" xmlns="" id="{6C8CE861-443E-2142-9F62-01EBFE52C2C0}"/>
              </a:ext>
            </a:extLst>
          </p:cNvPr>
          <p:cNvSpPr txBox="1">
            <a:spLocks/>
          </p:cNvSpPr>
          <p:nvPr/>
        </p:nvSpPr>
        <p:spPr>
          <a:xfrm>
            <a:off x="46015" y="58596"/>
            <a:ext cx="7358189" cy="50299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4000" i="1" dirty="0" err="1" smtClean="0">
                <a:solidFill>
                  <a:srgbClr val="FF0000"/>
                </a:solidFill>
                <a:latin typeface="Times New Roman"/>
                <a:cs typeface="Times New Roman"/>
              </a:rPr>
              <a:t>Individual</a:t>
            </a:r>
            <a:r>
              <a:rPr lang="it-IT" sz="4000" i="1" dirty="0" smtClean="0">
                <a:solidFill>
                  <a:srgbClr val="FF0000"/>
                </a:solidFill>
                <a:latin typeface="Times New Roman"/>
                <a:cs typeface="Times New Roman"/>
              </a:rPr>
              <a:t> patient </a:t>
            </a:r>
            <a:r>
              <a:rPr lang="it-IT" sz="4000" i="1" dirty="0" err="1" smtClean="0">
                <a:solidFill>
                  <a:srgbClr val="FF0000"/>
                </a:solidFill>
                <a:latin typeface="Times New Roman"/>
                <a:cs typeface="Times New Roman"/>
              </a:rPr>
              <a:t>response</a:t>
            </a:r>
            <a:endParaRPr lang="it-IT" sz="4000" i="1" dirty="0">
              <a:solidFill>
                <a:srgbClr val="FF0000"/>
              </a:solidFill>
              <a:latin typeface="Times New Roman"/>
              <a:cs typeface="Times New Roman"/>
            </a:endParaRPr>
          </a:p>
        </p:txBody>
      </p:sp>
      <p:sp>
        <p:nvSpPr>
          <p:cNvPr id="13" name="CasellaDiTesto 12">
            <a:extLst>
              <a:ext uri="{FF2B5EF4-FFF2-40B4-BE49-F238E27FC236}">
                <a16:creationId xmlns:a16="http://schemas.microsoft.com/office/drawing/2014/main" xmlns="" id="{A6DCFF7A-EB00-E849-9A7F-31C627CFC7B1}"/>
              </a:ext>
            </a:extLst>
          </p:cNvPr>
          <p:cNvSpPr txBox="1"/>
          <p:nvPr/>
        </p:nvSpPr>
        <p:spPr>
          <a:xfrm>
            <a:off x="5867485" y="6573679"/>
            <a:ext cx="3162215" cy="246221"/>
          </a:xfrm>
          <a:prstGeom prst="rect">
            <a:avLst/>
          </a:prstGeom>
        </p:spPr>
        <p:txBody>
          <a:bodyPr wrap="square" anchor="b" anchorCtr="0">
            <a:spAutoFit/>
          </a:bodyPr>
          <a:lstStyle>
            <a:defPPr>
              <a:defRPr lang="it-IT"/>
            </a:defPPr>
            <a:lvl1pPr>
              <a:defRPr sz="1000" i="1" kern="0">
                <a:solidFill>
                  <a:schemeClr val="tx1">
                    <a:lumMod val="50000"/>
                    <a:lumOff val="50000"/>
                  </a:schemeClr>
                </a:solidFill>
                <a:latin typeface="Arial" panose="020B0604020202020204" pitchFamily="34" charset="0"/>
                <a:cs typeface="Arial" panose="020B0604020202020204" pitchFamily="34" charset="0"/>
              </a:defRPr>
            </a:lvl1pPr>
          </a:lstStyle>
          <a:p>
            <a:pPr>
              <a:spcAft>
                <a:spcPts val="300"/>
              </a:spcAft>
            </a:pPr>
            <a:r>
              <a:rPr lang="en-GB" dirty="0" err="1">
                <a:solidFill>
                  <a:schemeClr val="tx1"/>
                </a:solidFill>
                <a:latin typeface="Times New Roman"/>
                <a:cs typeface="Times New Roman"/>
              </a:rPr>
              <a:t>Sormani</a:t>
            </a:r>
            <a:r>
              <a:rPr lang="en-GB" dirty="0">
                <a:solidFill>
                  <a:schemeClr val="tx1"/>
                </a:solidFill>
                <a:latin typeface="Times New Roman"/>
                <a:cs typeface="Times New Roman"/>
              </a:rPr>
              <a:t> et al., </a:t>
            </a:r>
            <a:r>
              <a:rPr lang="en-GB" dirty="0" err="1">
                <a:solidFill>
                  <a:schemeClr val="tx1"/>
                </a:solidFill>
                <a:latin typeface="Times New Roman"/>
                <a:cs typeface="Times New Roman"/>
              </a:rPr>
              <a:t>Neurol</a:t>
            </a:r>
            <a:r>
              <a:rPr lang="en-GB" dirty="0">
                <a:solidFill>
                  <a:schemeClr val="tx1"/>
                </a:solidFill>
                <a:latin typeface="Times New Roman"/>
                <a:cs typeface="Times New Roman"/>
              </a:rPr>
              <a:t> </a:t>
            </a:r>
            <a:r>
              <a:rPr lang="en-GB" dirty="0" err="1">
                <a:solidFill>
                  <a:schemeClr val="tx1"/>
                </a:solidFill>
                <a:latin typeface="Times New Roman"/>
                <a:cs typeface="Times New Roman"/>
              </a:rPr>
              <a:t>Neuroimmunol</a:t>
            </a:r>
            <a:r>
              <a:rPr lang="en-GB" dirty="0">
                <a:solidFill>
                  <a:schemeClr val="tx1"/>
                </a:solidFill>
                <a:latin typeface="Times New Roman"/>
                <a:cs typeface="Times New Roman"/>
              </a:rPr>
              <a:t> </a:t>
            </a:r>
            <a:r>
              <a:rPr lang="en-GB" dirty="0" err="1">
                <a:solidFill>
                  <a:schemeClr val="tx1"/>
                </a:solidFill>
                <a:latin typeface="Times New Roman"/>
                <a:cs typeface="Times New Roman"/>
              </a:rPr>
              <a:t>Neuroinflamm</a:t>
            </a:r>
            <a:r>
              <a:rPr lang="en-GB" dirty="0">
                <a:solidFill>
                  <a:schemeClr val="tx1"/>
                </a:solidFill>
                <a:latin typeface="Times New Roman"/>
                <a:cs typeface="Times New Roman"/>
              </a:rPr>
              <a:t> 2017</a:t>
            </a:r>
          </a:p>
        </p:txBody>
      </p:sp>
    </p:spTree>
    <p:extLst>
      <p:ext uri="{BB962C8B-B14F-4D97-AF65-F5344CB8AC3E}">
        <p14:creationId xmlns:p14="http://schemas.microsoft.com/office/powerpoint/2010/main" val="41416563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574604" y="6508928"/>
            <a:ext cx="5454187" cy="24750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it-IT" sz="1100" b="0" i="0" u="none" strike="noStrike" kern="1200" cap="none" spc="0" normalizeH="0" baseline="0" noProof="0" dirty="0">
                <a:ln>
                  <a:noFill/>
                </a:ln>
                <a:effectLst/>
                <a:uLnTx/>
                <a:uFillTx/>
                <a:latin typeface="Times New Roman"/>
                <a:ea typeface="+mn-ea"/>
                <a:cs typeface="Times New Roman"/>
              </a:rPr>
              <a:t>Bevan CJ.  </a:t>
            </a:r>
            <a:r>
              <a:rPr kumimoji="0" lang="en-US" altLang="it-IT" sz="1100" b="0" i="0" u="none" strike="noStrike" kern="1200" cap="none" spc="0" normalizeH="0" baseline="0" noProof="0" dirty="0" err="1">
                <a:ln>
                  <a:noFill/>
                </a:ln>
                <a:effectLst/>
                <a:uLnTx/>
                <a:uFillTx/>
                <a:latin typeface="Times New Roman"/>
                <a:ea typeface="+mn-ea"/>
                <a:cs typeface="Times New Roman"/>
              </a:rPr>
              <a:t>Jama</a:t>
            </a:r>
            <a:r>
              <a:rPr kumimoji="0" lang="en-US" altLang="it-IT" sz="1100" b="0" i="0" u="none" strike="noStrike" kern="1200" cap="none" spc="0" normalizeH="0" baseline="0" noProof="0" dirty="0">
                <a:ln>
                  <a:noFill/>
                </a:ln>
                <a:effectLst/>
                <a:uLnTx/>
                <a:uFillTx/>
                <a:latin typeface="Times New Roman"/>
                <a:ea typeface="+mn-ea"/>
                <a:cs typeface="Times New Roman"/>
              </a:rPr>
              <a:t> </a:t>
            </a:r>
            <a:r>
              <a:rPr kumimoji="0" lang="en-US" altLang="it-IT" sz="1100" b="0" i="0" u="none" strike="noStrike" kern="1200" cap="none" spc="0" normalizeH="0" baseline="0" noProof="0" dirty="0" err="1">
                <a:ln>
                  <a:noFill/>
                </a:ln>
                <a:effectLst/>
                <a:uLnTx/>
                <a:uFillTx/>
                <a:latin typeface="Times New Roman"/>
                <a:ea typeface="+mn-ea"/>
                <a:cs typeface="Times New Roman"/>
              </a:rPr>
              <a:t>Neurol</a:t>
            </a:r>
            <a:r>
              <a:rPr kumimoji="0" lang="en-US" altLang="it-IT" sz="1100" b="0" i="0" u="none" strike="noStrike" kern="1200" cap="none" spc="0" normalizeH="0" baseline="0" noProof="0" dirty="0">
                <a:ln>
                  <a:noFill/>
                </a:ln>
                <a:effectLst/>
                <a:uLnTx/>
                <a:uFillTx/>
                <a:latin typeface="Times New Roman"/>
                <a:ea typeface="+mn-ea"/>
                <a:cs typeface="Times New Roman"/>
              </a:rPr>
              <a:t> 2014; </a:t>
            </a:r>
            <a:r>
              <a:rPr kumimoji="0" lang="en-US" altLang="it-IT" sz="1100" b="0" i="0" u="none" strike="noStrike" kern="1200" cap="none" spc="0" normalizeH="0" baseline="0" noProof="0" dirty="0" err="1">
                <a:ln>
                  <a:noFill/>
                </a:ln>
                <a:effectLst/>
                <a:uLnTx/>
                <a:uFillTx/>
                <a:latin typeface="Times New Roman"/>
                <a:ea typeface="+mn-ea"/>
                <a:cs typeface="Times New Roman"/>
              </a:rPr>
              <a:t>Giovannoni</a:t>
            </a:r>
            <a:r>
              <a:rPr kumimoji="0" lang="en-US" altLang="it-IT" sz="1100" b="0" i="0" u="none" strike="noStrike" kern="1200" cap="none" spc="0" normalizeH="0" baseline="0" noProof="0" dirty="0">
                <a:ln>
                  <a:noFill/>
                </a:ln>
                <a:effectLst/>
                <a:uLnTx/>
                <a:uFillTx/>
                <a:latin typeface="Times New Roman"/>
                <a:ea typeface="+mn-ea"/>
                <a:cs typeface="Times New Roman"/>
              </a:rPr>
              <a:t> G. Multiple Sclerosis and Related Disorders 2015</a:t>
            </a:r>
          </a:p>
        </p:txBody>
      </p:sp>
      <p:sp>
        <p:nvSpPr>
          <p:cNvPr id="3" name="TextBox 2"/>
          <p:cNvSpPr txBox="1">
            <a:spLocks noChangeArrowheads="1"/>
          </p:cNvSpPr>
          <p:nvPr/>
        </p:nvSpPr>
        <p:spPr bwMode="auto">
          <a:xfrm>
            <a:off x="219589" y="2024437"/>
            <a:ext cx="8458200" cy="4308872"/>
          </a:xfrm>
          <a:prstGeom prst="rect">
            <a:avLst/>
          </a:prstGeom>
          <a:noFill/>
          <a:ln w="9525">
            <a:noFill/>
            <a:miter lim="800000"/>
            <a:headEnd/>
            <a:tailEnd/>
          </a:ln>
        </p:spPr>
        <p:txBody>
          <a:bodyPr>
            <a:spAutoFit/>
          </a:bodyPr>
          <a:lstStyle/>
          <a:p>
            <a:pPr marL="0" marR="0" lvl="0" indent="0" algn="just" defTabSz="914400" rtl="0" eaLnBrk="0" fontAlgn="base" latinLnBrk="0" hangingPunct="0">
              <a:lnSpc>
                <a:spcPct val="90000"/>
              </a:lnSpc>
              <a:spcBef>
                <a:spcPct val="0"/>
              </a:spcBef>
              <a:spcAft>
                <a:spcPct val="0"/>
              </a:spcAft>
              <a:buClrTx/>
              <a:buSzTx/>
              <a:buFontTx/>
              <a:buNone/>
              <a:tabLst/>
              <a:defRPr/>
            </a:pPr>
            <a:r>
              <a:rPr kumimoji="0" lang="en-US" altLang="it-IT" sz="2800" i="1" u="none" strike="noStrike" kern="1200" cap="none" spc="0" normalizeH="0" baseline="0" noProof="0" dirty="0">
                <a:ln>
                  <a:noFill/>
                </a:ln>
                <a:solidFill>
                  <a:srgbClr val="FF0000"/>
                </a:solidFill>
                <a:effectLst/>
                <a:uLnTx/>
                <a:uFillTx/>
                <a:latin typeface="Times New Roman"/>
                <a:ea typeface="+mn-ea"/>
                <a:cs typeface="Times New Roman"/>
              </a:rPr>
              <a:t>NEDA3</a:t>
            </a:r>
          </a:p>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US" altLang="it-IT" sz="2200" b="1" i="0" u="none" strike="noStrike" kern="1200" cap="none" spc="0" normalizeH="0" baseline="0" noProof="0" dirty="0">
              <a:ln>
                <a:noFill/>
              </a:ln>
              <a:solidFill>
                <a:prstClr val="black"/>
              </a:solidFill>
              <a:effectLst/>
              <a:uLnTx/>
              <a:uFillTx/>
              <a:latin typeface="Times New Roman"/>
              <a:ea typeface="+mn-ea"/>
              <a:cs typeface="Times New Roman"/>
            </a:endParaRPr>
          </a:p>
          <a:p>
            <a:pPr marL="342900" marR="0" lvl="0" indent="-34290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no 12-week confirmed disability progression </a:t>
            </a:r>
          </a:p>
          <a:p>
            <a:pPr marL="342900" marR="0" lvl="0" indent="-34290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endParaRPr kumimoji="0" lang="en-US" altLang="it-IT"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342900" marR="0" lvl="0" indent="-34290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no protocol-defined relapses</a:t>
            </a:r>
          </a:p>
          <a:p>
            <a:pPr marL="342900" marR="0" lvl="0" indent="-34290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endParaRPr kumimoji="0" lang="en-US" altLang="it-IT"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342900" marR="0" lvl="0" indent="-34290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no new/enlarging T</a:t>
            </a:r>
            <a:r>
              <a:rPr kumimoji="0" lang="en-US" altLang="it-IT" sz="2400" b="0" i="0" u="none" strike="noStrike" kern="1200" cap="none" spc="0" normalizeH="0" baseline="-25000" noProof="0" dirty="0">
                <a:ln>
                  <a:noFill/>
                </a:ln>
                <a:solidFill>
                  <a:prstClr val="black"/>
                </a:solidFill>
                <a:effectLst/>
                <a:uLnTx/>
                <a:uFillTx/>
                <a:latin typeface="Times New Roman"/>
                <a:ea typeface="+mn-ea"/>
                <a:cs typeface="Times New Roman"/>
              </a:rPr>
              <a:t>2</a:t>
            </a: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 lesions  </a:t>
            </a:r>
          </a:p>
          <a:p>
            <a:pPr marL="342900" marR="0" lvl="0" indent="-34290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endParaRPr kumimoji="0" lang="en-US" altLang="it-IT"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342900" marR="0" lvl="0" indent="-34290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no T</a:t>
            </a:r>
            <a:r>
              <a:rPr kumimoji="0" lang="en-US" altLang="it-IT" sz="2400" b="0" i="0" u="none" strike="noStrike" kern="1200" cap="none" spc="0" normalizeH="0" baseline="-25000" noProof="0" dirty="0">
                <a:ln>
                  <a:noFill/>
                </a:ln>
                <a:solidFill>
                  <a:prstClr val="black"/>
                </a:solidFill>
                <a:effectLst/>
                <a:uLnTx/>
                <a:uFillTx/>
                <a:latin typeface="Times New Roman"/>
                <a:ea typeface="+mn-ea"/>
                <a:cs typeface="Times New Roman"/>
              </a:rPr>
              <a:t>1 </a:t>
            </a: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gadolinium enhancing lesions</a:t>
            </a:r>
          </a:p>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US" altLang="it-IT" sz="18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US" altLang="it-IT" sz="1000" b="1" i="0" u="none" strike="noStrike" kern="1200" cap="none" spc="0" normalizeH="0" baseline="0" noProof="0" dirty="0">
              <a:ln>
                <a:noFill/>
              </a:ln>
              <a:solidFill>
                <a:srgbClr val="5F6DB2"/>
              </a:solidFill>
              <a:effectLst/>
              <a:uLnTx/>
              <a:uFillTx/>
              <a:latin typeface="Times New Roman"/>
              <a:ea typeface="+mn-ea"/>
              <a:cs typeface="Times New Roman"/>
            </a:endParaRPr>
          </a:p>
          <a:p>
            <a:pPr marL="0" marR="0" lvl="0" indent="0" algn="just" defTabSz="914400" rtl="0" eaLnBrk="0" fontAlgn="base" latinLnBrk="0" hangingPunct="0">
              <a:lnSpc>
                <a:spcPct val="90000"/>
              </a:lnSpc>
              <a:spcBef>
                <a:spcPct val="0"/>
              </a:spcBef>
              <a:spcAft>
                <a:spcPct val="0"/>
              </a:spcAft>
              <a:buClrTx/>
              <a:buSzTx/>
              <a:buFontTx/>
              <a:buNone/>
              <a:tabLst/>
              <a:defRPr/>
            </a:pPr>
            <a:r>
              <a:rPr kumimoji="0" lang="en-US" altLang="it-IT" sz="2800" i="1" u="none" strike="noStrike" kern="1200" cap="none" spc="0" normalizeH="0" baseline="0" noProof="0" dirty="0">
                <a:ln>
                  <a:noFill/>
                </a:ln>
                <a:solidFill>
                  <a:srgbClr val="FF0000"/>
                </a:solidFill>
                <a:effectLst/>
                <a:uLnTx/>
                <a:uFillTx/>
                <a:latin typeface="Times New Roman"/>
                <a:ea typeface="+mn-ea"/>
                <a:cs typeface="Times New Roman"/>
              </a:rPr>
              <a:t>NEDA4</a:t>
            </a:r>
          </a:p>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US" altLang="it-IT" sz="18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just" defTabSz="914400" rtl="0" eaLnBrk="0" fontAlgn="base" latinLnBrk="0" hangingPunct="0">
              <a:lnSpc>
                <a:spcPct val="90000"/>
              </a:lnSpc>
              <a:spcBef>
                <a:spcPct val="0"/>
              </a:spcBef>
              <a:spcAft>
                <a:spcPct val="0"/>
              </a:spcAft>
              <a:buClrTx/>
              <a:buSzTx/>
              <a:buFontTx/>
              <a:buNone/>
              <a:tabLst/>
              <a:defRPr/>
            </a:pP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No loss of brain volume</a:t>
            </a:r>
          </a:p>
        </p:txBody>
      </p:sp>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t="26455"/>
          <a:stretch/>
        </p:blipFill>
        <p:spPr bwMode="auto">
          <a:xfrm>
            <a:off x="0" y="293059"/>
            <a:ext cx="7772400" cy="125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p:cNvSpPr>
          <p:nvPr/>
        </p:nvSpPr>
        <p:spPr bwMode="auto">
          <a:xfrm>
            <a:off x="135169" y="1026040"/>
            <a:ext cx="8604787" cy="865188"/>
          </a:xfrm>
          <a:prstGeom prst="rect">
            <a:avLst/>
          </a:prstGeom>
          <a:noFill/>
          <a:ln w="9525">
            <a:noFill/>
            <a:miter lim="800000"/>
            <a:headEnd/>
            <a:tailEnd/>
          </a:ln>
        </p:spPr>
        <p:txBody>
          <a:bodyPr lIns="0" tIns="0" rIns="0" bIns="0" anchor="b"/>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i="1" u="none" strike="noStrike" kern="1200" cap="none" spc="0" normalizeH="0" baseline="0" noProof="0" dirty="0" smtClean="0">
                <a:ln>
                  <a:noFill/>
                </a:ln>
                <a:solidFill>
                  <a:srgbClr val="FF0000"/>
                </a:solidFill>
                <a:effectLst/>
                <a:uLnTx/>
                <a:uFillTx/>
                <a:latin typeface="Times New Roman"/>
                <a:ea typeface="+mn-ea"/>
                <a:cs typeface="Times New Roman"/>
              </a:rPr>
              <a:t>No </a:t>
            </a:r>
            <a:r>
              <a:rPr kumimoji="0" lang="en-US" altLang="en-US" sz="3200" i="1" u="none" strike="noStrike" kern="1200" cap="none" spc="0" normalizeH="0" baseline="0" noProof="0" dirty="0">
                <a:ln>
                  <a:noFill/>
                </a:ln>
                <a:solidFill>
                  <a:srgbClr val="FF0000"/>
                </a:solidFill>
                <a:effectLst/>
                <a:uLnTx/>
                <a:uFillTx/>
                <a:latin typeface="Times New Roman"/>
                <a:ea typeface="+mn-ea"/>
                <a:cs typeface="Times New Roman"/>
              </a:rPr>
              <a:t>evidence of disease activity </a:t>
            </a:r>
            <a:r>
              <a:rPr kumimoji="0" lang="en-US" altLang="en-US" sz="3200" i="1" u="none" strike="noStrike" kern="1200" cap="none" spc="0" normalizeH="0" baseline="0" noProof="0" dirty="0" smtClean="0">
                <a:ln>
                  <a:noFill/>
                </a:ln>
                <a:solidFill>
                  <a:srgbClr val="FF0000"/>
                </a:solidFill>
                <a:effectLst/>
                <a:uLnTx/>
                <a:uFillTx/>
                <a:latin typeface="Times New Roman"/>
                <a:ea typeface="+mn-ea"/>
                <a:cs typeface="Times New Roman"/>
              </a:rPr>
              <a:t>(</a:t>
            </a:r>
            <a:r>
              <a:rPr kumimoji="0" lang="en-US" altLang="en-US" sz="3200" i="1" u="none" strike="noStrike" kern="1200" cap="none" spc="0" normalizeH="0" baseline="0" noProof="0" dirty="0">
                <a:ln>
                  <a:noFill/>
                </a:ln>
                <a:solidFill>
                  <a:srgbClr val="FF0000"/>
                </a:solidFill>
                <a:effectLst/>
                <a:uLnTx/>
                <a:uFillTx/>
                <a:latin typeface="Times New Roman"/>
                <a:ea typeface="+mn-ea"/>
                <a:cs typeface="Times New Roman"/>
              </a:rPr>
              <a:t>NEDA</a:t>
            </a:r>
            <a:r>
              <a:rPr kumimoji="0" lang="en-US" altLang="en-US" sz="3200" i="1" u="none" strike="noStrike" kern="1200" cap="none" spc="0" normalizeH="0" baseline="0" noProof="0" dirty="0" smtClean="0">
                <a:ln>
                  <a:noFill/>
                </a:ln>
                <a:solidFill>
                  <a:srgbClr val="FF0000"/>
                </a:solidFill>
                <a:effectLst/>
                <a:uLnTx/>
                <a:uFillTx/>
                <a:latin typeface="Times New Roman"/>
                <a:ea typeface="+mn-ea"/>
                <a:cs typeface="Times New Roman"/>
              </a:rPr>
              <a:t>)</a:t>
            </a:r>
            <a:endParaRPr kumimoji="0" lang="en-GB" sz="2600" i="1" u="none" strike="noStrike" kern="1200" cap="none" spc="0" normalizeH="0" baseline="0" noProof="0" dirty="0">
              <a:ln>
                <a:noFill/>
              </a:ln>
              <a:solidFill>
                <a:srgbClr val="FF0000"/>
              </a:solidFill>
              <a:effectLst/>
              <a:uLnTx/>
              <a:uFillTx/>
              <a:latin typeface="Times New Roman"/>
              <a:ea typeface="+mn-ea"/>
              <a:cs typeface="Times New Roman"/>
            </a:endParaRPr>
          </a:p>
        </p:txBody>
      </p:sp>
      <p:grpSp>
        <p:nvGrpSpPr>
          <p:cNvPr id="6" name="Gruppo 5"/>
          <p:cNvGrpSpPr/>
          <p:nvPr/>
        </p:nvGrpSpPr>
        <p:grpSpPr>
          <a:xfrm>
            <a:off x="135169" y="1394239"/>
            <a:ext cx="8806425" cy="4999236"/>
            <a:chOff x="225454" y="1868713"/>
            <a:chExt cx="8806425" cy="3680723"/>
          </a:xfrm>
        </p:grpSpPr>
        <p:sp>
          <p:nvSpPr>
            <p:cNvPr id="7" name="Rettangolo 6"/>
            <p:cNvSpPr/>
            <p:nvPr/>
          </p:nvSpPr>
          <p:spPr>
            <a:xfrm>
              <a:off x="225454" y="1868713"/>
              <a:ext cx="8806425" cy="368072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TextBox 2"/>
            <p:cNvSpPr txBox="1">
              <a:spLocks noChangeArrowheads="1"/>
            </p:cNvSpPr>
            <p:nvPr/>
          </p:nvSpPr>
          <p:spPr bwMode="auto">
            <a:xfrm>
              <a:off x="225454" y="2678249"/>
              <a:ext cx="8604787" cy="2421249"/>
            </a:xfrm>
            <a:prstGeom prst="rect">
              <a:avLst/>
            </a:prstGeom>
            <a:noFill/>
            <a:ln w="9525">
              <a:noFill/>
              <a:miter lim="800000"/>
              <a:headEnd/>
              <a:tailEnd/>
            </a:ln>
          </p:spPr>
          <p:txBody>
            <a:bodyPr wrap="square">
              <a:spAutoFit/>
            </a:bodyPr>
            <a:lstStyle/>
            <a:p>
              <a:pPr marL="457200" marR="0" lvl="0" indent="-457200" algn="just" defTabSz="914400" rtl="0" eaLnBrk="0" fontAlgn="base" latinLnBrk="0" hangingPunct="0">
                <a:lnSpc>
                  <a:spcPct val="90000"/>
                </a:lnSpc>
                <a:spcBef>
                  <a:spcPts val="2400"/>
                </a:spcBef>
                <a:spcAft>
                  <a:spcPct val="0"/>
                </a:spcAft>
                <a:buClr>
                  <a:srgbClr val="FF0000"/>
                </a:buClr>
                <a:buSzTx/>
                <a:buFont typeface="Wingdings" charset="2"/>
                <a:buChar char="²"/>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Comprehensive measure of overall treatment </a:t>
              </a:r>
              <a:r>
                <a:rPr kumimoji="0" lang="en-US" sz="2800" b="0" i="0" u="none" strike="noStrike" kern="1200" cap="none" spc="0" normalizeH="0" baseline="0" noProof="0" dirty="0" smtClean="0">
                  <a:ln>
                    <a:noFill/>
                  </a:ln>
                  <a:solidFill>
                    <a:prstClr val="black"/>
                  </a:solidFill>
                  <a:effectLst/>
                  <a:uLnTx/>
                  <a:uFillTx/>
                  <a:latin typeface="Times New Roman"/>
                  <a:ea typeface="+mn-ea"/>
                  <a:cs typeface="Times New Roman"/>
                </a:rPr>
                <a:t>benefit.</a:t>
              </a: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457200" marR="0" lvl="0" indent="-457200" algn="just" defTabSz="914400" rtl="0" eaLnBrk="0" fontAlgn="base" latinLnBrk="0" hangingPunct="0">
                <a:lnSpc>
                  <a:spcPct val="90000"/>
                </a:lnSpc>
                <a:spcBef>
                  <a:spcPts val="2400"/>
                </a:spcBef>
                <a:spcAft>
                  <a:spcPct val="0"/>
                </a:spcAft>
                <a:buClr>
                  <a:srgbClr val="FF0000"/>
                </a:buClr>
                <a:buSzTx/>
                <a:buFont typeface="Wingdings" charset="2"/>
                <a:buChar char="²"/>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Used to assess positive treatment response for patients </a:t>
              </a:r>
              <a:r>
                <a:rPr kumimoji="0" lang="en-US" sz="2800" b="0" i="0" u="none" strike="noStrike" kern="1200" cap="none" spc="0" normalizeH="0" baseline="0" noProof="0" dirty="0" smtClean="0">
                  <a:ln>
                    <a:noFill/>
                  </a:ln>
                  <a:solidFill>
                    <a:prstClr val="black"/>
                  </a:solidFill>
                  <a:effectLst/>
                  <a:uLnTx/>
                  <a:uFillTx/>
                  <a:latin typeface="Times New Roman"/>
                  <a:ea typeface="+mn-ea"/>
                  <a:cs typeface="Times New Roman"/>
                </a:rPr>
                <a:t>with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RRMS after 2 </a:t>
              </a:r>
              <a:r>
                <a:rPr kumimoji="0" lang="en-US" sz="2800" b="0" i="0" u="none" strike="noStrike" kern="1200" cap="none" spc="0" normalizeH="0" baseline="0" noProof="0" dirty="0" smtClean="0">
                  <a:ln>
                    <a:noFill/>
                  </a:ln>
                  <a:solidFill>
                    <a:prstClr val="black"/>
                  </a:solidFill>
                  <a:effectLst/>
                  <a:uLnTx/>
                  <a:uFillTx/>
                  <a:latin typeface="Times New Roman"/>
                  <a:ea typeface="+mn-ea"/>
                  <a:cs typeface="Times New Roman"/>
                </a:rPr>
                <a:t>years.</a:t>
              </a: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457200" marR="0" lvl="0" indent="-457200" algn="just" defTabSz="914400" rtl="0" eaLnBrk="0" fontAlgn="base" latinLnBrk="0" hangingPunct="0">
                <a:lnSpc>
                  <a:spcPct val="90000"/>
                </a:lnSpc>
                <a:spcBef>
                  <a:spcPts val="2400"/>
                </a:spcBef>
                <a:spcAft>
                  <a:spcPct val="0"/>
                </a:spcAft>
                <a:buClr>
                  <a:srgbClr val="FF0000"/>
                </a:buClr>
                <a:buSzTx/>
                <a:buFont typeface="Wingdings" charset="2"/>
                <a:buChar char="²"/>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It is an evolving measure and there are conflicting studies regarding the prognostic potential of NEDA3 for long-term </a:t>
              </a:r>
              <a:r>
                <a:rPr kumimoji="0" lang="en-US" sz="2800" b="0" i="0" u="none" strike="noStrike" kern="1200" cap="none" spc="0" normalizeH="0" baseline="0" noProof="0" dirty="0" smtClean="0">
                  <a:ln>
                    <a:noFill/>
                  </a:ln>
                  <a:solidFill>
                    <a:prstClr val="black"/>
                  </a:solidFill>
                  <a:effectLst/>
                  <a:uLnTx/>
                  <a:uFillTx/>
                  <a:latin typeface="Times New Roman"/>
                  <a:ea typeface="+mn-ea"/>
                  <a:cs typeface="Times New Roman"/>
                </a:rPr>
                <a:t>disease stability.</a:t>
              </a: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285750" marR="0" lvl="0" indent="-28575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endParaRPr kumimoji="0" lang="en-US" altLang="it-IT" b="0" i="0" u="none" strike="noStrike" kern="1200" cap="none" spc="0" normalizeH="0" baseline="0" noProof="0" dirty="0">
                <a:ln>
                  <a:noFill/>
                </a:ln>
                <a:solidFill>
                  <a:prstClr val="black"/>
                </a:solidFill>
                <a:effectLst/>
                <a:uLnTx/>
                <a:uFillTx/>
                <a:latin typeface="Times New Roman"/>
                <a:ea typeface="+mn-ea"/>
                <a:cs typeface="Times New Roman"/>
              </a:endParaRPr>
            </a:p>
          </p:txBody>
        </p:sp>
      </p:grpSp>
    </p:spTree>
    <p:extLst>
      <p:ext uri="{BB962C8B-B14F-4D97-AF65-F5344CB8AC3E}">
        <p14:creationId xmlns:p14="http://schemas.microsoft.com/office/powerpoint/2010/main" val="3315305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476" y="6353828"/>
            <a:ext cx="4768350" cy="333938"/>
          </a:xfrm>
        </p:spPr>
        <p:txBody>
          <a:bodyPr anchor="t" anchorCtr="0">
            <a:spAutoFit/>
          </a:bodyPr>
          <a:lstStyle/>
          <a:p>
            <a:r>
              <a:rPr lang="en-GB" sz="600" dirty="0">
                <a:solidFill>
                  <a:srgbClr val="000000"/>
                </a:solidFill>
                <a:latin typeface="+mn-lt"/>
              </a:rPr>
              <a:t>*p&lt;0.05, **p&lt;0.001, ***p&lt;0.0001 study drug vs comparator. </a:t>
            </a:r>
            <a:r>
              <a:rPr lang="en-GB" sz="600" baseline="30000" dirty="0" err="1">
                <a:solidFill>
                  <a:srgbClr val="000000"/>
                </a:solidFill>
                <a:latin typeface="+mn-lt"/>
              </a:rPr>
              <a:t>a</a:t>
            </a:r>
            <a:r>
              <a:rPr lang="en-GB" sz="600" dirty="0" err="1">
                <a:solidFill>
                  <a:srgbClr val="000000"/>
                </a:solidFill>
                <a:latin typeface="+mn-lt"/>
              </a:rPr>
              <a:t>Ocrelizumab</a:t>
            </a:r>
            <a:r>
              <a:rPr lang="en-GB" sz="600" dirty="0">
                <a:solidFill>
                  <a:srgbClr val="000000"/>
                </a:solidFill>
                <a:latin typeface="+mn-lt"/>
              </a:rPr>
              <a:t> is approved for the treatment of MS in the US only. NEDA defined as no relapses, no 3-month confirmed CDP, and no new T1 </a:t>
            </a:r>
            <a:r>
              <a:rPr lang="en-GB" sz="600" dirty="0" err="1">
                <a:solidFill>
                  <a:srgbClr val="000000"/>
                </a:solidFill>
                <a:latin typeface="+mn-lt"/>
              </a:rPr>
              <a:t>Gd</a:t>
            </a:r>
            <a:r>
              <a:rPr lang="en-GB" sz="600" dirty="0">
                <a:solidFill>
                  <a:srgbClr val="000000"/>
                </a:solidFill>
                <a:latin typeface="+mn-lt"/>
              </a:rPr>
              <a:t>+ lesions and no new enlarging or enlarged T2 lesions on cranial MRI (except CLARITY, CARE-MS I and CARE-MS II: based on no 6-month CDP). CDP, confirmed disability progression; </a:t>
            </a:r>
            <a:r>
              <a:rPr lang="en-GB" sz="600" dirty="0" err="1">
                <a:solidFill>
                  <a:srgbClr val="000000"/>
                </a:solidFill>
                <a:latin typeface="+mn-lt"/>
              </a:rPr>
              <a:t>Gd</a:t>
            </a:r>
            <a:r>
              <a:rPr lang="en-GB" sz="600" dirty="0">
                <a:solidFill>
                  <a:srgbClr val="000000"/>
                </a:solidFill>
                <a:latin typeface="+mn-lt"/>
              </a:rPr>
              <a:t>+, gadolinium-enhancing; IFN, interferon; </a:t>
            </a:r>
            <a:r>
              <a:rPr lang="en-GB" sz="600" dirty="0" err="1">
                <a:solidFill>
                  <a:srgbClr val="000000"/>
                </a:solidFill>
                <a:latin typeface="+mn-lt"/>
              </a:rPr>
              <a:t>im</a:t>
            </a:r>
            <a:r>
              <a:rPr lang="en-GB" sz="600" dirty="0">
                <a:solidFill>
                  <a:srgbClr val="000000"/>
                </a:solidFill>
                <a:latin typeface="+mn-lt"/>
              </a:rPr>
              <a:t>, intramuscular; MRI, magnetic resonance imaging; NEDA, no evidence of disease activity; </a:t>
            </a:r>
            <a:r>
              <a:rPr lang="en-GB" sz="600" dirty="0" err="1">
                <a:solidFill>
                  <a:srgbClr val="000000"/>
                </a:solidFill>
                <a:latin typeface="+mn-lt"/>
              </a:rPr>
              <a:t>sc</a:t>
            </a:r>
            <a:r>
              <a:rPr lang="en-GB" sz="600" dirty="0">
                <a:solidFill>
                  <a:srgbClr val="000000"/>
                </a:solidFill>
                <a:latin typeface="+mn-lt"/>
              </a:rPr>
              <a:t>, </a:t>
            </a:r>
            <a:r>
              <a:rPr lang="en-GB" sz="600" dirty="0" smtClean="0">
                <a:solidFill>
                  <a:srgbClr val="000000"/>
                </a:solidFill>
                <a:latin typeface="+mn-lt"/>
              </a:rPr>
              <a:t>subcutaneous</a:t>
            </a:r>
            <a:endParaRPr lang="en-GB" sz="600" dirty="0">
              <a:solidFill>
                <a:srgbClr val="000000"/>
              </a:solidFill>
              <a:latin typeface="+mn-lt"/>
            </a:endParaRPr>
          </a:p>
        </p:txBody>
      </p:sp>
      <p:sp>
        <p:nvSpPr>
          <p:cNvPr id="10" name="Text Placeholder 9"/>
          <p:cNvSpPr>
            <a:spLocks noGrp="1"/>
          </p:cNvSpPr>
          <p:nvPr>
            <p:ph type="body" sz="quarter" idx="11"/>
          </p:nvPr>
        </p:nvSpPr>
        <p:spPr>
          <a:xfrm>
            <a:off x="5037420" y="6347478"/>
            <a:ext cx="4021913" cy="333938"/>
          </a:xfrm>
        </p:spPr>
        <p:txBody>
          <a:bodyPr wrap="square" anchor="t" anchorCtr="0">
            <a:spAutoFit/>
          </a:bodyPr>
          <a:lstStyle/>
          <a:p>
            <a:pPr algn="l"/>
            <a:r>
              <a:rPr lang="fr-FR" sz="600" dirty="0">
                <a:solidFill>
                  <a:srgbClr val="000000"/>
                </a:solidFill>
                <a:latin typeface="+mn-lt"/>
                <a:ea typeface="MS PGothic" charset="0"/>
                <a:cs typeface="MS PGothic" charset="0"/>
              </a:rPr>
              <a:t>1. </a:t>
            </a:r>
            <a:r>
              <a:rPr lang="fr-FR" sz="600" dirty="0" err="1">
                <a:solidFill>
                  <a:srgbClr val="000000"/>
                </a:solidFill>
                <a:latin typeface="+mn-lt"/>
                <a:ea typeface="MS PGothic" charset="0"/>
                <a:cs typeface="MS PGothic" charset="0"/>
              </a:rPr>
              <a:t>Traboulsee</a:t>
            </a:r>
            <a:r>
              <a:rPr lang="fr-FR" sz="600" dirty="0">
                <a:solidFill>
                  <a:srgbClr val="000000"/>
                </a:solidFill>
                <a:latin typeface="+mn-lt"/>
                <a:ea typeface="MS PGothic" charset="0"/>
                <a:cs typeface="MS PGothic" charset="0"/>
              </a:rPr>
              <a:t> A et al. </a:t>
            </a:r>
            <a:r>
              <a:rPr lang="fr-FR" sz="600" dirty="0" err="1">
                <a:solidFill>
                  <a:srgbClr val="000000"/>
                </a:solidFill>
                <a:latin typeface="+mn-lt"/>
                <a:ea typeface="MS PGothic" charset="0"/>
                <a:cs typeface="MS PGothic" charset="0"/>
              </a:rPr>
              <a:t>Neurology</a:t>
            </a:r>
            <a:r>
              <a:rPr lang="fr-FR" sz="600" dirty="0">
                <a:solidFill>
                  <a:srgbClr val="000000"/>
                </a:solidFill>
                <a:latin typeface="+mn-lt"/>
                <a:ea typeface="MS PGothic" charset="0"/>
                <a:cs typeface="MS PGothic" charset="0"/>
              </a:rPr>
              <a:t> 2016;86 [PL02.004]; 2. </a:t>
            </a:r>
            <a:r>
              <a:rPr lang="fr-FR" sz="600" dirty="0" err="1">
                <a:solidFill>
                  <a:srgbClr val="000000"/>
                </a:solidFill>
                <a:latin typeface="+mn-lt"/>
                <a:ea typeface="MS PGothic" charset="0"/>
                <a:cs typeface="MS PGothic" charset="0"/>
              </a:rPr>
              <a:t>Giovannoni</a:t>
            </a:r>
            <a:r>
              <a:rPr lang="fr-FR" sz="600" dirty="0">
                <a:solidFill>
                  <a:srgbClr val="000000"/>
                </a:solidFill>
                <a:latin typeface="+mn-lt"/>
                <a:ea typeface="MS PGothic" charset="0"/>
                <a:cs typeface="MS PGothic" charset="0"/>
              </a:rPr>
              <a:t> G et al. Lancet </a:t>
            </a:r>
            <a:r>
              <a:rPr lang="fr-FR" sz="600" dirty="0" err="1">
                <a:solidFill>
                  <a:srgbClr val="000000"/>
                </a:solidFill>
                <a:latin typeface="+mn-lt"/>
                <a:ea typeface="MS PGothic" charset="0"/>
                <a:cs typeface="MS PGothic" charset="0"/>
              </a:rPr>
              <a:t>Neurol</a:t>
            </a:r>
            <a:r>
              <a:rPr lang="fr-FR" sz="600" dirty="0">
                <a:solidFill>
                  <a:srgbClr val="000000"/>
                </a:solidFill>
                <a:latin typeface="+mn-lt"/>
                <a:ea typeface="MS PGothic" charset="0"/>
                <a:cs typeface="MS PGothic" charset="0"/>
              </a:rPr>
              <a:t> 2011;10:329‒37; </a:t>
            </a:r>
            <a:r>
              <a:rPr lang="fr-FR" sz="600" dirty="0" smtClean="0">
                <a:solidFill>
                  <a:srgbClr val="000000"/>
                </a:solidFill>
                <a:latin typeface="+mn-lt"/>
                <a:ea typeface="MS PGothic" charset="0"/>
                <a:cs typeface="MS PGothic" charset="0"/>
              </a:rPr>
              <a:t>3</a:t>
            </a:r>
            <a:r>
              <a:rPr lang="fr-FR" sz="600" dirty="0">
                <a:solidFill>
                  <a:srgbClr val="000000"/>
                </a:solidFill>
                <a:latin typeface="+mn-lt"/>
                <a:ea typeface="MS PGothic" charset="0"/>
                <a:cs typeface="MS PGothic" charset="0"/>
              </a:rPr>
              <a:t>. Cohen AJ et al. Lancet 2012;380:1819–28; 4. </a:t>
            </a:r>
            <a:r>
              <a:rPr lang="fr-FR" sz="600" dirty="0" err="1">
                <a:solidFill>
                  <a:srgbClr val="000000"/>
                </a:solidFill>
                <a:latin typeface="+mn-lt"/>
                <a:ea typeface="MS PGothic" charset="0"/>
                <a:cs typeface="MS PGothic" charset="0"/>
              </a:rPr>
              <a:t>Havrdova</a:t>
            </a:r>
            <a:r>
              <a:rPr lang="fr-FR" sz="600" dirty="0">
                <a:solidFill>
                  <a:srgbClr val="000000"/>
                </a:solidFill>
                <a:latin typeface="+mn-lt"/>
                <a:ea typeface="MS PGothic" charset="0"/>
                <a:cs typeface="MS PGothic" charset="0"/>
              </a:rPr>
              <a:t> E et al. Lancet </a:t>
            </a:r>
            <a:r>
              <a:rPr lang="fr-FR" sz="600" dirty="0" err="1">
                <a:solidFill>
                  <a:srgbClr val="000000"/>
                </a:solidFill>
                <a:latin typeface="+mn-lt"/>
                <a:ea typeface="MS PGothic" charset="0"/>
                <a:cs typeface="MS PGothic" charset="0"/>
              </a:rPr>
              <a:t>Neurol</a:t>
            </a:r>
            <a:r>
              <a:rPr lang="fr-FR" sz="600" dirty="0">
                <a:solidFill>
                  <a:srgbClr val="000000"/>
                </a:solidFill>
                <a:latin typeface="+mn-lt"/>
                <a:ea typeface="MS PGothic" charset="0"/>
                <a:cs typeface="MS PGothic" charset="0"/>
              </a:rPr>
              <a:t> 2009;8:254‒60; </a:t>
            </a:r>
            <a:r>
              <a:rPr lang="fr-FR" sz="600" dirty="0" smtClean="0">
                <a:solidFill>
                  <a:srgbClr val="000000"/>
                </a:solidFill>
                <a:latin typeface="+mn-lt"/>
                <a:ea typeface="MS PGothic" charset="0"/>
                <a:cs typeface="MS PGothic" charset="0"/>
              </a:rPr>
              <a:t>5</a:t>
            </a:r>
            <a:r>
              <a:rPr lang="fr-FR" sz="600" dirty="0">
                <a:solidFill>
                  <a:srgbClr val="000000"/>
                </a:solidFill>
                <a:latin typeface="+mn-lt"/>
                <a:ea typeface="MS PGothic" charset="0"/>
                <a:cs typeface="MS PGothic" charset="0"/>
              </a:rPr>
              <a:t>. Bevan CJ, Cree BA. JAMA </a:t>
            </a:r>
            <a:r>
              <a:rPr lang="fr-FR" sz="600" dirty="0" err="1">
                <a:solidFill>
                  <a:srgbClr val="000000"/>
                </a:solidFill>
                <a:latin typeface="+mn-lt"/>
                <a:ea typeface="MS PGothic" charset="0"/>
                <a:cs typeface="MS PGothic" charset="0"/>
              </a:rPr>
              <a:t>Neurol</a:t>
            </a:r>
            <a:r>
              <a:rPr lang="fr-FR" sz="600" dirty="0">
                <a:solidFill>
                  <a:srgbClr val="000000"/>
                </a:solidFill>
                <a:latin typeface="+mn-lt"/>
                <a:ea typeface="MS PGothic" charset="0"/>
                <a:cs typeface="MS PGothic" charset="0"/>
              </a:rPr>
              <a:t> 2014;71:269‒70; 6. </a:t>
            </a:r>
            <a:r>
              <a:rPr lang="fr-FR" sz="600" dirty="0" err="1">
                <a:solidFill>
                  <a:srgbClr val="000000"/>
                </a:solidFill>
                <a:latin typeface="+mn-lt"/>
                <a:ea typeface="MS PGothic" charset="0"/>
                <a:cs typeface="MS PGothic" charset="0"/>
              </a:rPr>
              <a:t>Coles</a:t>
            </a:r>
            <a:r>
              <a:rPr lang="fr-FR" sz="600" dirty="0">
                <a:solidFill>
                  <a:srgbClr val="000000"/>
                </a:solidFill>
                <a:latin typeface="+mn-lt"/>
                <a:ea typeface="MS PGothic" charset="0"/>
                <a:cs typeface="MS PGothic" charset="0"/>
              </a:rPr>
              <a:t> AJ et al. Lancet 2012;380:1829–39; </a:t>
            </a:r>
            <a:r>
              <a:rPr lang="fr-FR" sz="600" dirty="0" smtClean="0">
                <a:solidFill>
                  <a:srgbClr val="000000"/>
                </a:solidFill>
                <a:latin typeface="+mn-lt"/>
                <a:ea typeface="MS PGothic" charset="0"/>
                <a:cs typeface="MS PGothic" charset="0"/>
              </a:rPr>
              <a:t>7</a:t>
            </a:r>
            <a:r>
              <a:rPr lang="fr-FR" sz="600" dirty="0">
                <a:solidFill>
                  <a:srgbClr val="000000"/>
                </a:solidFill>
                <a:latin typeface="+mn-lt"/>
                <a:ea typeface="MS PGothic" charset="0"/>
                <a:cs typeface="MS PGothic" charset="0"/>
              </a:rPr>
              <a:t>. </a:t>
            </a:r>
            <a:r>
              <a:rPr lang="fr-FR" sz="600" dirty="0" err="1">
                <a:solidFill>
                  <a:srgbClr val="000000"/>
                </a:solidFill>
                <a:latin typeface="+mn-lt"/>
                <a:ea typeface="MS PGothic" charset="0"/>
                <a:cs typeface="MS PGothic" charset="0"/>
              </a:rPr>
              <a:t>Kappos</a:t>
            </a:r>
            <a:r>
              <a:rPr lang="fr-FR" sz="600" dirty="0">
                <a:solidFill>
                  <a:srgbClr val="000000"/>
                </a:solidFill>
                <a:latin typeface="+mn-lt"/>
                <a:ea typeface="MS PGothic" charset="0"/>
                <a:cs typeface="MS PGothic" charset="0"/>
              </a:rPr>
              <a:t> L et al. AAN 2016 [115]; 8. </a:t>
            </a:r>
            <a:r>
              <a:rPr lang="fr-FR" sz="600" dirty="0" err="1">
                <a:solidFill>
                  <a:srgbClr val="000000"/>
                </a:solidFill>
                <a:latin typeface="+mn-lt"/>
                <a:ea typeface="MS PGothic" charset="0"/>
                <a:cs typeface="MS PGothic" charset="0"/>
              </a:rPr>
              <a:t>Giovannoni</a:t>
            </a:r>
            <a:r>
              <a:rPr lang="fr-FR" sz="600" dirty="0">
                <a:solidFill>
                  <a:srgbClr val="000000"/>
                </a:solidFill>
                <a:latin typeface="+mn-lt"/>
                <a:ea typeface="MS PGothic" charset="0"/>
                <a:cs typeface="MS PGothic" charset="0"/>
              </a:rPr>
              <a:t> G et al. </a:t>
            </a:r>
            <a:r>
              <a:rPr lang="fr-FR" sz="600" dirty="0" err="1">
                <a:solidFill>
                  <a:srgbClr val="000000"/>
                </a:solidFill>
                <a:latin typeface="+mn-lt"/>
                <a:ea typeface="MS PGothic" charset="0"/>
                <a:cs typeface="MS PGothic" charset="0"/>
              </a:rPr>
              <a:t>Neurology</a:t>
            </a:r>
            <a:r>
              <a:rPr lang="fr-FR" sz="600" dirty="0">
                <a:solidFill>
                  <a:srgbClr val="000000"/>
                </a:solidFill>
                <a:latin typeface="+mn-lt"/>
                <a:ea typeface="MS PGothic" charset="0"/>
                <a:cs typeface="MS PGothic" charset="0"/>
              </a:rPr>
              <a:t> 2012;78 [PD5.005]; 9. </a:t>
            </a:r>
            <a:r>
              <a:rPr lang="fr-FR" sz="600" dirty="0" err="1">
                <a:solidFill>
                  <a:srgbClr val="000000"/>
                </a:solidFill>
                <a:latin typeface="+mn-lt"/>
                <a:ea typeface="MS PGothic" charset="0"/>
                <a:cs typeface="MS PGothic" charset="0"/>
              </a:rPr>
              <a:t>Freedman</a:t>
            </a:r>
            <a:r>
              <a:rPr lang="fr-FR" sz="600" dirty="0">
                <a:solidFill>
                  <a:srgbClr val="000000"/>
                </a:solidFill>
                <a:latin typeface="+mn-lt"/>
                <a:ea typeface="MS PGothic" charset="0"/>
                <a:cs typeface="MS PGothic" charset="0"/>
              </a:rPr>
              <a:t> M et </a:t>
            </a:r>
            <a:r>
              <a:rPr lang="fr-FR" sz="600" dirty="0" smtClean="0">
                <a:solidFill>
                  <a:srgbClr val="000000"/>
                </a:solidFill>
                <a:latin typeface="+mn-lt"/>
                <a:ea typeface="MS PGothic" charset="0"/>
                <a:cs typeface="MS PGothic" charset="0"/>
              </a:rPr>
              <a:t>al. </a:t>
            </a:r>
            <a:r>
              <a:rPr lang="fr-FR" sz="600" dirty="0" err="1" smtClean="0">
                <a:solidFill>
                  <a:srgbClr val="000000"/>
                </a:solidFill>
                <a:latin typeface="+mn-lt"/>
                <a:ea typeface="MS PGothic" charset="0"/>
                <a:cs typeface="MS PGothic" charset="0"/>
              </a:rPr>
              <a:t>Neurology</a:t>
            </a:r>
            <a:r>
              <a:rPr lang="fr-FR" sz="600" dirty="0" smtClean="0">
                <a:solidFill>
                  <a:srgbClr val="000000"/>
                </a:solidFill>
                <a:latin typeface="+mn-lt"/>
                <a:ea typeface="MS PGothic" charset="0"/>
                <a:cs typeface="MS PGothic" charset="0"/>
              </a:rPr>
              <a:t> </a:t>
            </a:r>
            <a:r>
              <a:rPr lang="fr-FR" sz="600" dirty="0">
                <a:solidFill>
                  <a:srgbClr val="000000"/>
                </a:solidFill>
                <a:latin typeface="+mn-lt"/>
                <a:ea typeface="MS PGothic" charset="0"/>
                <a:cs typeface="MS PGothic" charset="0"/>
              </a:rPr>
              <a:t>2012;78 [PD5.007]</a:t>
            </a:r>
            <a:endParaRPr lang="it-IT" sz="600" dirty="0">
              <a:solidFill>
                <a:srgbClr val="000000"/>
              </a:solidFill>
              <a:latin typeface="+mn-lt"/>
              <a:ea typeface="MS PGothic" charset="0"/>
              <a:cs typeface="MS PGothic" charset="0"/>
            </a:endParaRPr>
          </a:p>
        </p:txBody>
      </p:sp>
      <p:sp>
        <p:nvSpPr>
          <p:cNvPr id="2" name="Title 1"/>
          <p:cNvSpPr>
            <a:spLocks noGrp="1"/>
          </p:cNvSpPr>
          <p:nvPr>
            <p:ph type="title"/>
          </p:nvPr>
        </p:nvSpPr>
        <p:spPr>
          <a:xfrm>
            <a:off x="457200" y="34697"/>
            <a:ext cx="8229600" cy="1143000"/>
          </a:xfrm>
        </p:spPr>
        <p:txBody>
          <a:bodyPr>
            <a:normAutofit fontScale="90000"/>
          </a:bodyPr>
          <a:lstStyle/>
          <a:p>
            <a:r>
              <a:rPr lang="en-GB" i="1" dirty="0">
                <a:solidFill>
                  <a:srgbClr val="FF0000"/>
                </a:solidFill>
                <a:latin typeface="Times New Roman"/>
                <a:cs typeface="Times New Roman"/>
              </a:rPr>
              <a:t>NEDA is achievable with </a:t>
            </a:r>
            <a:r>
              <a:rPr lang="en-GB" i="1" dirty="0" smtClean="0">
                <a:solidFill>
                  <a:srgbClr val="FF0000"/>
                </a:solidFill>
                <a:latin typeface="Times New Roman"/>
                <a:cs typeface="Times New Roman"/>
              </a:rPr>
              <a:t>existing</a:t>
            </a:r>
            <a:br>
              <a:rPr lang="en-GB" i="1" dirty="0" smtClean="0">
                <a:solidFill>
                  <a:srgbClr val="FF0000"/>
                </a:solidFill>
                <a:latin typeface="Times New Roman"/>
                <a:cs typeface="Times New Roman"/>
              </a:rPr>
            </a:br>
            <a:r>
              <a:rPr lang="en-GB" i="1" dirty="0" smtClean="0">
                <a:solidFill>
                  <a:srgbClr val="FF0000"/>
                </a:solidFill>
                <a:latin typeface="Times New Roman"/>
                <a:cs typeface="Times New Roman"/>
              </a:rPr>
              <a:t> </a:t>
            </a:r>
            <a:r>
              <a:rPr lang="en-GB" i="1" dirty="0">
                <a:solidFill>
                  <a:srgbClr val="FF0000"/>
                </a:solidFill>
                <a:latin typeface="Times New Roman"/>
                <a:cs typeface="Times New Roman"/>
              </a:rPr>
              <a:t>MS therapies</a:t>
            </a:r>
          </a:p>
        </p:txBody>
      </p:sp>
      <p:graphicFrame>
        <p:nvGraphicFramePr>
          <p:cNvPr id="16" name="Content Placeholder 10"/>
          <p:cNvGraphicFramePr>
            <a:graphicFrameLocks/>
          </p:cNvGraphicFramePr>
          <p:nvPr>
            <p:extLst>
              <p:ext uri="{D42A27DB-BD31-4B8C-83A1-F6EECF244321}">
                <p14:modId xmlns:p14="http://schemas.microsoft.com/office/powerpoint/2010/main" val="2771250407"/>
              </p:ext>
            </p:extLst>
          </p:nvPr>
        </p:nvGraphicFramePr>
        <p:xfrm>
          <a:off x="535420" y="1563221"/>
          <a:ext cx="8208168" cy="389441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bwMode="gray">
          <a:xfrm>
            <a:off x="739057" y="5325615"/>
            <a:ext cx="957262" cy="725840"/>
          </a:xfrm>
          <a:prstGeom prst="rect">
            <a:avLst/>
          </a:prstGeom>
          <a:noFill/>
        </p:spPr>
        <p:txBody>
          <a:bodyPr wrap="square" lIns="0" tIns="0" rIns="0" bIns="0" rtlCol="0">
            <a:spAutoFit/>
          </a:bodyPr>
          <a:lstStyle/>
          <a:p>
            <a:pPr algn="ctr">
              <a:spcBef>
                <a:spcPts val="300"/>
              </a:spcBef>
              <a:buClr>
                <a:srgbClr val="503291"/>
              </a:buClr>
            </a:pPr>
            <a:r>
              <a:rPr lang="en-GB" sz="1200" dirty="0">
                <a:solidFill>
                  <a:srgbClr val="000000"/>
                </a:solidFill>
                <a:ea typeface="Verdana" panose="020B0604030504040204" pitchFamily="34" charset="0"/>
                <a:cs typeface="Verdana" panose="020B0604030504040204" pitchFamily="34" charset="0"/>
              </a:rPr>
              <a:t>OPERA I</a:t>
            </a:r>
            <a:r>
              <a:rPr lang="en-GB" sz="1200" baseline="30000" dirty="0">
                <a:solidFill>
                  <a:srgbClr val="000000"/>
                </a:solidFill>
                <a:ea typeface="Verdana" panose="020B0604030504040204" pitchFamily="34" charset="0"/>
                <a:cs typeface="Verdana" panose="020B0604030504040204" pitchFamily="34" charset="0"/>
              </a:rPr>
              <a:t>1</a:t>
            </a:r>
            <a:r>
              <a:rPr lang="en-GB" sz="1200" dirty="0">
                <a:solidFill>
                  <a:srgbClr val="000000"/>
                </a:solidFill>
                <a:ea typeface="Verdana" panose="020B0604030504040204" pitchFamily="34" charset="0"/>
                <a:cs typeface="Verdana" panose="020B0604030504040204" pitchFamily="34" charset="0"/>
              </a:rPr>
              <a:t/>
            </a:r>
            <a:br>
              <a:rPr lang="en-GB" sz="1200" dirty="0">
                <a:solidFill>
                  <a:srgbClr val="000000"/>
                </a:solidFill>
                <a:ea typeface="Verdana" panose="020B0604030504040204" pitchFamily="34" charset="0"/>
                <a:cs typeface="Verdana" panose="020B0604030504040204" pitchFamily="34" charset="0"/>
              </a:rPr>
            </a:br>
            <a:r>
              <a:rPr lang="en-GB" sz="1000" dirty="0" err="1">
                <a:solidFill>
                  <a:srgbClr val="0F69AF"/>
                </a:solidFill>
                <a:ea typeface="Verdana" panose="020B0604030504040204" pitchFamily="34" charset="0"/>
                <a:cs typeface="Verdana" panose="020B0604030504040204" pitchFamily="34" charset="0"/>
              </a:rPr>
              <a:t>Ocrelizumab</a:t>
            </a:r>
            <a:r>
              <a:rPr lang="en-GB" sz="1000" baseline="30000" dirty="0" err="1">
                <a:solidFill>
                  <a:srgbClr val="0F69AF"/>
                </a:solidFill>
                <a:ea typeface="Verdana" panose="020B0604030504040204" pitchFamily="34" charset="0"/>
                <a:cs typeface="Verdana" panose="020B0604030504040204" pitchFamily="34" charset="0"/>
              </a:rPr>
              <a:t>a</a:t>
            </a:r>
            <a:r>
              <a:rPr lang="en-GB" sz="1000" dirty="0">
                <a:solidFill>
                  <a:srgbClr val="000000"/>
                </a:solidFill>
                <a:ea typeface="Verdana" panose="020B0604030504040204" pitchFamily="34" charset="0"/>
                <a:cs typeface="Verdana" panose="020B0604030504040204" pitchFamily="34" charset="0"/>
              </a:rPr>
              <a:t/>
            </a:r>
            <a:br>
              <a:rPr lang="en-GB" sz="1000" dirty="0">
                <a:solidFill>
                  <a:srgbClr val="000000"/>
                </a:solidFill>
                <a:ea typeface="Verdana" panose="020B0604030504040204" pitchFamily="34" charset="0"/>
                <a:cs typeface="Verdana" panose="020B0604030504040204" pitchFamily="34" charset="0"/>
              </a:rPr>
            </a:br>
            <a:r>
              <a:rPr lang="en-GB" sz="950" dirty="0">
                <a:solidFill>
                  <a:srgbClr val="000000"/>
                </a:solidFill>
                <a:ea typeface="Verdana" panose="020B0604030504040204" pitchFamily="34" charset="0"/>
                <a:cs typeface="Verdana" panose="020B0604030504040204" pitchFamily="34" charset="0"/>
              </a:rPr>
              <a:t>vs </a:t>
            </a:r>
            <a:r>
              <a:rPr lang="en-GB" sz="950" dirty="0">
                <a:solidFill>
                  <a:srgbClr val="00948A"/>
                </a:solidFill>
                <a:ea typeface="Verdana" panose="020B0604030504040204" pitchFamily="34" charset="0"/>
                <a:cs typeface="Verdana" panose="020B0604030504040204" pitchFamily="34" charset="0"/>
              </a:rPr>
              <a:t>sc IFN </a:t>
            </a:r>
            <a:r>
              <a:rPr lang="en-US" sz="950" dirty="0" smtClean="0">
                <a:solidFill>
                  <a:srgbClr val="00948A"/>
                </a:solidFill>
                <a:ea typeface="Verdana" panose="020B0604030504040204" pitchFamily="34" charset="0"/>
                <a:cs typeface="Verdana" panose="020B0604030504040204" pitchFamily="34" charset="0"/>
              </a:rPr>
              <a:t>beta</a:t>
            </a:r>
            <a:r>
              <a:rPr lang="en-GB" sz="950" dirty="0" smtClean="0">
                <a:solidFill>
                  <a:srgbClr val="00948A"/>
                </a:solidFill>
                <a:ea typeface="Verdana" panose="020B0604030504040204" pitchFamily="34" charset="0"/>
                <a:cs typeface="Verdana" panose="020B0604030504040204" pitchFamily="34" charset="0"/>
              </a:rPr>
              <a:t>-1a</a:t>
            </a:r>
          </a:p>
          <a:p>
            <a:pPr algn="ctr">
              <a:spcBef>
                <a:spcPts val="300"/>
              </a:spcBef>
              <a:spcAft>
                <a:spcPts val="300"/>
              </a:spcAft>
              <a:buClr>
                <a:srgbClr val="503291"/>
              </a:buClr>
            </a:pPr>
            <a:endParaRPr lang="en-GB" sz="800" baseline="30000" dirty="0" smtClean="0">
              <a:solidFill>
                <a:prstClr val="black"/>
              </a:solidFill>
              <a:ea typeface="Verdana" panose="020B0604030504040204" pitchFamily="34" charset="0"/>
              <a:cs typeface="Verdana" panose="020B0604030504040204" pitchFamily="34" charset="0"/>
            </a:endParaRPr>
          </a:p>
          <a:p>
            <a:pPr algn="ctr">
              <a:spcAft>
                <a:spcPts val="300"/>
              </a:spcAft>
              <a:buClr>
                <a:srgbClr val="503291"/>
              </a:buClr>
            </a:pPr>
            <a:r>
              <a:rPr lang="en-GB" sz="800" baseline="30000" dirty="0" smtClean="0">
                <a:solidFill>
                  <a:prstClr val="black"/>
                </a:solidFill>
                <a:ea typeface="Verdana" panose="020B0604030504040204" pitchFamily="34" charset="0"/>
                <a:cs typeface="Verdana" panose="020B0604030504040204" pitchFamily="34" charset="0"/>
              </a:rPr>
              <a:t>Sponsored by Genentech</a:t>
            </a:r>
            <a:endParaRPr lang="en-GB" sz="800" baseline="30000" dirty="0">
              <a:solidFill>
                <a:prstClr val="black"/>
              </a:solidFill>
              <a:ea typeface="Verdana" panose="020B0604030504040204" pitchFamily="34" charset="0"/>
              <a:cs typeface="Verdana" panose="020B0604030504040204" pitchFamily="34" charset="0"/>
            </a:endParaRPr>
          </a:p>
        </p:txBody>
      </p:sp>
      <p:sp>
        <p:nvSpPr>
          <p:cNvPr id="18" name="TextBox 17"/>
          <p:cNvSpPr txBox="1"/>
          <p:nvPr/>
        </p:nvSpPr>
        <p:spPr bwMode="gray">
          <a:xfrm>
            <a:off x="1585952" y="5325615"/>
            <a:ext cx="957262" cy="887422"/>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000000"/>
                </a:solidFill>
                <a:ea typeface="Verdana" panose="020B0604030504040204" pitchFamily="34" charset="0"/>
                <a:cs typeface="Verdana" panose="020B0604030504040204" pitchFamily="34" charset="0"/>
              </a:rPr>
              <a:t>OPERA II</a:t>
            </a:r>
            <a:r>
              <a:rPr lang="en-GB" sz="1200" baseline="30000" dirty="0">
                <a:solidFill>
                  <a:srgbClr val="000000"/>
                </a:solidFill>
                <a:ea typeface="Verdana" panose="020B0604030504040204" pitchFamily="34" charset="0"/>
                <a:cs typeface="Verdana" panose="020B0604030504040204" pitchFamily="34" charset="0"/>
              </a:rPr>
              <a:t>1</a:t>
            </a:r>
            <a:r>
              <a:rPr lang="en-GB" sz="1200" dirty="0">
                <a:solidFill>
                  <a:srgbClr val="000000"/>
                </a:solidFill>
                <a:ea typeface="Verdana" panose="020B0604030504040204" pitchFamily="34" charset="0"/>
                <a:cs typeface="Verdana" panose="020B0604030504040204" pitchFamily="34" charset="0"/>
              </a:rPr>
              <a:t/>
            </a:r>
            <a:br>
              <a:rPr lang="en-GB" sz="1200" dirty="0">
                <a:solidFill>
                  <a:srgbClr val="000000"/>
                </a:solidFill>
                <a:ea typeface="Verdana" panose="020B0604030504040204" pitchFamily="34" charset="0"/>
                <a:cs typeface="Verdana" panose="020B0604030504040204" pitchFamily="34" charset="0"/>
              </a:rPr>
            </a:br>
            <a:r>
              <a:rPr lang="en-GB" sz="1000" dirty="0" err="1">
                <a:solidFill>
                  <a:srgbClr val="0F69AF"/>
                </a:solidFill>
                <a:ea typeface="Verdana" panose="020B0604030504040204" pitchFamily="34" charset="0"/>
                <a:cs typeface="Verdana" panose="020B0604030504040204" pitchFamily="34" charset="0"/>
              </a:rPr>
              <a:t>Ocrelizumab</a:t>
            </a:r>
            <a:r>
              <a:rPr lang="en-GB" sz="1000" baseline="30000" dirty="0" err="1">
                <a:solidFill>
                  <a:srgbClr val="0F69AF"/>
                </a:solidFill>
                <a:ea typeface="Verdana" panose="020B0604030504040204" pitchFamily="34" charset="0"/>
                <a:cs typeface="Verdana" panose="020B0604030504040204" pitchFamily="34" charset="0"/>
              </a:rPr>
              <a:t>a</a:t>
            </a:r>
            <a:r>
              <a:rPr lang="en-GB" sz="1000" dirty="0">
                <a:solidFill>
                  <a:srgbClr val="000000"/>
                </a:solidFill>
                <a:ea typeface="Verdana" panose="020B0604030504040204" pitchFamily="34" charset="0"/>
                <a:cs typeface="Verdana" panose="020B0604030504040204" pitchFamily="34" charset="0"/>
              </a:rPr>
              <a:t/>
            </a:r>
            <a:br>
              <a:rPr lang="en-GB" sz="1000" dirty="0">
                <a:solidFill>
                  <a:srgbClr val="000000"/>
                </a:solidFill>
                <a:ea typeface="Verdana" panose="020B0604030504040204" pitchFamily="34" charset="0"/>
                <a:cs typeface="Verdana" panose="020B0604030504040204" pitchFamily="34" charset="0"/>
              </a:rPr>
            </a:br>
            <a:r>
              <a:rPr lang="en-GB" sz="950" dirty="0">
                <a:solidFill>
                  <a:srgbClr val="000000"/>
                </a:solidFill>
                <a:ea typeface="Verdana" panose="020B0604030504040204" pitchFamily="34" charset="0"/>
                <a:cs typeface="Verdana" panose="020B0604030504040204" pitchFamily="34" charset="0"/>
              </a:rPr>
              <a:t>vs </a:t>
            </a:r>
            <a:r>
              <a:rPr lang="en-GB" sz="950" dirty="0">
                <a:solidFill>
                  <a:srgbClr val="00948A"/>
                </a:solidFill>
                <a:ea typeface="Verdana" panose="020B0604030504040204" pitchFamily="34" charset="0"/>
                <a:cs typeface="Verdana" panose="020B0604030504040204" pitchFamily="34" charset="0"/>
              </a:rPr>
              <a:t>sc IFN </a:t>
            </a:r>
            <a:r>
              <a:rPr lang="en-US" sz="950" dirty="0" smtClean="0">
                <a:solidFill>
                  <a:srgbClr val="00948A"/>
                </a:solidFill>
                <a:ea typeface="Verdana" panose="020B0604030504040204" pitchFamily="34" charset="0"/>
                <a:cs typeface="Verdana" panose="020B0604030504040204" pitchFamily="34" charset="0"/>
              </a:rPr>
              <a:t>beta</a:t>
            </a:r>
            <a:r>
              <a:rPr lang="en-GB" sz="950" dirty="0" smtClean="0">
                <a:solidFill>
                  <a:srgbClr val="00948A"/>
                </a:solidFill>
                <a:ea typeface="Verdana" panose="020B0604030504040204" pitchFamily="34" charset="0"/>
                <a:cs typeface="Verdana" panose="020B0604030504040204" pitchFamily="34" charset="0"/>
              </a:rPr>
              <a:t>-1a</a:t>
            </a:r>
            <a:endParaRPr lang="en-GB" sz="950" baseline="30000" dirty="0">
              <a:solidFill>
                <a:srgbClr val="00948A"/>
              </a:solidFill>
              <a:ea typeface="Verdana" panose="020B0604030504040204" pitchFamily="34" charset="0"/>
              <a:cs typeface="Verdana" panose="020B0604030504040204" pitchFamily="34" charset="0"/>
            </a:endParaRPr>
          </a:p>
          <a:p>
            <a:pPr algn="ctr">
              <a:buClr>
                <a:srgbClr val="503291"/>
              </a:buClr>
            </a:pPr>
            <a:endParaRPr lang="en-GB" sz="800" baseline="30000" dirty="0" smtClean="0">
              <a:solidFill>
                <a:prstClr val="black"/>
              </a:solidFill>
              <a:ea typeface="Verdana" panose="020B0604030504040204" pitchFamily="34" charset="0"/>
              <a:cs typeface="Verdana" panose="020B0604030504040204" pitchFamily="34" charset="0"/>
            </a:endParaRPr>
          </a:p>
          <a:p>
            <a:pPr algn="ctr">
              <a:spcBef>
                <a:spcPts val="300"/>
              </a:spcBef>
              <a:buClr>
                <a:srgbClr val="503291"/>
              </a:buClr>
            </a:pPr>
            <a:r>
              <a:rPr lang="en-GB" sz="800" baseline="30000" dirty="0" smtClean="0">
                <a:solidFill>
                  <a:prstClr val="black"/>
                </a:solidFill>
                <a:ea typeface="Verdana" panose="020B0604030504040204" pitchFamily="34" charset="0"/>
                <a:cs typeface="Verdana" panose="020B0604030504040204" pitchFamily="34" charset="0"/>
              </a:rPr>
              <a:t>Sponsored </a:t>
            </a:r>
            <a:r>
              <a:rPr lang="en-GB" sz="800" baseline="30000" dirty="0">
                <a:solidFill>
                  <a:prstClr val="black"/>
                </a:solidFill>
                <a:ea typeface="Verdana" panose="020B0604030504040204" pitchFamily="34" charset="0"/>
                <a:cs typeface="Verdana" panose="020B0604030504040204" pitchFamily="34" charset="0"/>
              </a:rPr>
              <a:t>by Genentech</a:t>
            </a:r>
          </a:p>
          <a:p>
            <a:pPr algn="ctr">
              <a:spcBef>
                <a:spcPts val="300"/>
              </a:spcBef>
              <a:spcAft>
                <a:spcPts val="300"/>
              </a:spcAft>
              <a:buClr>
                <a:srgbClr val="503291"/>
              </a:buClr>
            </a:pPr>
            <a:endParaRPr lang="en-GB" sz="1200" baseline="30000" dirty="0">
              <a:solidFill>
                <a:srgbClr val="000000"/>
              </a:solidFill>
              <a:ea typeface="Verdana" panose="020B0604030504040204" pitchFamily="34" charset="0"/>
              <a:cs typeface="Verdana" panose="020B0604030504040204" pitchFamily="34" charset="0"/>
            </a:endParaRPr>
          </a:p>
        </p:txBody>
      </p:sp>
      <p:sp>
        <p:nvSpPr>
          <p:cNvPr id="19" name="TextBox 18"/>
          <p:cNvSpPr txBox="1"/>
          <p:nvPr/>
        </p:nvSpPr>
        <p:spPr bwMode="gray">
          <a:xfrm>
            <a:off x="2318608" y="5317004"/>
            <a:ext cx="957262" cy="646331"/>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000000"/>
                </a:solidFill>
                <a:ea typeface="Verdana" panose="020B0604030504040204" pitchFamily="34" charset="0"/>
                <a:cs typeface="Verdana" panose="020B0604030504040204" pitchFamily="34" charset="0"/>
              </a:rPr>
              <a:t>CLARITY</a:t>
            </a:r>
            <a:r>
              <a:rPr lang="en-GB" sz="1200" baseline="30000" dirty="0">
                <a:solidFill>
                  <a:srgbClr val="000000"/>
                </a:solidFill>
                <a:ea typeface="Verdana" panose="020B0604030504040204" pitchFamily="34" charset="0"/>
                <a:cs typeface="Verdana" panose="020B0604030504040204" pitchFamily="34" charset="0"/>
              </a:rPr>
              <a:t>2</a:t>
            </a:r>
            <a:r>
              <a:rPr lang="en-GB" sz="1200" dirty="0">
                <a:solidFill>
                  <a:srgbClr val="000000"/>
                </a:solidFill>
                <a:ea typeface="Verdana" panose="020B0604030504040204" pitchFamily="34" charset="0"/>
                <a:cs typeface="Verdana" panose="020B0604030504040204" pitchFamily="34" charset="0"/>
              </a:rPr>
              <a:t/>
            </a:r>
            <a:br>
              <a:rPr lang="en-GB" sz="1200" dirty="0">
                <a:solidFill>
                  <a:srgbClr val="000000"/>
                </a:solidFill>
                <a:ea typeface="Verdana" panose="020B0604030504040204" pitchFamily="34" charset="0"/>
                <a:cs typeface="Verdana" panose="020B0604030504040204" pitchFamily="34" charset="0"/>
              </a:rPr>
            </a:br>
            <a:r>
              <a:rPr lang="en-GB" sz="950" dirty="0">
                <a:solidFill>
                  <a:srgbClr val="A70084"/>
                </a:solidFill>
                <a:ea typeface="Verdana" panose="020B0604030504040204" pitchFamily="34" charset="0"/>
                <a:cs typeface="Verdana" panose="020B0604030504040204" pitchFamily="34" charset="0"/>
              </a:rPr>
              <a:t>Cladribine </a:t>
            </a:r>
            <a:br>
              <a:rPr lang="en-GB" sz="950" dirty="0">
                <a:solidFill>
                  <a:srgbClr val="A70084"/>
                </a:solidFill>
                <a:ea typeface="Verdana" panose="020B0604030504040204" pitchFamily="34" charset="0"/>
                <a:cs typeface="Verdana" panose="020B0604030504040204" pitchFamily="34" charset="0"/>
              </a:rPr>
            </a:br>
            <a:r>
              <a:rPr lang="en-GB" sz="950" dirty="0">
                <a:solidFill>
                  <a:srgbClr val="A70084"/>
                </a:solidFill>
                <a:ea typeface="Verdana" panose="020B0604030504040204" pitchFamily="34" charset="0"/>
                <a:cs typeface="Verdana" panose="020B0604030504040204" pitchFamily="34" charset="0"/>
              </a:rPr>
              <a:t>Tablets </a:t>
            </a:r>
            <a:r>
              <a:rPr lang="en-GB" sz="950" dirty="0">
                <a:solidFill>
                  <a:srgbClr val="000000"/>
                </a:solidFill>
                <a:ea typeface="Verdana" panose="020B0604030504040204" pitchFamily="34" charset="0"/>
                <a:cs typeface="Verdana" panose="020B0604030504040204" pitchFamily="34" charset="0"/>
              </a:rPr>
              <a:t/>
            </a:r>
            <a:br>
              <a:rPr lang="en-GB" sz="950" dirty="0">
                <a:solidFill>
                  <a:srgbClr val="000000"/>
                </a:solidFill>
                <a:ea typeface="Verdana" panose="020B0604030504040204" pitchFamily="34" charset="0"/>
                <a:cs typeface="Verdana" panose="020B0604030504040204" pitchFamily="34" charset="0"/>
              </a:rPr>
            </a:br>
            <a:r>
              <a:rPr lang="en-GB" sz="950" dirty="0">
                <a:solidFill>
                  <a:srgbClr val="000000"/>
                </a:solidFill>
                <a:ea typeface="Verdana" panose="020B0604030504040204" pitchFamily="34" charset="0"/>
                <a:cs typeface="Verdana" panose="020B0604030504040204" pitchFamily="34" charset="0"/>
              </a:rPr>
              <a:t>vs </a:t>
            </a:r>
            <a:r>
              <a:rPr lang="en-GB" sz="950" dirty="0">
                <a:solidFill>
                  <a:srgbClr val="7F7F7F"/>
                </a:solidFill>
                <a:ea typeface="Verdana" panose="020B0604030504040204" pitchFamily="34" charset="0"/>
                <a:cs typeface="Verdana" panose="020B0604030504040204" pitchFamily="34" charset="0"/>
              </a:rPr>
              <a:t>placebo</a:t>
            </a:r>
            <a:endParaRPr lang="en-GB" sz="950" baseline="30000" dirty="0">
              <a:solidFill>
                <a:srgbClr val="7F7F7F"/>
              </a:solidFill>
              <a:ea typeface="Verdana" panose="020B0604030504040204" pitchFamily="34" charset="0"/>
              <a:cs typeface="Verdana" panose="020B0604030504040204" pitchFamily="34" charset="0"/>
            </a:endParaRPr>
          </a:p>
        </p:txBody>
      </p:sp>
      <p:sp>
        <p:nvSpPr>
          <p:cNvPr id="20" name="TextBox 19"/>
          <p:cNvSpPr txBox="1"/>
          <p:nvPr/>
        </p:nvSpPr>
        <p:spPr bwMode="gray">
          <a:xfrm>
            <a:off x="3098303" y="5321865"/>
            <a:ext cx="957262" cy="759182"/>
          </a:xfrm>
          <a:prstGeom prst="rect">
            <a:avLst/>
          </a:prstGeom>
          <a:noFill/>
        </p:spPr>
        <p:txBody>
          <a:bodyPr wrap="square" lIns="0" tIns="0" rIns="0" bIns="0" rtlCol="0">
            <a:spAutoFit/>
          </a:bodyPr>
          <a:lstStyle/>
          <a:p>
            <a:pPr algn="ctr">
              <a:spcBef>
                <a:spcPts val="300"/>
              </a:spcBef>
              <a:buClr>
                <a:srgbClr val="503291"/>
              </a:buClr>
            </a:pPr>
            <a:r>
              <a:rPr lang="en-GB" sz="1200" dirty="0">
                <a:solidFill>
                  <a:srgbClr val="000000"/>
                </a:solidFill>
                <a:ea typeface="Verdana" panose="020B0604030504040204" pitchFamily="34" charset="0"/>
                <a:cs typeface="Verdana" panose="020B0604030504040204" pitchFamily="34" charset="0"/>
              </a:rPr>
              <a:t>CARE-MS I</a:t>
            </a:r>
            <a:r>
              <a:rPr lang="en-GB" sz="1200" baseline="30000" dirty="0">
                <a:solidFill>
                  <a:srgbClr val="000000"/>
                </a:solidFill>
                <a:ea typeface="Verdana" panose="020B0604030504040204" pitchFamily="34" charset="0"/>
                <a:cs typeface="Verdana" panose="020B0604030504040204" pitchFamily="34" charset="0"/>
              </a:rPr>
              <a:t>3</a:t>
            </a:r>
            <a:r>
              <a:rPr lang="en-GB" sz="1200" dirty="0">
                <a:solidFill>
                  <a:srgbClr val="000000"/>
                </a:solidFill>
                <a:ea typeface="Verdana" panose="020B0604030504040204" pitchFamily="34" charset="0"/>
                <a:cs typeface="Verdana" panose="020B0604030504040204" pitchFamily="34" charset="0"/>
              </a:rPr>
              <a:t/>
            </a:r>
            <a:br>
              <a:rPr lang="en-GB" sz="1200" dirty="0">
                <a:solidFill>
                  <a:srgbClr val="000000"/>
                </a:solidFill>
                <a:ea typeface="Verdana" panose="020B0604030504040204" pitchFamily="34" charset="0"/>
                <a:cs typeface="Verdana" panose="020B0604030504040204" pitchFamily="34" charset="0"/>
              </a:rPr>
            </a:br>
            <a:r>
              <a:rPr lang="en-GB" sz="950" dirty="0">
                <a:solidFill>
                  <a:srgbClr val="0F69AF"/>
                </a:solidFill>
                <a:ea typeface="Verdana" panose="020B0604030504040204" pitchFamily="34" charset="0"/>
                <a:cs typeface="Verdana" panose="020B0604030504040204" pitchFamily="34" charset="0"/>
              </a:rPr>
              <a:t>Alemtuzumab</a:t>
            </a:r>
            <a:r>
              <a:rPr lang="en-GB" sz="950" dirty="0">
                <a:solidFill>
                  <a:srgbClr val="000000"/>
                </a:solidFill>
                <a:ea typeface="Verdana" panose="020B0604030504040204" pitchFamily="34" charset="0"/>
                <a:cs typeface="Verdana" panose="020B0604030504040204" pitchFamily="34" charset="0"/>
              </a:rPr>
              <a:t> </a:t>
            </a:r>
            <a:br>
              <a:rPr lang="en-GB" sz="950" dirty="0">
                <a:solidFill>
                  <a:srgbClr val="000000"/>
                </a:solidFill>
                <a:ea typeface="Verdana" panose="020B0604030504040204" pitchFamily="34" charset="0"/>
                <a:cs typeface="Verdana" panose="020B0604030504040204" pitchFamily="34" charset="0"/>
              </a:rPr>
            </a:br>
            <a:r>
              <a:rPr lang="en-GB" sz="950" dirty="0">
                <a:solidFill>
                  <a:srgbClr val="000000"/>
                </a:solidFill>
                <a:ea typeface="Verdana" panose="020B0604030504040204" pitchFamily="34" charset="0"/>
                <a:cs typeface="Verdana" panose="020B0604030504040204" pitchFamily="34" charset="0"/>
              </a:rPr>
              <a:t>vs </a:t>
            </a:r>
            <a:r>
              <a:rPr lang="en-GB" sz="950" dirty="0">
                <a:solidFill>
                  <a:srgbClr val="00948A"/>
                </a:solidFill>
                <a:ea typeface="Verdana" panose="020B0604030504040204" pitchFamily="34" charset="0"/>
                <a:cs typeface="Verdana" panose="020B0604030504040204" pitchFamily="34" charset="0"/>
              </a:rPr>
              <a:t>sc IFN </a:t>
            </a:r>
            <a:r>
              <a:rPr lang="en-US" sz="950" dirty="0" smtClean="0">
                <a:solidFill>
                  <a:srgbClr val="00948A"/>
                </a:solidFill>
                <a:ea typeface="Verdana" panose="020B0604030504040204" pitchFamily="34" charset="0"/>
                <a:cs typeface="Verdana" panose="020B0604030504040204" pitchFamily="34" charset="0"/>
              </a:rPr>
              <a:t>beta</a:t>
            </a:r>
            <a:r>
              <a:rPr lang="en-GB" sz="950" dirty="0" smtClean="0">
                <a:solidFill>
                  <a:srgbClr val="00948A"/>
                </a:solidFill>
                <a:ea typeface="Verdana" panose="020B0604030504040204" pitchFamily="34" charset="0"/>
                <a:cs typeface="Verdana" panose="020B0604030504040204" pitchFamily="34" charset="0"/>
              </a:rPr>
              <a:t>-1a</a:t>
            </a:r>
          </a:p>
          <a:p>
            <a:pPr algn="ctr">
              <a:spcBef>
                <a:spcPts val="300"/>
              </a:spcBef>
              <a:spcAft>
                <a:spcPts val="300"/>
              </a:spcAft>
              <a:buClr>
                <a:srgbClr val="503291"/>
              </a:buClr>
            </a:pPr>
            <a:endParaRPr lang="en-GB" sz="800" baseline="30000" dirty="0" smtClean="0">
              <a:solidFill>
                <a:prstClr val="black"/>
              </a:solidFill>
              <a:ea typeface="Verdana" panose="020B0604030504040204" pitchFamily="34" charset="0"/>
              <a:cs typeface="Verdana" panose="020B0604030504040204" pitchFamily="34" charset="0"/>
            </a:endParaRPr>
          </a:p>
          <a:p>
            <a:pPr algn="ctr">
              <a:spcAft>
                <a:spcPts val="300"/>
              </a:spcAft>
              <a:buClr>
                <a:srgbClr val="503291"/>
              </a:buClr>
            </a:pPr>
            <a:r>
              <a:rPr lang="en-GB" sz="800" baseline="30000" dirty="0" smtClean="0">
                <a:solidFill>
                  <a:prstClr val="black"/>
                </a:solidFill>
                <a:ea typeface="Verdana" panose="020B0604030504040204" pitchFamily="34" charset="0"/>
                <a:cs typeface="Verdana" panose="020B0604030504040204" pitchFamily="34" charset="0"/>
              </a:rPr>
              <a:t>Sponsored </a:t>
            </a:r>
            <a:r>
              <a:rPr lang="en-GB" sz="800" baseline="30000" dirty="0">
                <a:solidFill>
                  <a:prstClr val="black"/>
                </a:solidFill>
                <a:ea typeface="Verdana" panose="020B0604030504040204" pitchFamily="34" charset="0"/>
                <a:cs typeface="Verdana" panose="020B0604030504040204" pitchFamily="34" charset="0"/>
              </a:rPr>
              <a:t>by </a:t>
            </a:r>
            <a:r>
              <a:rPr lang="en-GB" sz="800" baseline="30000" dirty="0" smtClean="0">
                <a:solidFill>
                  <a:prstClr val="black"/>
                </a:solidFill>
                <a:ea typeface="Verdana" panose="020B0604030504040204" pitchFamily="34" charset="0"/>
                <a:cs typeface="Verdana" panose="020B0604030504040204" pitchFamily="34" charset="0"/>
              </a:rPr>
              <a:t>Sanofi</a:t>
            </a:r>
            <a:r>
              <a:rPr lang="en-GB" sz="800" dirty="0" smtClean="0">
                <a:solidFill>
                  <a:srgbClr val="000000"/>
                </a:solidFill>
                <a:ea typeface="Verdana" panose="020B0604030504040204" pitchFamily="34" charset="0"/>
                <a:cs typeface="Verdana" panose="020B0604030504040204" pitchFamily="34" charset="0"/>
              </a:rPr>
              <a:t> </a:t>
            </a:r>
            <a:endParaRPr lang="en-GB" sz="800" baseline="30000" dirty="0">
              <a:solidFill>
                <a:srgbClr val="000000"/>
              </a:solidFill>
              <a:ea typeface="Verdana" panose="020B0604030504040204" pitchFamily="34" charset="0"/>
              <a:cs typeface="Verdana" panose="020B0604030504040204" pitchFamily="34" charset="0"/>
            </a:endParaRPr>
          </a:p>
        </p:txBody>
      </p:sp>
      <p:sp>
        <p:nvSpPr>
          <p:cNvPr id="23" name="TextBox 22"/>
          <p:cNvSpPr txBox="1"/>
          <p:nvPr/>
        </p:nvSpPr>
        <p:spPr bwMode="gray">
          <a:xfrm>
            <a:off x="3877999" y="5325617"/>
            <a:ext cx="957262" cy="864339"/>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smtClean="0">
                <a:solidFill>
                  <a:srgbClr val="000000"/>
                </a:solidFill>
                <a:ea typeface="Verdana" panose="020B0604030504040204" pitchFamily="34" charset="0"/>
                <a:cs typeface="Verdana" panose="020B0604030504040204" pitchFamily="34" charset="0"/>
              </a:rPr>
              <a:t>AFFIRM</a:t>
            </a:r>
            <a:r>
              <a:rPr lang="en-GB" sz="1200" baseline="30000" dirty="0" smtClean="0">
                <a:solidFill>
                  <a:srgbClr val="000000"/>
                </a:solidFill>
                <a:ea typeface="Verdana" panose="020B0604030504040204" pitchFamily="34" charset="0"/>
                <a:cs typeface="Verdana" panose="020B0604030504040204" pitchFamily="34" charset="0"/>
              </a:rPr>
              <a:t>4</a:t>
            </a:r>
            <a:r>
              <a:rPr lang="en-GB" sz="1200" dirty="0" smtClean="0">
                <a:solidFill>
                  <a:srgbClr val="000000"/>
                </a:solidFill>
                <a:ea typeface="Verdana" panose="020B0604030504040204" pitchFamily="34" charset="0"/>
                <a:cs typeface="Verdana" panose="020B0604030504040204" pitchFamily="34" charset="0"/>
              </a:rPr>
              <a:t/>
            </a:r>
            <a:br>
              <a:rPr lang="en-GB" sz="1200" dirty="0" smtClean="0">
                <a:solidFill>
                  <a:srgbClr val="000000"/>
                </a:solidFill>
                <a:ea typeface="Verdana" panose="020B0604030504040204" pitchFamily="34" charset="0"/>
                <a:cs typeface="Verdana" panose="020B0604030504040204" pitchFamily="34" charset="0"/>
              </a:rPr>
            </a:br>
            <a:r>
              <a:rPr lang="en-GB" sz="950" dirty="0" err="1" smtClean="0">
                <a:solidFill>
                  <a:srgbClr val="0F69AF"/>
                </a:solidFill>
                <a:ea typeface="Verdana" panose="020B0604030504040204" pitchFamily="34" charset="0"/>
                <a:cs typeface="Verdana" panose="020B0604030504040204" pitchFamily="34" charset="0"/>
              </a:rPr>
              <a:t>Natalizumab</a:t>
            </a:r>
            <a:endParaRPr lang="en-GB" sz="950" dirty="0" smtClean="0">
              <a:solidFill>
                <a:srgbClr val="0F69AF"/>
              </a:solidFill>
              <a:ea typeface="Verdana" panose="020B0604030504040204" pitchFamily="34" charset="0"/>
              <a:cs typeface="Verdana" panose="020B0604030504040204" pitchFamily="34" charset="0"/>
            </a:endParaRPr>
          </a:p>
          <a:p>
            <a:pPr algn="ctr">
              <a:buClr>
                <a:srgbClr val="503291"/>
              </a:buClr>
            </a:pPr>
            <a:r>
              <a:rPr lang="en-GB" sz="950" dirty="0">
                <a:solidFill>
                  <a:srgbClr val="0F69AF"/>
                </a:solidFill>
                <a:ea typeface="Verdana" panose="020B0604030504040204" pitchFamily="34" charset="0"/>
                <a:cs typeface="Verdana" panose="020B0604030504040204" pitchFamily="34" charset="0"/>
              </a:rPr>
              <a:t>(</a:t>
            </a:r>
            <a:r>
              <a:rPr lang="en-GB" sz="950" dirty="0" err="1">
                <a:solidFill>
                  <a:srgbClr val="0F69AF"/>
                </a:solidFill>
                <a:ea typeface="Verdana" panose="020B0604030504040204" pitchFamily="34" charset="0"/>
                <a:cs typeface="Verdana" panose="020B0604030504040204" pitchFamily="34" charset="0"/>
              </a:rPr>
              <a:t>Tysabri</a:t>
            </a:r>
            <a:r>
              <a:rPr lang="en-GB" sz="950" baseline="30000" dirty="0">
                <a:solidFill>
                  <a:srgbClr val="0F69AF"/>
                </a:solidFill>
                <a:ea typeface="Verdana" panose="020B0604030504040204" pitchFamily="34" charset="0"/>
                <a:cs typeface="Verdana" panose="020B0604030504040204" pitchFamily="34" charset="0"/>
              </a:rPr>
              <a:t>®</a:t>
            </a:r>
            <a:r>
              <a:rPr lang="en-GB" sz="950" dirty="0">
                <a:solidFill>
                  <a:srgbClr val="0F69AF"/>
                </a:solidFill>
                <a:ea typeface="Verdana" panose="020B0604030504040204" pitchFamily="34" charset="0"/>
                <a:cs typeface="Verdana" panose="020B0604030504040204" pitchFamily="34" charset="0"/>
              </a:rPr>
              <a:t>) </a:t>
            </a:r>
            <a:br>
              <a:rPr lang="en-GB" sz="950" dirty="0">
                <a:solidFill>
                  <a:srgbClr val="0F69AF"/>
                </a:solidFill>
                <a:ea typeface="Verdana" panose="020B0604030504040204" pitchFamily="34" charset="0"/>
                <a:cs typeface="Verdana" panose="020B0604030504040204" pitchFamily="34" charset="0"/>
              </a:rPr>
            </a:br>
            <a:r>
              <a:rPr lang="en-GB" sz="950" dirty="0" smtClean="0">
                <a:solidFill>
                  <a:srgbClr val="000000"/>
                </a:solidFill>
                <a:ea typeface="Verdana" panose="020B0604030504040204" pitchFamily="34" charset="0"/>
                <a:cs typeface="Verdana" panose="020B0604030504040204" pitchFamily="34" charset="0"/>
              </a:rPr>
              <a:t>vs </a:t>
            </a:r>
            <a:r>
              <a:rPr lang="en-GB" sz="950" dirty="0" smtClean="0">
                <a:solidFill>
                  <a:srgbClr val="7F7F7F"/>
                </a:solidFill>
                <a:ea typeface="Verdana" panose="020B0604030504040204" pitchFamily="34" charset="0"/>
                <a:cs typeface="Verdana" panose="020B0604030504040204" pitchFamily="34" charset="0"/>
              </a:rPr>
              <a:t>placebo</a:t>
            </a:r>
          </a:p>
          <a:p>
            <a:pPr algn="ctr">
              <a:spcAft>
                <a:spcPts val="300"/>
              </a:spcAft>
              <a:buClr>
                <a:srgbClr val="503291"/>
              </a:buClr>
            </a:pPr>
            <a:endParaRPr lang="en-GB" sz="800" baseline="30000" dirty="0" smtClean="0">
              <a:solidFill>
                <a:prstClr val="black"/>
              </a:solidFill>
              <a:ea typeface="Verdana" panose="020B0604030504040204" pitchFamily="34" charset="0"/>
              <a:cs typeface="Verdana" panose="020B0604030504040204" pitchFamily="34" charset="0"/>
            </a:endParaRPr>
          </a:p>
          <a:p>
            <a:pPr algn="ctr">
              <a:spcAft>
                <a:spcPts val="300"/>
              </a:spcAft>
              <a:buClr>
                <a:srgbClr val="503291"/>
              </a:buClr>
            </a:pPr>
            <a:r>
              <a:rPr lang="en-GB" sz="800" baseline="30000" dirty="0" smtClean="0">
                <a:solidFill>
                  <a:prstClr val="black"/>
                </a:solidFill>
                <a:ea typeface="Verdana" panose="020B0604030504040204" pitchFamily="34" charset="0"/>
                <a:cs typeface="Verdana" panose="020B0604030504040204" pitchFamily="34" charset="0"/>
              </a:rPr>
              <a:t>Sponsored </a:t>
            </a:r>
            <a:r>
              <a:rPr lang="en-GB" sz="800" baseline="30000" dirty="0">
                <a:solidFill>
                  <a:prstClr val="black"/>
                </a:solidFill>
                <a:ea typeface="Verdana" panose="020B0604030504040204" pitchFamily="34" charset="0"/>
                <a:cs typeface="Verdana" panose="020B0604030504040204" pitchFamily="34" charset="0"/>
              </a:rPr>
              <a:t>by </a:t>
            </a:r>
            <a:r>
              <a:rPr lang="en-GB" sz="800" baseline="30000" dirty="0" smtClean="0">
                <a:solidFill>
                  <a:prstClr val="black"/>
                </a:solidFill>
                <a:ea typeface="Verdana" panose="020B0604030504040204" pitchFamily="34" charset="0"/>
                <a:cs typeface="Verdana" panose="020B0604030504040204" pitchFamily="34" charset="0"/>
              </a:rPr>
              <a:t>Biogen</a:t>
            </a:r>
            <a:endParaRPr lang="en-GB" sz="800" baseline="30000" dirty="0">
              <a:solidFill>
                <a:srgbClr val="000000"/>
              </a:solidFill>
              <a:ea typeface="Verdana" panose="020B0604030504040204" pitchFamily="34" charset="0"/>
              <a:cs typeface="Verdana" panose="020B0604030504040204" pitchFamily="34" charset="0"/>
            </a:endParaRPr>
          </a:p>
        </p:txBody>
      </p:sp>
      <p:sp>
        <p:nvSpPr>
          <p:cNvPr id="24" name="TextBox 23"/>
          <p:cNvSpPr txBox="1"/>
          <p:nvPr/>
        </p:nvSpPr>
        <p:spPr bwMode="gray">
          <a:xfrm>
            <a:off x="2605426" y="2134903"/>
            <a:ext cx="358084" cy="18466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503291"/>
                </a:solidFill>
                <a:ea typeface="Verdana" panose="020B0604030504040204" pitchFamily="34" charset="0"/>
                <a:cs typeface="Verdana" panose="020B0604030504040204" pitchFamily="34" charset="0"/>
              </a:rPr>
              <a:t>***</a:t>
            </a:r>
            <a:endParaRPr lang="en-GB" sz="1200" baseline="30000" dirty="0">
              <a:solidFill>
                <a:srgbClr val="503291"/>
              </a:solidFill>
              <a:ea typeface="Verdana" panose="020B0604030504040204" pitchFamily="34" charset="0"/>
              <a:cs typeface="Verdana" panose="020B0604030504040204" pitchFamily="34" charset="0"/>
            </a:endParaRPr>
          </a:p>
        </p:txBody>
      </p:sp>
      <p:sp>
        <p:nvSpPr>
          <p:cNvPr id="25" name="TextBox 24"/>
          <p:cNvSpPr txBox="1"/>
          <p:nvPr/>
        </p:nvSpPr>
        <p:spPr bwMode="gray">
          <a:xfrm>
            <a:off x="1115490" y="2072582"/>
            <a:ext cx="358084" cy="18466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503291"/>
                </a:solidFill>
                <a:ea typeface="Verdana" panose="020B0604030504040204" pitchFamily="34" charset="0"/>
                <a:cs typeface="Verdana" panose="020B0604030504040204" pitchFamily="34" charset="0"/>
              </a:rPr>
              <a:t>***</a:t>
            </a:r>
            <a:endParaRPr lang="en-GB" sz="1200" baseline="30000" dirty="0">
              <a:solidFill>
                <a:srgbClr val="503291"/>
              </a:solidFill>
              <a:ea typeface="Verdana" panose="020B0604030504040204" pitchFamily="34" charset="0"/>
              <a:cs typeface="Verdana" panose="020B0604030504040204" pitchFamily="34" charset="0"/>
            </a:endParaRPr>
          </a:p>
        </p:txBody>
      </p:sp>
      <p:sp>
        <p:nvSpPr>
          <p:cNvPr id="26" name="TextBox 25"/>
          <p:cNvSpPr txBox="1"/>
          <p:nvPr/>
        </p:nvSpPr>
        <p:spPr bwMode="gray">
          <a:xfrm>
            <a:off x="1879165" y="2072582"/>
            <a:ext cx="358084" cy="18466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503291"/>
                </a:solidFill>
                <a:ea typeface="Verdana" panose="020B0604030504040204" pitchFamily="34" charset="0"/>
                <a:cs typeface="Verdana" panose="020B0604030504040204" pitchFamily="34" charset="0"/>
              </a:rPr>
              <a:t>***</a:t>
            </a:r>
            <a:endParaRPr lang="en-GB" sz="1200" baseline="30000" dirty="0">
              <a:solidFill>
                <a:srgbClr val="503291"/>
              </a:solidFill>
              <a:ea typeface="Verdana" panose="020B0604030504040204" pitchFamily="34" charset="0"/>
              <a:cs typeface="Verdana" panose="020B0604030504040204" pitchFamily="34" charset="0"/>
            </a:endParaRPr>
          </a:p>
        </p:txBody>
      </p:sp>
      <p:sp>
        <p:nvSpPr>
          <p:cNvPr id="27" name="TextBox 26"/>
          <p:cNvSpPr txBox="1"/>
          <p:nvPr/>
        </p:nvSpPr>
        <p:spPr bwMode="gray">
          <a:xfrm>
            <a:off x="3379263" y="2581217"/>
            <a:ext cx="358084" cy="18466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503291"/>
                </a:solidFill>
                <a:ea typeface="Verdana" panose="020B0604030504040204" pitchFamily="34" charset="0"/>
                <a:cs typeface="Verdana" panose="020B0604030504040204" pitchFamily="34" charset="0"/>
              </a:rPr>
              <a:t>*</a:t>
            </a:r>
            <a:endParaRPr lang="en-GB" sz="1200" baseline="30000" dirty="0">
              <a:solidFill>
                <a:srgbClr val="503291"/>
              </a:solidFill>
              <a:ea typeface="Verdana" panose="020B0604030504040204" pitchFamily="34" charset="0"/>
              <a:cs typeface="Verdana" panose="020B0604030504040204" pitchFamily="34" charset="0"/>
            </a:endParaRPr>
          </a:p>
        </p:txBody>
      </p:sp>
      <p:sp>
        <p:nvSpPr>
          <p:cNvPr id="28" name="TextBox 27"/>
          <p:cNvSpPr txBox="1"/>
          <p:nvPr/>
        </p:nvSpPr>
        <p:spPr bwMode="gray">
          <a:xfrm>
            <a:off x="4153100" y="2657603"/>
            <a:ext cx="358084" cy="18466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503291"/>
                </a:solidFill>
                <a:ea typeface="Verdana" panose="020B0604030504040204" pitchFamily="34" charset="0"/>
                <a:cs typeface="Verdana" panose="020B0604030504040204" pitchFamily="34" charset="0"/>
              </a:rPr>
              <a:t>***</a:t>
            </a:r>
            <a:endParaRPr lang="en-GB" sz="1200" baseline="30000" dirty="0">
              <a:solidFill>
                <a:srgbClr val="503291"/>
              </a:solidFill>
              <a:ea typeface="Verdana" panose="020B0604030504040204" pitchFamily="34" charset="0"/>
              <a:cs typeface="Verdana" panose="020B0604030504040204" pitchFamily="34" charset="0"/>
            </a:endParaRPr>
          </a:p>
        </p:txBody>
      </p:sp>
      <p:sp>
        <p:nvSpPr>
          <p:cNvPr id="29" name="TextBox 28"/>
          <p:cNvSpPr txBox="1"/>
          <p:nvPr/>
        </p:nvSpPr>
        <p:spPr bwMode="gray">
          <a:xfrm>
            <a:off x="4657694" y="5317004"/>
            <a:ext cx="957262" cy="718145"/>
          </a:xfrm>
          <a:prstGeom prst="rect">
            <a:avLst/>
          </a:prstGeom>
          <a:noFill/>
        </p:spPr>
        <p:txBody>
          <a:bodyPr wrap="square" lIns="0" tIns="0" rIns="0" bIns="0" rtlCol="0">
            <a:spAutoFit/>
          </a:bodyPr>
          <a:lstStyle/>
          <a:p>
            <a:pPr algn="ctr">
              <a:spcBef>
                <a:spcPts val="300"/>
              </a:spcBef>
              <a:buClr>
                <a:srgbClr val="503291"/>
              </a:buClr>
            </a:pPr>
            <a:r>
              <a:rPr lang="en-GB" sz="1200" dirty="0">
                <a:solidFill>
                  <a:srgbClr val="000000"/>
                </a:solidFill>
                <a:ea typeface="Verdana" panose="020B0604030504040204" pitchFamily="34" charset="0"/>
                <a:cs typeface="Verdana" panose="020B0604030504040204" pitchFamily="34" charset="0"/>
              </a:rPr>
              <a:t>FREEDOMS</a:t>
            </a:r>
            <a:r>
              <a:rPr lang="en-GB" sz="1200" baseline="30000" dirty="0">
                <a:solidFill>
                  <a:srgbClr val="000000"/>
                </a:solidFill>
                <a:ea typeface="Verdana" panose="020B0604030504040204" pitchFamily="34" charset="0"/>
                <a:cs typeface="Verdana" panose="020B0604030504040204" pitchFamily="34" charset="0"/>
              </a:rPr>
              <a:t>5</a:t>
            </a:r>
            <a:r>
              <a:rPr lang="en-GB" sz="1200" dirty="0">
                <a:solidFill>
                  <a:srgbClr val="000000"/>
                </a:solidFill>
                <a:ea typeface="Verdana" panose="020B0604030504040204" pitchFamily="34" charset="0"/>
                <a:cs typeface="Verdana" panose="020B0604030504040204" pitchFamily="34" charset="0"/>
              </a:rPr>
              <a:t/>
            </a:r>
            <a:br>
              <a:rPr lang="en-GB" sz="1200" dirty="0">
                <a:solidFill>
                  <a:srgbClr val="000000"/>
                </a:solidFill>
                <a:ea typeface="Verdana" panose="020B0604030504040204" pitchFamily="34" charset="0"/>
                <a:cs typeface="Verdana" panose="020B0604030504040204" pitchFamily="34" charset="0"/>
              </a:rPr>
            </a:br>
            <a:r>
              <a:rPr lang="en-GB" sz="950" dirty="0">
                <a:solidFill>
                  <a:srgbClr val="0F69AF"/>
                </a:solidFill>
                <a:ea typeface="Verdana" panose="020B0604030504040204" pitchFamily="34" charset="0"/>
                <a:cs typeface="Verdana" panose="020B0604030504040204" pitchFamily="34" charset="0"/>
              </a:rPr>
              <a:t>Fingolimod</a:t>
            </a:r>
            <a:r>
              <a:rPr lang="en-GB" sz="950" dirty="0">
                <a:solidFill>
                  <a:srgbClr val="000000"/>
                </a:solidFill>
                <a:ea typeface="Verdana" panose="020B0604030504040204" pitchFamily="34" charset="0"/>
                <a:cs typeface="Verdana" panose="020B0604030504040204" pitchFamily="34" charset="0"/>
              </a:rPr>
              <a:t> </a:t>
            </a:r>
            <a:br>
              <a:rPr lang="en-GB" sz="950" dirty="0">
                <a:solidFill>
                  <a:srgbClr val="000000"/>
                </a:solidFill>
                <a:ea typeface="Verdana" panose="020B0604030504040204" pitchFamily="34" charset="0"/>
                <a:cs typeface="Verdana" panose="020B0604030504040204" pitchFamily="34" charset="0"/>
              </a:rPr>
            </a:br>
            <a:r>
              <a:rPr lang="en-GB" sz="950" dirty="0">
                <a:solidFill>
                  <a:srgbClr val="000000"/>
                </a:solidFill>
                <a:ea typeface="Verdana" panose="020B0604030504040204" pitchFamily="34" charset="0"/>
                <a:cs typeface="Verdana" panose="020B0604030504040204" pitchFamily="34" charset="0"/>
              </a:rPr>
              <a:t>vs </a:t>
            </a:r>
            <a:r>
              <a:rPr lang="en-GB" sz="950" dirty="0" smtClean="0">
                <a:solidFill>
                  <a:srgbClr val="7F7F7F"/>
                </a:solidFill>
                <a:ea typeface="Verdana" panose="020B0604030504040204" pitchFamily="34" charset="0"/>
                <a:cs typeface="Verdana" panose="020B0604030504040204" pitchFamily="34" charset="0"/>
              </a:rPr>
              <a:t>placebo</a:t>
            </a:r>
          </a:p>
          <a:p>
            <a:pPr algn="ctr">
              <a:spcBef>
                <a:spcPts val="300"/>
              </a:spcBef>
              <a:spcAft>
                <a:spcPts val="300"/>
              </a:spcAft>
              <a:buClr>
                <a:srgbClr val="503291"/>
              </a:buClr>
            </a:pPr>
            <a:endParaRPr lang="en-GB" sz="800" baseline="30000" dirty="0" smtClean="0">
              <a:solidFill>
                <a:prstClr val="black"/>
              </a:solidFill>
              <a:ea typeface="Verdana" panose="020B0604030504040204" pitchFamily="34" charset="0"/>
              <a:cs typeface="Verdana" panose="020B0604030504040204" pitchFamily="34" charset="0"/>
            </a:endParaRPr>
          </a:p>
          <a:p>
            <a:pPr algn="ctr">
              <a:spcAft>
                <a:spcPts val="300"/>
              </a:spcAft>
              <a:buClr>
                <a:srgbClr val="503291"/>
              </a:buClr>
            </a:pPr>
            <a:r>
              <a:rPr lang="en-GB" sz="800" baseline="30000" dirty="0" smtClean="0">
                <a:solidFill>
                  <a:prstClr val="black"/>
                </a:solidFill>
                <a:ea typeface="Verdana" panose="020B0604030504040204" pitchFamily="34" charset="0"/>
                <a:cs typeface="Verdana" panose="020B0604030504040204" pitchFamily="34" charset="0"/>
              </a:rPr>
              <a:t>Sponsored </a:t>
            </a:r>
            <a:r>
              <a:rPr lang="en-GB" sz="800" baseline="30000" dirty="0">
                <a:solidFill>
                  <a:prstClr val="black"/>
                </a:solidFill>
                <a:ea typeface="Verdana" panose="020B0604030504040204" pitchFamily="34" charset="0"/>
                <a:cs typeface="Verdana" panose="020B0604030504040204" pitchFamily="34" charset="0"/>
              </a:rPr>
              <a:t>by </a:t>
            </a:r>
            <a:r>
              <a:rPr lang="en-GB" sz="800" baseline="30000" dirty="0" smtClean="0">
                <a:solidFill>
                  <a:prstClr val="black"/>
                </a:solidFill>
                <a:ea typeface="Verdana" panose="020B0604030504040204" pitchFamily="34" charset="0"/>
                <a:cs typeface="Verdana" panose="020B0604030504040204" pitchFamily="34" charset="0"/>
              </a:rPr>
              <a:t>Novartis</a:t>
            </a:r>
            <a:endParaRPr lang="en-GB" sz="800" baseline="30000" dirty="0">
              <a:solidFill>
                <a:srgbClr val="000000"/>
              </a:solidFill>
              <a:ea typeface="Verdana" panose="020B0604030504040204" pitchFamily="34" charset="0"/>
              <a:cs typeface="Verdana" panose="020B0604030504040204" pitchFamily="34" charset="0"/>
            </a:endParaRPr>
          </a:p>
        </p:txBody>
      </p:sp>
      <p:sp>
        <p:nvSpPr>
          <p:cNvPr id="30" name="TextBox 29"/>
          <p:cNvSpPr txBox="1"/>
          <p:nvPr/>
        </p:nvSpPr>
        <p:spPr bwMode="gray">
          <a:xfrm>
            <a:off x="4926938" y="2882099"/>
            <a:ext cx="358084" cy="18466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503291"/>
                </a:solidFill>
                <a:ea typeface="Verdana" panose="020B0604030504040204" pitchFamily="34" charset="0"/>
                <a:cs typeface="Verdana" panose="020B0604030504040204" pitchFamily="34" charset="0"/>
              </a:rPr>
              <a:t>**</a:t>
            </a:r>
            <a:endParaRPr lang="en-GB" sz="1200" baseline="30000" dirty="0">
              <a:solidFill>
                <a:srgbClr val="503291"/>
              </a:solidFill>
              <a:ea typeface="Verdana" panose="020B0604030504040204" pitchFamily="34" charset="0"/>
              <a:cs typeface="Verdana" panose="020B0604030504040204" pitchFamily="34" charset="0"/>
            </a:endParaRPr>
          </a:p>
        </p:txBody>
      </p:sp>
      <p:sp>
        <p:nvSpPr>
          <p:cNvPr id="31" name="TextBox 30"/>
          <p:cNvSpPr txBox="1"/>
          <p:nvPr/>
        </p:nvSpPr>
        <p:spPr bwMode="gray">
          <a:xfrm>
            <a:off x="5437390" y="5317002"/>
            <a:ext cx="957262" cy="759182"/>
          </a:xfrm>
          <a:prstGeom prst="rect">
            <a:avLst/>
          </a:prstGeom>
          <a:noFill/>
        </p:spPr>
        <p:txBody>
          <a:bodyPr wrap="square" lIns="0" tIns="0" rIns="0" bIns="0" rtlCol="0">
            <a:spAutoFit/>
          </a:bodyPr>
          <a:lstStyle/>
          <a:p>
            <a:pPr algn="ctr">
              <a:spcBef>
                <a:spcPts val="300"/>
              </a:spcBef>
              <a:buClr>
                <a:srgbClr val="503291"/>
              </a:buClr>
            </a:pPr>
            <a:r>
              <a:rPr lang="en-GB" sz="1200" dirty="0">
                <a:solidFill>
                  <a:srgbClr val="000000"/>
                </a:solidFill>
                <a:ea typeface="Verdana" panose="020B0604030504040204" pitchFamily="34" charset="0"/>
                <a:cs typeface="Verdana" panose="020B0604030504040204" pitchFamily="34" charset="0"/>
              </a:rPr>
              <a:t>CARE-MS II</a:t>
            </a:r>
            <a:r>
              <a:rPr lang="en-GB" sz="1200" baseline="30000" dirty="0">
                <a:solidFill>
                  <a:srgbClr val="000000"/>
                </a:solidFill>
                <a:ea typeface="Verdana" panose="020B0604030504040204" pitchFamily="34" charset="0"/>
                <a:cs typeface="Verdana" panose="020B0604030504040204" pitchFamily="34" charset="0"/>
              </a:rPr>
              <a:t>6</a:t>
            </a:r>
            <a:r>
              <a:rPr lang="en-GB" sz="1200" dirty="0">
                <a:solidFill>
                  <a:srgbClr val="000000"/>
                </a:solidFill>
                <a:ea typeface="Verdana" panose="020B0604030504040204" pitchFamily="34" charset="0"/>
                <a:cs typeface="Verdana" panose="020B0604030504040204" pitchFamily="34" charset="0"/>
              </a:rPr>
              <a:t/>
            </a:r>
            <a:br>
              <a:rPr lang="en-GB" sz="1200" dirty="0">
                <a:solidFill>
                  <a:srgbClr val="000000"/>
                </a:solidFill>
                <a:ea typeface="Verdana" panose="020B0604030504040204" pitchFamily="34" charset="0"/>
                <a:cs typeface="Verdana" panose="020B0604030504040204" pitchFamily="34" charset="0"/>
              </a:rPr>
            </a:br>
            <a:r>
              <a:rPr lang="en-GB" sz="950" dirty="0">
                <a:solidFill>
                  <a:srgbClr val="0F69AF"/>
                </a:solidFill>
                <a:ea typeface="Verdana" panose="020B0604030504040204" pitchFamily="34" charset="0"/>
                <a:cs typeface="Verdana" panose="020B0604030504040204" pitchFamily="34" charset="0"/>
              </a:rPr>
              <a:t>Alemtuzumab </a:t>
            </a:r>
            <a:br>
              <a:rPr lang="en-GB" sz="950" dirty="0">
                <a:solidFill>
                  <a:srgbClr val="0F69AF"/>
                </a:solidFill>
                <a:ea typeface="Verdana" panose="020B0604030504040204" pitchFamily="34" charset="0"/>
                <a:cs typeface="Verdana" panose="020B0604030504040204" pitchFamily="34" charset="0"/>
              </a:rPr>
            </a:br>
            <a:r>
              <a:rPr lang="en-GB" sz="950" dirty="0">
                <a:solidFill>
                  <a:srgbClr val="000000"/>
                </a:solidFill>
                <a:ea typeface="Verdana" panose="020B0604030504040204" pitchFamily="34" charset="0"/>
                <a:cs typeface="Verdana" panose="020B0604030504040204" pitchFamily="34" charset="0"/>
              </a:rPr>
              <a:t>vs </a:t>
            </a:r>
            <a:r>
              <a:rPr lang="en-GB" sz="950" dirty="0">
                <a:solidFill>
                  <a:srgbClr val="00948A"/>
                </a:solidFill>
                <a:ea typeface="Verdana" panose="020B0604030504040204" pitchFamily="34" charset="0"/>
                <a:cs typeface="Verdana" panose="020B0604030504040204" pitchFamily="34" charset="0"/>
              </a:rPr>
              <a:t>sc IFN </a:t>
            </a:r>
            <a:r>
              <a:rPr lang="en-US" sz="950" dirty="0" smtClean="0">
                <a:solidFill>
                  <a:srgbClr val="00948A"/>
                </a:solidFill>
                <a:ea typeface="Verdana" panose="020B0604030504040204" pitchFamily="34" charset="0"/>
                <a:cs typeface="Verdana" panose="020B0604030504040204" pitchFamily="34" charset="0"/>
              </a:rPr>
              <a:t>beta</a:t>
            </a:r>
            <a:r>
              <a:rPr lang="en-GB" sz="950" dirty="0" smtClean="0">
                <a:solidFill>
                  <a:srgbClr val="00948A"/>
                </a:solidFill>
                <a:ea typeface="Verdana" panose="020B0604030504040204" pitchFamily="34" charset="0"/>
                <a:cs typeface="Verdana" panose="020B0604030504040204" pitchFamily="34" charset="0"/>
              </a:rPr>
              <a:t>-1a</a:t>
            </a:r>
          </a:p>
          <a:p>
            <a:pPr algn="ctr">
              <a:spcBef>
                <a:spcPts val="300"/>
              </a:spcBef>
              <a:spcAft>
                <a:spcPts val="300"/>
              </a:spcAft>
              <a:buClr>
                <a:srgbClr val="503291"/>
              </a:buClr>
            </a:pPr>
            <a:endParaRPr lang="en-GB" sz="800" baseline="30000" dirty="0" smtClean="0">
              <a:solidFill>
                <a:prstClr val="black"/>
              </a:solidFill>
              <a:ea typeface="Verdana" panose="020B0604030504040204" pitchFamily="34" charset="0"/>
              <a:cs typeface="Verdana" panose="020B0604030504040204" pitchFamily="34" charset="0"/>
            </a:endParaRPr>
          </a:p>
          <a:p>
            <a:pPr algn="ctr">
              <a:spcAft>
                <a:spcPts val="300"/>
              </a:spcAft>
              <a:buClr>
                <a:srgbClr val="503291"/>
              </a:buClr>
            </a:pPr>
            <a:r>
              <a:rPr lang="en-GB" sz="800" baseline="30000" dirty="0" smtClean="0">
                <a:solidFill>
                  <a:prstClr val="black"/>
                </a:solidFill>
                <a:ea typeface="Verdana" panose="020B0604030504040204" pitchFamily="34" charset="0"/>
                <a:cs typeface="Verdana" panose="020B0604030504040204" pitchFamily="34" charset="0"/>
              </a:rPr>
              <a:t>Sponsored </a:t>
            </a:r>
            <a:r>
              <a:rPr lang="en-GB" sz="800" baseline="30000" dirty="0">
                <a:solidFill>
                  <a:prstClr val="black"/>
                </a:solidFill>
                <a:ea typeface="Verdana" panose="020B0604030504040204" pitchFamily="34" charset="0"/>
                <a:cs typeface="Verdana" panose="020B0604030504040204" pitchFamily="34" charset="0"/>
              </a:rPr>
              <a:t>by Sanofi</a:t>
            </a:r>
            <a:r>
              <a:rPr lang="en-GB" sz="800" dirty="0">
                <a:solidFill>
                  <a:srgbClr val="000000"/>
                </a:solidFill>
                <a:ea typeface="Verdana" panose="020B0604030504040204" pitchFamily="34" charset="0"/>
                <a:cs typeface="Verdana" panose="020B0604030504040204" pitchFamily="34" charset="0"/>
              </a:rPr>
              <a:t> </a:t>
            </a:r>
            <a:r>
              <a:rPr lang="en-GB" sz="800" dirty="0" smtClean="0">
                <a:solidFill>
                  <a:srgbClr val="000000"/>
                </a:solidFill>
                <a:ea typeface="Verdana" panose="020B0604030504040204" pitchFamily="34" charset="0"/>
                <a:cs typeface="Verdana" panose="020B0604030504040204" pitchFamily="34" charset="0"/>
              </a:rPr>
              <a:t> </a:t>
            </a:r>
            <a:endParaRPr lang="en-GB" sz="800" baseline="30000" dirty="0">
              <a:solidFill>
                <a:srgbClr val="000000"/>
              </a:solidFill>
              <a:ea typeface="Verdana" panose="020B0604030504040204" pitchFamily="34" charset="0"/>
              <a:cs typeface="Verdana" panose="020B0604030504040204" pitchFamily="34" charset="0"/>
            </a:endParaRPr>
          </a:p>
        </p:txBody>
      </p:sp>
      <p:sp>
        <p:nvSpPr>
          <p:cNvPr id="32" name="TextBox 31"/>
          <p:cNvSpPr txBox="1"/>
          <p:nvPr/>
        </p:nvSpPr>
        <p:spPr bwMode="gray">
          <a:xfrm>
            <a:off x="5714659" y="2913178"/>
            <a:ext cx="358084" cy="18466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503291"/>
                </a:solidFill>
                <a:ea typeface="Verdana" panose="020B0604030504040204" pitchFamily="34" charset="0"/>
                <a:cs typeface="Verdana" panose="020B0604030504040204" pitchFamily="34" charset="0"/>
              </a:rPr>
              <a:t>***</a:t>
            </a:r>
            <a:endParaRPr lang="en-GB" sz="1200" baseline="30000" dirty="0">
              <a:solidFill>
                <a:srgbClr val="503291"/>
              </a:solidFill>
              <a:ea typeface="Verdana" panose="020B0604030504040204" pitchFamily="34" charset="0"/>
              <a:cs typeface="Verdana" panose="020B0604030504040204" pitchFamily="34" charset="0"/>
            </a:endParaRPr>
          </a:p>
        </p:txBody>
      </p:sp>
      <p:sp>
        <p:nvSpPr>
          <p:cNvPr id="33" name="TextBox 32"/>
          <p:cNvSpPr txBox="1"/>
          <p:nvPr/>
        </p:nvSpPr>
        <p:spPr bwMode="gray">
          <a:xfrm>
            <a:off x="6217085" y="5325615"/>
            <a:ext cx="957262" cy="90537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000000"/>
                </a:solidFill>
                <a:ea typeface="Verdana" panose="020B0604030504040204" pitchFamily="34" charset="0"/>
                <a:cs typeface="Verdana" panose="020B0604030504040204" pitchFamily="34" charset="0"/>
              </a:rPr>
              <a:t>DECIDE</a:t>
            </a:r>
            <a:r>
              <a:rPr lang="en-GB" sz="1200" baseline="30000" dirty="0">
                <a:solidFill>
                  <a:srgbClr val="000000"/>
                </a:solidFill>
                <a:ea typeface="Verdana" panose="020B0604030504040204" pitchFamily="34" charset="0"/>
                <a:cs typeface="Verdana" panose="020B0604030504040204" pitchFamily="34" charset="0"/>
              </a:rPr>
              <a:t>7</a:t>
            </a:r>
            <a:r>
              <a:rPr lang="en-GB" sz="1200" dirty="0">
                <a:solidFill>
                  <a:srgbClr val="000000"/>
                </a:solidFill>
                <a:ea typeface="Verdana" panose="020B0604030504040204" pitchFamily="34" charset="0"/>
                <a:cs typeface="Verdana" panose="020B0604030504040204" pitchFamily="34" charset="0"/>
              </a:rPr>
              <a:t/>
            </a:r>
            <a:br>
              <a:rPr lang="en-GB" sz="1200" dirty="0">
                <a:solidFill>
                  <a:srgbClr val="000000"/>
                </a:solidFill>
                <a:ea typeface="Verdana" panose="020B0604030504040204" pitchFamily="34" charset="0"/>
                <a:cs typeface="Verdana" panose="020B0604030504040204" pitchFamily="34" charset="0"/>
              </a:rPr>
            </a:br>
            <a:r>
              <a:rPr lang="en-GB" sz="950" dirty="0" smtClean="0">
                <a:solidFill>
                  <a:srgbClr val="0F69AF"/>
                </a:solidFill>
                <a:ea typeface="Verdana" panose="020B0604030504040204" pitchFamily="34" charset="0"/>
                <a:cs typeface="Verdana" panose="020B0604030504040204" pitchFamily="34" charset="0"/>
              </a:rPr>
              <a:t>Daclizumab</a:t>
            </a:r>
          </a:p>
          <a:p>
            <a:pPr algn="ctr">
              <a:buClr>
                <a:srgbClr val="503291"/>
              </a:buClr>
            </a:pPr>
            <a:r>
              <a:rPr lang="en-GB" sz="950" dirty="0" smtClean="0">
                <a:solidFill>
                  <a:srgbClr val="0F69AF"/>
                </a:solidFill>
                <a:ea typeface="Verdana" panose="020B0604030504040204" pitchFamily="34" charset="0"/>
                <a:cs typeface="Verdana" panose="020B0604030504040204" pitchFamily="34" charset="0"/>
              </a:rPr>
              <a:t>(</a:t>
            </a:r>
            <a:r>
              <a:rPr lang="en-GB" sz="950" dirty="0" err="1" smtClean="0">
                <a:solidFill>
                  <a:srgbClr val="0F69AF"/>
                </a:solidFill>
                <a:ea typeface="Verdana" panose="020B0604030504040204" pitchFamily="34" charset="0"/>
                <a:cs typeface="Verdana" panose="020B0604030504040204" pitchFamily="34" charset="0"/>
              </a:rPr>
              <a:t>Zinbryta</a:t>
            </a:r>
            <a:r>
              <a:rPr lang="en-GB" sz="950" baseline="30000" dirty="0" smtClean="0">
                <a:solidFill>
                  <a:srgbClr val="0F69AF"/>
                </a:solidFill>
                <a:ea typeface="Verdana" panose="020B0604030504040204" pitchFamily="34" charset="0"/>
                <a:cs typeface="Verdana" panose="020B0604030504040204" pitchFamily="34" charset="0"/>
              </a:rPr>
              <a:t>®</a:t>
            </a:r>
            <a:r>
              <a:rPr lang="en-GB" sz="950" dirty="0" smtClean="0">
                <a:solidFill>
                  <a:srgbClr val="0F69AF"/>
                </a:solidFill>
                <a:ea typeface="Verdana" panose="020B0604030504040204" pitchFamily="34" charset="0"/>
                <a:cs typeface="Verdana" panose="020B0604030504040204" pitchFamily="34" charset="0"/>
              </a:rPr>
              <a:t>) </a:t>
            </a:r>
            <a:r>
              <a:rPr lang="en-GB" sz="950" dirty="0">
                <a:solidFill>
                  <a:srgbClr val="0F69AF"/>
                </a:solidFill>
                <a:ea typeface="Verdana" panose="020B0604030504040204" pitchFamily="34" charset="0"/>
                <a:cs typeface="Verdana" panose="020B0604030504040204" pitchFamily="34" charset="0"/>
              </a:rPr>
              <a:t/>
            </a:r>
            <a:br>
              <a:rPr lang="en-GB" sz="950" dirty="0">
                <a:solidFill>
                  <a:srgbClr val="0F69AF"/>
                </a:solidFill>
                <a:ea typeface="Verdana" panose="020B0604030504040204" pitchFamily="34" charset="0"/>
                <a:cs typeface="Verdana" panose="020B0604030504040204" pitchFamily="34" charset="0"/>
              </a:rPr>
            </a:br>
            <a:r>
              <a:rPr lang="en-GB" sz="950" dirty="0">
                <a:solidFill>
                  <a:srgbClr val="000000"/>
                </a:solidFill>
                <a:ea typeface="Verdana" panose="020B0604030504040204" pitchFamily="34" charset="0"/>
                <a:cs typeface="Verdana" panose="020B0604030504040204" pitchFamily="34" charset="0"/>
              </a:rPr>
              <a:t>vs </a:t>
            </a:r>
            <a:r>
              <a:rPr lang="en-GB" sz="950" dirty="0">
                <a:solidFill>
                  <a:srgbClr val="0F69AF"/>
                </a:solidFill>
                <a:ea typeface="Verdana" panose="020B0604030504040204" pitchFamily="34" charset="0"/>
                <a:cs typeface="Verdana" panose="020B0604030504040204" pitchFamily="34" charset="0"/>
              </a:rPr>
              <a:t>im IFN </a:t>
            </a:r>
            <a:r>
              <a:rPr lang="en-US" sz="950" dirty="0" smtClean="0">
                <a:solidFill>
                  <a:srgbClr val="0F69AF"/>
                </a:solidFill>
                <a:ea typeface="Verdana" panose="020B0604030504040204" pitchFamily="34" charset="0"/>
                <a:cs typeface="Verdana" panose="020B0604030504040204" pitchFamily="34" charset="0"/>
              </a:rPr>
              <a:t>beta</a:t>
            </a:r>
            <a:r>
              <a:rPr lang="en-GB" sz="950" dirty="0" smtClean="0">
                <a:solidFill>
                  <a:srgbClr val="0F69AF"/>
                </a:solidFill>
                <a:ea typeface="Verdana" panose="020B0604030504040204" pitchFamily="34" charset="0"/>
                <a:cs typeface="Verdana" panose="020B0604030504040204" pitchFamily="34" charset="0"/>
              </a:rPr>
              <a:t>-1a</a:t>
            </a:r>
          </a:p>
          <a:p>
            <a:pPr algn="ctr">
              <a:spcBef>
                <a:spcPts val="300"/>
              </a:spcBef>
              <a:buClr>
                <a:srgbClr val="503291"/>
              </a:buClr>
            </a:pPr>
            <a:endParaRPr lang="en-GB" sz="800" baseline="30000" dirty="0" smtClean="0">
              <a:solidFill>
                <a:prstClr val="black"/>
              </a:solidFill>
              <a:ea typeface="Verdana" panose="020B0604030504040204" pitchFamily="34" charset="0"/>
              <a:cs typeface="Verdana" panose="020B0604030504040204" pitchFamily="34" charset="0"/>
            </a:endParaRPr>
          </a:p>
          <a:p>
            <a:pPr algn="ctr">
              <a:buClr>
                <a:srgbClr val="503291"/>
              </a:buClr>
            </a:pPr>
            <a:r>
              <a:rPr lang="en-GB" sz="800" baseline="30000" dirty="0" smtClean="0">
                <a:solidFill>
                  <a:prstClr val="black"/>
                </a:solidFill>
                <a:ea typeface="Verdana" panose="020B0604030504040204" pitchFamily="34" charset="0"/>
                <a:cs typeface="Verdana" panose="020B0604030504040204" pitchFamily="34" charset="0"/>
              </a:rPr>
              <a:t>Sponsored </a:t>
            </a:r>
            <a:r>
              <a:rPr lang="en-GB" sz="800" baseline="30000" dirty="0">
                <a:solidFill>
                  <a:prstClr val="black"/>
                </a:solidFill>
                <a:ea typeface="Verdana" panose="020B0604030504040204" pitchFamily="34" charset="0"/>
                <a:cs typeface="Verdana" panose="020B0604030504040204" pitchFamily="34" charset="0"/>
              </a:rPr>
              <a:t>by </a:t>
            </a:r>
            <a:r>
              <a:rPr lang="en-GB" sz="800" baseline="30000" dirty="0" smtClean="0">
                <a:solidFill>
                  <a:prstClr val="black"/>
                </a:solidFill>
                <a:ea typeface="Verdana" panose="020B0604030504040204" pitchFamily="34" charset="0"/>
                <a:cs typeface="Verdana" panose="020B0604030504040204" pitchFamily="34" charset="0"/>
              </a:rPr>
              <a:t>Biogen</a:t>
            </a:r>
            <a:r>
              <a:rPr lang="en-GB" sz="800" dirty="0" smtClean="0">
                <a:solidFill>
                  <a:srgbClr val="0F69AF"/>
                </a:solidFill>
                <a:ea typeface="Verdana" panose="020B0604030504040204" pitchFamily="34" charset="0"/>
                <a:cs typeface="Verdana" panose="020B0604030504040204" pitchFamily="34" charset="0"/>
              </a:rPr>
              <a:t> </a:t>
            </a:r>
            <a:endParaRPr lang="en-GB" sz="800" baseline="30000" dirty="0">
              <a:solidFill>
                <a:srgbClr val="0F69AF"/>
              </a:solidFill>
              <a:ea typeface="Verdana" panose="020B0604030504040204" pitchFamily="34" charset="0"/>
              <a:cs typeface="Verdana" panose="020B0604030504040204" pitchFamily="34" charset="0"/>
            </a:endParaRPr>
          </a:p>
        </p:txBody>
      </p:sp>
      <p:sp>
        <p:nvSpPr>
          <p:cNvPr id="34" name="TextBox 33"/>
          <p:cNvSpPr txBox="1"/>
          <p:nvPr/>
        </p:nvSpPr>
        <p:spPr bwMode="gray">
          <a:xfrm>
            <a:off x="6502382" y="3359585"/>
            <a:ext cx="358084" cy="18466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503291"/>
                </a:solidFill>
                <a:ea typeface="Verdana" panose="020B0604030504040204" pitchFamily="34" charset="0"/>
                <a:cs typeface="Verdana" panose="020B0604030504040204" pitchFamily="34" charset="0"/>
              </a:rPr>
              <a:t>***</a:t>
            </a:r>
            <a:endParaRPr lang="en-GB" sz="1200" baseline="30000" dirty="0">
              <a:solidFill>
                <a:srgbClr val="503291"/>
              </a:solidFill>
              <a:ea typeface="Verdana" panose="020B0604030504040204" pitchFamily="34" charset="0"/>
              <a:cs typeface="Verdana" panose="020B0604030504040204" pitchFamily="34" charset="0"/>
            </a:endParaRPr>
          </a:p>
        </p:txBody>
      </p:sp>
      <p:sp>
        <p:nvSpPr>
          <p:cNvPr id="35" name="TextBox 34"/>
          <p:cNvSpPr txBox="1"/>
          <p:nvPr/>
        </p:nvSpPr>
        <p:spPr bwMode="gray">
          <a:xfrm>
            <a:off x="7023661" y="5317002"/>
            <a:ext cx="957262" cy="759182"/>
          </a:xfrm>
          <a:prstGeom prst="rect">
            <a:avLst/>
          </a:prstGeom>
          <a:noFill/>
        </p:spPr>
        <p:txBody>
          <a:bodyPr wrap="square" lIns="0" tIns="0" rIns="0" bIns="0" rtlCol="0">
            <a:spAutoFit/>
          </a:bodyPr>
          <a:lstStyle/>
          <a:p>
            <a:pPr algn="ctr">
              <a:spcBef>
                <a:spcPts val="300"/>
              </a:spcBef>
              <a:buClr>
                <a:srgbClr val="503291"/>
              </a:buClr>
            </a:pPr>
            <a:r>
              <a:rPr lang="en-GB" sz="1200" dirty="0">
                <a:solidFill>
                  <a:srgbClr val="000000"/>
                </a:solidFill>
                <a:ea typeface="Verdana" panose="020B0604030504040204" pitchFamily="34" charset="0"/>
                <a:cs typeface="Verdana" panose="020B0604030504040204" pitchFamily="34" charset="0"/>
              </a:rPr>
              <a:t>DEFINE</a:t>
            </a:r>
            <a:r>
              <a:rPr lang="en-GB" sz="1200" baseline="30000" dirty="0">
                <a:solidFill>
                  <a:srgbClr val="000000"/>
                </a:solidFill>
                <a:ea typeface="Verdana" panose="020B0604030504040204" pitchFamily="34" charset="0"/>
                <a:cs typeface="Verdana" panose="020B0604030504040204" pitchFamily="34" charset="0"/>
              </a:rPr>
              <a:t>8</a:t>
            </a:r>
            <a:r>
              <a:rPr lang="en-GB" sz="1200" dirty="0">
                <a:solidFill>
                  <a:srgbClr val="000000"/>
                </a:solidFill>
                <a:ea typeface="Verdana" panose="020B0604030504040204" pitchFamily="34" charset="0"/>
                <a:cs typeface="Verdana" panose="020B0604030504040204" pitchFamily="34" charset="0"/>
              </a:rPr>
              <a:t/>
            </a:r>
            <a:br>
              <a:rPr lang="en-GB" sz="1200" dirty="0">
                <a:solidFill>
                  <a:srgbClr val="000000"/>
                </a:solidFill>
                <a:ea typeface="Verdana" panose="020B0604030504040204" pitchFamily="34" charset="0"/>
                <a:cs typeface="Verdana" panose="020B0604030504040204" pitchFamily="34" charset="0"/>
              </a:rPr>
            </a:br>
            <a:r>
              <a:rPr lang="en-GB" sz="950" dirty="0">
                <a:solidFill>
                  <a:srgbClr val="0F69AF"/>
                </a:solidFill>
                <a:ea typeface="Verdana" panose="020B0604030504040204" pitchFamily="34" charset="0"/>
                <a:cs typeface="Verdana" panose="020B0604030504040204" pitchFamily="34" charset="0"/>
              </a:rPr>
              <a:t>Dimethyl fumarate </a:t>
            </a:r>
            <a:r>
              <a:rPr lang="en-GB" sz="950" dirty="0">
                <a:solidFill>
                  <a:srgbClr val="149B5F">
                    <a:lumMod val="50000"/>
                  </a:srgbClr>
                </a:solidFill>
                <a:ea typeface="Verdana" panose="020B0604030504040204" pitchFamily="34" charset="0"/>
                <a:cs typeface="Verdana" panose="020B0604030504040204" pitchFamily="34" charset="0"/>
              </a:rPr>
              <a:t/>
            </a:r>
            <a:br>
              <a:rPr lang="en-GB" sz="950" dirty="0">
                <a:solidFill>
                  <a:srgbClr val="149B5F">
                    <a:lumMod val="50000"/>
                  </a:srgbClr>
                </a:solidFill>
                <a:ea typeface="Verdana" panose="020B0604030504040204" pitchFamily="34" charset="0"/>
                <a:cs typeface="Verdana" panose="020B0604030504040204" pitchFamily="34" charset="0"/>
              </a:rPr>
            </a:br>
            <a:r>
              <a:rPr lang="en-GB" sz="950" dirty="0">
                <a:solidFill>
                  <a:srgbClr val="000000"/>
                </a:solidFill>
                <a:ea typeface="Verdana" panose="020B0604030504040204" pitchFamily="34" charset="0"/>
                <a:cs typeface="Verdana" panose="020B0604030504040204" pitchFamily="34" charset="0"/>
              </a:rPr>
              <a:t>vs </a:t>
            </a:r>
            <a:r>
              <a:rPr lang="en-GB" sz="950" dirty="0" smtClean="0">
                <a:solidFill>
                  <a:srgbClr val="7F7F7F"/>
                </a:solidFill>
                <a:ea typeface="Verdana" panose="020B0604030504040204" pitchFamily="34" charset="0"/>
                <a:cs typeface="Verdana" panose="020B0604030504040204" pitchFamily="34" charset="0"/>
              </a:rPr>
              <a:t>placebo</a:t>
            </a:r>
          </a:p>
          <a:p>
            <a:pPr algn="ctr">
              <a:spcBef>
                <a:spcPts val="300"/>
              </a:spcBef>
              <a:spcAft>
                <a:spcPts val="300"/>
              </a:spcAft>
              <a:buClr>
                <a:srgbClr val="503291"/>
              </a:buClr>
            </a:pPr>
            <a:endParaRPr lang="en-GB" sz="800" baseline="30000" dirty="0" smtClean="0">
              <a:solidFill>
                <a:prstClr val="black"/>
              </a:solidFill>
              <a:ea typeface="Verdana" panose="020B0604030504040204" pitchFamily="34" charset="0"/>
              <a:cs typeface="Verdana" panose="020B0604030504040204" pitchFamily="34" charset="0"/>
            </a:endParaRPr>
          </a:p>
          <a:p>
            <a:pPr algn="ctr">
              <a:spcAft>
                <a:spcPts val="300"/>
              </a:spcAft>
              <a:buClr>
                <a:srgbClr val="503291"/>
              </a:buClr>
            </a:pPr>
            <a:r>
              <a:rPr lang="en-GB" sz="800" baseline="30000" dirty="0" smtClean="0">
                <a:solidFill>
                  <a:prstClr val="black"/>
                </a:solidFill>
                <a:ea typeface="Verdana" panose="020B0604030504040204" pitchFamily="34" charset="0"/>
                <a:cs typeface="Verdana" panose="020B0604030504040204" pitchFamily="34" charset="0"/>
              </a:rPr>
              <a:t>Sponsored </a:t>
            </a:r>
            <a:r>
              <a:rPr lang="en-GB" sz="800" baseline="30000" dirty="0">
                <a:solidFill>
                  <a:prstClr val="black"/>
                </a:solidFill>
                <a:ea typeface="Verdana" panose="020B0604030504040204" pitchFamily="34" charset="0"/>
                <a:cs typeface="Verdana" panose="020B0604030504040204" pitchFamily="34" charset="0"/>
              </a:rPr>
              <a:t>by Biogen</a:t>
            </a:r>
            <a:r>
              <a:rPr lang="en-GB" sz="800" dirty="0">
                <a:solidFill>
                  <a:srgbClr val="0F69AF"/>
                </a:solidFill>
                <a:ea typeface="Verdana" panose="020B0604030504040204" pitchFamily="34" charset="0"/>
                <a:cs typeface="Verdana" panose="020B0604030504040204" pitchFamily="34" charset="0"/>
              </a:rPr>
              <a:t> </a:t>
            </a:r>
            <a:endParaRPr lang="en-GB" sz="800" baseline="30000" dirty="0">
              <a:solidFill>
                <a:srgbClr val="0F69AF"/>
              </a:solidFill>
              <a:ea typeface="Verdana" panose="020B0604030504040204" pitchFamily="34" charset="0"/>
              <a:cs typeface="Verdana" panose="020B0604030504040204" pitchFamily="34" charset="0"/>
            </a:endParaRPr>
          </a:p>
        </p:txBody>
      </p:sp>
      <p:sp>
        <p:nvSpPr>
          <p:cNvPr id="36" name="TextBox 35"/>
          <p:cNvSpPr txBox="1"/>
          <p:nvPr/>
        </p:nvSpPr>
        <p:spPr bwMode="gray">
          <a:xfrm>
            <a:off x="7290104" y="3268005"/>
            <a:ext cx="358084" cy="18466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503291"/>
                </a:solidFill>
                <a:ea typeface="Verdana" panose="020B0604030504040204" pitchFamily="34" charset="0"/>
                <a:cs typeface="Verdana" panose="020B0604030504040204" pitchFamily="34" charset="0"/>
              </a:rPr>
              <a:t>*</a:t>
            </a:r>
            <a:endParaRPr lang="en-GB" sz="1200" baseline="30000" dirty="0">
              <a:solidFill>
                <a:srgbClr val="503291"/>
              </a:solidFill>
              <a:ea typeface="Verdana" panose="020B0604030504040204" pitchFamily="34" charset="0"/>
              <a:cs typeface="Verdana" panose="020B0604030504040204" pitchFamily="34" charset="0"/>
            </a:endParaRPr>
          </a:p>
        </p:txBody>
      </p:sp>
      <p:sp>
        <p:nvSpPr>
          <p:cNvPr id="37" name="TextBox 36"/>
          <p:cNvSpPr txBox="1"/>
          <p:nvPr/>
        </p:nvSpPr>
        <p:spPr bwMode="gray">
          <a:xfrm>
            <a:off x="8100068" y="3482691"/>
            <a:ext cx="358084" cy="18466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dirty="0">
                <a:solidFill>
                  <a:srgbClr val="503291"/>
                </a:solidFill>
                <a:ea typeface="Verdana" panose="020B0604030504040204" pitchFamily="34" charset="0"/>
                <a:cs typeface="Verdana" panose="020B0604030504040204" pitchFamily="34" charset="0"/>
              </a:rPr>
              <a:t>**</a:t>
            </a:r>
            <a:endParaRPr lang="en-GB" sz="1200" baseline="30000" dirty="0">
              <a:solidFill>
                <a:srgbClr val="503291"/>
              </a:solidFill>
              <a:ea typeface="Verdana" panose="020B0604030504040204" pitchFamily="34" charset="0"/>
              <a:cs typeface="Verdana" panose="020B0604030504040204" pitchFamily="34" charset="0"/>
            </a:endParaRPr>
          </a:p>
        </p:txBody>
      </p:sp>
      <p:sp>
        <p:nvSpPr>
          <p:cNvPr id="38" name="TextBox 37"/>
          <p:cNvSpPr txBox="1"/>
          <p:nvPr/>
        </p:nvSpPr>
        <p:spPr bwMode="gray">
          <a:xfrm>
            <a:off x="7829095" y="5317004"/>
            <a:ext cx="957262" cy="718145"/>
          </a:xfrm>
          <a:prstGeom prst="rect">
            <a:avLst/>
          </a:prstGeom>
          <a:noFill/>
        </p:spPr>
        <p:txBody>
          <a:bodyPr wrap="square" lIns="0" tIns="0" rIns="0" bIns="0" rtlCol="0">
            <a:spAutoFit/>
          </a:bodyPr>
          <a:lstStyle/>
          <a:p>
            <a:pPr algn="ctr">
              <a:spcBef>
                <a:spcPts val="300"/>
              </a:spcBef>
              <a:buClr>
                <a:srgbClr val="503291"/>
              </a:buClr>
            </a:pPr>
            <a:r>
              <a:rPr lang="en-GB" sz="1200" dirty="0">
                <a:solidFill>
                  <a:srgbClr val="000000"/>
                </a:solidFill>
                <a:ea typeface="Verdana" panose="020B0604030504040204" pitchFamily="34" charset="0"/>
                <a:cs typeface="Verdana" panose="020B0604030504040204" pitchFamily="34" charset="0"/>
              </a:rPr>
              <a:t>TEMSO</a:t>
            </a:r>
            <a:r>
              <a:rPr lang="en-GB" sz="1200" baseline="30000" dirty="0">
                <a:solidFill>
                  <a:srgbClr val="000000"/>
                </a:solidFill>
                <a:ea typeface="Verdana" panose="020B0604030504040204" pitchFamily="34" charset="0"/>
                <a:cs typeface="Verdana" panose="020B0604030504040204" pitchFamily="34" charset="0"/>
              </a:rPr>
              <a:t>9</a:t>
            </a:r>
            <a:r>
              <a:rPr lang="en-GB" sz="1200" dirty="0">
                <a:solidFill>
                  <a:srgbClr val="000000"/>
                </a:solidFill>
                <a:ea typeface="Verdana" panose="020B0604030504040204" pitchFamily="34" charset="0"/>
                <a:cs typeface="Verdana" panose="020B0604030504040204" pitchFamily="34" charset="0"/>
              </a:rPr>
              <a:t/>
            </a:r>
            <a:br>
              <a:rPr lang="en-GB" sz="1200" dirty="0">
                <a:solidFill>
                  <a:srgbClr val="000000"/>
                </a:solidFill>
                <a:ea typeface="Verdana" panose="020B0604030504040204" pitchFamily="34" charset="0"/>
                <a:cs typeface="Verdana" panose="020B0604030504040204" pitchFamily="34" charset="0"/>
              </a:rPr>
            </a:br>
            <a:r>
              <a:rPr lang="en-GB" sz="950" dirty="0">
                <a:solidFill>
                  <a:srgbClr val="0F69AF"/>
                </a:solidFill>
                <a:ea typeface="Verdana" panose="020B0604030504040204" pitchFamily="34" charset="0"/>
                <a:cs typeface="Verdana" panose="020B0604030504040204" pitchFamily="34" charset="0"/>
              </a:rPr>
              <a:t>Teriflunomide</a:t>
            </a:r>
            <a:br>
              <a:rPr lang="en-GB" sz="950" dirty="0">
                <a:solidFill>
                  <a:srgbClr val="0F69AF"/>
                </a:solidFill>
                <a:ea typeface="Verdana" panose="020B0604030504040204" pitchFamily="34" charset="0"/>
                <a:cs typeface="Verdana" panose="020B0604030504040204" pitchFamily="34" charset="0"/>
              </a:rPr>
            </a:br>
            <a:r>
              <a:rPr lang="en-GB" sz="950" dirty="0">
                <a:solidFill>
                  <a:srgbClr val="000000"/>
                </a:solidFill>
                <a:ea typeface="Verdana" panose="020B0604030504040204" pitchFamily="34" charset="0"/>
                <a:cs typeface="Verdana" panose="020B0604030504040204" pitchFamily="34" charset="0"/>
              </a:rPr>
              <a:t>vs </a:t>
            </a:r>
            <a:r>
              <a:rPr lang="en-GB" sz="950" dirty="0" smtClean="0">
                <a:solidFill>
                  <a:srgbClr val="7F7F7F"/>
                </a:solidFill>
                <a:ea typeface="Verdana" panose="020B0604030504040204" pitchFamily="34" charset="0"/>
                <a:cs typeface="Verdana" panose="020B0604030504040204" pitchFamily="34" charset="0"/>
              </a:rPr>
              <a:t>placebo</a:t>
            </a:r>
          </a:p>
          <a:p>
            <a:pPr algn="ctr">
              <a:spcBef>
                <a:spcPts val="300"/>
              </a:spcBef>
              <a:spcAft>
                <a:spcPts val="300"/>
              </a:spcAft>
              <a:buClr>
                <a:srgbClr val="503291"/>
              </a:buClr>
            </a:pPr>
            <a:endParaRPr lang="en-GB" sz="800" baseline="30000" dirty="0" smtClean="0">
              <a:solidFill>
                <a:prstClr val="black"/>
              </a:solidFill>
              <a:ea typeface="Verdana" panose="020B0604030504040204" pitchFamily="34" charset="0"/>
              <a:cs typeface="Verdana" panose="020B0604030504040204" pitchFamily="34" charset="0"/>
            </a:endParaRPr>
          </a:p>
          <a:p>
            <a:pPr algn="ctr">
              <a:spcAft>
                <a:spcPts val="300"/>
              </a:spcAft>
              <a:buClr>
                <a:srgbClr val="503291"/>
              </a:buClr>
            </a:pPr>
            <a:r>
              <a:rPr lang="en-GB" sz="800" baseline="30000" dirty="0" smtClean="0">
                <a:solidFill>
                  <a:prstClr val="black"/>
                </a:solidFill>
                <a:ea typeface="Verdana" panose="020B0604030504040204" pitchFamily="34" charset="0"/>
                <a:cs typeface="Verdana" panose="020B0604030504040204" pitchFamily="34" charset="0"/>
              </a:rPr>
              <a:t>Sponsored </a:t>
            </a:r>
            <a:r>
              <a:rPr lang="en-GB" sz="800" baseline="30000" dirty="0">
                <a:solidFill>
                  <a:prstClr val="black"/>
                </a:solidFill>
                <a:ea typeface="Verdana" panose="020B0604030504040204" pitchFamily="34" charset="0"/>
                <a:cs typeface="Verdana" panose="020B0604030504040204" pitchFamily="34" charset="0"/>
              </a:rPr>
              <a:t>by </a:t>
            </a:r>
            <a:r>
              <a:rPr lang="en-GB" sz="800" baseline="30000" dirty="0" smtClean="0">
                <a:solidFill>
                  <a:prstClr val="black"/>
                </a:solidFill>
                <a:ea typeface="Verdana" panose="020B0604030504040204" pitchFamily="34" charset="0"/>
                <a:cs typeface="Verdana" panose="020B0604030504040204" pitchFamily="34" charset="0"/>
              </a:rPr>
              <a:t>Sanofi</a:t>
            </a:r>
            <a:endParaRPr lang="en-GB" sz="800" baseline="30000" dirty="0">
              <a:solidFill>
                <a:srgbClr val="000000"/>
              </a:solidFill>
              <a:ea typeface="Verdana" panose="020B0604030504040204" pitchFamily="34" charset="0"/>
              <a:cs typeface="Verdana" panose="020B0604030504040204" pitchFamily="34" charset="0"/>
            </a:endParaRPr>
          </a:p>
        </p:txBody>
      </p:sp>
      <p:cxnSp>
        <p:nvCxnSpPr>
          <p:cNvPr id="39" name="Straight Connector 38"/>
          <p:cNvCxnSpPr/>
          <p:nvPr/>
        </p:nvCxnSpPr>
        <p:spPr>
          <a:xfrm>
            <a:off x="2397549" y="1707709"/>
            <a:ext cx="0" cy="3578845"/>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71387" y="1707708"/>
            <a:ext cx="0" cy="3566942"/>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45223" y="1707708"/>
            <a:ext cx="0" cy="357794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19060" y="1707708"/>
            <a:ext cx="0" cy="3587242"/>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493955" y="2418449"/>
            <a:ext cx="0" cy="287703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81737" y="2418449"/>
            <a:ext cx="0" cy="2863549"/>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069385" y="2418447"/>
            <a:ext cx="0" cy="288000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857285" y="2418447"/>
            <a:ext cx="0" cy="2867461"/>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7" name="Freeform 5"/>
          <p:cNvSpPr>
            <a:spLocks/>
          </p:cNvSpPr>
          <p:nvPr/>
        </p:nvSpPr>
        <p:spPr bwMode="auto">
          <a:xfrm>
            <a:off x="4926938" y="1463963"/>
            <a:ext cx="4002287" cy="610066"/>
          </a:xfrm>
          <a:prstGeom prst="roundRect">
            <a:avLst/>
          </a:prstGeom>
          <a:solidFill>
            <a:schemeClr val="tx2">
              <a:lumMod val="75000"/>
            </a:schemeClr>
          </a:solidFill>
          <a:ln w="12700" cap="flat">
            <a:noFill/>
            <a:prstDash val="solid"/>
            <a:miter lim="800000"/>
            <a:headEnd/>
            <a:tailEnd/>
          </a:ln>
        </p:spPr>
        <p:txBody>
          <a:bodyPr vert="horz" wrap="square" lIns="91440" tIns="216000" rIns="91440" bIns="45720" numCol="1" anchor="ctr" anchorCtr="0" compatLnSpc="1">
            <a:prstTxWarp prst="textNoShape">
              <a:avLst/>
            </a:prstTxWarp>
          </a:bodyPr>
          <a:lstStyle/>
          <a:p>
            <a:pPr algn="ctr"/>
            <a:r>
              <a:rPr lang="en-GB" sz="1200" b="1" dirty="0">
                <a:solidFill>
                  <a:srgbClr val="FFFFFF"/>
                </a:solidFill>
                <a:latin typeface="Times New Roman"/>
                <a:ea typeface="Verdana" panose="020B0604030504040204" pitchFamily="34" charset="0"/>
                <a:cs typeface="Times New Roman"/>
              </a:rPr>
              <a:t>Data cannot be directly compared between trials because </a:t>
            </a:r>
            <a:r>
              <a:rPr lang="en-GB" sz="1200" b="1" dirty="0" smtClean="0">
                <a:solidFill>
                  <a:srgbClr val="FFFFFF"/>
                </a:solidFill>
                <a:latin typeface="Times New Roman"/>
                <a:ea typeface="Verdana" panose="020B0604030504040204" pitchFamily="34" charset="0"/>
                <a:cs typeface="Times New Roman"/>
              </a:rPr>
              <a:t/>
            </a:r>
            <a:br>
              <a:rPr lang="en-GB" sz="1200" b="1" dirty="0" smtClean="0">
                <a:solidFill>
                  <a:srgbClr val="FFFFFF"/>
                </a:solidFill>
                <a:latin typeface="Times New Roman"/>
                <a:ea typeface="Verdana" panose="020B0604030504040204" pitchFamily="34" charset="0"/>
                <a:cs typeface="Times New Roman"/>
              </a:rPr>
            </a:br>
            <a:r>
              <a:rPr lang="en-GB" sz="1200" b="1" dirty="0" smtClean="0">
                <a:solidFill>
                  <a:srgbClr val="FFFFFF"/>
                </a:solidFill>
                <a:latin typeface="Times New Roman"/>
                <a:ea typeface="Verdana" panose="020B0604030504040204" pitchFamily="34" charset="0"/>
                <a:cs typeface="Times New Roman"/>
              </a:rPr>
              <a:t>of </a:t>
            </a:r>
            <a:r>
              <a:rPr lang="en-GB" sz="1200" b="1" dirty="0">
                <a:solidFill>
                  <a:srgbClr val="FFFFFF"/>
                </a:solidFill>
                <a:latin typeface="Times New Roman"/>
                <a:ea typeface="Verdana" panose="020B0604030504040204" pitchFamily="34" charset="0"/>
                <a:cs typeface="Times New Roman"/>
              </a:rPr>
              <a:t>distinct study designs and/or </a:t>
            </a:r>
            <a:r>
              <a:rPr lang="en-GB" sz="1200" b="1" dirty="0" smtClean="0">
                <a:solidFill>
                  <a:srgbClr val="FFFFFF"/>
                </a:solidFill>
                <a:latin typeface="Times New Roman"/>
                <a:ea typeface="Verdana" panose="020B0604030504040204" pitchFamily="34" charset="0"/>
                <a:cs typeface="Times New Roman"/>
              </a:rPr>
              <a:t>patient populations</a:t>
            </a:r>
            <a:endParaRPr lang="en-GB" sz="1200" b="1" dirty="0">
              <a:solidFill>
                <a:srgbClr val="FFFFFF"/>
              </a:solidFill>
              <a:latin typeface="Times New Roman"/>
              <a:ea typeface="Verdana" panose="020B0604030504040204" pitchFamily="34" charset="0"/>
              <a:cs typeface="Times New Roman"/>
            </a:endParaRPr>
          </a:p>
          <a:p>
            <a:pPr algn="ctr"/>
            <a:endParaRPr lang="en-GB" sz="1200" b="1" dirty="0">
              <a:solidFill>
                <a:srgbClr val="000000"/>
              </a:solidFill>
            </a:endParaRPr>
          </a:p>
        </p:txBody>
      </p:sp>
      <p:sp>
        <p:nvSpPr>
          <p:cNvPr id="48" name="TextBox 47"/>
          <p:cNvSpPr txBox="1"/>
          <p:nvPr/>
        </p:nvSpPr>
        <p:spPr bwMode="gray">
          <a:xfrm rot="16200000">
            <a:off x="-1460446" y="3393403"/>
            <a:ext cx="3844666" cy="184666"/>
          </a:xfrm>
          <a:prstGeom prst="rect">
            <a:avLst/>
          </a:prstGeom>
          <a:noFill/>
        </p:spPr>
        <p:txBody>
          <a:bodyPr wrap="square" lIns="0" tIns="0" rIns="0" bIns="0" rtlCol="0">
            <a:spAutoFit/>
          </a:bodyPr>
          <a:lstStyle/>
          <a:p>
            <a:pPr algn="ctr">
              <a:spcBef>
                <a:spcPts val="300"/>
              </a:spcBef>
              <a:spcAft>
                <a:spcPts val="300"/>
              </a:spcAft>
              <a:buClr>
                <a:srgbClr val="503291"/>
              </a:buClr>
            </a:pPr>
            <a:r>
              <a:rPr lang="en-GB" sz="1200" b="1" dirty="0">
                <a:solidFill>
                  <a:srgbClr val="000000"/>
                </a:solidFill>
                <a:latin typeface="Times New Roman"/>
                <a:ea typeface="Verdana" panose="020B0604030504040204" pitchFamily="34" charset="0"/>
                <a:cs typeface="Times New Roman"/>
              </a:rPr>
              <a:t>Patients achieving NEDA (%)</a:t>
            </a:r>
          </a:p>
        </p:txBody>
      </p:sp>
    </p:spTree>
    <p:extLst>
      <p:ext uri="{BB962C8B-B14F-4D97-AF65-F5344CB8AC3E}">
        <p14:creationId xmlns:p14="http://schemas.microsoft.com/office/powerpoint/2010/main" val="113388177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xmlns="" id="{5616A88C-2497-124D-B60F-234A72339D31}"/>
              </a:ext>
            </a:extLst>
          </p:cNvPr>
          <p:cNvSpPr>
            <a:spLocks noChangeArrowheads="1"/>
          </p:cNvSpPr>
          <p:nvPr/>
        </p:nvSpPr>
        <p:spPr bwMode="auto">
          <a:xfrm>
            <a:off x="288664" y="5140780"/>
            <a:ext cx="8728536" cy="1340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80808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80808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80808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it-IT" sz="1800" dirty="0">
                <a:solidFill>
                  <a:schemeClr val="tx1"/>
                </a:solidFill>
                <a:latin typeface="Times New Roman"/>
                <a:cs typeface="Times New Roman"/>
              </a:rPr>
              <a:t>The presence of one or two new T</a:t>
            </a:r>
            <a:r>
              <a:rPr lang="en-US" altLang="it-IT" sz="1800" baseline="-25000" dirty="0">
                <a:solidFill>
                  <a:schemeClr val="tx1"/>
                </a:solidFill>
                <a:latin typeface="Times New Roman"/>
                <a:cs typeface="Times New Roman"/>
              </a:rPr>
              <a:t>2</a:t>
            </a:r>
            <a:r>
              <a:rPr lang="en-US" altLang="it-IT" sz="1800" dirty="0">
                <a:solidFill>
                  <a:schemeClr val="tx1"/>
                </a:solidFill>
                <a:latin typeface="Times New Roman"/>
                <a:cs typeface="Times New Roman"/>
              </a:rPr>
              <a:t> lesions does not pose a significant risk of long-term </a:t>
            </a:r>
            <a:r>
              <a:rPr lang="en-US" altLang="it-IT" sz="1800" dirty="0" smtClean="0">
                <a:solidFill>
                  <a:schemeClr val="tx1"/>
                </a:solidFill>
                <a:latin typeface="Times New Roman"/>
                <a:cs typeface="Times New Roman"/>
              </a:rPr>
              <a:t>disability</a:t>
            </a:r>
          </a:p>
          <a:p>
            <a:pPr eaLnBrk="1" hangingPunct="1">
              <a:spcBef>
                <a:spcPct val="0"/>
              </a:spcBef>
              <a:buClrTx/>
              <a:buFontTx/>
              <a:buNone/>
            </a:pPr>
            <a:endParaRPr lang="en-US" altLang="it-IT" sz="1000" dirty="0" smtClean="0">
              <a:solidFill>
                <a:schemeClr val="tx1"/>
              </a:solidFill>
              <a:latin typeface="Times New Roman"/>
              <a:cs typeface="Times New Roman"/>
            </a:endParaRPr>
          </a:p>
          <a:p>
            <a:pPr eaLnBrk="1" hangingPunct="1">
              <a:spcBef>
                <a:spcPct val="0"/>
              </a:spcBef>
              <a:buClrTx/>
              <a:buFontTx/>
              <a:buNone/>
            </a:pPr>
            <a:r>
              <a:rPr lang="en-US" altLang="it-IT" sz="1800" dirty="0" smtClean="0">
                <a:solidFill>
                  <a:schemeClr val="tx1"/>
                </a:solidFill>
                <a:latin typeface="Times New Roman"/>
                <a:cs typeface="Times New Roman"/>
              </a:rPr>
              <a:t>Significant </a:t>
            </a:r>
            <a:r>
              <a:rPr lang="en-US" altLang="it-IT" sz="1800" dirty="0">
                <a:solidFill>
                  <a:schemeClr val="tx1"/>
                </a:solidFill>
                <a:latin typeface="Times New Roman"/>
                <a:cs typeface="Times New Roman"/>
              </a:rPr>
              <a:t>MRI activity (⩾ 3 new T</a:t>
            </a:r>
            <a:r>
              <a:rPr lang="en-US" altLang="it-IT" sz="1800" baseline="-25000" dirty="0">
                <a:solidFill>
                  <a:schemeClr val="tx1"/>
                </a:solidFill>
                <a:latin typeface="Times New Roman"/>
                <a:cs typeface="Times New Roman"/>
              </a:rPr>
              <a:t>2</a:t>
            </a:r>
            <a:r>
              <a:rPr lang="en-US" altLang="it-IT" sz="1800" dirty="0">
                <a:solidFill>
                  <a:schemeClr val="tx1"/>
                </a:solidFill>
                <a:latin typeface="Times New Roman"/>
                <a:cs typeface="Times New Roman"/>
              </a:rPr>
              <a:t> or ⩾ 2 </a:t>
            </a:r>
            <a:r>
              <a:rPr lang="en-US" altLang="it-IT" sz="1800" dirty="0" err="1">
                <a:solidFill>
                  <a:schemeClr val="tx1"/>
                </a:solidFill>
                <a:latin typeface="Times New Roman"/>
                <a:cs typeface="Times New Roman"/>
              </a:rPr>
              <a:t>Gd</a:t>
            </a:r>
            <a:r>
              <a:rPr lang="en-US" altLang="it-IT" sz="1800" dirty="0">
                <a:solidFill>
                  <a:schemeClr val="tx1"/>
                </a:solidFill>
                <a:latin typeface="Times New Roman"/>
                <a:cs typeface="Times New Roman"/>
              </a:rPr>
              <a:t>-enhancing lesions) at 12 months clearly predicts a poor long-term outcome </a:t>
            </a:r>
          </a:p>
        </p:txBody>
      </p:sp>
      <p:grpSp>
        <p:nvGrpSpPr>
          <p:cNvPr id="8" name="Gruppo 7">
            <a:extLst>
              <a:ext uri="{FF2B5EF4-FFF2-40B4-BE49-F238E27FC236}">
                <a16:creationId xmlns:a16="http://schemas.microsoft.com/office/drawing/2014/main" xmlns="" id="{D18E8525-3F61-BE48-A175-A4FC78196809}"/>
              </a:ext>
            </a:extLst>
          </p:cNvPr>
          <p:cNvGrpSpPr/>
          <p:nvPr/>
        </p:nvGrpSpPr>
        <p:grpSpPr>
          <a:xfrm>
            <a:off x="86636" y="1619816"/>
            <a:ext cx="8827561" cy="3250817"/>
            <a:chOff x="118226" y="1078349"/>
            <a:chExt cx="8779651" cy="3023107"/>
          </a:xfrm>
        </p:grpSpPr>
        <p:pic>
          <p:nvPicPr>
            <p:cNvPr id="9" name="Picture 3">
              <a:extLst>
                <a:ext uri="{FF2B5EF4-FFF2-40B4-BE49-F238E27FC236}">
                  <a16:creationId xmlns:a16="http://schemas.microsoft.com/office/drawing/2014/main" xmlns="" id="{D8226E75-C579-C342-9AA1-D49055D2A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841" r="20683"/>
            <a:stretch>
              <a:fillRect/>
            </a:stretch>
          </p:blipFill>
          <p:spPr bwMode="auto">
            <a:xfrm>
              <a:off x="118226" y="1078349"/>
              <a:ext cx="4309966" cy="1516856"/>
            </a:xfrm>
            <a:prstGeom prst="rect">
              <a:avLst/>
            </a:prstGeom>
            <a:noFill/>
            <a:ln>
              <a:noFill/>
            </a:ln>
            <a:effectLst/>
            <a:extLst>
              <a:ext uri="{909E8E84-426E-40dd-AFC4-6F175D3DCCD1}">
                <a14:hiddenFill xmlns:a14="http://schemas.microsoft.com/office/drawing/2010/main">
                  <a:blipFill dpi="0" rotWithShape="0">
                    <a:blip/>
                    <a:srcRect t="22841" r="2068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Gruppo 9">
              <a:extLst>
                <a:ext uri="{FF2B5EF4-FFF2-40B4-BE49-F238E27FC236}">
                  <a16:creationId xmlns:a16="http://schemas.microsoft.com/office/drawing/2014/main" xmlns="" id="{757454FF-DE50-8C4A-AE77-3E2021F3AB8C}"/>
                </a:ext>
              </a:extLst>
            </p:cNvPr>
            <p:cNvGrpSpPr/>
            <p:nvPr/>
          </p:nvGrpSpPr>
          <p:grpSpPr>
            <a:xfrm>
              <a:off x="340476" y="2673991"/>
              <a:ext cx="3811976" cy="1265850"/>
              <a:chOff x="340476" y="2775138"/>
              <a:chExt cx="3058254" cy="1015559"/>
            </a:xfrm>
          </p:grpSpPr>
          <p:pic>
            <p:nvPicPr>
              <p:cNvPr id="16" name="Picture 5">
                <a:extLst>
                  <a:ext uri="{FF2B5EF4-FFF2-40B4-BE49-F238E27FC236}">
                    <a16:creationId xmlns:a16="http://schemas.microsoft.com/office/drawing/2014/main" xmlns="" id="{4985EB62-2F17-F741-B9C7-08E11766D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88" t="36237" r="4358" b="18250"/>
              <a:stretch>
                <a:fillRect/>
              </a:stretch>
            </p:blipFill>
            <p:spPr bwMode="auto">
              <a:xfrm>
                <a:off x="340476" y="2796921"/>
                <a:ext cx="3058254" cy="993776"/>
              </a:xfrm>
              <a:prstGeom prst="rect">
                <a:avLst/>
              </a:prstGeom>
              <a:noFill/>
              <a:ln w="12600" cap="sq">
                <a:solidFill>
                  <a:srgbClr val="808080"/>
                </a:solidFill>
                <a:miter lim="800000"/>
                <a:headEnd/>
                <a:tailEnd/>
              </a:ln>
              <a:effectLst/>
              <a:extLst>
                <a:ext uri="{909E8E84-426E-40dd-AFC4-6F175D3DCCD1}">
                  <a14:hiddenFill xmlns:a14="http://schemas.microsoft.com/office/drawing/2010/main">
                    <a:blipFill dpi="0" rotWithShape="0">
                      <a:blip/>
                      <a:srcRect l="2788" t="36237" r="4358" b="18250"/>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Text Box 6">
                <a:extLst>
                  <a:ext uri="{FF2B5EF4-FFF2-40B4-BE49-F238E27FC236}">
                    <a16:creationId xmlns:a16="http://schemas.microsoft.com/office/drawing/2014/main" xmlns="" id="{217CDBF2-76F7-624C-85DA-63F76F5ED976}"/>
                  </a:ext>
                </a:extLst>
              </p:cNvPr>
              <p:cNvSpPr txBox="1">
                <a:spLocks noChangeArrowheads="1"/>
              </p:cNvSpPr>
              <p:nvPr/>
            </p:nvSpPr>
            <p:spPr bwMode="auto">
              <a:xfrm>
                <a:off x="1846617" y="2859671"/>
                <a:ext cx="1094185" cy="17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80808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80808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80808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it-IT" altLang="it-IT" sz="1050" b="1" dirty="0">
                    <a:solidFill>
                      <a:srgbClr val="FF0000"/>
                    </a:solidFill>
                    <a:latin typeface="Times New Roman"/>
                    <a:cs typeface="Times New Roman"/>
                  </a:rPr>
                  <a:t>233 patients</a:t>
                </a:r>
              </a:p>
            </p:txBody>
          </p:sp>
          <p:sp>
            <p:nvSpPr>
              <p:cNvPr id="18" name="Rectangle 7">
                <a:extLst>
                  <a:ext uri="{FF2B5EF4-FFF2-40B4-BE49-F238E27FC236}">
                    <a16:creationId xmlns:a16="http://schemas.microsoft.com/office/drawing/2014/main" xmlns="" id="{0BE9A708-3B33-0E4F-8AAF-7D68578F6071}"/>
                  </a:ext>
                </a:extLst>
              </p:cNvPr>
              <p:cNvSpPr>
                <a:spLocks noChangeArrowheads="1"/>
              </p:cNvSpPr>
              <p:nvPr/>
            </p:nvSpPr>
            <p:spPr bwMode="auto">
              <a:xfrm>
                <a:off x="2174039" y="2775138"/>
                <a:ext cx="1013222" cy="151209"/>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ltLang="it-IT" sz="1013"/>
              </a:p>
            </p:txBody>
          </p:sp>
        </p:grpSp>
        <p:grpSp>
          <p:nvGrpSpPr>
            <p:cNvPr id="11" name="Gruppo 10">
              <a:extLst>
                <a:ext uri="{FF2B5EF4-FFF2-40B4-BE49-F238E27FC236}">
                  <a16:creationId xmlns:a16="http://schemas.microsoft.com/office/drawing/2014/main" xmlns="" id="{F6B683F7-D7EA-0140-8BD1-D1AE5DB122B5}"/>
                </a:ext>
              </a:extLst>
            </p:cNvPr>
            <p:cNvGrpSpPr/>
            <p:nvPr/>
          </p:nvGrpSpPr>
          <p:grpSpPr>
            <a:xfrm>
              <a:off x="4565007" y="1412997"/>
              <a:ext cx="4332870" cy="2688459"/>
              <a:chOff x="3609933" y="1539973"/>
              <a:chExt cx="4115991" cy="2553890"/>
            </a:xfrm>
          </p:grpSpPr>
          <p:pic>
            <p:nvPicPr>
              <p:cNvPr id="12" name="Picture 11">
                <a:extLst>
                  <a:ext uri="{FF2B5EF4-FFF2-40B4-BE49-F238E27FC236}">
                    <a16:creationId xmlns:a16="http://schemas.microsoft.com/office/drawing/2014/main" xmlns="" id="{F85EEE12-3A7D-3E4C-B9A0-1FED8C1FC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33" y="1539973"/>
                <a:ext cx="4115991" cy="2553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12">
                <a:extLst>
                  <a:ext uri="{FF2B5EF4-FFF2-40B4-BE49-F238E27FC236}">
                    <a16:creationId xmlns:a16="http://schemas.microsoft.com/office/drawing/2014/main" xmlns="" id="{4DB402F1-5BC2-634B-9173-D9A561AE50B5}"/>
                  </a:ext>
                </a:extLst>
              </p:cNvPr>
              <p:cNvSpPr>
                <a:spLocks noChangeArrowheads="1"/>
              </p:cNvSpPr>
              <p:nvPr/>
            </p:nvSpPr>
            <p:spPr bwMode="auto">
              <a:xfrm>
                <a:off x="3830199" y="1741967"/>
                <a:ext cx="894159" cy="442912"/>
              </a:xfrm>
              <a:prstGeom prst="rect">
                <a:avLst/>
              </a:prstGeom>
              <a:noFill/>
              <a:ln w="1908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ltLang="it-IT" sz="1013"/>
              </a:p>
            </p:txBody>
          </p:sp>
          <p:sp>
            <p:nvSpPr>
              <p:cNvPr id="14" name="Rectangle 13">
                <a:extLst>
                  <a:ext uri="{FF2B5EF4-FFF2-40B4-BE49-F238E27FC236}">
                    <a16:creationId xmlns:a16="http://schemas.microsoft.com/office/drawing/2014/main" xmlns="" id="{84ADA568-97ED-7145-A5EE-7D43FD5B8207}"/>
                  </a:ext>
                </a:extLst>
              </p:cNvPr>
              <p:cNvSpPr>
                <a:spLocks noChangeArrowheads="1"/>
              </p:cNvSpPr>
              <p:nvPr/>
            </p:nvSpPr>
            <p:spPr bwMode="auto">
              <a:xfrm>
                <a:off x="3848057" y="2555569"/>
                <a:ext cx="883444" cy="133350"/>
              </a:xfrm>
              <a:prstGeom prst="rect">
                <a:avLst/>
              </a:prstGeom>
              <a:noFill/>
              <a:ln w="1908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ltLang="it-IT" sz="1013"/>
              </a:p>
            </p:txBody>
          </p:sp>
          <p:sp>
            <p:nvSpPr>
              <p:cNvPr id="15" name="Rectangle 14">
                <a:extLst>
                  <a:ext uri="{FF2B5EF4-FFF2-40B4-BE49-F238E27FC236}">
                    <a16:creationId xmlns:a16="http://schemas.microsoft.com/office/drawing/2014/main" xmlns="" id="{1F8A29CD-C0EA-5C41-9C34-2783642F7C31}"/>
                  </a:ext>
                </a:extLst>
              </p:cNvPr>
              <p:cNvSpPr>
                <a:spLocks noChangeArrowheads="1"/>
              </p:cNvSpPr>
              <p:nvPr/>
            </p:nvSpPr>
            <p:spPr bwMode="auto">
              <a:xfrm>
                <a:off x="3845677" y="3338228"/>
                <a:ext cx="894159" cy="489347"/>
              </a:xfrm>
              <a:prstGeom prst="rect">
                <a:avLst/>
              </a:prstGeom>
              <a:noFill/>
              <a:ln w="1908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ltLang="it-IT" sz="1013"/>
              </a:p>
            </p:txBody>
          </p:sp>
        </p:grpSp>
      </p:grpSp>
      <p:sp>
        <p:nvSpPr>
          <p:cNvPr id="19" name="Titolo 1">
            <a:extLst>
              <a:ext uri="{FF2B5EF4-FFF2-40B4-BE49-F238E27FC236}">
                <a16:creationId xmlns:a16="http://schemas.microsoft.com/office/drawing/2014/main" xmlns="" id="{116DE19A-4B48-1943-BF14-64B1B64B3105}"/>
              </a:ext>
            </a:extLst>
          </p:cNvPr>
          <p:cNvSpPr>
            <a:spLocks noGrp="1"/>
          </p:cNvSpPr>
          <p:nvPr>
            <p:ph type="title"/>
          </p:nvPr>
        </p:nvSpPr>
        <p:spPr>
          <a:xfrm>
            <a:off x="163152" y="439129"/>
            <a:ext cx="8487355" cy="502991"/>
          </a:xfrm>
        </p:spPr>
        <p:txBody>
          <a:bodyPr>
            <a:normAutofit fontScale="90000"/>
          </a:bodyPr>
          <a:lstStyle/>
          <a:p>
            <a:r>
              <a:rPr lang="it-IT" i="1" dirty="0" err="1">
                <a:solidFill>
                  <a:srgbClr val="FF0000"/>
                </a:solidFill>
                <a:latin typeface="Times New Roman"/>
                <a:cs typeface="Times New Roman"/>
              </a:rPr>
              <a:t>Minimal</a:t>
            </a:r>
            <a:r>
              <a:rPr lang="it-IT" i="1" dirty="0">
                <a:solidFill>
                  <a:srgbClr val="FF0000"/>
                </a:solidFill>
                <a:latin typeface="Times New Roman"/>
                <a:cs typeface="Times New Roman"/>
              </a:rPr>
              <a:t> </a:t>
            </a:r>
            <a:r>
              <a:rPr lang="it-IT" i="1" dirty="0" err="1">
                <a:solidFill>
                  <a:srgbClr val="FF0000"/>
                </a:solidFill>
                <a:latin typeface="Times New Roman"/>
                <a:cs typeface="Times New Roman"/>
              </a:rPr>
              <a:t>evidence</a:t>
            </a:r>
            <a:r>
              <a:rPr lang="it-IT" i="1" dirty="0">
                <a:solidFill>
                  <a:srgbClr val="FF0000"/>
                </a:solidFill>
                <a:latin typeface="Times New Roman"/>
                <a:cs typeface="Times New Roman"/>
              </a:rPr>
              <a:t> of </a:t>
            </a:r>
            <a:r>
              <a:rPr lang="it-IT" i="1" dirty="0" err="1">
                <a:solidFill>
                  <a:srgbClr val="FF0000"/>
                </a:solidFill>
                <a:latin typeface="Times New Roman"/>
                <a:cs typeface="Times New Roman"/>
              </a:rPr>
              <a:t>disease</a:t>
            </a:r>
            <a:r>
              <a:rPr lang="it-IT" i="1" dirty="0">
                <a:solidFill>
                  <a:srgbClr val="FF0000"/>
                </a:solidFill>
                <a:latin typeface="Times New Roman"/>
                <a:cs typeface="Times New Roman"/>
              </a:rPr>
              <a:t> </a:t>
            </a:r>
            <a:r>
              <a:rPr lang="it-IT" i="1" dirty="0" err="1">
                <a:solidFill>
                  <a:srgbClr val="FF0000"/>
                </a:solidFill>
                <a:latin typeface="Times New Roman"/>
                <a:cs typeface="Times New Roman"/>
              </a:rPr>
              <a:t>activity</a:t>
            </a:r>
            <a:r>
              <a:rPr lang="it-IT" i="1" dirty="0">
                <a:solidFill>
                  <a:srgbClr val="FF0000"/>
                </a:solidFill>
                <a:latin typeface="Times New Roman"/>
                <a:cs typeface="Times New Roman"/>
              </a:rPr>
              <a:t> (MEDA)</a:t>
            </a:r>
          </a:p>
        </p:txBody>
      </p:sp>
      <p:sp>
        <p:nvSpPr>
          <p:cNvPr id="20" name="CasellaDiTesto 19">
            <a:extLst>
              <a:ext uri="{FF2B5EF4-FFF2-40B4-BE49-F238E27FC236}">
                <a16:creationId xmlns:a16="http://schemas.microsoft.com/office/drawing/2014/main" xmlns="" id="{28FD0CC2-0A96-AB4B-B94E-F226E4F870EE}"/>
              </a:ext>
            </a:extLst>
          </p:cNvPr>
          <p:cNvSpPr txBox="1"/>
          <p:nvPr/>
        </p:nvSpPr>
        <p:spPr>
          <a:xfrm>
            <a:off x="7032252" y="6502697"/>
            <a:ext cx="1984948" cy="261610"/>
          </a:xfrm>
          <a:prstGeom prst="rect">
            <a:avLst/>
          </a:prstGeom>
        </p:spPr>
        <p:txBody>
          <a:bodyPr wrap="square" anchor="b" anchorCtr="0">
            <a:spAutoFit/>
          </a:bodyPr>
          <a:lstStyle>
            <a:defPPr>
              <a:defRPr lang="it-IT"/>
            </a:defPPr>
            <a:lvl1pPr>
              <a:defRPr sz="1000" i="1" kern="0">
                <a:solidFill>
                  <a:schemeClr val="tx1">
                    <a:lumMod val="50000"/>
                    <a:lumOff val="50000"/>
                  </a:schemeClr>
                </a:solidFill>
                <a:latin typeface="Arial" panose="020B0604020202020204" pitchFamily="34" charset="0"/>
                <a:cs typeface="Arial" panose="020B0604020202020204" pitchFamily="34" charset="0"/>
              </a:defRPr>
            </a:lvl1pPr>
          </a:lstStyle>
          <a:p>
            <a:pPr>
              <a:spcAft>
                <a:spcPts val="300"/>
              </a:spcAft>
            </a:pPr>
            <a:r>
              <a:rPr lang="en-GB" sz="1100" dirty="0">
                <a:solidFill>
                  <a:schemeClr val="tx1"/>
                </a:solidFill>
                <a:latin typeface="Times New Roman"/>
                <a:cs typeface="Times New Roman"/>
              </a:rPr>
              <a:t>Rio et al., </a:t>
            </a:r>
            <a:r>
              <a:rPr lang="en-GB" sz="1100" dirty="0" err="1">
                <a:solidFill>
                  <a:schemeClr val="tx1"/>
                </a:solidFill>
                <a:latin typeface="Times New Roman"/>
                <a:cs typeface="Times New Roman"/>
              </a:rPr>
              <a:t>Mult</a:t>
            </a:r>
            <a:r>
              <a:rPr lang="en-GB" sz="1100" dirty="0">
                <a:solidFill>
                  <a:schemeClr val="tx1"/>
                </a:solidFill>
                <a:latin typeface="Times New Roman"/>
                <a:cs typeface="Times New Roman"/>
              </a:rPr>
              <a:t> </a:t>
            </a:r>
            <a:r>
              <a:rPr lang="en-GB" sz="1100" dirty="0" err="1">
                <a:solidFill>
                  <a:schemeClr val="tx1"/>
                </a:solidFill>
                <a:latin typeface="Times New Roman"/>
                <a:cs typeface="Times New Roman"/>
              </a:rPr>
              <a:t>Scler</a:t>
            </a:r>
            <a:r>
              <a:rPr lang="en-GB" sz="1100" dirty="0">
                <a:solidFill>
                  <a:schemeClr val="tx1"/>
                </a:solidFill>
                <a:latin typeface="Times New Roman"/>
                <a:cs typeface="Times New Roman"/>
              </a:rPr>
              <a:t> J 2017</a:t>
            </a:r>
          </a:p>
        </p:txBody>
      </p:sp>
    </p:spTree>
    <p:extLst>
      <p:ext uri="{BB962C8B-B14F-4D97-AF65-F5344CB8AC3E}">
        <p14:creationId xmlns:p14="http://schemas.microsoft.com/office/powerpoint/2010/main" val="125367549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467378" y="1732391"/>
            <a:ext cx="813112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buClr>
                <a:srgbClr val="FF0000"/>
              </a:buClr>
              <a:buFont typeface="Wingdings" charset="2"/>
              <a:buChar char="²"/>
              <a:defRPr/>
            </a:pPr>
            <a:r>
              <a:rPr lang="en-US" altLang="en-US" dirty="0" smtClean="0">
                <a:solidFill>
                  <a:srgbClr val="000000"/>
                </a:solidFill>
                <a:latin typeface="Times New Roman"/>
                <a:cs typeface="Times New Roman"/>
              </a:rPr>
              <a:t>Monitoring </a:t>
            </a:r>
            <a:r>
              <a:rPr lang="en-US" altLang="en-US" dirty="0">
                <a:solidFill>
                  <a:srgbClr val="000000"/>
                </a:solidFill>
                <a:latin typeface="Times New Roman"/>
                <a:cs typeface="Times New Roman"/>
              </a:rPr>
              <a:t>disease progression</a:t>
            </a:r>
          </a:p>
          <a:p>
            <a:pPr>
              <a:spcBef>
                <a:spcPct val="0"/>
              </a:spcBef>
              <a:buClr>
                <a:srgbClr val="FF0000"/>
              </a:buClr>
              <a:buNone/>
              <a:defRPr/>
            </a:pPr>
            <a:endParaRPr lang="en-US" altLang="en-US" dirty="0">
              <a:solidFill>
                <a:srgbClr val="000000"/>
              </a:solidFill>
              <a:latin typeface="Times New Roman"/>
              <a:cs typeface="Times New Roman"/>
            </a:endParaRPr>
          </a:p>
          <a:p>
            <a:pPr marL="457200" indent="-457200">
              <a:spcBef>
                <a:spcPct val="0"/>
              </a:spcBef>
              <a:buClr>
                <a:srgbClr val="FF0000"/>
              </a:buClr>
              <a:buFont typeface="Wingdings" charset="2"/>
              <a:buChar char="²"/>
              <a:defRPr/>
            </a:pPr>
            <a:r>
              <a:rPr lang="en-US" altLang="en-US" dirty="0">
                <a:solidFill>
                  <a:srgbClr val="000000"/>
                </a:solidFill>
                <a:latin typeface="Times New Roman"/>
                <a:cs typeface="Times New Roman"/>
              </a:rPr>
              <a:t>Monitoring treatment </a:t>
            </a:r>
            <a:r>
              <a:rPr lang="en-US" altLang="en-US" dirty="0" smtClean="0">
                <a:solidFill>
                  <a:srgbClr val="000000"/>
                </a:solidFill>
                <a:latin typeface="Times New Roman"/>
                <a:cs typeface="Times New Roman"/>
              </a:rPr>
              <a:t>efficacy </a:t>
            </a:r>
            <a:r>
              <a:rPr lang="en-US" altLang="en-US" dirty="0">
                <a:solidFill>
                  <a:srgbClr val="000000"/>
                </a:solidFill>
                <a:latin typeface="Times New Roman"/>
                <a:cs typeface="Times New Roman"/>
              </a:rPr>
              <a:t>and </a:t>
            </a:r>
            <a:r>
              <a:rPr lang="en-US" altLang="en-US" dirty="0" smtClean="0">
                <a:solidFill>
                  <a:srgbClr val="000000"/>
                </a:solidFill>
                <a:latin typeface="Times New Roman"/>
                <a:cs typeface="Times New Roman"/>
              </a:rPr>
              <a:t>safety</a:t>
            </a:r>
          </a:p>
          <a:p>
            <a:pPr>
              <a:spcBef>
                <a:spcPct val="0"/>
              </a:spcBef>
              <a:buClr>
                <a:srgbClr val="FF0000"/>
              </a:buClr>
              <a:buNone/>
              <a:defRPr/>
            </a:pPr>
            <a:endParaRPr lang="en-US" altLang="en-US" dirty="0" smtClean="0">
              <a:solidFill>
                <a:srgbClr val="000000"/>
              </a:solidFill>
              <a:latin typeface="Times New Roman"/>
              <a:cs typeface="Times New Roman"/>
            </a:endParaRPr>
          </a:p>
          <a:p>
            <a:pPr marL="457200" indent="-457200">
              <a:spcBef>
                <a:spcPct val="0"/>
              </a:spcBef>
              <a:buClr>
                <a:srgbClr val="FF0000"/>
              </a:buClr>
              <a:buFont typeface="Wingdings" charset="2"/>
              <a:buChar char="²"/>
              <a:defRPr/>
            </a:pPr>
            <a:r>
              <a:rPr lang="en-US" altLang="en-US" dirty="0">
                <a:solidFill>
                  <a:srgbClr val="000000"/>
                </a:solidFill>
                <a:latin typeface="Times New Roman"/>
                <a:cs typeface="Times New Roman"/>
              </a:rPr>
              <a:t>Guidelines</a:t>
            </a:r>
          </a:p>
          <a:p>
            <a:pPr>
              <a:spcBef>
                <a:spcPct val="0"/>
              </a:spcBef>
              <a:buClr>
                <a:srgbClr val="FF0000"/>
              </a:buClr>
              <a:buNone/>
              <a:defRPr/>
            </a:pPr>
            <a:endParaRPr lang="en-US" altLang="en-US" dirty="0">
              <a:solidFill>
                <a:srgbClr val="000000"/>
              </a:solidFill>
              <a:latin typeface="Times New Roman"/>
              <a:cs typeface="Times New Roman"/>
            </a:endParaRPr>
          </a:p>
        </p:txBody>
      </p:sp>
      <p:sp>
        <p:nvSpPr>
          <p:cNvPr id="3" name="CasellaDiTesto 2"/>
          <p:cNvSpPr txBox="1"/>
          <p:nvPr/>
        </p:nvSpPr>
        <p:spPr>
          <a:xfrm>
            <a:off x="197057" y="197077"/>
            <a:ext cx="2857624" cy="769441"/>
          </a:xfrm>
          <a:prstGeom prst="rect">
            <a:avLst/>
          </a:prstGeom>
          <a:noFill/>
        </p:spPr>
        <p:txBody>
          <a:bodyPr wrap="none" rtlCol="0">
            <a:spAutoFit/>
          </a:bodyPr>
          <a:lstStyle/>
          <a:p>
            <a:r>
              <a:rPr lang="it-IT" sz="4400" i="1" dirty="0" smtClean="0">
                <a:solidFill>
                  <a:srgbClr val="FF0000"/>
                </a:solidFill>
                <a:latin typeface="Times New Roman"/>
                <a:cs typeface="Times New Roman"/>
              </a:rPr>
              <a:t>MRI in MS</a:t>
            </a:r>
            <a:endParaRPr lang="it-IT" sz="4400" i="1" dirty="0">
              <a:solidFill>
                <a:srgbClr val="FF0000"/>
              </a:solidFill>
              <a:latin typeface="Times New Roman"/>
              <a:cs typeface="Times New Roman"/>
            </a:endParaRPr>
          </a:p>
        </p:txBody>
      </p:sp>
    </p:spTree>
    <p:extLst>
      <p:ext uri="{BB962C8B-B14F-4D97-AF65-F5344CB8AC3E}">
        <p14:creationId xmlns:p14="http://schemas.microsoft.com/office/powerpoint/2010/main" val="14216032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112132" y="399181"/>
            <a:ext cx="8736806" cy="1326018"/>
          </a:xfrm>
          <a:prstGeom prst="rect">
            <a:avLst/>
          </a:prstGeom>
          <a:noFill/>
          <a:ln w="9525">
            <a:noFill/>
            <a:miter lim="800000"/>
            <a:headEnd/>
            <a:tailEnd/>
          </a:ln>
        </p:spPr>
        <p:txBody>
          <a:bodyPr lIns="0" tIns="0" rIns="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3600" b="1" i="0" u="none" strike="noStrike" kern="1200" cap="none" spc="0" normalizeH="0" baseline="0" noProof="0" dirty="0">
              <a:ln>
                <a:noFill/>
              </a:ln>
              <a:solidFill>
                <a:srgbClr val="5F6DB2"/>
              </a:solidFill>
              <a:effectLst/>
              <a:uLnTx/>
              <a:uFillTx/>
              <a:latin typeface="Times New Roman"/>
              <a:ea typeface="+mn-ea"/>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i="1" u="none" strike="noStrike" kern="1200" cap="none" spc="0" normalizeH="0" baseline="0" noProof="0" dirty="0">
                <a:ln>
                  <a:noFill/>
                </a:ln>
                <a:solidFill>
                  <a:srgbClr val="FF0000"/>
                </a:solidFill>
                <a:effectLst/>
                <a:uLnTx/>
                <a:uFillTx/>
                <a:latin typeface="Times New Roman"/>
                <a:ea typeface="+mn-ea"/>
                <a:cs typeface="Times New Roman"/>
              </a:rPr>
              <a:t>No evidence of progression or active </a:t>
            </a:r>
            <a:r>
              <a:rPr kumimoji="0" lang="en-US" altLang="en-US" sz="3600" i="1" u="none" strike="noStrike" kern="1200" cap="none" spc="0" normalizeH="0" baseline="0" noProof="0" dirty="0" smtClean="0">
                <a:ln>
                  <a:noFill/>
                </a:ln>
                <a:solidFill>
                  <a:srgbClr val="FF0000"/>
                </a:solidFill>
                <a:effectLst/>
                <a:uLnTx/>
                <a:uFillTx/>
                <a:latin typeface="Times New Roman"/>
                <a:ea typeface="+mn-ea"/>
                <a:cs typeface="Times New Roman"/>
              </a:rPr>
              <a:t>disease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i="1" u="none" strike="noStrike" kern="1200" cap="none" spc="0" normalizeH="0" baseline="0" noProof="0" dirty="0" smtClean="0">
                <a:ln>
                  <a:noFill/>
                </a:ln>
                <a:solidFill>
                  <a:srgbClr val="FF0000"/>
                </a:solidFill>
                <a:effectLst/>
                <a:uLnTx/>
                <a:uFillTx/>
                <a:latin typeface="Times New Roman"/>
                <a:ea typeface="+mn-ea"/>
                <a:cs typeface="Times New Roman"/>
              </a:rPr>
              <a:t> </a:t>
            </a:r>
            <a:r>
              <a:rPr kumimoji="0" lang="en-US" altLang="en-US" sz="3600" i="1" u="none" strike="noStrike" kern="1200" cap="none" spc="0" normalizeH="0" baseline="0" noProof="0" dirty="0">
                <a:ln>
                  <a:noFill/>
                </a:ln>
                <a:solidFill>
                  <a:srgbClr val="FF0000"/>
                </a:solidFill>
                <a:effectLst/>
                <a:uLnTx/>
                <a:uFillTx/>
                <a:latin typeface="Times New Roman"/>
                <a:ea typeface="+mn-ea"/>
                <a:cs typeface="Times New Roman"/>
              </a:rPr>
              <a:t>(</a:t>
            </a:r>
            <a:r>
              <a:rPr kumimoji="0" lang="en-US" altLang="en-US" sz="3600" i="1" u="none" strike="noStrike" kern="1200" cap="none" spc="0" normalizeH="0" baseline="0" noProof="0" dirty="0" smtClean="0">
                <a:ln>
                  <a:noFill/>
                </a:ln>
                <a:solidFill>
                  <a:srgbClr val="FF0000"/>
                </a:solidFill>
                <a:effectLst/>
                <a:uLnTx/>
                <a:uFillTx/>
                <a:latin typeface="Times New Roman"/>
                <a:ea typeface="+mn-ea"/>
                <a:cs typeface="Times New Roman"/>
              </a:rPr>
              <a:t>NEPAD</a:t>
            </a:r>
            <a:r>
              <a:rPr lang="en-US" altLang="en-US" sz="3600" i="1" dirty="0">
                <a:solidFill>
                  <a:srgbClr val="FF0000"/>
                </a:solidFill>
                <a:latin typeface="Times New Roman"/>
                <a:cs typeface="Times New Roman"/>
              </a:rPr>
              <a:t>)</a:t>
            </a:r>
            <a:endParaRPr kumimoji="0" lang="en-US" altLang="it-IT" sz="3600" i="1" u="none" strike="noStrike" kern="1200" cap="none" spc="0" normalizeH="0" baseline="0" noProof="0" dirty="0">
              <a:ln>
                <a:noFill/>
              </a:ln>
              <a:solidFill>
                <a:srgbClr val="FF0000"/>
              </a:solidFill>
              <a:effectLst/>
              <a:uLnTx/>
              <a:uFillTx/>
              <a:latin typeface="Times New Roman"/>
              <a:ea typeface="+mn-ea"/>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5F6DB2"/>
              </a:solidFill>
              <a:effectLst/>
              <a:uLnTx/>
              <a:uFillTx/>
              <a:latin typeface="Times New Roman"/>
              <a:ea typeface="+mn-ea"/>
              <a:cs typeface="Times New Roman"/>
            </a:endParaRPr>
          </a:p>
        </p:txBody>
      </p:sp>
      <p:sp>
        <p:nvSpPr>
          <p:cNvPr id="5" name="TextBox 2"/>
          <p:cNvSpPr txBox="1">
            <a:spLocks noChangeArrowheads="1"/>
          </p:cNvSpPr>
          <p:nvPr/>
        </p:nvSpPr>
        <p:spPr bwMode="auto">
          <a:xfrm>
            <a:off x="112132" y="1908366"/>
            <a:ext cx="8610494" cy="3656385"/>
          </a:xfrm>
          <a:prstGeom prst="rect">
            <a:avLst/>
          </a:prstGeom>
          <a:noFill/>
          <a:ln w="9525">
            <a:noFill/>
            <a:miter lim="800000"/>
            <a:headEnd/>
            <a:tailEnd/>
          </a:ln>
        </p:spPr>
        <p:txBody>
          <a:bodyPr wrap="square">
            <a:spAutoFit/>
          </a:bodyPr>
          <a:lstStyle/>
          <a:p>
            <a:pPr marL="342900" marR="0" lvl="0" indent="-342900" algn="just" defTabSz="914400" rtl="0" eaLnBrk="0" fontAlgn="base" latinLnBrk="0" hangingPunct="0">
              <a:lnSpc>
                <a:spcPct val="90000"/>
              </a:lnSpc>
              <a:spcBef>
                <a:spcPts val="2400"/>
              </a:spcBef>
              <a:spcAft>
                <a:spcPct val="0"/>
              </a:spcAft>
              <a:buClr>
                <a:srgbClr val="FF0000"/>
              </a:buClr>
              <a:buSzTx/>
              <a:buFont typeface="Wingdings" charset="2"/>
              <a:buChar char="²"/>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smtClean="0">
                <a:ln>
                  <a:noFill/>
                </a:ln>
                <a:solidFill>
                  <a:prstClr val="black"/>
                </a:solidFill>
                <a:effectLst/>
                <a:uLnTx/>
                <a:uFillTx/>
                <a:latin typeface="Times New Roman"/>
                <a:ea typeface="+mn-ea"/>
                <a:cs typeface="Times New Roman"/>
              </a:rPr>
              <a:t>No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12-week confirmed progression of ≥1/≥0.5 points on the EDSS if </a:t>
            </a:r>
            <a:r>
              <a:rPr kumimoji="0" lang="en-US" sz="2400" b="0" i="0" u="none" strike="noStrike" kern="1200" cap="none" spc="0" normalizeH="0" baseline="0" noProof="0" dirty="0" smtClean="0">
                <a:ln>
                  <a:noFill/>
                </a:ln>
                <a:solidFill>
                  <a:prstClr val="black"/>
                </a:solidFill>
                <a:effectLst/>
                <a:uLnTx/>
                <a:uFillTx/>
                <a:latin typeface="Times New Roman"/>
                <a:ea typeface="+mn-ea"/>
                <a:cs typeface="Times New Roman"/>
              </a:rPr>
              <a:t>the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baseline score was </a:t>
            </a:r>
            <a:r>
              <a:rPr kumimoji="0" lang="en-US" sz="2400" b="0" i="0" u="none" strike="noStrike" kern="1200" cap="none" spc="0" normalizeH="0" baseline="0" noProof="0" dirty="0" smtClean="0">
                <a:ln>
                  <a:noFill/>
                </a:ln>
                <a:solidFill>
                  <a:prstClr val="black"/>
                </a:solidFill>
                <a:effectLst/>
                <a:uLnTx/>
                <a:uFillTx/>
                <a:latin typeface="Times New Roman"/>
                <a:ea typeface="+mn-ea"/>
                <a:cs typeface="Times New Roman"/>
              </a:rPr>
              <a:t>≤ 5.5</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/&gt;5.5 points, respectively</a:t>
            </a:r>
          </a:p>
          <a:p>
            <a:pPr marL="342900" marR="0" lvl="0" indent="-342900" algn="just" defTabSz="914400" rtl="0" eaLnBrk="0" fontAlgn="base" latinLnBrk="0" hangingPunct="0">
              <a:lnSpc>
                <a:spcPct val="90000"/>
              </a:lnSpc>
              <a:spcBef>
                <a:spcPts val="2400"/>
              </a:spcBef>
              <a:spcAft>
                <a:spcPct val="0"/>
              </a:spcAft>
              <a:buClr>
                <a:srgbClr val="FF0000"/>
              </a:buClr>
              <a:buSzTx/>
              <a:buFont typeface="Wingdings" charset="2"/>
              <a:buChar char="²"/>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smtClean="0">
                <a:ln>
                  <a:noFill/>
                </a:ln>
                <a:solidFill>
                  <a:prstClr val="black"/>
                </a:solidFill>
                <a:effectLst/>
                <a:uLnTx/>
                <a:uFillTx/>
                <a:latin typeface="Times New Roman"/>
                <a:ea typeface="+mn-ea"/>
                <a:cs typeface="Times New Roman"/>
              </a:rPr>
              <a:t>No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12-week confirmed progression of ≥20% on the T-25FW and 9-HPT test</a:t>
            </a:r>
          </a:p>
          <a:p>
            <a:pPr marL="342900" marR="0" lvl="0" indent="-342900" algn="just" defTabSz="914400" rtl="0" eaLnBrk="0" fontAlgn="base" latinLnBrk="0" hangingPunct="0">
              <a:lnSpc>
                <a:spcPct val="90000"/>
              </a:lnSpc>
              <a:spcBef>
                <a:spcPts val="2400"/>
              </a:spcBef>
              <a:spcAft>
                <a:spcPct val="0"/>
              </a:spcAft>
              <a:buClr>
                <a:srgbClr val="FF0000"/>
              </a:buClr>
              <a:buSzTx/>
              <a:buFont typeface="Wingdings" charset="2"/>
              <a:buChar char="²"/>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no new/enlarging T</a:t>
            </a:r>
            <a:r>
              <a:rPr kumimoji="0" lang="en-US" sz="2400" b="0" i="0" u="none" strike="noStrike" kern="1200" cap="none" spc="0" normalizeH="0" baseline="-25000" noProof="0" dirty="0">
                <a:ln>
                  <a:noFill/>
                </a:ln>
                <a:solidFill>
                  <a:prstClr val="black"/>
                </a:solidFill>
                <a:effectLst/>
                <a:uLnTx/>
                <a:uFillTx/>
                <a:latin typeface="Times New Roman"/>
                <a:ea typeface="+mn-ea"/>
                <a:cs typeface="Times New Roman"/>
              </a:rPr>
              <a:t>2</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lesions  </a:t>
            </a:r>
          </a:p>
          <a:p>
            <a:pPr marL="342900" marR="0" lvl="0" indent="-342900" algn="just" defTabSz="914400" rtl="0" eaLnBrk="0" fontAlgn="base" latinLnBrk="0" hangingPunct="0">
              <a:lnSpc>
                <a:spcPct val="90000"/>
              </a:lnSpc>
              <a:spcBef>
                <a:spcPts val="2400"/>
              </a:spcBef>
              <a:spcAft>
                <a:spcPct val="0"/>
              </a:spcAft>
              <a:buClr>
                <a:srgbClr val="FF0000"/>
              </a:buClr>
              <a:buSzTx/>
              <a:buFont typeface="Wingdings" charset="2"/>
              <a:buChar char="²"/>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no T</a:t>
            </a:r>
            <a:r>
              <a:rPr kumimoji="0" lang="en-US" sz="2400" b="0" i="0" u="none" strike="noStrike" kern="1200" cap="none" spc="0" normalizeH="0" baseline="-25000" noProof="0" dirty="0">
                <a:ln>
                  <a:noFill/>
                </a:ln>
                <a:solidFill>
                  <a:prstClr val="black"/>
                </a:solidFill>
                <a:effectLst/>
                <a:uLnTx/>
                <a:uFillTx/>
                <a:latin typeface="Times New Roman"/>
                <a:ea typeface="+mn-ea"/>
                <a:cs typeface="Times New Roman"/>
              </a:rPr>
              <a:t>1</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gadolinium-enhancing lesions</a:t>
            </a:r>
          </a:p>
          <a:p>
            <a:pPr marL="342900" marR="0" lvl="0" indent="-342900" algn="just" defTabSz="914400" rtl="0" eaLnBrk="0" fontAlgn="base" latinLnBrk="0" hangingPunct="0">
              <a:lnSpc>
                <a:spcPct val="90000"/>
              </a:lnSpc>
              <a:spcBef>
                <a:spcPts val="2400"/>
              </a:spcBef>
              <a:spcAft>
                <a:spcPct val="0"/>
              </a:spcAft>
              <a:buClr>
                <a:srgbClr val="FF0000"/>
              </a:buClr>
              <a:buSzTx/>
              <a:buFont typeface="Wingdings" charset="2"/>
              <a:buChar char="²"/>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no protocol-defined relapses</a:t>
            </a:r>
            <a:endPar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6" name="TextBox 3"/>
          <p:cNvSpPr txBox="1">
            <a:spLocks noChangeArrowheads="1"/>
          </p:cNvSpPr>
          <p:nvPr/>
        </p:nvSpPr>
        <p:spPr bwMode="auto">
          <a:xfrm>
            <a:off x="5968351" y="6436465"/>
            <a:ext cx="2880587" cy="24750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it-IT" sz="1100" b="0" i="1" u="none" strike="noStrike" kern="1200" cap="none" spc="0" normalizeH="0" baseline="0" noProof="0" dirty="0" err="1">
                <a:ln>
                  <a:noFill/>
                </a:ln>
                <a:effectLst/>
                <a:uLnTx/>
                <a:uFillTx/>
                <a:latin typeface="Times New Roman"/>
                <a:ea typeface="+mn-ea"/>
                <a:cs typeface="Times New Roman"/>
              </a:rPr>
              <a:t>Wolinsky</a:t>
            </a:r>
            <a:r>
              <a:rPr kumimoji="0" lang="en-US" altLang="it-IT" sz="1100" b="0" i="1" u="none" strike="noStrike" kern="1200" cap="none" spc="0" normalizeH="0" baseline="0" noProof="0" dirty="0">
                <a:ln>
                  <a:noFill/>
                </a:ln>
                <a:effectLst/>
                <a:uLnTx/>
                <a:uFillTx/>
                <a:latin typeface="Times New Roman"/>
                <a:ea typeface="+mn-ea"/>
                <a:cs typeface="Times New Roman"/>
              </a:rPr>
              <a:t> J et al. Ann </a:t>
            </a:r>
            <a:r>
              <a:rPr kumimoji="0" lang="en-US" altLang="it-IT" sz="1100" b="0" i="1" u="none" strike="noStrike" kern="1200" cap="none" spc="0" normalizeH="0" baseline="0" noProof="0" dirty="0" err="1">
                <a:ln>
                  <a:noFill/>
                </a:ln>
                <a:effectLst/>
                <a:uLnTx/>
                <a:uFillTx/>
                <a:latin typeface="Times New Roman"/>
                <a:ea typeface="+mn-ea"/>
                <a:cs typeface="Times New Roman"/>
              </a:rPr>
              <a:t>Neurol</a:t>
            </a:r>
            <a:r>
              <a:rPr kumimoji="0" lang="en-US" altLang="it-IT" sz="1100" b="0" i="1" u="none" strike="noStrike" kern="1200" cap="none" spc="0" normalizeH="0" baseline="0" noProof="0" dirty="0">
                <a:ln>
                  <a:noFill/>
                </a:ln>
                <a:effectLst/>
                <a:uLnTx/>
                <a:uFillTx/>
                <a:latin typeface="Times New Roman"/>
                <a:ea typeface="+mn-ea"/>
                <a:cs typeface="Times New Roman"/>
              </a:rPr>
              <a:t> 2018;84:527–536</a:t>
            </a:r>
          </a:p>
        </p:txBody>
      </p:sp>
      <p:pic>
        <p:nvPicPr>
          <p:cNvPr id="7" name="Immagine 6" descr="NEPAD.tiff"/>
          <p:cNvPicPr>
            <a:picLocks noChangeAspect="1"/>
          </p:cNvPicPr>
          <p:nvPr/>
        </p:nvPicPr>
        <p:blipFill rotWithShape="1">
          <a:blip r:embed="rId2">
            <a:extLst>
              <a:ext uri="{28A0092B-C50C-407E-A947-70E740481C1C}">
                <a14:useLocalDpi xmlns:a14="http://schemas.microsoft.com/office/drawing/2010/main" val="0"/>
              </a:ext>
            </a:extLst>
          </a:blip>
          <a:srcRect r="297"/>
          <a:stretch/>
        </p:blipFill>
        <p:spPr>
          <a:xfrm>
            <a:off x="222042" y="1725199"/>
            <a:ext cx="8500584" cy="4391997"/>
          </a:xfrm>
          <a:prstGeom prst="rect">
            <a:avLst/>
          </a:prstGeom>
          <a:ln>
            <a:noFill/>
          </a:ln>
        </p:spPr>
      </p:pic>
    </p:spTree>
    <p:extLst>
      <p:ext uri="{BB962C8B-B14F-4D97-AF65-F5344CB8AC3E}">
        <p14:creationId xmlns:p14="http://schemas.microsoft.com/office/powerpoint/2010/main" val="1241854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108225" y="934856"/>
            <a:ext cx="8902384" cy="801688"/>
          </a:xfrm>
          <a:prstGeom prst="rect">
            <a:avLst/>
          </a:prstGeom>
          <a:noFill/>
          <a:ln w="9525">
            <a:noFill/>
            <a:miter lim="800000"/>
            <a:headEnd/>
            <a:tailEnd/>
          </a:ln>
        </p:spPr>
        <p:txBody>
          <a:bodyPr lIns="0" tIns="0" rIns="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3600" i="1" u="none" strike="noStrike" kern="1200" cap="none" spc="0" normalizeH="0" baseline="0" noProof="0" dirty="0">
              <a:ln>
                <a:noFill/>
              </a:ln>
              <a:solidFill>
                <a:srgbClr val="FF0000"/>
              </a:solidFill>
              <a:effectLst/>
              <a:uLnTx/>
              <a:uFillTx/>
              <a:latin typeface="Times New Roman"/>
              <a:ea typeface="+mn-ea"/>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i="1" u="none" strike="noStrike" kern="1200" cap="none" spc="0" normalizeH="0" baseline="0" noProof="0" dirty="0" smtClean="0">
                <a:ln>
                  <a:noFill/>
                </a:ln>
                <a:solidFill>
                  <a:srgbClr val="FF0000"/>
                </a:solidFill>
                <a:effectLst/>
                <a:uLnTx/>
                <a:uFillTx/>
                <a:latin typeface="Times New Roman"/>
                <a:ea typeface="+mn-ea"/>
                <a:cs typeface="Times New Roman"/>
              </a:rPr>
              <a:t>NEPAD </a:t>
            </a:r>
            <a:r>
              <a:rPr kumimoji="0" lang="en-US" altLang="en-US" sz="3600" i="1" u="none" strike="noStrike" kern="1200" cap="none" spc="0" normalizeH="0" baseline="0" noProof="0" dirty="0">
                <a:ln>
                  <a:noFill/>
                </a:ln>
                <a:solidFill>
                  <a:srgbClr val="FF0000"/>
                </a:solidFill>
                <a:effectLst/>
                <a:uLnTx/>
                <a:uFillTx/>
                <a:latin typeface="Times New Roman"/>
                <a:ea typeface="+mn-ea"/>
                <a:cs typeface="Times New Roman"/>
              </a:rPr>
              <a:t>in Patients With </a:t>
            </a:r>
            <a:r>
              <a:rPr kumimoji="0" lang="en-US" altLang="en-US" sz="3600" i="1" u="none" strike="noStrike" kern="1200" cap="none" spc="0" normalizeH="0" baseline="0" noProof="0" dirty="0" smtClean="0">
                <a:ln>
                  <a:noFill/>
                </a:ln>
                <a:solidFill>
                  <a:srgbClr val="FF0000"/>
                </a:solidFill>
                <a:effectLst/>
                <a:uLnTx/>
                <a:uFillTx/>
                <a:latin typeface="Times New Roman"/>
                <a:ea typeface="+mn-ea"/>
                <a:cs typeface="Times New Roman"/>
              </a:rPr>
              <a:t>PPMS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i="1" u="none" strike="noStrike" kern="1200" cap="none" spc="0" normalizeH="0" baseline="0" noProof="0" dirty="0" smtClean="0">
                <a:ln>
                  <a:noFill/>
                </a:ln>
                <a:solidFill>
                  <a:srgbClr val="FF0000"/>
                </a:solidFill>
                <a:effectLst/>
                <a:uLnTx/>
                <a:uFillTx/>
                <a:latin typeface="Times New Roman"/>
                <a:ea typeface="+mn-ea"/>
                <a:cs typeface="Times New Roman"/>
              </a:rPr>
              <a:t>ORATORIO </a:t>
            </a:r>
            <a:r>
              <a:rPr kumimoji="0" lang="en-US" altLang="en-US" sz="3600" i="1" u="none" strike="noStrike" kern="1200" cap="none" spc="0" normalizeH="0" baseline="0" noProof="0" dirty="0">
                <a:ln>
                  <a:noFill/>
                </a:ln>
                <a:solidFill>
                  <a:srgbClr val="FF0000"/>
                </a:solidFill>
                <a:effectLst/>
                <a:uLnTx/>
                <a:uFillTx/>
                <a:latin typeface="Times New Roman"/>
                <a:ea typeface="+mn-ea"/>
                <a:cs typeface="Times New Roman"/>
              </a:rPr>
              <a:t>Trial</a:t>
            </a:r>
            <a:endParaRPr kumimoji="0" lang="en-US" altLang="it-IT" sz="3600" i="1" u="none" strike="noStrike" kern="1200" cap="none" spc="0" normalizeH="0" baseline="0" noProof="0" dirty="0">
              <a:ln>
                <a:noFill/>
              </a:ln>
              <a:solidFill>
                <a:srgbClr val="FF0000"/>
              </a:solidFill>
              <a:effectLst/>
              <a:uLnTx/>
              <a:uFillTx/>
              <a:latin typeface="Times New Roman"/>
              <a:ea typeface="+mn-ea"/>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600" i="1" u="none" strike="noStrike" kern="1200" cap="none" spc="0" normalizeH="0" baseline="0" noProof="0" dirty="0">
              <a:ln>
                <a:noFill/>
              </a:ln>
              <a:solidFill>
                <a:srgbClr val="FF0000"/>
              </a:solidFill>
              <a:effectLst/>
              <a:uLnTx/>
              <a:uFillTx/>
              <a:latin typeface="Times New Roman"/>
              <a:ea typeface="+mn-ea"/>
              <a:cs typeface="Times New Roman"/>
            </a:endParaRPr>
          </a:p>
        </p:txBody>
      </p:sp>
      <p:sp>
        <p:nvSpPr>
          <p:cNvPr id="5" name="TextBox 5"/>
          <p:cNvSpPr txBox="1">
            <a:spLocks noChangeArrowheads="1"/>
          </p:cNvSpPr>
          <p:nvPr/>
        </p:nvSpPr>
        <p:spPr bwMode="auto">
          <a:xfrm>
            <a:off x="6769824" y="6510695"/>
            <a:ext cx="2151847" cy="24750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it-IT" sz="1100" b="0" i="1" u="none" strike="noStrike" kern="1200" cap="none" spc="0" normalizeH="0" baseline="0" noProof="0" dirty="0" err="1">
                <a:ln>
                  <a:noFill/>
                </a:ln>
                <a:effectLst/>
                <a:uLnTx/>
                <a:uFillTx/>
                <a:latin typeface="Times New Roman"/>
                <a:ea typeface="+mn-ea"/>
                <a:cs typeface="Times New Roman"/>
              </a:rPr>
              <a:t>Wolinsky</a:t>
            </a:r>
            <a:r>
              <a:rPr kumimoji="0" lang="en-US" altLang="it-IT" sz="1100" b="0" i="1" u="none" strike="noStrike" kern="1200" cap="none" spc="0" normalizeH="0" baseline="0" noProof="0" dirty="0">
                <a:ln>
                  <a:noFill/>
                </a:ln>
                <a:effectLst/>
                <a:uLnTx/>
                <a:uFillTx/>
                <a:latin typeface="Times New Roman"/>
                <a:ea typeface="+mn-ea"/>
                <a:cs typeface="Times New Roman"/>
              </a:rPr>
              <a:t> J et al. Ann Neurol </a:t>
            </a:r>
            <a:r>
              <a:rPr kumimoji="0" lang="en-US" altLang="it-IT" sz="1100" b="0" i="1" u="none" strike="noStrike" kern="1200" cap="none" spc="0" normalizeH="0" baseline="0" noProof="0" dirty="0" smtClean="0">
                <a:ln>
                  <a:noFill/>
                </a:ln>
                <a:effectLst/>
                <a:uLnTx/>
                <a:uFillTx/>
                <a:latin typeface="Times New Roman"/>
                <a:ea typeface="+mn-ea"/>
                <a:cs typeface="Times New Roman"/>
              </a:rPr>
              <a:t>2018</a:t>
            </a:r>
            <a:endParaRPr kumimoji="0" lang="en-US" altLang="it-IT" sz="1100" b="0" i="1" u="none" strike="noStrike" kern="1200" cap="none" spc="0" normalizeH="0" baseline="0" noProof="0" dirty="0">
              <a:ln>
                <a:noFill/>
              </a:ln>
              <a:effectLst/>
              <a:uLnTx/>
              <a:uFillTx/>
              <a:latin typeface="Times New Roman"/>
              <a:ea typeface="+mn-ea"/>
              <a:cs typeface="Times New Roman"/>
            </a:endParaRPr>
          </a:p>
        </p:txBody>
      </p:sp>
      <p:pic>
        <p:nvPicPr>
          <p:cNvPr id="6" name="Picture 6"/>
          <p:cNvPicPr>
            <a:picLocks noChangeAspect="1"/>
          </p:cNvPicPr>
          <p:nvPr/>
        </p:nvPicPr>
        <p:blipFill>
          <a:blip r:embed="rId2"/>
          <a:srcRect/>
          <a:stretch>
            <a:fillRect/>
          </a:stretch>
        </p:blipFill>
        <p:spPr bwMode="auto">
          <a:xfrm>
            <a:off x="751723" y="3738509"/>
            <a:ext cx="7326087" cy="2518229"/>
          </a:xfrm>
          <a:prstGeom prst="rect">
            <a:avLst/>
          </a:prstGeom>
          <a:noFill/>
          <a:ln w="9525">
            <a:noFill/>
            <a:miter lim="800000"/>
            <a:headEnd/>
            <a:tailEnd/>
          </a:ln>
        </p:spPr>
      </p:pic>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396" y="1508079"/>
            <a:ext cx="6938962"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6470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3F74C4A-A631-F748-866A-DC2E2AC3EFC4}"/>
              </a:ext>
            </a:extLst>
          </p:cNvPr>
          <p:cNvGrpSpPr>
            <a:grpSpLocks/>
          </p:cNvGrpSpPr>
          <p:nvPr/>
        </p:nvGrpSpPr>
        <p:grpSpPr bwMode="auto">
          <a:xfrm>
            <a:off x="253525" y="1140941"/>
            <a:ext cx="3375116" cy="4903200"/>
            <a:chOff x="251" y="1143"/>
            <a:chExt cx="2244" cy="2876"/>
          </a:xfrm>
        </p:grpSpPr>
        <p:pic>
          <p:nvPicPr>
            <p:cNvPr id="3" name="Picture 2">
              <a:extLst>
                <a:ext uri="{FF2B5EF4-FFF2-40B4-BE49-F238E27FC236}">
                  <a16:creationId xmlns:a16="http://schemas.microsoft.com/office/drawing/2014/main" xmlns="" id="{F95618D0-F2D0-F444-9A46-BE00B4063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 y="1474"/>
              <a:ext cx="1082" cy="1283"/>
            </a:xfrm>
            <a:prstGeom prst="rect">
              <a:avLst/>
            </a:prstGeom>
            <a:noFill/>
            <a:ln w="9360" cap="sq">
              <a:solidFill>
                <a:srgbClr val="DDDDDD"/>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a:extLst>
                <a:ext uri="{FF2B5EF4-FFF2-40B4-BE49-F238E27FC236}">
                  <a16:creationId xmlns:a16="http://schemas.microsoft.com/office/drawing/2014/main" xmlns="" id="{AF1B10DA-88A9-174F-9EC6-E14DD3ED5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 y="1474"/>
              <a:ext cx="1083" cy="12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a:extLst>
                <a:ext uri="{FF2B5EF4-FFF2-40B4-BE49-F238E27FC236}">
                  <a16:creationId xmlns:a16="http://schemas.microsoft.com/office/drawing/2014/main" xmlns="" id="{C37D2641-12C9-EB44-9940-F4CEA10A7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393" r="12131"/>
            <a:stretch>
              <a:fillRect/>
            </a:stretch>
          </p:blipFill>
          <p:spPr bwMode="auto">
            <a:xfrm>
              <a:off x="251" y="2866"/>
              <a:ext cx="1036" cy="1153"/>
            </a:xfrm>
            <a:prstGeom prst="rect">
              <a:avLst/>
            </a:prstGeom>
            <a:noFill/>
            <a:ln w="9360" cap="sq">
              <a:solidFill>
                <a:srgbClr val="DDDDDD"/>
              </a:solidFill>
              <a:miter lim="800000"/>
              <a:headEnd/>
              <a:tailEnd/>
            </a:ln>
            <a:effectLst/>
            <a:extLst>
              <a:ext uri="{909E8E84-426E-40dd-AFC4-6F175D3DCCD1}">
                <a14:hiddenFill xmlns:a14="http://schemas.microsoft.com/office/drawing/2010/main">
                  <a:blipFill dpi="0" rotWithShape="0">
                    <a:blip/>
                    <a:srcRect l="7393" r="12131"/>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xmlns="" id="{C92FDFC3-C504-1E4D-AF4C-0A3BFED16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 y="2871"/>
              <a:ext cx="1177" cy="1148"/>
            </a:xfrm>
            <a:prstGeom prst="rect">
              <a:avLst/>
            </a:prstGeom>
            <a:noFill/>
            <a:ln w="9360" cap="sq">
              <a:solidFill>
                <a:srgbClr val="DDDDDD"/>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a:extLst>
                <a:ext uri="{FF2B5EF4-FFF2-40B4-BE49-F238E27FC236}">
                  <a16:creationId xmlns:a16="http://schemas.microsoft.com/office/drawing/2014/main" xmlns="" id="{7AE95913-FE37-C744-88E9-52B6D0F2F7A0}"/>
                </a:ext>
              </a:extLst>
            </p:cNvPr>
            <p:cNvSpPr>
              <a:spLocks noChangeArrowheads="1"/>
            </p:cNvSpPr>
            <p:nvPr/>
          </p:nvSpPr>
          <p:spPr bwMode="auto">
            <a:xfrm>
              <a:off x="360" y="1143"/>
              <a:ext cx="1997" cy="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808080"/>
                  </a:solidFill>
                  <a:latin typeface="Calibri" panose="020F050202020403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808080"/>
                  </a:solidFill>
                  <a:latin typeface="Calibri" panose="020F050202020403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808080"/>
                  </a:solidFill>
                  <a:latin typeface="Calibri" panose="020F050202020403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9pPr>
            </a:lstStyle>
            <a:p>
              <a:pPr algn="ctr" eaLnBrk="1" hangingPunct="1">
                <a:spcBef>
                  <a:spcPct val="0"/>
                </a:spcBef>
                <a:buClrTx/>
                <a:buFontTx/>
                <a:buNone/>
              </a:pPr>
              <a:r>
                <a:rPr lang="de-DE" altLang="it-IT" sz="2400" dirty="0">
                  <a:solidFill>
                    <a:srgbClr val="FF0000"/>
                  </a:solidFill>
                  <a:latin typeface="Times New Roman"/>
                  <a:cs typeface="Times New Roman"/>
                </a:rPr>
                <a:t>PML (</a:t>
              </a:r>
              <a:r>
                <a:rPr lang="de-DE" altLang="it-IT" sz="2400" dirty="0" err="1">
                  <a:solidFill>
                    <a:srgbClr val="FF0000"/>
                  </a:solidFill>
                  <a:latin typeface="Times New Roman"/>
                  <a:cs typeface="Times New Roman"/>
                </a:rPr>
                <a:t>Natalizumab</a:t>
              </a:r>
              <a:r>
                <a:rPr lang="de-DE" altLang="it-IT" sz="2400" dirty="0">
                  <a:solidFill>
                    <a:srgbClr val="FF0000"/>
                  </a:solidFill>
                  <a:latin typeface="Times New Roman"/>
                  <a:cs typeface="Times New Roman"/>
                </a:rPr>
                <a:t>) </a:t>
              </a:r>
            </a:p>
          </p:txBody>
        </p:sp>
      </p:grpSp>
      <p:grpSp>
        <p:nvGrpSpPr>
          <p:cNvPr id="8" name="Gruppo 7">
            <a:extLst>
              <a:ext uri="{FF2B5EF4-FFF2-40B4-BE49-F238E27FC236}">
                <a16:creationId xmlns:a16="http://schemas.microsoft.com/office/drawing/2014/main" xmlns="" id="{126F9F43-5B5F-3E45-8754-7F646FDF8F38}"/>
              </a:ext>
            </a:extLst>
          </p:cNvPr>
          <p:cNvGrpSpPr/>
          <p:nvPr/>
        </p:nvGrpSpPr>
        <p:grpSpPr>
          <a:xfrm>
            <a:off x="3981379" y="3967690"/>
            <a:ext cx="5027443" cy="2549573"/>
            <a:chOff x="3969901" y="2975768"/>
            <a:chExt cx="4273988" cy="1912180"/>
          </a:xfrm>
        </p:grpSpPr>
        <p:grpSp>
          <p:nvGrpSpPr>
            <p:cNvPr id="9" name="Group 13">
              <a:extLst>
                <a:ext uri="{FF2B5EF4-FFF2-40B4-BE49-F238E27FC236}">
                  <a16:creationId xmlns:a16="http://schemas.microsoft.com/office/drawing/2014/main" xmlns="" id="{B1E5AA46-87B4-B340-B411-5E7CB3A6C0C9}"/>
                </a:ext>
              </a:extLst>
            </p:cNvPr>
            <p:cNvGrpSpPr>
              <a:grpSpLocks/>
            </p:cNvGrpSpPr>
            <p:nvPr/>
          </p:nvGrpSpPr>
          <p:grpSpPr bwMode="auto">
            <a:xfrm>
              <a:off x="3969901" y="2975768"/>
              <a:ext cx="4273988" cy="1622029"/>
              <a:chOff x="2635" y="2627"/>
              <a:chExt cx="3768" cy="1430"/>
            </a:xfrm>
          </p:grpSpPr>
          <p:pic>
            <p:nvPicPr>
              <p:cNvPr id="11" name="Picture 14">
                <a:extLst>
                  <a:ext uri="{FF2B5EF4-FFF2-40B4-BE49-F238E27FC236}">
                    <a16:creationId xmlns:a16="http://schemas.microsoft.com/office/drawing/2014/main" xmlns="" id="{D306A205-6318-8E40-991D-639FE024D9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 y="2981"/>
                <a:ext cx="3768" cy="10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15">
                <a:extLst>
                  <a:ext uri="{FF2B5EF4-FFF2-40B4-BE49-F238E27FC236}">
                    <a16:creationId xmlns:a16="http://schemas.microsoft.com/office/drawing/2014/main" xmlns="" id="{98CD106D-D1AC-8040-9BE3-0C8C614BF2E9}"/>
                  </a:ext>
                </a:extLst>
              </p:cNvPr>
              <p:cNvSpPr>
                <a:spLocks noChangeArrowheads="1"/>
              </p:cNvSpPr>
              <p:nvPr/>
            </p:nvSpPr>
            <p:spPr bwMode="auto">
              <a:xfrm>
                <a:off x="2635" y="2627"/>
                <a:ext cx="3751"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808080"/>
                    </a:solidFill>
                    <a:latin typeface="Calibri" panose="020F050202020403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808080"/>
                    </a:solidFill>
                    <a:latin typeface="Calibri" panose="020F050202020403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808080"/>
                    </a:solidFill>
                    <a:latin typeface="Calibri" panose="020F050202020403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9pPr>
              </a:lstStyle>
              <a:p>
                <a:pPr algn="ctr" eaLnBrk="1" hangingPunct="1">
                  <a:lnSpc>
                    <a:spcPct val="90000"/>
                  </a:lnSpc>
                  <a:spcBef>
                    <a:spcPct val="0"/>
                  </a:spcBef>
                  <a:buClrTx/>
                  <a:buFontTx/>
                  <a:buNone/>
                </a:pPr>
                <a:r>
                  <a:rPr lang="de-DE" altLang="it-IT" sz="2400" dirty="0">
                    <a:solidFill>
                      <a:srgbClr val="FF0000"/>
                    </a:solidFill>
                    <a:latin typeface="Times New Roman"/>
                    <a:cs typeface="Times New Roman"/>
                  </a:rPr>
                  <a:t>HSV-1 </a:t>
                </a:r>
                <a:r>
                  <a:rPr lang="en-US" altLang="it-IT" sz="2400" dirty="0">
                    <a:solidFill>
                      <a:srgbClr val="FF0000"/>
                    </a:solidFill>
                    <a:latin typeface="Times New Roman"/>
                    <a:cs typeface="Times New Roman"/>
                  </a:rPr>
                  <a:t>(Fingolimod)</a:t>
                </a:r>
              </a:p>
            </p:txBody>
          </p:sp>
        </p:grpSp>
        <p:sp>
          <p:nvSpPr>
            <p:cNvPr id="10" name="CasellaDiTesto 9">
              <a:extLst>
                <a:ext uri="{FF2B5EF4-FFF2-40B4-BE49-F238E27FC236}">
                  <a16:creationId xmlns:a16="http://schemas.microsoft.com/office/drawing/2014/main" xmlns="" id="{27CBACB3-827A-274F-A712-32E4C9074F78}"/>
                </a:ext>
              </a:extLst>
            </p:cNvPr>
            <p:cNvSpPr txBox="1"/>
            <p:nvPr/>
          </p:nvSpPr>
          <p:spPr>
            <a:xfrm>
              <a:off x="6584750" y="4691740"/>
              <a:ext cx="1639856" cy="196208"/>
            </a:xfrm>
            <a:prstGeom prst="rect">
              <a:avLst/>
            </a:prstGeom>
          </p:spPr>
          <p:txBody>
            <a:bodyPr wrap="square" anchor="b" anchorCtr="0">
              <a:spAutoFit/>
            </a:bodyPr>
            <a:lstStyle>
              <a:defPPr>
                <a:defRPr lang="it-IT"/>
              </a:defPPr>
              <a:lvl1pPr>
                <a:defRPr sz="1000" i="1" kern="0">
                  <a:solidFill>
                    <a:schemeClr val="tx1">
                      <a:lumMod val="50000"/>
                      <a:lumOff val="50000"/>
                    </a:schemeClr>
                  </a:solidFill>
                  <a:latin typeface="Arial" panose="020B0604020202020204" pitchFamily="34" charset="0"/>
                  <a:cs typeface="Arial" panose="020B0604020202020204" pitchFamily="34" charset="0"/>
                </a:defRPr>
              </a:lvl1pPr>
            </a:lstStyle>
            <a:p>
              <a:pPr>
                <a:spcAft>
                  <a:spcPts val="300"/>
                </a:spcAft>
              </a:pPr>
              <a:r>
                <a:rPr lang="en-GB" sz="1100" dirty="0" err="1">
                  <a:solidFill>
                    <a:srgbClr val="000000"/>
                  </a:solidFill>
                  <a:latin typeface="Times New Roman"/>
                  <a:cs typeface="Times New Roman"/>
                </a:rPr>
                <a:t>Pfender</a:t>
              </a:r>
              <a:r>
                <a:rPr lang="en-GB" sz="1100" dirty="0">
                  <a:solidFill>
                    <a:srgbClr val="000000"/>
                  </a:solidFill>
                  <a:latin typeface="Times New Roman"/>
                  <a:cs typeface="Times New Roman"/>
                </a:rPr>
                <a:t>, Neurology 2015</a:t>
              </a:r>
            </a:p>
          </p:txBody>
        </p:sp>
      </p:grpSp>
      <p:grpSp>
        <p:nvGrpSpPr>
          <p:cNvPr id="13" name="Gruppo 12">
            <a:extLst>
              <a:ext uri="{FF2B5EF4-FFF2-40B4-BE49-F238E27FC236}">
                <a16:creationId xmlns:a16="http://schemas.microsoft.com/office/drawing/2014/main" xmlns="" id="{853817E7-EFBF-D34E-BDF7-BF7948B67F57}"/>
              </a:ext>
            </a:extLst>
          </p:cNvPr>
          <p:cNvGrpSpPr/>
          <p:nvPr/>
        </p:nvGrpSpPr>
        <p:grpSpPr>
          <a:xfrm>
            <a:off x="3899575" y="1037739"/>
            <a:ext cx="5086564" cy="2929953"/>
            <a:chOff x="3969900" y="888207"/>
            <a:chExt cx="4324249" cy="2197465"/>
          </a:xfrm>
        </p:grpSpPr>
        <p:grpSp>
          <p:nvGrpSpPr>
            <p:cNvPr id="14" name="Group 8">
              <a:extLst>
                <a:ext uri="{FF2B5EF4-FFF2-40B4-BE49-F238E27FC236}">
                  <a16:creationId xmlns:a16="http://schemas.microsoft.com/office/drawing/2014/main" xmlns="" id="{BC5D0CC4-4CDB-084C-B6D6-4914C0A66AA5}"/>
                </a:ext>
              </a:extLst>
            </p:cNvPr>
            <p:cNvGrpSpPr>
              <a:grpSpLocks/>
            </p:cNvGrpSpPr>
            <p:nvPr/>
          </p:nvGrpSpPr>
          <p:grpSpPr bwMode="auto">
            <a:xfrm>
              <a:off x="3969900" y="888207"/>
              <a:ext cx="3251598" cy="1962150"/>
              <a:chOff x="3249" y="746"/>
              <a:chExt cx="2731" cy="1648"/>
            </a:xfrm>
          </p:grpSpPr>
          <p:pic>
            <p:nvPicPr>
              <p:cNvPr id="16" name="Picture 9">
                <a:extLst>
                  <a:ext uri="{FF2B5EF4-FFF2-40B4-BE49-F238E27FC236}">
                    <a16:creationId xmlns:a16="http://schemas.microsoft.com/office/drawing/2014/main" xmlns="" id="{5DC1CD6A-3D60-B646-9E8F-9E2BECD635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0012"/>
              <a:stretch>
                <a:fillRect/>
              </a:stretch>
            </p:blipFill>
            <p:spPr bwMode="auto">
              <a:xfrm>
                <a:off x="3249" y="1092"/>
                <a:ext cx="2731" cy="1302"/>
              </a:xfrm>
              <a:prstGeom prst="rect">
                <a:avLst/>
              </a:prstGeom>
              <a:noFill/>
              <a:ln>
                <a:noFill/>
              </a:ln>
              <a:effectLst/>
              <a:extLst>
                <a:ext uri="{909E8E84-426E-40dd-AFC4-6F175D3DCCD1}">
                  <a14:hiddenFill xmlns:a14="http://schemas.microsoft.com/office/drawing/2010/main">
                    <a:blipFill dpi="0" rotWithShape="0">
                      <a:blip/>
                      <a:srcRect t="5001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0">
                <a:extLst>
                  <a:ext uri="{FF2B5EF4-FFF2-40B4-BE49-F238E27FC236}">
                    <a16:creationId xmlns:a16="http://schemas.microsoft.com/office/drawing/2014/main" xmlns="" id="{5F33A63A-9D61-2842-9FA8-E372FCBD7BC4}"/>
                  </a:ext>
                </a:extLst>
              </p:cNvPr>
              <p:cNvSpPr>
                <a:spLocks noChangeArrowheads="1"/>
              </p:cNvSpPr>
              <p:nvPr/>
            </p:nvSpPr>
            <p:spPr bwMode="auto">
              <a:xfrm>
                <a:off x="3249" y="746"/>
                <a:ext cx="2731"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808080"/>
                    </a:solidFill>
                    <a:latin typeface="Calibri" panose="020F050202020403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808080"/>
                    </a:solidFill>
                    <a:latin typeface="Calibri" panose="020F050202020403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808080"/>
                    </a:solidFill>
                    <a:latin typeface="Calibri" panose="020F050202020403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9pPr>
              </a:lstStyle>
              <a:p>
                <a:pPr algn="ctr" eaLnBrk="1" hangingPunct="1">
                  <a:lnSpc>
                    <a:spcPct val="90000"/>
                  </a:lnSpc>
                  <a:spcBef>
                    <a:spcPct val="0"/>
                  </a:spcBef>
                  <a:buClrTx/>
                  <a:buFontTx/>
                  <a:buNone/>
                </a:pPr>
                <a:r>
                  <a:rPr lang="en-GB" altLang="it-IT" sz="2400" dirty="0">
                    <a:solidFill>
                      <a:srgbClr val="FF0000"/>
                    </a:solidFill>
                    <a:latin typeface="Times New Roman"/>
                    <a:cs typeface="Times New Roman"/>
                  </a:rPr>
                  <a:t>Cryptococcosis </a:t>
                </a:r>
                <a:r>
                  <a:rPr lang="it-IT" altLang="it-IT" sz="2400" dirty="0">
                    <a:solidFill>
                      <a:srgbClr val="FF0000"/>
                    </a:solidFill>
                    <a:latin typeface="Times New Roman"/>
                    <a:cs typeface="Times New Roman"/>
                  </a:rPr>
                  <a:t>(</a:t>
                </a:r>
                <a:r>
                  <a:rPr lang="it-IT" altLang="it-IT" sz="2400" dirty="0" err="1">
                    <a:solidFill>
                      <a:srgbClr val="FF0000"/>
                    </a:solidFill>
                    <a:latin typeface="Times New Roman"/>
                    <a:cs typeface="Times New Roman"/>
                  </a:rPr>
                  <a:t>Fingolimod</a:t>
                </a:r>
                <a:r>
                  <a:rPr lang="it-IT" altLang="it-IT" sz="2400" dirty="0">
                    <a:solidFill>
                      <a:srgbClr val="FF0000"/>
                    </a:solidFill>
                    <a:latin typeface="Times New Roman"/>
                    <a:cs typeface="Times New Roman"/>
                  </a:rPr>
                  <a:t>)</a:t>
                </a:r>
              </a:p>
            </p:txBody>
          </p:sp>
        </p:grpSp>
        <p:sp>
          <p:nvSpPr>
            <p:cNvPr id="15" name="CasellaDiTesto 14">
              <a:extLst>
                <a:ext uri="{FF2B5EF4-FFF2-40B4-BE49-F238E27FC236}">
                  <a16:creationId xmlns:a16="http://schemas.microsoft.com/office/drawing/2014/main" xmlns="" id="{D3775F5B-2DD4-D843-8053-CE602739FA15}"/>
                </a:ext>
              </a:extLst>
            </p:cNvPr>
            <p:cNvSpPr txBox="1"/>
            <p:nvPr/>
          </p:nvSpPr>
          <p:spPr>
            <a:xfrm>
              <a:off x="6655436" y="2889464"/>
              <a:ext cx="1638713" cy="196208"/>
            </a:xfrm>
            <a:prstGeom prst="rect">
              <a:avLst/>
            </a:prstGeom>
          </p:spPr>
          <p:txBody>
            <a:bodyPr wrap="square" anchor="b" anchorCtr="0">
              <a:spAutoFit/>
            </a:bodyPr>
            <a:lstStyle>
              <a:defPPr>
                <a:defRPr lang="it-IT"/>
              </a:defPPr>
              <a:lvl1pPr>
                <a:defRPr sz="1000" i="1" kern="0">
                  <a:solidFill>
                    <a:schemeClr val="tx1">
                      <a:lumMod val="50000"/>
                      <a:lumOff val="50000"/>
                    </a:schemeClr>
                  </a:solidFill>
                  <a:latin typeface="Arial" panose="020B0604020202020204" pitchFamily="34" charset="0"/>
                  <a:cs typeface="Arial" panose="020B0604020202020204" pitchFamily="34" charset="0"/>
                </a:defRPr>
              </a:lvl1pPr>
            </a:lstStyle>
            <a:p>
              <a:pPr>
                <a:spcAft>
                  <a:spcPts val="300"/>
                </a:spcAft>
              </a:pPr>
              <a:r>
                <a:rPr lang="en-GB" sz="1100" dirty="0" err="1">
                  <a:solidFill>
                    <a:schemeClr val="tx1"/>
                  </a:solidFill>
                  <a:latin typeface="Times New Roman"/>
                  <a:cs typeface="Times New Roman"/>
                </a:rPr>
                <a:t>DeRen</a:t>
              </a:r>
              <a:r>
                <a:rPr lang="en-GB" sz="1100" dirty="0">
                  <a:solidFill>
                    <a:schemeClr val="tx1"/>
                  </a:solidFill>
                  <a:latin typeface="Times New Roman"/>
                  <a:cs typeface="Times New Roman"/>
                </a:rPr>
                <a:t>, Neurology 2015 </a:t>
              </a:r>
            </a:p>
          </p:txBody>
        </p:sp>
      </p:grpSp>
      <p:sp>
        <p:nvSpPr>
          <p:cNvPr id="18" name="CasellaDiTesto 17"/>
          <p:cNvSpPr txBox="1"/>
          <p:nvPr/>
        </p:nvSpPr>
        <p:spPr>
          <a:xfrm>
            <a:off x="66603" y="84268"/>
            <a:ext cx="3349515" cy="707886"/>
          </a:xfrm>
          <a:prstGeom prst="rect">
            <a:avLst/>
          </a:prstGeom>
          <a:noFill/>
        </p:spPr>
        <p:txBody>
          <a:bodyPr wrap="square" rtlCol="0">
            <a:spAutoFit/>
          </a:bodyPr>
          <a:lstStyle/>
          <a:p>
            <a:r>
              <a:rPr lang="it-IT" sz="4000" i="1" dirty="0" smtClean="0">
                <a:solidFill>
                  <a:srgbClr val="FF0000"/>
                </a:solidFill>
                <a:latin typeface="Times New Roman"/>
                <a:cs typeface="Times New Roman"/>
              </a:rPr>
              <a:t>Side Effects</a:t>
            </a:r>
            <a:endParaRPr lang="it-IT" sz="4000" i="1" dirty="0">
              <a:solidFill>
                <a:srgbClr val="FF0000"/>
              </a:solidFill>
              <a:latin typeface="Times New Roman"/>
              <a:cs typeface="Times New Roman"/>
            </a:endParaRPr>
          </a:p>
        </p:txBody>
      </p:sp>
    </p:spTree>
    <p:extLst>
      <p:ext uri="{BB962C8B-B14F-4D97-AF65-F5344CB8AC3E}">
        <p14:creationId xmlns:p14="http://schemas.microsoft.com/office/powerpoint/2010/main" val="4111632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blinds(vertical)">
                                      <p:cBhvr additive="repl">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p:cNvSpPr>
          <p:nvPr/>
        </p:nvSpPr>
        <p:spPr bwMode="auto">
          <a:xfrm>
            <a:off x="115102" y="290805"/>
            <a:ext cx="8823913" cy="801688"/>
          </a:xfrm>
          <a:prstGeom prst="rect">
            <a:avLst/>
          </a:prstGeom>
          <a:noFill/>
          <a:ln w="9525">
            <a:noFill/>
            <a:miter lim="800000"/>
            <a:headEnd/>
            <a:tailEnd/>
          </a:ln>
        </p:spPr>
        <p:txBody>
          <a:bodyPr lIns="0" tIns="0" rIns="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2800" i="1" u="none" strike="noStrike" kern="1200" cap="none" spc="0" normalizeH="0" baseline="0" noProof="0" dirty="0">
              <a:ln>
                <a:noFill/>
              </a:ln>
              <a:solidFill>
                <a:srgbClr val="FF0000"/>
              </a:solidFill>
              <a:effectLst/>
              <a:uLnTx/>
              <a:uFillTx/>
              <a:latin typeface="Times New Roman"/>
              <a:ea typeface="+mn-ea"/>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i="1" u="none" strike="noStrike" kern="1200" cap="none" spc="0" normalizeH="0" baseline="0" noProof="0" dirty="0">
                <a:ln>
                  <a:noFill/>
                </a:ln>
                <a:solidFill>
                  <a:srgbClr val="FF0000"/>
                </a:solidFill>
                <a:effectLst/>
                <a:uLnTx/>
                <a:uFillTx/>
                <a:latin typeface="Times New Roman"/>
                <a:ea typeface="+mn-ea"/>
                <a:cs typeface="Times New Roman"/>
              </a:rPr>
              <a:t>Diagnosis of </a:t>
            </a:r>
            <a:r>
              <a:rPr kumimoji="0" lang="en-US" altLang="en-US" sz="2800" i="1" u="none" strike="noStrike" kern="1200" cap="none" spc="0" normalizeH="0" baseline="0" noProof="0" dirty="0" smtClean="0">
                <a:ln>
                  <a:noFill/>
                </a:ln>
                <a:solidFill>
                  <a:srgbClr val="FF0000"/>
                </a:solidFill>
                <a:effectLst/>
                <a:uLnTx/>
                <a:uFillTx/>
                <a:latin typeface="Times New Roman"/>
                <a:ea typeface="+mn-ea"/>
                <a:cs typeface="Times New Roman"/>
              </a:rPr>
              <a:t>Natalizumab</a:t>
            </a:r>
            <a:r>
              <a:rPr kumimoji="0" lang="en-US" altLang="en-US" sz="2800" i="1" u="none" strike="noStrike" kern="1200" cap="none" spc="0" normalizeH="0" baseline="0" noProof="0" dirty="0">
                <a:ln>
                  <a:noFill/>
                </a:ln>
                <a:solidFill>
                  <a:srgbClr val="FF0000"/>
                </a:solidFill>
                <a:effectLst/>
                <a:uLnTx/>
                <a:uFillTx/>
                <a:latin typeface="Times New Roman"/>
                <a:ea typeface="+mn-ea"/>
                <a:cs typeface="Times New Roman"/>
              </a:rPr>
              <a:t>-associated </a:t>
            </a:r>
            <a:r>
              <a:rPr kumimoji="0" lang="en-US" altLang="en-US" sz="2800" i="1" u="none" strike="noStrike" kern="1200" cap="none" spc="0" normalizeH="0" baseline="0" noProof="0" dirty="0" smtClean="0">
                <a:ln>
                  <a:noFill/>
                </a:ln>
                <a:solidFill>
                  <a:srgbClr val="FF0000"/>
                </a:solidFill>
                <a:effectLst/>
                <a:uLnTx/>
                <a:uFillTx/>
                <a:latin typeface="Times New Roman"/>
                <a:ea typeface="+mn-ea"/>
                <a:cs typeface="Times New Roman"/>
              </a:rPr>
              <a:t>progressive multifocal </a:t>
            </a:r>
            <a:r>
              <a:rPr kumimoji="0" lang="en-US" altLang="en-US" sz="2800" i="1" u="none" strike="noStrike" kern="1200" cap="none" spc="0" normalizeH="0" baseline="0" noProof="0" dirty="0">
                <a:ln>
                  <a:noFill/>
                </a:ln>
                <a:solidFill>
                  <a:srgbClr val="FF0000"/>
                </a:solidFill>
                <a:effectLst/>
                <a:uLnTx/>
                <a:uFillTx/>
                <a:latin typeface="Times New Roman"/>
                <a:ea typeface="+mn-ea"/>
                <a:cs typeface="Times New Roman"/>
              </a:rPr>
              <a:t>leukoencephalopathy using </a:t>
            </a:r>
            <a:r>
              <a:rPr kumimoji="0" lang="en-US" altLang="en-US" sz="2800" i="1" u="none" strike="noStrike" kern="1200" cap="none" spc="0" normalizeH="0" baseline="0" noProof="0" dirty="0" smtClean="0">
                <a:ln>
                  <a:noFill/>
                </a:ln>
                <a:solidFill>
                  <a:srgbClr val="FF0000"/>
                </a:solidFill>
                <a:effectLst/>
                <a:uLnTx/>
                <a:uFillTx/>
                <a:latin typeface="Times New Roman"/>
                <a:ea typeface="+mn-ea"/>
                <a:cs typeface="Times New Roman"/>
              </a:rPr>
              <a:t>MRI</a:t>
            </a:r>
            <a:endParaRPr kumimoji="0" lang="en-US" altLang="en-US" sz="2800" i="1" u="none" strike="noStrike" kern="1200" cap="none" spc="0" normalizeH="0" baseline="0" noProof="0" dirty="0">
              <a:ln>
                <a:noFill/>
              </a:ln>
              <a:solidFill>
                <a:srgbClr val="FF0000"/>
              </a:solidFill>
              <a:effectLst/>
              <a:uLnTx/>
              <a:uFillTx/>
              <a:latin typeface="Times New Roman"/>
              <a:ea typeface="+mn-ea"/>
              <a:cs typeface="Times New Roman"/>
            </a:endParaRPr>
          </a:p>
        </p:txBody>
      </p:sp>
      <p:sp>
        <p:nvSpPr>
          <p:cNvPr id="88067" name="TextBox 2"/>
          <p:cNvSpPr txBox="1">
            <a:spLocks noChangeArrowheads="1"/>
          </p:cNvSpPr>
          <p:nvPr/>
        </p:nvSpPr>
        <p:spPr bwMode="auto">
          <a:xfrm>
            <a:off x="192181" y="2225931"/>
            <a:ext cx="8565405" cy="3422475"/>
          </a:xfrm>
          <a:prstGeom prst="rect">
            <a:avLst/>
          </a:prstGeom>
          <a:noFill/>
          <a:ln w="9525">
            <a:noFill/>
            <a:miter lim="800000"/>
            <a:headEnd/>
            <a:tailEnd/>
          </a:ln>
        </p:spPr>
        <p:txBody>
          <a:bodyPr wrap="square">
            <a:spAutoFit/>
          </a:bodyPr>
          <a:lstStyle/>
          <a:p>
            <a:pPr marL="342900" marR="0" lvl="0" indent="-342900" algn="just"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In MS, the incidence of PML is greatest with </a:t>
            </a:r>
            <a:r>
              <a:rPr lang="en-US" altLang="it-IT" sz="2400" dirty="0" err="1">
                <a:solidFill>
                  <a:prstClr val="black"/>
                </a:solidFill>
                <a:latin typeface="Times New Roman"/>
                <a:cs typeface="Times New Roman"/>
              </a:rPr>
              <a:t>N</a:t>
            </a:r>
            <a:r>
              <a:rPr kumimoji="0" lang="en-US" altLang="it-IT" sz="2400" b="0" i="0" u="none" strike="noStrike" kern="1200" cap="none" spc="0" normalizeH="0" baseline="0" noProof="0" dirty="0" err="1" smtClean="0">
                <a:ln>
                  <a:noFill/>
                </a:ln>
                <a:solidFill>
                  <a:prstClr val="black"/>
                </a:solidFill>
                <a:effectLst/>
                <a:uLnTx/>
                <a:uFillTx/>
                <a:latin typeface="Times New Roman"/>
                <a:ea typeface="+mn-ea"/>
                <a:cs typeface="Times New Roman"/>
              </a:rPr>
              <a:t>atalizumab</a:t>
            </a: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 but there have been cases reported with newer oral medications, such as DMF and </a:t>
            </a:r>
            <a:r>
              <a:rPr kumimoji="0" lang="en-US" altLang="it-IT" sz="2400" b="0" i="0" u="none" strike="noStrike" kern="1200" cap="none" spc="0" normalizeH="0" baseline="0" noProof="0" dirty="0" smtClean="0">
                <a:ln>
                  <a:noFill/>
                </a:ln>
                <a:solidFill>
                  <a:prstClr val="black"/>
                </a:solidFill>
                <a:effectLst/>
                <a:uLnTx/>
                <a:uFillTx/>
                <a:latin typeface="Times New Roman"/>
                <a:ea typeface="+mn-ea"/>
                <a:cs typeface="Times New Roman"/>
              </a:rPr>
              <a:t>Fingolimod</a:t>
            </a: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a:t>
            </a:r>
          </a:p>
          <a:p>
            <a:pPr marL="0" marR="0" lvl="0" indent="0" algn="just" defTabSz="914400" rtl="0" eaLnBrk="0" fontAlgn="base" latinLnBrk="0" hangingPunct="0">
              <a:lnSpc>
                <a:spcPct val="90000"/>
              </a:lnSpc>
              <a:spcBef>
                <a:spcPct val="0"/>
              </a:spcBef>
              <a:spcAft>
                <a:spcPct val="0"/>
              </a:spcAft>
              <a:buClrTx/>
              <a:buSzTx/>
              <a:buFont typeface="Arial" charset="0"/>
              <a:buChar char="•"/>
              <a:tabLst/>
              <a:defRPr/>
            </a:pPr>
            <a:endPar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342900" marR="0" lvl="0" indent="-342900" algn="just"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Differentiation between PML and new MS lesions can be difficult but specific MRI features can </a:t>
            </a:r>
            <a:r>
              <a:rPr kumimoji="0" lang="en-US" altLang="it-IT" sz="2400" b="0" i="0" u="none" strike="noStrike" kern="1200" cap="none" spc="0" normalizeH="0" baseline="0" noProof="0" dirty="0" smtClean="0">
                <a:ln>
                  <a:noFill/>
                </a:ln>
                <a:solidFill>
                  <a:prstClr val="black"/>
                </a:solidFill>
                <a:effectLst/>
                <a:uLnTx/>
                <a:uFillTx/>
                <a:latin typeface="Times New Roman"/>
                <a:ea typeface="+mn-ea"/>
                <a:cs typeface="Times New Roman"/>
              </a:rPr>
              <a:t>help.</a:t>
            </a:r>
            <a:endPar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just" defTabSz="914400" rtl="0" eaLnBrk="0" fontAlgn="base" latinLnBrk="0" hangingPunct="0">
              <a:lnSpc>
                <a:spcPct val="90000"/>
              </a:lnSpc>
              <a:spcBef>
                <a:spcPct val="0"/>
              </a:spcBef>
              <a:spcAft>
                <a:spcPct val="0"/>
              </a:spcAft>
              <a:buClrTx/>
              <a:buSzTx/>
              <a:buFont typeface="Arial" charset="0"/>
              <a:buChar char="•"/>
              <a:tabLst/>
              <a:defRPr/>
            </a:pPr>
            <a:endPar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342900" marR="0" lvl="0" indent="-342900" algn="just"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MRI monitoring for patients on these treatments is crucial to detect PML prior to fulminant clinical </a:t>
            </a:r>
            <a:r>
              <a:rPr kumimoji="0" lang="en-US" altLang="it-IT" sz="2400" b="0" i="0" u="none" strike="noStrike" kern="1200" cap="none" spc="0" normalizeH="0" baseline="0" noProof="0" dirty="0" smtClean="0">
                <a:ln>
                  <a:noFill/>
                </a:ln>
                <a:solidFill>
                  <a:prstClr val="black"/>
                </a:solidFill>
                <a:effectLst/>
                <a:uLnTx/>
                <a:uFillTx/>
                <a:latin typeface="Times New Roman"/>
                <a:ea typeface="+mn-ea"/>
                <a:cs typeface="Times New Roman"/>
              </a:rPr>
              <a:t>symptoms. </a:t>
            </a:r>
          </a:p>
          <a:p>
            <a:pPr marR="0" lvl="0" algn="just" defTabSz="914400" rtl="0" eaLnBrk="0" fontAlgn="base" latinLnBrk="0" hangingPunct="0">
              <a:lnSpc>
                <a:spcPct val="90000"/>
              </a:lnSpc>
              <a:spcBef>
                <a:spcPct val="0"/>
              </a:spcBef>
              <a:spcAft>
                <a:spcPct val="0"/>
              </a:spcAft>
              <a:buClrTx/>
              <a:buSzTx/>
              <a:tabLst/>
              <a:defRPr/>
            </a:pPr>
            <a:r>
              <a:rPr lang="en-US" altLang="it-IT" sz="2400" dirty="0">
                <a:solidFill>
                  <a:prstClr val="black"/>
                </a:solidFill>
                <a:latin typeface="Times New Roman"/>
                <a:cs typeface="Times New Roman"/>
              </a:rPr>
              <a:t> </a:t>
            </a:r>
            <a:r>
              <a:rPr lang="en-US" altLang="it-IT" sz="2400" dirty="0" smtClean="0">
                <a:solidFill>
                  <a:prstClr val="black"/>
                </a:solidFill>
                <a:latin typeface="Times New Roman"/>
                <a:cs typeface="Times New Roman"/>
              </a:rPr>
              <a:t>   </a:t>
            </a:r>
            <a:r>
              <a:rPr kumimoji="0" lang="en-US" altLang="it-IT" sz="2400" b="0" i="0" u="none" strike="noStrike" kern="1200" cap="none" spc="0" normalizeH="0" baseline="0" noProof="0" dirty="0" smtClean="0">
                <a:ln>
                  <a:noFill/>
                </a:ln>
                <a:solidFill>
                  <a:prstClr val="black"/>
                </a:solidFill>
                <a:effectLst/>
                <a:uLnTx/>
                <a:uFillTx/>
                <a:latin typeface="Times New Roman"/>
                <a:ea typeface="+mn-ea"/>
                <a:cs typeface="Times New Roman"/>
              </a:rPr>
              <a:t>Early </a:t>
            </a: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detection increases </a:t>
            </a:r>
            <a:r>
              <a:rPr kumimoji="0" lang="en-US" altLang="it-IT" sz="2400" b="0" i="0" u="none" strike="noStrike" kern="1200" cap="none" spc="0" normalizeH="0" baseline="0" noProof="0" dirty="0" smtClean="0">
                <a:ln>
                  <a:noFill/>
                </a:ln>
                <a:solidFill>
                  <a:prstClr val="black"/>
                </a:solidFill>
                <a:effectLst/>
                <a:uLnTx/>
                <a:uFillTx/>
                <a:latin typeface="Times New Roman"/>
                <a:ea typeface="+mn-ea"/>
                <a:cs typeface="Times New Roman"/>
              </a:rPr>
              <a:t>survival.</a:t>
            </a:r>
            <a:endPar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2" name="Rettangolo 1"/>
          <p:cNvSpPr/>
          <p:nvPr/>
        </p:nvSpPr>
        <p:spPr>
          <a:xfrm>
            <a:off x="1527005" y="1285569"/>
            <a:ext cx="5383105" cy="338554"/>
          </a:xfrm>
          <a:prstGeom prst="rect">
            <a:avLst/>
          </a:prstGeom>
        </p:spPr>
        <p:txBody>
          <a:bodyPr wrap="none">
            <a:spAutoFit/>
          </a:bodyPr>
          <a:lstStyle/>
          <a:p>
            <a:pPr defTabSz="914400" eaLnBrk="0" fontAlgn="base" hangingPunct="0">
              <a:spcBef>
                <a:spcPct val="0"/>
              </a:spcBef>
              <a:spcAft>
                <a:spcPct val="0"/>
              </a:spcAft>
              <a:defRPr/>
            </a:pPr>
            <a:r>
              <a:rPr lang="en-US" altLang="it-IT" sz="1600" i="1" dirty="0">
                <a:latin typeface="Times New Roman"/>
                <a:cs typeface="Times New Roman"/>
              </a:rPr>
              <a:t>Mike P. </a:t>
            </a:r>
            <a:r>
              <a:rPr lang="en-US" altLang="it-IT" sz="1600" i="1" dirty="0" err="1">
                <a:latin typeface="Times New Roman"/>
                <a:cs typeface="Times New Roman"/>
              </a:rPr>
              <a:t>Wattjes</a:t>
            </a:r>
            <a:r>
              <a:rPr lang="en-US" altLang="it-IT" sz="1600" i="1" dirty="0">
                <a:latin typeface="Times New Roman"/>
                <a:cs typeface="Times New Roman"/>
              </a:rPr>
              <a:t> and </a:t>
            </a:r>
            <a:r>
              <a:rPr lang="en-US" altLang="it-IT" sz="1600" i="1" dirty="0" err="1">
                <a:latin typeface="Times New Roman"/>
                <a:cs typeface="Times New Roman"/>
              </a:rPr>
              <a:t>Frederik</a:t>
            </a:r>
            <a:r>
              <a:rPr lang="en-US" altLang="it-IT" sz="1600" i="1" dirty="0">
                <a:latin typeface="Times New Roman"/>
                <a:cs typeface="Times New Roman"/>
              </a:rPr>
              <a:t> </a:t>
            </a:r>
            <a:r>
              <a:rPr lang="en-US" altLang="it-IT" sz="1600" i="1" dirty="0" err="1" smtClean="0">
                <a:latin typeface="Times New Roman"/>
                <a:cs typeface="Times New Roman"/>
              </a:rPr>
              <a:t>Barkhof</a:t>
            </a:r>
            <a:r>
              <a:rPr lang="en-US" altLang="it-IT" sz="1600" i="1" dirty="0" smtClean="0">
                <a:latin typeface="Times New Roman"/>
                <a:cs typeface="Times New Roman"/>
              </a:rPr>
              <a:t>  </a:t>
            </a:r>
            <a:r>
              <a:rPr lang="nl-NL" altLang="it-IT" sz="1600" i="1" dirty="0" err="1" smtClean="0">
                <a:solidFill>
                  <a:srgbClr val="000000"/>
                </a:solidFill>
                <a:latin typeface="Times New Roman"/>
                <a:cs typeface="Times New Roman"/>
              </a:rPr>
              <a:t>Curr</a:t>
            </a:r>
            <a:r>
              <a:rPr lang="nl-NL" altLang="it-IT" sz="1600" i="1" dirty="0" smtClean="0">
                <a:solidFill>
                  <a:srgbClr val="000000"/>
                </a:solidFill>
                <a:latin typeface="Times New Roman"/>
                <a:cs typeface="Times New Roman"/>
              </a:rPr>
              <a:t> </a:t>
            </a:r>
            <a:r>
              <a:rPr lang="nl-NL" altLang="it-IT" sz="1600" i="1" dirty="0" err="1">
                <a:solidFill>
                  <a:srgbClr val="000000"/>
                </a:solidFill>
                <a:latin typeface="Times New Roman"/>
                <a:cs typeface="Times New Roman"/>
              </a:rPr>
              <a:t>Opin</a:t>
            </a:r>
            <a:r>
              <a:rPr lang="nl-NL" altLang="it-IT" sz="1600" i="1" dirty="0">
                <a:solidFill>
                  <a:srgbClr val="000000"/>
                </a:solidFill>
                <a:latin typeface="Times New Roman"/>
                <a:cs typeface="Times New Roman"/>
              </a:rPr>
              <a:t> Neurol </a:t>
            </a:r>
            <a:r>
              <a:rPr lang="nl-NL" altLang="it-IT" sz="1600" i="1" dirty="0" smtClean="0">
                <a:solidFill>
                  <a:srgbClr val="000000"/>
                </a:solidFill>
                <a:latin typeface="Times New Roman"/>
                <a:cs typeface="Times New Roman"/>
              </a:rPr>
              <a:t>2014</a:t>
            </a:r>
            <a:endParaRPr lang="en-US" altLang="it-IT" sz="1600" i="1" dirty="0">
              <a:solidFill>
                <a:srgbClr val="000000"/>
              </a:solidFill>
              <a:latin typeface="Times New Roman"/>
              <a:cs typeface="Times New Roman"/>
            </a:endParaRPr>
          </a:p>
        </p:txBody>
      </p:sp>
    </p:spTree>
    <p:custDataLst>
      <p:tags r:id="rId1"/>
    </p:custDataLst>
    <p:extLst>
      <p:ext uri="{BB962C8B-B14F-4D97-AF65-F5344CB8AC3E}">
        <p14:creationId xmlns:p14="http://schemas.microsoft.com/office/powerpoint/2010/main" val="29939560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extBox 3"/>
          <p:cNvSpPr txBox="1">
            <a:spLocks noChangeArrowheads="1"/>
          </p:cNvSpPr>
          <p:nvPr/>
        </p:nvSpPr>
        <p:spPr bwMode="auto">
          <a:xfrm>
            <a:off x="5540460" y="6540069"/>
            <a:ext cx="3566622" cy="24750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it-IT" sz="1100" b="0" i="1" u="none" strike="noStrike" kern="1200" cap="none" spc="0" normalizeH="0" baseline="0" noProof="0" dirty="0" err="1">
                <a:ln>
                  <a:noFill/>
                </a:ln>
                <a:solidFill>
                  <a:srgbClr val="000000"/>
                </a:solidFill>
                <a:effectLst/>
                <a:uLnTx/>
                <a:uFillTx/>
                <a:latin typeface="Times New Roman"/>
                <a:ea typeface="+mn-ea"/>
                <a:cs typeface="Times New Roman"/>
              </a:rPr>
              <a:t>Kaunzner</a:t>
            </a:r>
            <a:r>
              <a:rPr kumimoji="0" lang="en-US" altLang="it-IT" sz="1100" b="0" i="1" u="none" strike="noStrike" kern="1200" cap="none" spc="0" normalizeH="0" baseline="0" noProof="0" dirty="0">
                <a:ln>
                  <a:noFill/>
                </a:ln>
                <a:solidFill>
                  <a:srgbClr val="000000"/>
                </a:solidFill>
                <a:effectLst/>
                <a:uLnTx/>
                <a:uFillTx/>
                <a:latin typeface="Times New Roman"/>
                <a:ea typeface="+mn-ea"/>
                <a:cs typeface="Times New Roman"/>
              </a:rPr>
              <a:t> U and Gauthier S  </a:t>
            </a:r>
            <a:r>
              <a:rPr kumimoji="0" lang="en-US" altLang="it-IT" sz="1100" b="0" i="1" u="none" strike="noStrike" kern="1200" cap="none" spc="0" normalizeH="0" baseline="0" noProof="0" dirty="0" err="1">
                <a:ln>
                  <a:noFill/>
                </a:ln>
                <a:solidFill>
                  <a:srgbClr val="000000"/>
                </a:solidFill>
                <a:effectLst/>
                <a:uLnTx/>
                <a:uFillTx/>
                <a:latin typeface="Times New Roman"/>
                <a:ea typeface="+mn-ea"/>
                <a:cs typeface="Times New Roman"/>
              </a:rPr>
              <a:t>Ther</a:t>
            </a:r>
            <a:r>
              <a:rPr kumimoji="0" lang="en-US" altLang="it-IT" sz="1100" b="0" i="1" u="none" strike="noStrike" kern="1200" cap="none" spc="0" normalizeH="0" baseline="0" noProof="0" dirty="0">
                <a:ln>
                  <a:noFill/>
                </a:ln>
                <a:solidFill>
                  <a:srgbClr val="000000"/>
                </a:solidFill>
                <a:effectLst/>
                <a:uLnTx/>
                <a:uFillTx/>
                <a:latin typeface="Times New Roman"/>
                <a:ea typeface="+mn-ea"/>
                <a:cs typeface="Times New Roman"/>
              </a:rPr>
              <a:t> Adv Neurol </a:t>
            </a:r>
            <a:r>
              <a:rPr kumimoji="0" lang="en-US" altLang="it-IT" sz="1100" b="0" i="1" u="none" strike="noStrike" kern="1200" cap="none" spc="0" normalizeH="0" baseline="0" noProof="0" dirty="0" err="1">
                <a:ln>
                  <a:noFill/>
                </a:ln>
                <a:solidFill>
                  <a:srgbClr val="000000"/>
                </a:solidFill>
                <a:effectLst/>
                <a:uLnTx/>
                <a:uFillTx/>
                <a:latin typeface="Times New Roman"/>
                <a:ea typeface="+mn-ea"/>
                <a:cs typeface="Times New Roman"/>
              </a:rPr>
              <a:t>Disord</a:t>
            </a:r>
            <a:r>
              <a:rPr kumimoji="0" lang="en-US" altLang="it-IT" sz="1100" b="0" i="1" u="none" strike="noStrike" kern="1200" cap="none" spc="0" normalizeH="0" baseline="0" noProof="0" dirty="0">
                <a:ln>
                  <a:noFill/>
                </a:ln>
                <a:solidFill>
                  <a:srgbClr val="000000"/>
                </a:solidFill>
                <a:effectLst/>
                <a:uLnTx/>
                <a:uFillTx/>
                <a:latin typeface="Times New Roman"/>
                <a:ea typeface="+mn-ea"/>
                <a:cs typeface="Times New Roman"/>
              </a:rPr>
              <a:t> </a:t>
            </a:r>
            <a:r>
              <a:rPr kumimoji="0" lang="en-US" altLang="it-IT" sz="1100" b="0" i="1" u="none" strike="noStrike" kern="1200" cap="none" spc="0" normalizeH="0" baseline="0" noProof="0" dirty="0" smtClean="0">
                <a:ln>
                  <a:noFill/>
                </a:ln>
                <a:solidFill>
                  <a:srgbClr val="000000"/>
                </a:solidFill>
                <a:effectLst/>
                <a:uLnTx/>
                <a:uFillTx/>
                <a:latin typeface="Times New Roman"/>
                <a:ea typeface="+mn-ea"/>
                <a:cs typeface="Times New Roman"/>
              </a:rPr>
              <a:t>2017</a:t>
            </a:r>
            <a:endParaRPr kumimoji="0" lang="en-US" altLang="it-IT" sz="1100" b="0" i="1" u="none" strike="noStrike" kern="1200" cap="none" spc="0" normalizeH="0" baseline="0" noProof="0" dirty="0">
              <a:ln>
                <a:noFill/>
              </a:ln>
              <a:solidFill>
                <a:srgbClr val="000000"/>
              </a:solidFill>
              <a:effectLst/>
              <a:uLnTx/>
              <a:uFillTx/>
              <a:latin typeface="Times New Roman"/>
              <a:ea typeface="+mn-ea"/>
              <a:cs typeface="Times New Roman"/>
            </a:endParaRPr>
          </a:p>
        </p:txBody>
      </p:sp>
      <p:pic>
        <p:nvPicPr>
          <p:cNvPr id="90118" name="Picture 1"/>
          <p:cNvPicPr>
            <a:picLocks noChangeAspect="1"/>
          </p:cNvPicPr>
          <p:nvPr/>
        </p:nvPicPr>
        <p:blipFill>
          <a:blip r:embed="rId4"/>
          <a:srcRect/>
          <a:stretch>
            <a:fillRect/>
          </a:stretch>
        </p:blipFill>
        <p:spPr bwMode="auto">
          <a:xfrm>
            <a:off x="27913" y="1102559"/>
            <a:ext cx="9088175" cy="2338687"/>
          </a:xfrm>
          <a:prstGeom prst="rect">
            <a:avLst/>
          </a:prstGeom>
          <a:noFill/>
          <a:ln w="9525">
            <a:noFill/>
            <a:miter lim="800000"/>
            <a:headEnd/>
            <a:tailEnd/>
          </a:ln>
        </p:spPr>
      </p:pic>
      <p:graphicFrame>
        <p:nvGraphicFramePr>
          <p:cNvPr id="90562" name="Group 450"/>
          <p:cNvGraphicFramePr>
            <a:graphicFrameLocks noGrp="1"/>
          </p:cNvGraphicFramePr>
          <p:nvPr>
            <p:extLst>
              <p:ext uri="{D42A27DB-BD31-4B8C-83A1-F6EECF244321}">
                <p14:modId xmlns:p14="http://schemas.microsoft.com/office/powerpoint/2010/main" val="1468829380"/>
              </p:ext>
            </p:extLst>
          </p:nvPr>
        </p:nvGraphicFramePr>
        <p:xfrm>
          <a:off x="127450" y="3711690"/>
          <a:ext cx="8825523" cy="2414082"/>
        </p:xfrm>
        <a:graphic>
          <a:graphicData uri="http://schemas.openxmlformats.org/drawingml/2006/table">
            <a:tbl>
              <a:tblPr>
                <a:tableStyleId>{8A107856-5554-42FB-B03E-39F5DBC370BA}</a:tableStyleId>
              </a:tblPr>
              <a:tblGrid>
                <a:gridCol w="3303347">
                  <a:extLst>
                    <a:ext uri="{9D8B030D-6E8A-4147-A177-3AD203B41FA5}">
                      <a16:colId xmlns:a16="http://schemas.microsoft.com/office/drawing/2014/main" xmlns="" val="20000"/>
                    </a:ext>
                  </a:extLst>
                </a:gridCol>
                <a:gridCol w="2686904">
                  <a:extLst>
                    <a:ext uri="{9D8B030D-6E8A-4147-A177-3AD203B41FA5}">
                      <a16:colId xmlns:a16="http://schemas.microsoft.com/office/drawing/2014/main" xmlns="" val="20001"/>
                    </a:ext>
                  </a:extLst>
                </a:gridCol>
                <a:gridCol w="2835272">
                  <a:extLst>
                    <a:ext uri="{9D8B030D-6E8A-4147-A177-3AD203B41FA5}">
                      <a16:colId xmlns:a16="http://schemas.microsoft.com/office/drawing/2014/main" xmlns="" val="20002"/>
                    </a:ext>
                  </a:extLst>
                </a:gridCol>
              </a:tblGrid>
              <a:tr h="487363">
                <a:tc>
                  <a:txBody>
                    <a:bodyPr/>
                    <a:lstStyle/>
                    <a:p>
                      <a:pPr marL="0" marR="0" lvl="0" indent="0" algn="ctr" defTabSz="914400" rtl="0" eaLnBrk="0" fontAlgn="base" latinLnBrk="0" hangingPunct="0">
                        <a:lnSpc>
                          <a:spcPct val="90000"/>
                        </a:lnSpc>
                        <a:spcBef>
                          <a:spcPts val="2400"/>
                        </a:spcBef>
                        <a:spcAft>
                          <a:spcPct val="0"/>
                        </a:spcAft>
                        <a:buClrTx/>
                        <a:buSzTx/>
                        <a:buFont typeface="Arial" charset="0"/>
                        <a:buNone/>
                        <a:tabLst/>
                      </a:pPr>
                      <a:r>
                        <a:rPr kumimoji="0" lang="it-IT" sz="1400" b="1" u="none" strike="noStrike" cap="none" normalizeH="0" baseline="0" dirty="0">
                          <a:ln>
                            <a:noFill/>
                          </a:ln>
                          <a:effectLst/>
                          <a:latin typeface="Times New Roman"/>
                          <a:cs typeface="Times New Roman"/>
                        </a:rPr>
                        <a:t>TIME</a:t>
                      </a:r>
                      <a:endParaRPr kumimoji="0" lang="it-IT" sz="1400" b="1" i="0" u="none" strike="noStrike" cap="none" normalizeH="0" baseline="0" dirty="0">
                        <a:ln>
                          <a:noFill/>
                        </a:ln>
                        <a:solidFill>
                          <a:schemeClr val="bg1"/>
                        </a:solidFill>
                        <a:effectLst/>
                        <a:latin typeface="Times New Roman"/>
                        <a:cs typeface="Times New Roman"/>
                      </a:endParaRPr>
                    </a:p>
                  </a:txBody>
                  <a:tcPr marL="67500" marR="67500" marT="46800" marB="46800" anchor="ctr" horzOverflow="overflow"/>
                </a:tc>
                <a:tc>
                  <a:txBody>
                    <a:bodyPr/>
                    <a:lstStyle/>
                    <a:p>
                      <a:pPr marL="0" marR="0" lvl="0" indent="0" algn="ctr" defTabSz="914400" rtl="0" eaLnBrk="0" fontAlgn="base" latinLnBrk="0" hangingPunct="0">
                        <a:lnSpc>
                          <a:spcPct val="90000"/>
                        </a:lnSpc>
                        <a:spcBef>
                          <a:spcPts val="2400"/>
                        </a:spcBef>
                        <a:spcAft>
                          <a:spcPct val="0"/>
                        </a:spcAft>
                        <a:buClrTx/>
                        <a:buSzTx/>
                        <a:buFont typeface="Arial" charset="0"/>
                        <a:buNone/>
                        <a:tabLst/>
                      </a:pPr>
                      <a:r>
                        <a:rPr kumimoji="0" lang="it-IT" sz="1400" b="1" u="none" strike="noStrike" cap="none" normalizeH="0" baseline="0" dirty="0">
                          <a:ln>
                            <a:noFill/>
                          </a:ln>
                          <a:effectLst/>
                          <a:latin typeface="Times New Roman"/>
                          <a:cs typeface="Times New Roman"/>
                        </a:rPr>
                        <a:t>INITIAL 12 MONTHS</a:t>
                      </a:r>
                      <a:endParaRPr kumimoji="0" lang="it-IT" sz="1400" b="1" i="0" u="none" strike="noStrike" cap="none" normalizeH="0" baseline="0" dirty="0">
                        <a:ln>
                          <a:noFill/>
                        </a:ln>
                        <a:solidFill>
                          <a:schemeClr val="bg1"/>
                        </a:solidFill>
                        <a:effectLst/>
                        <a:latin typeface="Times New Roman"/>
                        <a:cs typeface="Times New Roman"/>
                      </a:endParaRPr>
                    </a:p>
                  </a:txBody>
                  <a:tcPr marL="67500" marR="67500" marT="46800" marB="46800" anchor="ctr" anchorCtr="1" horzOverflow="overflow"/>
                </a:tc>
                <a:tc>
                  <a:txBody>
                    <a:bodyPr/>
                    <a:lstStyle/>
                    <a:p>
                      <a:pPr marL="0" marR="0" lvl="0" indent="0" algn="ctr" defTabSz="914400" rtl="0" eaLnBrk="0" fontAlgn="base" latinLnBrk="0" hangingPunct="0">
                        <a:lnSpc>
                          <a:spcPct val="90000"/>
                        </a:lnSpc>
                        <a:spcBef>
                          <a:spcPts val="2400"/>
                        </a:spcBef>
                        <a:spcAft>
                          <a:spcPct val="0"/>
                        </a:spcAft>
                        <a:buClrTx/>
                        <a:buSzTx/>
                        <a:buFont typeface="Arial" charset="0"/>
                        <a:buNone/>
                        <a:tabLst/>
                      </a:pPr>
                      <a:r>
                        <a:rPr kumimoji="0" lang="it-IT" sz="1400" b="1" u="none" strike="noStrike" cap="none" normalizeH="0" baseline="0" dirty="0">
                          <a:ln>
                            <a:noFill/>
                          </a:ln>
                          <a:effectLst/>
                          <a:latin typeface="Times New Roman"/>
                          <a:cs typeface="Times New Roman"/>
                        </a:rPr>
                        <a:t>AFTER 12 MONTHS</a:t>
                      </a:r>
                      <a:endParaRPr kumimoji="0" lang="it-IT" sz="1400" b="1" i="0" u="none" strike="noStrike" cap="none" normalizeH="0" baseline="0" dirty="0">
                        <a:ln>
                          <a:noFill/>
                        </a:ln>
                        <a:solidFill>
                          <a:schemeClr val="bg1"/>
                        </a:solidFill>
                        <a:effectLst/>
                        <a:latin typeface="Times New Roman"/>
                        <a:cs typeface="Times New Roman"/>
                      </a:endParaRPr>
                    </a:p>
                  </a:txBody>
                  <a:tcPr marL="67500" marR="67500" marT="46800" marB="46800" anchor="ctr" anchorCtr="1" horzOverflow="overflow"/>
                </a:tc>
                <a:extLst>
                  <a:ext uri="{0D108BD9-81ED-4DB2-BD59-A6C34878D82A}">
                    <a16:rowId xmlns:a16="http://schemas.microsoft.com/office/drawing/2014/main" xmlns="" val="10000"/>
                  </a:ext>
                </a:extLst>
              </a:tr>
              <a:tr h="393700">
                <a:tc>
                  <a:txBody>
                    <a:bodyPr/>
                    <a:lstStyle/>
                    <a:p>
                      <a:pPr marL="0" marR="0" lvl="0" indent="0" algn="l" defTabSz="914400" rtl="0" eaLnBrk="0" fontAlgn="base" latinLnBrk="0" hangingPunct="0">
                        <a:lnSpc>
                          <a:spcPct val="90000"/>
                        </a:lnSpc>
                        <a:spcBef>
                          <a:spcPts val="2400"/>
                        </a:spcBef>
                        <a:spcAft>
                          <a:spcPct val="0"/>
                        </a:spcAft>
                        <a:buClrTx/>
                        <a:buSzTx/>
                        <a:buFont typeface="Arial" charset="0"/>
                        <a:buNone/>
                        <a:tabLst/>
                      </a:pPr>
                      <a:r>
                        <a:rPr kumimoji="0" lang="it-IT" sz="1200" u="none" strike="noStrike" cap="none" normalizeH="0" baseline="0" dirty="0">
                          <a:ln>
                            <a:noFill/>
                          </a:ln>
                          <a:effectLst/>
                          <a:latin typeface="Times New Roman"/>
                          <a:cs typeface="Times New Roman"/>
                        </a:rPr>
                        <a:t>Patient with </a:t>
                      </a:r>
                      <a:r>
                        <a:rPr kumimoji="0" lang="it-IT" sz="1200" u="none" strike="noStrike" cap="none" normalizeH="0" baseline="0" dirty="0" err="1">
                          <a:ln>
                            <a:noFill/>
                          </a:ln>
                          <a:effectLst/>
                          <a:latin typeface="Times New Roman"/>
                          <a:cs typeface="Times New Roman"/>
                        </a:rPr>
                        <a:t>continuosly</a:t>
                      </a:r>
                      <a:r>
                        <a:rPr kumimoji="0" lang="it-IT" sz="1200" u="none" strike="noStrike" cap="none" normalizeH="0" baseline="0" dirty="0">
                          <a:ln>
                            <a:noFill/>
                          </a:ln>
                          <a:effectLst/>
                          <a:latin typeface="Times New Roman"/>
                          <a:cs typeface="Times New Roman"/>
                        </a:rPr>
                        <a:t> negative JC </a:t>
                      </a:r>
                      <a:r>
                        <a:rPr kumimoji="0" lang="it-IT" sz="1200" u="none" strike="noStrike" cap="none" normalizeH="0" baseline="0" dirty="0" err="1">
                          <a:ln>
                            <a:noFill/>
                          </a:ln>
                          <a:effectLst/>
                          <a:latin typeface="Times New Roman"/>
                          <a:cs typeface="Times New Roman"/>
                        </a:rPr>
                        <a:t>antibody</a:t>
                      </a:r>
                      <a:endParaRPr kumimoji="0" lang="it-IT" sz="1200" b="0" i="0" u="none" strike="noStrike" cap="none" normalizeH="0" baseline="0" dirty="0">
                        <a:ln>
                          <a:noFill/>
                        </a:ln>
                        <a:solidFill>
                          <a:schemeClr val="tx1"/>
                        </a:solidFill>
                        <a:effectLst/>
                        <a:latin typeface="Times New Roman"/>
                        <a:cs typeface="Times New Roman"/>
                      </a:endParaRPr>
                    </a:p>
                  </a:txBody>
                  <a:tcPr marL="67500" marR="67500" marT="46800" marB="46800" anchor="ctr" horzOverflow="overflow"/>
                </a:tc>
                <a:tc>
                  <a:txBody>
                    <a:bodyPr/>
                    <a:lstStyle/>
                    <a:p>
                      <a:pPr marL="0" marR="0" lvl="0" indent="0" algn="just" defTabSz="914400" rtl="0" eaLnBrk="0" fontAlgn="base" latinLnBrk="0" hangingPunct="0">
                        <a:lnSpc>
                          <a:spcPct val="90000"/>
                        </a:lnSpc>
                        <a:spcBef>
                          <a:spcPts val="2400"/>
                        </a:spcBef>
                        <a:spcAft>
                          <a:spcPct val="0"/>
                        </a:spcAft>
                        <a:buClrTx/>
                        <a:buSzTx/>
                        <a:buFont typeface="Arial" charset="0"/>
                        <a:buNone/>
                        <a:tabLst/>
                      </a:pPr>
                      <a:r>
                        <a:rPr kumimoji="0" lang="it-IT" sz="1200" u="none" strike="noStrike" cap="none" normalizeH="0" baseline="0" dirty="0">
                          <a:ln>
                            <a:noFill/>
                          </a:ln>
                          <a:effectLst/>
                          <a:latin typeface="Times New Roman"/>
                          <a:cs typeface="Times New Roman"/>
                        </a:rPr>
                        <a:t>No </a:t>
                      </a:r>
                      <a:r>
                        <a:rPr kumimoji="0" lang="it-IT" sz="1200" u="none" strike="noStrike" cap="none" normalizeH="0" baseline="0" dirty="0" err="1">
                          <a:ln>
                            <a:noFill/>
                          </a:ln>
                          <a:effectLst/>
                          <a:latin typeface="Times New Roman"/>
                          <a:cs typeface="Times New Roman"/>
                        </a:rPr>
                        <a:t>additional</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safety</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monitoring</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within</a:t>
                      </a:r>
                      <a:r>
                        <a:rPr kumimoji="0" lang="it-IT" sz="1200" u="none" strike="noStrike" cap="none" normalizeH="0" baseline="0" dirty="0">
                          <a:ln>
                            <a:noFill/>
                          </a:ln>
                          <a:effectLst/>
                          <a:latin typeface="Times New Roman"/>
                          <a:cs typeface="Times New Roman"/>
                        </a:rPr>
                        <a:t> the first 12 </a:t>
                      </a:r>
                      <a:r>
                        <a:rPr kumimoji="0" lang="it-IT" sz="1200" u="none" strike="noStrike" cap="none" normalizeH="0" baseline="0" dirty="0" err="1">
                          <a:ln>
                            <a:noFill/>
                          </a:ln>
                          <a:effectLst/>
                          <a:latin typeface="Times New Roman"/>
                          <a:cs typeface="Times New Roman"/>
                        </a:rPr>
                        <a:t>months</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Obtain</a:t>
                      </a:r>
                      <a:r>
                        <a:rPr kumimoji="0" lang="it-IT" sz="1200" u="none" strike="noStrike" cap="none" normalizeH="0" baseline="0" dirty="0">
                          <a:ln>
                            <a:noFill/>
                          </a:ln>
                          <a:effectLst/>
                          <a:latin typeface="Times New Roman"/>
                          <a:cs typeface="Times New Roman"/>
                        </a:rPr>
                        <a:t> regular </a:t>
                      </a:r>
                      <a:r>
                        <a:rPr kumimoji="0" lang="it-IT" sz="1200" u="none" strike="noStrike" cap="none" normalizeH="0" baseline="0" dirty="0" err="1">
                          <a:ln>
                            <a:noFill/>
                          </a:ln>
                          <a:effectLst/>
                          <a:latin typeface="Times New Roman"/>
                          <a:cs typeface="Times New Roman"/>
                        </a:rPr>
                        <a:t>MRls</a:t>
                      </a:r>
                      <a:r>
                        <a:rPr kumimoji="0" lang="it-IT" sz="1200" u="none" strike="noStrike" cap="none" normalizeH="0" baseline="0" dirty="0">
                          <a:ln>
                            <a:noFill/>
                          </a:ln>
                          <a:effectLst/>
                          <a:latin typeface="Times New Roman"/>
                          <a:cs typeface="Times New Roman"/>
                        </a:rPr>
                        <a:t> to monitor treatment </a:t>
                      </a:r>
                      <a:r>
                        <a:rPr kumimoji="0" lang="it-IT" sz="1200" u="none" strike="noStrike" cap="none" normalizeH="0" baseline="0" dirty="0" err="1">
                          <a:ln>
                            <a:noFill/>
                          </a:ln>
                          <a:effectLst/>
                          <a:latin typeface="Times New Roman"/>
                          <a:cs typeface="Times New Roman"/>
                        </a:rPr>
                        <a:t>effects</a:t>
                      </a:r>
                      <a:endParaRPr kumimoji="0" lang="it-IT" sz="1200" b="0" i="0" u="none" strike="noStrike" cap="none" normalizeH="0" baseline="0" dirty="0">
                        <a:ln>
                          <a:noFill/>
                        </a:ln>
                        <a:solidFill>
                          <a:schemeClr val="tx1"/>
                        </a:solidFill>
                        <a:effectLst/>
                        <a:latin typeface="Times New Roman"/>
                        <a:cs typeface="Times New Roman"/>
                      </a:endParaRPr>
                    </a:p>
                  </a:txBody>
                  <a:tcPr marL="67500" marR="67500" marT="46800" marB="46800" anchor="ctr" anchorCtr="1" horzOverflow="overflow"/>
                </a:tc>
                <a:tc>
                  <a:txBody>
                    <a:bodyPr/>
                    <a:lstStyle/>
                    <a:p>
                      <a:pPr marL="0" marR="0" lvl="0" indent="0" algn="l" defTabSz="914400" rtl="0" eaLnBrk="0" fontAlgn="base" latinLnBrk="0" hangingPunct="0">
                        <a:lnSpc>
                          <a:spcPct val="90000"/>
                        </a:lnSpc>
                        <a:spcBef>
                          <a:spcPts val="2400"/>
                        </a:spcBef>
                        <a:spcAft>
                          <a:spcPct val="0"/>
                        </a:spcAft>
                        <a:buClrTx/>
                        <a:buSzTx/>
                        <a:buFont typeface="Arial" charset="0"/>
                        <a:buNone/>
                        <a:tabLst/>
                      </a:pPr>
                      <a:r>
                        <a:rPr kumimoji="0" lang="it-IT" sz="1200" u="none" strike="noStrike" cap="none" normalizeH="0" baseline="0">
                          <a:ln>
                            <a:noFill/>
                          </a:ln>
                          <a:effectLst/>
                          <a:latin typeface="Times New Roman"/>
                          <a:cs typeface="Times New Roman"/>
                        </a:rPr>
                        <a:t>Obtain MRls every 12 months</a:t>
                      </a:r>
                      <a:endParaRPr kumimoji="0" lang="it-IT" sz="1800" b="1" i="0" u="none" strike="noStrike" cap="none" normalizeH="0" baseline="0">
                        <a:ln>
                          <a:noFill/>
                        </a:ln>
                        <a:solidFill>
                          <a:schemeClr val="accent1"/>
                        </a:solidFill>
                        <a:effectLst/>
                        <a:latin typeface="Times New Roman"/>
                        <a:cs typeface="Times New Roman"/>
                      </a:endParaRPr>
                    </a:p>
                  </a:txBody>
                  <a:tcPr marL="67500" marR="67500" marT="46800" marB="46800" anchor="ctr" anchorCtr="1" horzOverflow="overflow"/>
                </a:tc>
                <a:extLst>
                  <a:ext uri="{0D108BD9-81ED-4DB2-BD59-A6C34878D82A}">
                    <a16:rowId xmlns:a16="http://schemas.microsoft.com/office/drawing/2014/main" xmlns="" val="10001"/>
                  </a:ext>
                </a:extLst>
              </a:tr>
              <a:tr h="368300">
                <a:tc>
                  <a:txBody>
                    <a:bodyPr/>
                    <a:lstStyle/>
                    <a:p>
                      <a:pPr marL="0" marR="0" lvl="0" indent="0" algn="l" defTabSz="914400" rtl="0" eaLnBrk="0" fontAlgn="base" latinLnBrk="0" hangingPunct="0">
                        <a:lnSpc>
                          <a:spcPct val="90000"/>
                        </a:lnSpc>
                        <a:spcBef>
                          <a:spcPts val="2400"/>
                        </a:spcBef>
                        <a:spcAft>
                          <a:spcPct val="0"/>
                        </a:spcAft>
                        <a:buClrTx/>
                        <a:buSzTx/>
                        <a:buFont typeface="Arial" charset="0"/>
                        <a:buNone/>
                        <a:tabLst/>
                      </a:pPr>
                      <a:r>
                        <a:rPr kumimoji="0" lang="it-IT" sz="1200" u="none" strike="noStrike" cap="none" normalizeH="0" baseline="0" dirty="0" err="1">
                          <a:ln>
                            <a:noFill/>
                          </a:ln>
                          <a:effectLst/>
                          <a:latin typeface="Times New Roman"/>
                          <a:cs typeface="Times New Roman"/>
                        </a:rPr>
                        <a:t>Patient</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becomes</a:t>
                      </a:r>
                      <a:r>
                        <a:rPr kumimoji="0" lang="it-IT" sz="1200" u="none" strike="noStrike" cap="none" normalizeH="0" baseline="0" dirty="0">
                          <a:ln>
                            <a:noFill/>
                          </a:ln>
                          <a:effectLst/>
                          <a:latin typeface="Times New Roman"/>
                          <a:cs typeface="Times New Roman"/>
                        </a:rPr>
                        <a:t> positive for JC </a:t>
                      </a:r>
                      <a:r>
                        <a:rPr kumimoji="0" lang="it-IT" sz="1200" u="none" strike="noStrike" cap="none" normalizeH="0" baseline="0" dirty="0" err="1">
                          <a:ln>
                            <a:noFill/>
                          </a:ln>
                          <a:effectLst/>
                          <a:latin typeface="Times New Roman"/>
                          <a:cs typeface="Times New Roman"/>
                        </a:rPr>
                        <a:t>antibody</a:t>
                      </a:r>
                      <a:r>
                        <a:rPr kumimoji="0" lang="it-IT" sz="1200" u="none" strike="noStrike" cap="none" normalizeH="0" baseline="0" dirty="0">
                          <a:ln>
                            <a:noFill/>
                          </a:ln>
                          <a:effectLst/>
                          <a:latin typeface="Times New Roman"/>
                          <a:cs typeface="Times New Roman"/>
                        </a:rPr>
                        <a:t> (</a:t>
                      </a:r>
                      <a:r>
                        <a:rPr kumimoji="0" lang="it-IT" sz="1200" b="1" u="none" strike="noStrike" cap="none" normalizeH="0" baseline="0" dirty="0" err="1">
                          <a:ln>
                            <a:noFill/>
                          </a:ln>
                          <a:effectLst/>
                          <a:latin typeface="Times New Roman"/>
                          <a:cs typeface="Times New Roman"/>
                        </a:rPr>
                        <a:t>titer</a:t>
                      </a:r>
                      <a:r>
                        <a:rPr kumimoji="0" lang="it-IT" sz="1200" b="1" u="none" strike="noStrike" cap="none" normalizeH="0" baseline="0" dirty="0">
                          <a:ln>
                            <a:noFill/>
                          </a:ln>
                          <a:effectLst/>
                          <a:latin typeface="Times New Roman"/>
                          <a:cs typeface="Times New Roman"/>
                        </a:rPr>
                        <a:t> &lt;1.5</a:t>
                      </a:r>
                      <a:r>
                        <a:rPr kumimoji="0" lang="it-IT" sz="1200" u="none" strike="noStrike" cap="none" normalizeH="0" baseline="0" dirty="0">
                          <a:ln>
                            <a:noFill/>
                          </a:ln>
                          <a:effectLst/>
                          <a:latin typeface="Times New Roman"/>
                          <a:cs typeface="Times New Roman"/>
                        </a:rPr>
                        <a:t>)</a:t>
                      </a:r>
                      <a:endParaRPr kumimoji="0" lang="it-IT" sz="1200" b="0" i="0" u="none" strike="noStrike" cap="none" normalizeH="0" baseline="0" dirty="0">
                        <a:ln>
                          <a:noFill/>
                        </a:ln>
                        <a:solidFill>
                          <a:schemeClr val="tx1"/>
                        </a:solidFill>
                        <a:effectLst/>
                        <a:latin typeface="Times New Roman"/>
                        <a:cs typeface="Times New Roman"/>
                      </a:endParaRPr>
                    </a:p>
                  </a:txBody>
                  <a:tcPr marL="67500" marR="67500" marT="46800" marB="46800" anchor="ctr" horzOverflow="overflow"/>
                </a:tc>
                <a:tc>
                  <a:txBody>
                    <a:bodyPr/>
                    <a:lstStyle/>
                    <a:p>
                      <a:pPr marL="0" marR="0" lvl="0" indent="0" algn="just" defTabSz="914400" rtl="0" eaLnBrk="0" fontAlgn="base" latinLnBrk="0" hangingPunct="0">
                        <a:lnSpc>
                          <a:spcPct val="90000"/>
                        </a:lnSpc>
                        <a:spcBef>
                          <a:spcPts val="2400"/>
                        </a:spcBef>
                        <a:spcAft>
                          <a:spcPct val="0"/>
                        </a:spcAft>
                        <a:buClrTx/>
                        <a:buSzTx/>
                        <a:buFont typeface="Arial" charset="0"/>
                        <a:buNone/>
                        <a:tabLst/>
                      </a:pPr>
                      <a:r>
                        <a:rPr kumimoji="0" lang="it-IT" sz="1200" u="none" strike="noStrike" cap="none" normalizeH="0" baseline="0" dirty="0">
                          <a:ln>
                            <a:noFill/>
                          </a:ln>
                          <a:effectLst/>
                          <a:latin typeface="Times New Roman"/>
                          <a:cs typeface="Times New Roman"/>
                        </a:rPr>
                        <a:t>No </a:t>
                      </a:r>
                      <a:r>
                        <a:rPr kumimoji="0" lang="it-IT" sz="1200" u="none" strike="noStrike" cap="none" normalizeH="0" baseline="0" dirty="0" err="1">
                          <a:ln>
                            <a:noFill/>
                          </a:ln>
                          <a:effectLst/>
                          <a:latin typeface="Times New Roman"/>
                          <a:cs typeface="Times New Roman"/>
                        </a:rPr>
                        <a:t>additional</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safety</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monitoring</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within</a:t>
                      </a:r>
                      <a:r>
                        <a:rPr kumimoji="0" lang="it-IT" sz="1200" u="none" strike="noStrike" cap="none" normalizeH="0" baseline="0" dirty="0">
                          <a:ln>
                            <a:noFill/>
                          </a:ln>
                          <a:effectLst/>
                          <a:latin typeface="Times New Roman"/>
                          <a:cs typeface="Times New Roman"/>
                        </a:rPr>
                        <a:t> the first 12 </a:t>
                      </a:r>
                      <a:r>
                        <a:rPr kumimoji="0" lang="it-IT" sz="1200" u="none" strike="noStrike" cap="none" normalizeH="0" baseline="0" dirty="0" err="1">
                          <a:ln>
                            <a:noFill/>
                          </a:ln>
                          <a:effectLst/>
                          <a:latin typeface="Times New Roman"/>
                          <a:cs typeface="Times New Roman"/>
                        </a:rPr>
                        <a:t>months</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required</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Obtain</a:t>
                      </a:r>
                      <a:r>
                        <a:rPr kumimoji="0" lang="it-IT" sz="1200" u="none" strike="noStrike" cap="none" normalizeH="0" baseline="0" dirty="0">
                          <a:ln>
                            <a:noFill/>
                          </a:ln>
                          <a:effectLst/>
                          <a:latin typeface="Times New Roman"/>
                          <a:cs typeface="Times New Roman"/>
                        </a:rPr>
                        <a:t> regular </a:t>
                      </a:r>
                      <a:r>
                        <a:rPr kumimoji="0" lang="it-IT" sz="1200" u="none" strike="noStrike" cap="none" normalizeH="0" baseline="0" dirty="0" err="1">
                          <a:ln>
                            <a:noFill/>
                          </a:ln>
                          <a:effectLst/>
                          <a:latin typeface="Times New Roman"/>
                          <a:cs typeface="Times New Roman"/>
                        </a:rPr>
                        <a:t>MRls</a:t>
                      </a:r>
                      <a:r>
                        <a:rPr kumimoji="0" lang="it-IT" sz="1200" u="none" strike="noStrike" cap="none" normalizeH="0" baseline="0" dirty="0">
                          <a:ln>
                            <a:noFill/>
                          </a:ln>
                          <a:effectLst/>
                          <a:latin typeface="Times New Roman"/>
                          <a:cs typeface="Times New Roman"/>
                        </a:rPr>
                        <a:t> to monitor treatment </a:t>
                      </a:r>
                      <a:r>
                        <a:rPr kumimoji="0" lang="it-IT" sz="1200" u="none" strike="noStrike" cap="none" normalizeH="0" baseline="0" dirty="0" err="1">
                          <a:ln>
                            <a:noFill/>
                          </a:ln>
                          <a:effectLst/>
                          <a:latin typeface="Times New Roman"/>
                          <a:cs typeface="Times New Roman"/>
                        </a:rPr>
                        <a:t>effects</a:t>
                      </a:r>
                      <a:endParaRPr kumimoji="0" lang="it-IT" sz="1800" b="1" i="0" u="none" strike="noStrike" cap="none" normalizeH="0" baseline="0" dirty="0">
                        <a:ln>
                          <a:noFill/>
                        </a:ln>
                        <a:solidFill>
                          <a:schemeClr val="accent1"/>
                        </a:solidFill>
                        <a:effectLst/>
                        <a:latin typeface="Times New Roman"/>
                        <a:cs typeface="Times New Roman"/>
                      </a:endParaRPr>
                    </a:p>
                  </a:txBody>
                  <a:tcPr marL="67500" marR="67500" marT="46800" marB="46800" anchor="ctr" anchorCtr="1" horzOverflow="overflow"/>
                </a:tc>
                <a:tc>
                  <a:txBody>
                    <a:bodyPr/>
                    <a:lstStyle/>
                    <a:p>
                      <a:pPr marL="0" marR="0" lvl="0" indent="0" algn="just" defTabSz="914400" rtl="0" eaLnBrk="0" fontAlgn="base" latinLnBrk="0" hangingPunct="0">
                        <a:lnSpc>
                          <a:spcPct val="90000"/>
                        </a:lnSpc>
                        <a:spcBef>
                          <a:spcPts val="2400"/>
                        </a:spcBef>
                        <a:spcAft>
                          <a:spcPct val="0"/>
                        </a:spcAft>
                        <a:buClrTx/>
                        <a:buSzTx/>
                        <a:buFont typeface="Arial" charset="0"/>
                        <a:buNone/>
                        <a:tabLst/>
                      </a:pPr>
                      <a:r>
                        <a:rPr kumimoji="0" lang="it-IT" sz="1200" u="none" strike="noStrike" cap="none" normalizeH="0" baseline="0" dirty="0" err="1">
                          <a:ln>
                            <a:noFill/>
                          </a:ln>
                          <a:effectLst/>
                          <a:latin typeface="Times New Roman"/>
                          <a:cs typeface="Times New Roman"/>
                        </a:rPr>
                        <a:t>Obtain</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MRl</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surveillance</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scans</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every</a:t>
                      </a:r>
                      <a:r>
                        <a:rPr kumimoji="0" lang="it-IT" sz="1200" u="none" strike="noStrike" cap="none" normalizeH="0" baseline="0" dirty="0">
                          <a:ln>
                            <a:noFill/>
                          </a:ln>
                          <a:effectLst/>
                          <a:latin typeface="Times New Roman"/>
                          <a:cs typeface="Times New Roman"/>
                        </a:rPr>
                        <a:t> 6 </a:t>
                      </a:r>
                      <a:r>
                        <a:rPr kumimoji="0" lang="it-IT" sz="1200" u="none" strike="noStrike" cap="none" normalizeH="0" baseline="0" dirty="0" err="1">
                          <a:ln>
                            <a:noFill/>
                          </a:ln>
                          <a:effectLst/>
                          <a:latin typeface="Times New Roman"/>
                          <a:cs typeface="Times New Roman"/>
                        </a:rPr>
                        <a:t>months</a:t>
                      </a:r>
                      <a:r>
                        <a:rPr kumimoji="0" lang="it-IT" sz="1200" u="none" strike="noStrike" cap="none" normalizeH="0" baseline="0" dirty="0">
                          <a:ln>
                            <a:noFill/>
                          </a:ln>
                          <a:effectLst/>
                          <a:latin typeface="Times New Roman"/>
                          <a:cs typeface="Times New Roman"/>
                        </a:rPr>
                        <a:t> (minimum)</a:t>
                      </a:r>
                      <a:br>
                        <a:rPr kumimoji="0" lang="it-IT" sz="1200" u="none" strike="noStrike" cap="none" normalizeH="0" baseline="0" dirty="0">
                          <a:ln>
                            <a:noFill/>
                          </a:ln>
                          <a:effectLst/>
                          <a:latin typeface="Times New Roman"/>
                          <a:cs typeface="Times New Roman"/>
                        </a:rPr>
                      </a:br>
                      <a:r>
                        <a:rPr kumimoji="0" lang="it-IT" sz="1200" u="none" strike="noStrike" cap="none" normalizeH="0" baseline="0" dirty="0">
                          <a:ln>
                            <a:noFill/>
                          </a:ln>
                          <a:effectLst/>
                          <a:latin typeface="Times New Roman"/>
                          <a:cs typeface="Times New Roman"/>
                        </a:rPr>
                        <a:t>(minimum </a:t>
                      </a:r>
                      <a:r>
                        <a:rPr kumimoji="0" lang="it-IT" sz="1200" u="none" strike="noStrike" cap="none" normalizeH="0" baseline="0" dirty="0" err="1">
                          <a:ln>
                            <a:noFill/>
                          </a:ln>
                          <a:effectLst/>
                          <a:latin typeface="Times New Roman"/>
                          <a:cs typeface="Times New Roman"/>
                        </a:rPr>
                        <a:t>sequences</a:t>
                      </a:r>
                      <a:r>
                        <a:rPr kumimoji="0" lang="it-IT" sz="1200" u="none" strike="noStrike" cap="none" normalizeH="0" baseline="0" dirty="0">
                          <a:ln>
                            <a:noFill/>
                          </a:ln>
                          <a:effectLst/>
                          <a:latin typeface="Times New Roman"/>
                          <a:cs typeface="Times New Roman"/>
                        </a:rPr>
                        <a:t>: T2, DWI and FLAIR)</a:t>
                      </a:r>
                      <a:endParaRPr kumimoji="0" lang="it-IT" sz="1800" b="1" i="0" u="none" strike="noStrike" cap="none" normalizeH="0" baseline="0" dirty="0">
                        <a:ln>
                          <a:noFill/>
                        </a:ln>
                        <a:solidFill>
                          <a:schemeClr val="accent1"/>
                        </a:solidFill>
                        <a:effectLst/>
                        <a:latin typeface="Times New Roman"/>
                        <a:cs typeface="Times New Roman"/>
                      </a:endParaRPr>
                    </a:p>
                  </a:txBody>
                  <a:tcPr marL="67500" marR="67500" marT="46800" marB="46800" anchor="ctr" anchorCtr="1" horzOverflow="overflow"/>
                </a:tc>
                <a:extLst>
                  <a:ext uri="{0D108BD9-81ED-4DB2-BD59-A6C34878D82A}">
                    <a16:rowId xmlns:a16="http://schemas.microsoft.com/office/drawing/2014/main" xmlns="" val="10002"/>
                  </a:ext>
                </a:extLst>
              </a:tr>
              <a:tr h="381000">
                <a:tc>
                  <a:txBody>
                    <a:bodyPr/>
                    <a:lstStyle/>
                    <a:p>
                      <a:pPr marL="0" marR="0" lvl="0" indent="0" algn="l" defTabSz="914400" rtl="0" eaLnBrk="0" fontAlgn="base" latinLnBrk="0" hangingPunct="0">
                        <a:lnSpc>
                          <a:spcPct val="90000"/>
                        </a:lnSpc>
                        <a:spcBef>
                          <a:spcPts val="2400"/>
                        </a:spcBef>
                        <a:spcAft>
                          <a:spcPct val="0"/>
                        </a:spcAft>
                        <a:buClrTx/>
                        <a:buSzTx/>
                        <a:buFont typeface="Arial" charset="0"/>
                        <a:buNone/>
                        <a:tabLst/>
                      </a:pPr>
                      <a:r>
                        <a:rPr kumimoji="0" lang="it-IT" sz="1200" u="none" strike="noStrike" cap="none" normalizeH="0" baseline="0" dirty="0">
                          <a:ln>
                            <a:noFill/>
                          </a:ln>
                          <a:effectLst/>
                          <a:latin typeface="Times New Roman"/>
                          <a:cs typeface="Times New Roman"/>
                        </a:rPr>
                        <a:t>Patient </a:t>
                      </a:r>
                      <a:r>
                        <a:rPr kumimoji="0" lang="it-IT" sz="1200" u="none" strike="noStrike" cap="none" normalizeH="0" baseline="0" dirty="0" err="1">
                          <a:ln>
                            <a:noFill/>
                          </a:ln>
                          <a:effectLst/>
                          <a:latin typeface="Times New Roman"/>
                          <a:cs typeface="Times New Roman"/>
                        </a:rPr>
                        <a:t>becomes</a:t>
                      </a:r>
                      <a:r>
                        <a:rPr kumimoji="0" lang="it-IT" sz="1200" u="none" strike="noStrike" cap="none" normalizeH="0" baseline="0" dirty="0">
                          <a:ln>
                            <a:noFill/>
                          </a:ln>
                          <a:effectLst/>
                          <a:latin typeface="Times New Roman"/>
                          <a:cs typeface="Times New Roman"/>
                        </a:rPr>
                        <a:t> positive for JC </a:t>
                      </a:r>
                      <a:r>
                        <a:rPr kumimoji="0" lang="it-IT" sz="1200" u="none" strike="noStrike" cap="none" normalizeH="0" baseline="0" dirty="0" err="1">
                          <a:ln>
                            <a:noFill/>
                          </a:ln>
                          <a:effectLst/>
                          <a:latin typeface="Times New Roman"/>
                          <a:cs typeface="Times New Roman"/>
                        </a:rPr>
                        <a:t>antibody</a:t>
                      </a:r>
                      <a:r>
                        <a:rPr kumimoji="0" lang="it-IT" sz="1200" u="none" strike="noStrike" cap="none" normalizeH="0" baseline="0" dirty="0">
                          <a:ln>
                            <a:noFill/>
                          </a:ln>
                          <a:effectLst/>
                          <a:latin typeface="Times New Roman"/>
                          <a:cs typeface="Times New Roman"/>
                        </a:rPr>
                        <a:t> </a:t>
                      </a:r>
                      <a:r>
                        <a:rPr kumimoji="0" lang="it-IT" sz="1200" b="1" u="none" strike="noStrike" cap="none" normalizeH="0" baseline="0" dirty="0">
                          <a:ln>
                            <a:noFill/>
                          </a:ln>
                          <a:effectLst/>
                          <a:latin typeface="Times New Roman"/>
                          <a:cs typeface="Times New Roman"/>
                        </a:rPr>
                        <a:t>(</a:t>
                      </a:r>
                      <a:r>
                        <a:rPr kumimoji="0" lang="it-IT" sz="1200" b="1" u="none" strike="noStrike" cap="none" normalizeH="0" baseline="0" dirty="0" err="1">
                          <a:ln>
                            <a:noFill/>
                          </a:ln>
                          <a:solidFill>
                            <a:srgbClr val="000000"/>
                          </a:solidFill>
                          <a:effectLst/>
                          <a:latin typeface="Times New Roman"/>
                          <a:cs typeface="Times New Roman"/>
                        </a:rPr>
                        <a:t>titer</a:t>
                      </a:r>
                      <a:r>
                        <a:rPr kumimoji="0" lang="it-IT" sz="1200" b="1" u="none" strike="noStrike" cap="none" normalizeH="0" baseline="0" dirty="0">
                          <a:ln>
                            <a:noFill/>
                          </a:ln>
                          <a:solidFill>
                            <a:srgbClr val="000000"/>
                          </a:solidFill>
                          <a:effectLst/>
                          <a:latin typeface="Times New Roman"/>
                          <a:cs typeface="Times New Roman"/>
                        </a:rPr>
                        <a:t> &gt;1.5</a:t>
                      </a:r>
                      <a:r>
                        <a:rPr kumimoji="0" lang="it-IT" sz="1200" b="1" u="none" strike="noStrike" cap="none" normalizeH="0" baseline="0" dirty="0">
                          <a:ln>
                            <a:noFill/>
                          </a:ln>
                          <a:effectLst/>
                          <a:latin typeface="Times New Roman"/>
                          <a:cs typeface="Times New Roman"/>
                        </a:rPr>
                        <a:t>)</a:t>
                      </a:r>
                      <a:endParaRPr kumimoji="0" lang="it-IT" sz="1200" b="1" i="0" u="none" strike="noStrike" cap="none" normalizeH="0" baseline="0" dirty="0">
                        <a:ln>
                          <a:noFill/>
                        </a:ln>
                        <a:solidFill>
                          <a:schemeClr val="tx1"/>
                        </a:solidFill>
                        <a:effectLst/>
                        <a:latin typeface="Times New Roman"/>
                        <a:cs typeface="Times New Roman"/>
                      </a:endParaRPr>
                    </a:p>
                  </a:txBody>
                  <a:tcPr marL="67500" marR="67500" marT="46800" marB="46800" anchor="ctr" horzOverflow="overflow"/>
                </a:tc>
                <a:tc>
                  <a:txBody>
                    <a:bodyPr/>
                    <a:lstStyle/>
                    <a:p>
                      <a:pPr marL="0" marR="0" lvl="0" indent="0" algn="just" defTabSz="914400" rtl="0" eaLnBrk="0" fontAlgn="base" latinLnBrk="0" hangingPunct="0">
                        <a:lnSpc>
                          <a:spcPct val="90000"/>
                        </a:lnSpc>
                        <a:spcBef>
                          <a:spcPts val="2400"/>
                        </a:spcBef>
                        <a:spcAft>
                          <a:spcPct val="0"/>
                        </a:spcAft>
                        <a:buClrTx/>
                        <a:buSzTx/>
                        <a:buFont typeface="Arial" charset="0"/>
                        <a:buNone/>
                        <a:tabLst/>
                      </a:pPr>
                      <a:r>
                        <a:rPr kumimoji="0" lang="it-IT" sz="1200" u="none" strike="noStrike" cap="none" normalizeH="0" baseline="0" dirty="0">
                          <a:ln>
                            <a:noFill/>
                          </a:ln>
                          <a:effectLst/>
                          <a:latin typeface="Times New Roman"/>
                          <a:cs typeface="Times New Roman"/>
                        </a:rPr>
                        <a:t>No </a:t>
                      </a:r>
                      <a:r>
                        <a:rPr kumimoji="0" lang="it-IT" sz="1200" u="none" strike="noStrike" cap="none" normalizeH="0" baseline="0" dirty="0" err="1">
                          <a:ln>
                            <a:noFill/>
                          </a:ln>
                          <a:effectLst/>
                          <a:latin typeface="Times New Roman"/>
                          <a:cs typeface="Times New Roman"/>
                        </a:rPr>
                        <a:t>additional</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safety</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monitoring</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within</a:t>
                      </a:r>
                      <a:r>
                        <a:rPr kumimoji="0" lang="it-IT" sz="1200" u="none" strike="noStrike" cap="none" normalizeH="0" baseline="0" dirty="0">
                          <a:ln>
                            <a:noFill/>
                          </a:ln>
                          <a:effectLst/>
                          <a:latin typeface="Times New Roman"/>
                          <a:cs typeface="Times New Roman"/>
                        </a:rPr>
                        <a:t> the first 12 </a:t>
                      </a:r>
                      <a:r>
                        <a:rPr kumimoji="0" lang="it-IT" sz="1200" u="none" strike="noStrike" cap="none" normalizeH="0" baseline="0" dirty="0" err="1">
                          <a:ln>
                            <a:noFill/>
                          </a:ln>
                          <a:effectLst/>
                          <a:latin typeface="Times New Roman"/>
                          <a:cs typeface="Times New Roman"/>
                        </a:rPr>
                        <a:t>months</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required</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Obtain</a:t>
                      </a:r>
                      <a:r>
                        <a:rPr kumimoji="0" lang="it-IT" sz="1200" u="none" strike="noStrike" cap="none" normalizeH="0" baseline="0" dirty="0">
                          <a:ln>
                            <a:noFill/>
                          </a:ln>
                          <a:effectLst/>
                          <a:latin typeface="Times New Roman"/>
                          <a:cs typeface="Times New Roman"/>
                        </a:rPr>
                        <a:t> regular </a:t>
                      </a:r>
                      <a:r>
                        <a:rPr kumimoji="0" lang="it-IT" sz="1200" u="none" strike="noStrike" cap="none" normalizeH="0" baseline="0" dirty="0" err="1">
                          <a:ln>
                            <a:noFill/>
                          </a:ln>
                          <a:effectLst/>
                          <a:latin typeface="Times New Roman"/>
                          <a:cs typeface="Times New Roman"/>
                        </a:rPr>
                        <a:t>MRls</a:t>
                      </a:r>
                      <a:r>
                        <a:rPr kumimoji="0" lang="it-IT" sz="1200" u="none" strike="noStrike" cap="none" normalizeH="0" baseline="0" dirty="0">
                          <a:ln>
                            <a:noFill/>
                          </a:ln>
                          <a:effectLst/>
                          <a:latin typeface="Times New Roman"/>
                          <a:cs typeface="Times New Roman"/>
                        </a:rPr>
                        <a:t> to monitor treatment </a:t>
                      </a:r>
                      <a:r>
                        <a:rPr kumimoji="0" lang="it-IT" sz="1200" u="none" strike="noStrike" cap="none" normalizeH="0" baseline="0" dirty="0" err="1">
                          <a:ln>
                            <a:noFill/>
                          </a:ln>
                          <a:effectLst/>
                          <a:latin typeface="Times New Roman"/>
                          <a:cs typeface="Times New Roman"/>
                        </a:rPr>
                        <a:t>effects</a:t>
                      </a:r>
                      <a:endParaRPr kumimoji="0" lang="it-IT" sz="1800" b="1" i="0" u="none" strike="noStrike" cap="none" normalizeH="0" baseline="0" dirty="0">
                        <a:ln>
                          <a:noFill/>
                        </a:ln>
                        <a:solidFill>
                          <a:schemeClr val="accent1"/>
                        </a:solidFill>
                        <a:effectLst/>
                        <a:latin typeface="Times New Roman"/>
                        <a:cs typeface="Times New Roman"/>
                      </a:endParaRPr>
                    </a:p>
                  </a:txBody>
                  <a:tcPr marL="67500" marR="67500" marT="46800" marB="46800" anchor="ctr" anchorCtr="1" horzOverflow="overflow"/>
                </a:tc>
                <a:tc>
                  <a:txBody>
                    <a:bodyPr/>
                    <a:lstStyle/>
                    <a:p>
                      <a:pPr marL="0" marR="0" lvl="0" indent="0" algn="just" defTabSz="914400" rtl="0" eaLnBrk="0" fontAlgn="base" latinLnBrk="0" hangingPunct="0">
                        <a:lnSpc>
                          <a:spcPct val="90000"/>
                        </a:lnSpc>
                        <a:spcBef>
                          <a:spcPts val="2400"/>
                        </a:spcBef>
                        <a:spcAft>
                          <a:spcPct val="0"/>
                        </a:spcAft>
                        <a:buClrTx/>
                        <a:buSzTx/>
                        <a:buFont typeface="Arial" charset="0"/>
                        <a:buNone/>
                        <a:tabLst/>
                      </a:pPr>
                      <a:r>
                        <a:rPr kumimoji="0" lang="it-IT" sz="1200" u="none" strike="noStrike" cap="none" normalizeH="0" baseline="0" dirty="0" err="1">
                          <a:ln>
                            <a:noFill/>
                          </a:ln>
                          <a:effectLst/>
                          <a:latin typeface="Times New Roman"/>
                          <a:cs typeface="Times New Roman"/>
                        </a:rPr>
                        <a:t>Obtain</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MRl</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scans</a:t>
                      </a:r>
                      <a:r>
                        <a:rPr kumimoji="0" lang="it-IT" sz="1200" u="none" strike="noStrike" cap="none" normalizeH="0" baseline="0" dirty="0">
                          <a:ln>
                            <a:noFill/>
                          </a:ln>
                          <a:effectLst/>
                          <a:latin typeface="Times New Roman"/>
                          <a:cs typeface="Times New Roman"/>
                        </a:rPr>
                        <a:t> </a:t>
                      </a:r>
                      <a:r>
                        <a:rPr kumimoji="0" lang="it-IT" sz="1200" u="none" strike="noStrike" cap="none" normalizeH="0" baseline="0" dirty="0" err="1">
                          <a:ln>
                            <a:noFill/>
                          </a:ln>
                          <a:effectLst/>
                          <a:latin typeface="Times New Roman"/>
                          <a:cs typeface="Times New Roman"/>
                        </a:rPr>
                        <a:t>every</a:t>
                      </a:r>
                      <a:r>
                        <a:rPr kumimoji="0" lang="it-IT" sz="1200" u="none" strike="noStrike" cap="none" normalizeH="0" baseline="0" dirty="0">
                          <a:ln>
                            <a:noFill/>
                          </a:ln>
                          <a:effectLst/>
                          <a:latin typeface="Times New Roman"/>
                          <a:cs typeface="Times New Roman"/>
                        </a:rPr>
                        <a:t> 3-4 </a:t>
                      </a:r>
                      <a:r>
                        <a:rPr kumimoji="0" lang="it-IT" sz="1200" u="none" strike="noStrike" cap="none" normalizeH="0" baseline="0" dirty="0" err="1">
                          <a:ln>
                            <a:noFill/>
                          </a:ln>
                          <a:effectLst/>
                          <a:latin typeface="Times New Roman"/>
                          <a:cs typeface="Times New Roman"/>
                        </a:rPr>
                        <a:t>months</a:t>
                      </a:r>
                      <a:r>
                        <a:rPr kumimoji="0" lang="it-IT" sz="1200" u="none" strike="noStrike" cap="none" normalizeH="0" baseline="0" dirty="0">
                          <a:ln>
                            <a:noFill/>
                          </a:ln>
                          <a:effectLst/>
                          <a:latin typeface="Times New Roman"/>
                          <a:cs typeface="Times New Roman"/>
                        </a:rPr>
                        <a:t/>
                      </a:r>
                      <a:br>
                        <a:rPr kumimoji="0" lang="it-IT" sz="1200" u="none" strike="noStrike" cap="none" normalizeH="0" baseline="0" dirty="0">
                          <a:ln>
                            <a:noFill/>
                          </a:ln>
                          <a:effectLst/>
                          <a:latin typeface="Times New Roman"/>
                          <a:cs typeface="Times New Roman"/>
                        </a:rPr>
                      </a:br>
                      <a:r>
                        <a:rPr kumimoji="0" lang="it-IT" sz="1200" u="none" strike="noStrike" cap="none" normalizeH="0" baseline="0" dirty="0">
                          <a:ln>
                            <a:noFill/>
                          </a:ln>
                          <a:effectLst/>
                          <a:latin typeface="Times New Roman"/>
                          <a:cs typeface="Times New Roman"/>
                        </a:rPr>
                        <a:t>(minimum </a:t>
                      </a:r>
                      <a:r>
                        <a:rPr kumimoji="0" lang="it-IT" sz="1200" u="none" strike="noStrike" cap="none" normalizeH="0" baseline="0" dirty="0" err="1">
                          <a:ln>
                            <a:noFill/>
                          </a:ln>
                          <a:effectLst/>
                          <a:latin typeface="Times New Roman"/>
                          <a:cs typeface="Times New Roman"/>
                        </a:rPr>
                        <a:t>sequences</a:t>
                      </a:r>
                      <a:r>
                        <a:rPr kumimoji="0" lang="it-IT" sz="1200" u="none" strike="noStrike" cap="none" normalizeH="0" baseline="0" dirty="0">
                          <a:ln>
                            <a:noFill/>
                          </a:ln>
                          <a:effectLst/>
                          <a:latin typeface="Times New Roman"/>
                          <a:cs typeface="Times New Roman"/>
                        </a:rPr>
                        <a:t>: T2, DWI and FLAIR)</a:t>
                      </a:r>
                      <a:endParaRPr kumimoji="0" lang="it-IT" sz="1200" b="0" i="0" u="none" strike="noStrike" cap="none" normalizeH="0" baseline="0" dirty="0">
                        <a:ln>
                          <a:noFill/>
                        </a:ln>
                        <a:solidFill>
                          <a:schemeClr val="tx1"/>
                        </a:solidFill>
                        <a:effectLst/>
                        <a:latin typeface="Times New Roman"/>
                        <a:cs typeface="Times New Roman"/>
                      </a:endParaRPr>
                    </a:p>
                  </a:txBody>
                  <a:tcPr marL="67500" marR="67500" marT="46800" marB="46800" anchor="ctr" anchorCtr="1" horzOverflow="overflow"/>
                </a:tc>
                <a:extLst>
                  <a:ext uri="{0D108BD9-81ED-4DB2-BD59-A6C34878D82A}">
                    <a16:rowId xmlns:a16="http://schemas.microsoft.com/office/drawing/2014/main" xmlns="" val="10003"/>
                  </a:ext>
                </a:extLst>
              </a:tr>
            </a:tbl>
          </a:graphicData>
        </a:graphic>
      </p:graphicFrame>
    </p:spTree>
    <p:custDataLst>
      <p:tags r:id="rId1"/>
    </p:custDataLst>
    <p:extLst>
      <p:ext uri="{BB962C8B-B14F-4D97-AF65-F5344CB8AC3E}">
        <p14:creationId xmlns:p14="http://schemas.microsoft.com/office/powerpoint/2010/main" val="10021545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
          <p:cNvGraphicFramePr>
            <a:graphicFrameLocks noGrp="1"/>
          </p:cNvGraphicFramePr>
          <p:nvPr>
            <p:extLst>
              <p:ext uri="{D42A27DB-BD31-4B8C-83A1-F6EECF244321}">
                <p14:modId xmlns:p14="http://schemas.microsoft.com/office/powerpoint/2010/main" val="1402803172"/>
              </p:ext>
            </p:extLst>
          </p:nvPr>
        </p:nvGraphicFramePr>
        <p:xfrm>
          <a:off x="5520660" y="3501680"/>
          <a:ext cx="3531720" cy="2735326"/>
        </p:xfrm>
        <a:graphic>
          <a:graphicData uri="http://schemas.openxmlformats.org/drawingml/2006/table">
            <a:tbl>
              <a:tblPr firstRow="1" bandRow="1">
                <a:tableStyleId>{3C2FFA5D-87B4-456A-9821-1D502468CF0F}</a:tableStyleId>
              </a:tblPr>
              <a:tblGrid>
                <a:gridCol w="1578393"/>
                <a:gridCol w="1953327"/>
              </a:tblGrid>
              <a:tr h="815086">
                <a:tc>
                  <a:txBody>
                    <a:bodyPr/>
                    <a:lstStyle/>
                    <a:p>
                      <a:pPr algn="ctr"/>
                      <a:endParaRPr lang="en-GB" sz="2000" dirty="0" smtClean="0">
                        <a:solidFill>
                          <a:srgbClr val="000000"/>
                        </a:solidFill>
                        <a:latin typeface="Times New Roman"/>
                        <a:cs typeface="Times New Roman"/>
                      </a:endParaRPr>
                    </a:p>
                    <a:p>
                      <a:pPr algn="ctr"/>
                      <a:r>
                        <a:rPr lang="en-GB" sz="1600" dirty="0" smtClean="0">
                          <a:solidFill>
                            <a:srgbClr val="000000"/>
                          </a:solidFill>
                          <a:latin typeface="Times New Roman"/>
                          <a:cs typeface="Times New Roman"/>
                        </a:rPr>
                        <a:t>CIS</a:t>
                      </a:r>
                      <a:endParaRPr lang="en-GB" sz="1600" dirty="0">
                        <a:solidFill>
                          <a:srgbClr val="000000"/>
                        </a:solidFill>
                        <a:latin typeface="Times New Roman"/>
                        <a:cs typeface="Times New Roman"/>
                      </a:endParaRPr>
                    </a:p>
                  </a:txBody>
                  <a:tcPr marL="102870" marR="102870"/>
                </a:tc>
                <a:tc>
                  <a:txBody>
                    <a:bodyPr/>
                    <a:lstStyle/>
                    <a:p>
                      <a:pPr algn="ctr"/>
                      <a:r>
                        <a:rPr lang="en-GB" sz="1400" dirty="0" smtClean="0">
                          <a:solidFill>
                            <a:srgbClr val="000000"/>
                          </a:solidFill>
                          <a:latin typeface="Times New Roman"/>
                          <a:cs typeface="Times New Roman"/>
                        </a:rPr>
                        <a:t>RRMS </a:t>
                      </a:r>
                    </a:p>
                    <a:p>
                      <a:pPr algn="ctr"/>
                      <a:r>
                        <a:rPr lang="en-GB" sz="1400" dirty="0" smtClean="0">
                          <a:solidFill>
                            <a:srgbClr val="000000"/>
                          </a:solidFill>
                          <a:latin typeface="Times New Roman"/>
                          <a:cs typeface="Times New Roman"/>
                        </a:rPr>
                        <a:t>(Following treatment initiation)</a:t>
                      </a:r>
                      <a:endParaRPr lang="en-GB" sz="1400" dirty="0">
                        <a:solidFill>
                          <a:srgbClr val="000000"/>
                        </a:solidFill>
                        <a:latin typeface="Times New Roman"/>
                        <a:cs typeface="Times New Roman"/>
                      </a:endParaRPr>
                    </a:p>
                  </a:txBody>
                  <a:tcPr marL="102870" marR="102870">
                    <a:lnT w="12700" cap="flat" cmpd="sng" algn="ctr">
                      <a:solidFill>
                        <a:srgbClr val="1F497D">
                          <a:lumMod val="75000"/>
                        </a:srgbClr>
                      </a:solidFill>
                      <a:prstDash val="solid"/>
                      <a:round/>
                      <a:headEnd type="none" w="med" len="med"/>
                      <a:tailEnd type="none" w="med" len="med"/>
                    </a:lnT>
                  </a:tcPr>
                </a:tc>
              </a:tr>
              <a:tr h="326034">
                <a:tc>
                  <a:txBody>
                    <a:bodyPr/>
                    <a:lstStyle/>
                    <a:p>
                      <a:pPr algn="ctr"/>
                      <a:r>
                        <a:rPr lang="en-GB" sz="1600" dirty="0" smtClean="0">
                          <a:latin typeface="Times New Roman"/>
                          <a:cs typeface="Times New Roman"/>
                        </a:rPr>
                        <a:t>Baseline</a:t>
                      </a:r>
                      <a:endParaRPr lang="en-GB" sz="1600" dirty="0">
                        <a:solidFill>
                          <a:schemeClr val="bg1"/>
                        </a:solidFill>
                        <a:latin typeface="Times New Roman"/>
                        <a:cs typeface="Times New Roman"/>
                      </a:endParaRPr>
                    </a:p>
                  </a:txBody>
                  <a:tcPr marL="102870" marR="102870"/>
                </a:tc>
                <a:tc>
                  <a:txBody>
                    <a:bodyPr/>
                    <a:lstStyle/>
                    <a:p>
                      <a:pPr algn="ctr"/>
                      <a:r>
                        <a:rPr lang="en-GB" sz="1600" dirty="0" smtClean="0">
                          <a:latin typeface="Times New Roman"/>
                          <a:cs typeface="Times New Roman"/>
                        </a:rPr>
                        <a:t>6 months</a:t>
                      </a:r>
                      <a:endParaRPr lang="en-GB" sz="1600" dirty="0">
                        <a:solidFill>
                          <a:schemeClr val="bg1"/>
                        </a:solidFill>
                        <a:latin typeface="Times New Roman"/>
                        <a:cs typeface="Times New Roman"/>
                      </a:endParaRPr>
                    </a:p>
                  </a:txBody>
                  <a:tcPr marL="102870" marR="102870"/>
                </a:tc>
              </a:tr>
              <a:tr h="326034">
                <a:tc>
                  <a:txBody>
                    <a:bodyPr/>
                    <a:lstStyle/>
                    <a:p>
                      <a:pPr algn="ctr"/>
                      <a:r>
                        <a:rPr lang="en-GB" sz="1600" dirty="0" smtClean="0">
                          <a:latin typeface="Times New Roman"/>
                          <a:cs typeface="Times New Roman"/>
                        </a:rPr>
                        <a:t>3 months</a:t>
                      </a:r>
                      <a:endParaRPr lang="en-GB" sz="1600" dirty="0">
                        <a:solidFill>
                          <a:schemeClr val="bg1"/>
                        </a:solidFill>
                        <a:latin typeface="Times New Roman"/>
                        <a:cs typeface="Times New Roman"/>
                      </a:endParaRPr>
                    </a:p>
                  </a:txBody>
                  <a:tcPr marL="102870" marR="102870"/>
                </a:tc>
                <a:tc>
                  <a:txBody>
                    <a:bodyPr/>
                    <a:lstStyle/>
                    <a:p>
                      <a:pPr algn="ctr"/>
                      <a:r>
                        <a:rPr lang="en-GB" sz="1600" dirty="0" smtClean="0">
                          <a:latin typeface="Times New Roman"/>
                          <a:cs typeface="Times New Roman"/>
                        </a:rPr>
                        <a:t>12 months</a:t>
                      </a:r>
                      <a:endParaRPr lang="en-GB" sz="1600" dirty="0">
                        <a:solidFill>
                          <a:schemeClr val="bg1"/>
                        </a:solidFill>
                        <a:latin typeface="Times New Roman"/>
                        <a:cs typeface="Times New Roman"/>
                      </a:endParaRPr>
                    </a:p>
                  </a:txBody>
                  <a:tcPr marL="102870" marR="102870"/>
                </a:tc>
              </a:tr>
              <a:tr h="326034">
                <a:tc>
                  <a:txBody>
                    <a:bodyPr/>
                    <a:lstStyle/>
                    <a:p>
                      <a:pPr algn="ctr"/>
                      <a:r>
                        <a:rPr lang="en-GB" sz="1600" dirty="0" smtClean="0">
                          <a:latin typeface="Times New Roman"/>
                          <a:cs typeface="Times New Roman"/>
                        </a:rPr>
                        <a:t>1 year</a:t>
                      </a:r>
                      <a:endParaRPr lang="en-GB" sz="1600" dirty="0">
                        <a:solidFill>
                          <a:schemeClr val="bg1"/>
                        </a:solidFill>
                        <a:latin typeface="Times New Roman"/>
                        <a:cs typeface="Times New Roman"/>
                      </a:endParaRPr>
                    </a:p>
                  </a:txBody>
                  <a:tcPr marL="102870" marR="102870"/>
                </a:tc>
                <a:tc>
                  <a:txBody>
                    <a:bodyPr/>
                    <a:lstStyle/>
                    <a:p>
                      <a:pPr algn="ctr"/>
                      <a:r>
                        <a:rPr lang="en-GB" sz="1600" dirty="0" smtClean="0">
                          <a:latin typeface="Times New Roman"/>
                          <a:cs typeface="Times New Roman"/>
                        </a:rPr>
                        <a:t>24 months</a:t>
                      </a:r>
                      <a:endParaRPr lang="en-GB" sz="1600" dirty="0">
                        <a:solidFill>
                          <a:schemeClr val="bg1"/>
                        </a:solidFill>
                        <a:latin typeface="Times New Roman"/>
                        <a:cs typeface="Times New Roman"/>
                      </a:endParaRPr>
                    </a:p>
                  </a:txBody>
                  <a:tcPr marL="102870" marR="102870"/>
                </a:tc>
              </a:tr>
              <a:tr h="326034">
                <a:tc>
                  <a:txBody>
                    <a:bodyPr/>
                    <a:lstStyle/>
                    <a:p>
                      <a:pPr algn="ctr"/>
                      <a:endParaRPr lang="en-GB" sz="1600" dirty="0">
                        <a:solidFill>
                          <a:schemeClr val="bg1"/>
                        </a:solidFill>
                        <a:latin typeface="Times New Roman"/>
                        <a:cs typeface="Times New Roman"/>
                      </a:endParaRPr>
                    </a:p>
                  </a:txBody>
                  <a:tcPr marL="102870" marR="102870"/>
                </a:tc>
                <a:tc>
                  <a:txBody>
                    <a:bodyPr/>
                    <a:lstStyle/>
                    <a:p>
                      <a:pPr algn="ctr"/>
                      <a:r>
                        <a:rPr lang="en-GB" sz="1600" dirty="0" smtClean="0">
                          <a:latin typeface="Times New Roman"/>
                          <a:cs typeface="Times New Roman"/>
                        </a:rPr>
                        <a:t>36 months</a:t>
                      </a:r>
                      <a:endParaRPr lang="en-GB" sz="1600" dirty="0">
                        <a:solidFill>
                          <a:schemeClr val="bg1"/>
                        </a:solidFill>
                        <a:latin typeface="Times New Roman"/>
                        <a:cs typeface="Times New Roman"/>
                      </a:endParaRPr>
                    </a:p>
                  </a:txBody>
                  <a:tcPr marL="102870" marR="102870"/>
                </a:tc>
              </a:tr>
              <a:tr h="570560">
                <a:tc>
                  <a:txBody>
                    <a:bodyPr/>
                    <a:lstStyle/>
                    <a:p>
                      <a:pPr algn="ctr"/>
                      <a:endParaRPr lang="en-GB" sz="1600" dirty="0">
                        <a:solidFill>
                          <a:schemeClr val="bg1"/>
                        </a:solidFill>
                        <a:latin typeface="Times New Roman"/>
                        <a:cs typeface="Times New Roman"/>
                      </a:endParaRPr>
                    </a:p>
                  </a:txBody>
                  <a:tcPr marL="102870" marR="102870"/>
                </a:tc>
                <a:tc>
                  <a:txBody>
                    <a:bodyPr/>
                    <a:lstStyle/>
                    <a:p>
                      <a:pPr algn="ctr"/>
                      <a:r>
                        <a:rPr lang="en-GB" sz="1600" dirty="0" smtClean="0">
                          <a:latin typeface="Times New Roman"/>
                          <a:cs typeface="Times New Roman"/>
                        </a:rPr>
                        <a:t>Then every</a:t>
                      </a:r>
                      <a:r>
                        <a:rPr lang="en-GB" sz="1600" baseline="0" dirty="0" smtClean="0">
                          <a:latin typeface="Times New Roman"/>
                          <a:cs typeface="Times New Roman"/>
                        </a:rPr>
                        <a:t> 2 years </a:t>
                      </a:r>
                    </a:p>
                    <a:p>
                      <a:pPr algn="ctr"/>
                      <a:r>
                        <a:rPr lang="en-GB" sz="1600" baseline="0" dirty="0" smtClean="0">
                          <a:latin typeface="Times New Roman"/>
                          <a:cs typeface="Times New Roman"/>
                        </a:rPr>
                        <a:t>(if clinically stable)</a:t>
                      </a:r>
                      <a:endParaRPr lang="en-GB" sz="1600" dirty="0">
                        <a:solidFill>
                          <a:schemeClr val="bg1"/>
                        </a:solidFill>
                        <a:latin typeface="Times New Roman"/>
                        <a:cs typeface="Times New Roman"/>
                      </a:endParaRPr>
                    </a:p>
                  </a:txBody>
                  <a:tcPr marL="102870" marR="102870"/>
                </a:tc>
              </a:tr>
            </a:tbl>
          </a:graphicData>
        </a:graphic>
      </p:graphicFrame>
      <p:pic>
        <p:nvPicPr>
          <p:cNvPr id="6" name="Picture 3"/>
          <p:cNvPicPr>
            <a:picLocks noChangeAspect="1"/>
          </p:cNvPicPr>
          <p:nvPr/>
        </p:nvPicPr>
        <p:blipFill rotWithShape="1">
          <a:blip r:embed="rId2">
            <a:extLst>
              <a:ext uri="{28A0092B-C50C-407E-A947-70E740481C1C}">
                <a14:useLocalDpi xmlns:a14="http://schemas.microsoft.com/office/drawing/2010/main" val="0"/>
              </a:ext>
            </a:extLst>
          </a:blip>
          <a:srcRect t="4846" b="20164"/>
          <a:stretch/>
        </p:blipFill>
        <p:spPr bwMode="auto">
          <a:xfrm>
            <a:off x="113142" y="1061596"/>
            <a:ext cx="6717222"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1">
            <a:extLst>
              <a:ext uri="{FF2B5EF4-FFF2-40B4-BE49-F238E27FC236}">
                <a16:creationId xmlns="" xmlns:a16="http://schemas.microsoft.com/office/drawing/2014/main" id="{77A945DE-6D94-1548-B91C-48E69E0449B5}"/>
              </a:ext>
            </a:extLst>
          </p:cNvPr>
          <p:cNvSpPr>
            <a:spLocks noGrp="1"/>
          </p:cNvSpPr>
          <p:nvPr>
            <p:ph type="title"/>
          </p:nvPr>
        </p:nvSpPr>
        <p:spPr>
          <a:xfrm>
            <a:off x="113142" y="-15494"/>
            <a:ext cx="8229600" cy="1143000"/>
          </a:xfrm>
        </p:spPr>
        <p:txBody>
          <a:bodyPr>
            <a:normAutofit/>
          </a:bodyPr>
          <a:lstStyle/>
          <a:p>
            <a:pPr algn="l"/>
            <a:r>
              <a:rPr lang="it-IT" i="1" dirty="0" smtClean="0">
                <a:solidFill>
                  <a:srgbClr val="FF0000"/>
                </a:solidFill>
                <a:latin typeface="Times New Roman"/>
                <a:cs typeface="Times New Roman"/>
              </a:rPr>
              <a:t>Guidelines on the use of MRI in MS</a:t>
            </a:r>
            <a:endParaRPr lang="it-IT" i="1" dirty="0">
              <a:solidFill>
                <a:srgbClr val="FF0000"/>
              </a:solidFill>
              <a:latin typeface="Times New Roman"/>
              <a:cs typeface="Times New Roman"/>
            </a:endParaRPr>
          </a:p>
        </p:txBody>
      </p:sp>
      <p:sp>
        <p:nvSpPr>
          <p:cNvPr id="9" name="TextBox 1"/>
          <p:cNvSpPr txBox="1">
            <a:spLocks noChangeArrowheads="1"/>
          </p:cNvSpPr>
          <p:nvPr/>
        </p:nvSpPr>
        <p:spPr bwMode="auto">
          <a:xfrm>
            <a:off x="52667" y="3736664"/>
            <a:ext cx="5319337"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005CAB"/>
              </a:buClr>
              <a:buSzPct val="80000"/>
              <a:buFont typeface="Arial" pitchFamily="34" charset="0"/>
              <a:buChar char="•"/>
              <a:defRPr sz="3200">
                <a:solidFill>
                  <a:schemeClr val="tx1"/>
                </a:solidFill>
                <a:latin typeface="Arial" pitchFamily="34" charset="0"/>
                <a:ea typeface="MS PGothic" pitchFamily="34" charset="-128"/>
                <a:cs typeface="Arial" pitchFamily="34" charset="0"/>
              </a:defRPr>
            </a:lvl1pPr>
            <a:lvl2pPr marL="742950" indent="-285750">
              <a:spcBef>
                <a:spcPct val="20000"/>
              </a:spcBef>
              <a:buClr>
                <a:srgbClr val="005CAB"/>
              </a:buClr>
              <a:buSzPct val="80000"/>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a:spcBef>
                <a:spcPct val="20000"/>
              </a:spcBef>
              <a:buClr>
                <a:srgbClr val="005CAB"/>
              </a:buClr>
              <a:buSzPct val="80000"/>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a:spcBef>
                <a:spcPct val="20000"/>
              </a:spcBef>
              <a:buClr>
                <a:srgbClr val="005CAB"/>
              </a:buClr>
              <a:buSzPct val="80000"/>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a:spcBef>
                <a:spcPct val="20000"/>
              </a:spcBef>
              <a:buClr>
                <a:srgbClr val="005CAB"/>
              </a:buClr>
              <a:buSzPct val="80000"/>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rgbClr val="005CAB"/>
              </a:buClr>
              <a:buSzPct val="80000"/>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rgbClr val="005CAB"/>
              </a:buClr>
              <a:buSzPct val="80000"/>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rgbClr val="005CAB"/>
              </a:buClr>
              <a:buSzPct val="80000"/>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rgbClr val="005CAB"/>
              </a:buClr>
              <a:buSzPct val="80000"/>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just">
              <a:spcBef>
                <a:spcPct val="0"/>
              </a:spcBef>
              <a:spcAft>
                <a:spcPts val="600"/>
              </a:spcAft>
              <a:buClr>
                <a:srgbClr val="FF0000"/>
              </a:buClr>
              <a:buSzTx/>
              <a:buFont typeface="Wingdings" charset="2"/>
              <a:buChar char="²"/>
            </a:pPr>
            <a:r>
              <a:rPr lang="en-GB" altLang="en-US" sz="1800" dirty="0" smtClean="0">
                <a:latin typeface="Times New Roman"/>
                <a:cs typeface="Times New Roman"/>
              </a:rPr>
              <a:t>Follow-up </a:t>
            </a:r>
            <a:r>
              <a:rPr lang="en-GB" altLang="en-US" sz="1800" dirty="0">
                <a:latin typeface="Times New Roman"/>
                <a:cs typeface="Times New Roman"/>
              </a:rPr>
              <a:t>scans should </a:t>
            </a:r>
            <a:r>
              <a:rPr lang="en-GB" altLang="en-US" sz="1800" dirty="0" smtClean="0">
                <a:latin typeface="Times New Roman"/>
                <a:cs typeface="Times New Roman"/>
              </a:rPr>
              <a:t>be </a:t>
            </a:r>
            <a:r>
              <a:rPr lang="en-GB" altLang="en-US" sz="1800" dirty="0">
                <a:latin typeface="Times New Roman"/>
                <a:cs typeface="Times New Roman"/>
              </a:rPr>
              <a:t>performed </a:t>
            </a:r>
            <a:r>
              <a:rPr lang="en-GB" altLang="en-US" sz="1800" dirty="0" smtClean="0">
                <a:latin typeface="Times New Roman"/>
                <a:cs typeface="Times New Roman"/>
              </a:rPr>
              <a:t>in the same scanner with identical parameters, particularly slice position,</a:t>
            </a:r>
            <a:endParaRPr lang="en-GB" altLang="en-US" sz="1800" dirty="0">
              <a:latin typeface="Times New Roman"/>
              <a:cs typeface="Times New Roman"/>
            </a:endParaRPr>
          </a:p>
          <a:p>
            <a:pPr algn="just">
              <a:spcBef>
                <a:spcPct val="0"/>
              </a:spcBef>
              <a:spcAft>
                <a:spcPts val="600"/>
              </a:spcAft>
              <a:buClr>
                <a:srgbClr val="FF0000"/>
              </a:buClr>
              <a:buSzTx/>
              <a:buFont typeface="Wingdings" charset="2"/>
              <a:buChar char="²"/>
            </a:pPr>
            <a:r>
              <a:rPr lang="en-GB" altLang="en-US" sz="1800" dirty="0" smtClean="0">
                <a:latin typeface="Times New Roman"/>
                <a:cs typeface="Times New Roman"/>
              </a:rPr>
              <a:t>Scan acquisition time should be </a:t>
            </a:r>
            <a:r>
              <a:rPr lang="en-GB" altLang="en-US" sz="1800" dirty="0">
                <a:latin typeface="Times New Roman"/>
                <a:cs typeface="Times New Roman"/>
              </a:rPr>
              <a:t>25–30 </a:t>
            </a:r>
            <a:r>
              <a:rPr lang="en-GB" altLang="en-US" sz="1800" dirty="0" smtClean="0">
                <a:latin typeface="Times New Roman"/>
                <a:cs typeface="Times New Roman"/>
              </a:rPr>
              <a:t>minutes.</a:t>
            </a:r>
            <a:endParaRPr lang="en-GB" altLang="en-US" sz="1800" dirty="0">
              <a:latin typeface="Times New Roman"/>
              <a:cs typeface="Times New Roman"/>
            </a:endParaRPr>
          </a:p>
          <a:p>
            <a:pPr algn="just">
              <a:spcBef>
                <a:spcPct val="0"/>
              </a:spcBef>
              <a:spcAft>
                <a:spcPts val="600"/>
              </a:spcAft>
              <a:buClr>
                <a:srgbClr val="FF0000"/>
              </a:buClr>
              <a:buSzTx/>
              <a:buFont typeface="Wingdings" charset="2"/>
              <a:buChar char="²"/>
            </a:pPr>
            <a:r>
              <a:rPr lang="en-GB" altLang="en-US" sz="1800" dirty="0">
                <a:latin typeface="Times New Roman"/>
                <a:cs typeface="Times New Roman"/>
              </a:rPr>
              <a:t>At </a:t>
            </a:r>
            <a:r>
              <a:rPr lang="en-GB" altLang="en-US" sz="1800" dirty="0" smtClean="0">
                <a:latin typeface="Times New Roman"/>
                <a:cs typeface="Times New Roman"/>
              </a:rPr>
              <a:t>least </a:t>
            </a:r>
            <a:r>
              <a:rPr lang="en-GB" altLang="en-US" sz="1800" dirty="0">
                <a:latin typeface="Times New Roman"/>
                <a:cs typeface="Times New Roman"/>
              </a:rPr>
              <a:t>a 1.0 T magnet should be </a:t>
            </a:r>
            <a:r>
              <a:rPr lang="en-GB" altLang="en-US" sz="1800" dirty="0" smtClean="0">
                <a:latin typeface="Times New Roman"/>
                <a:cs typeface="Times New Roman"/>
              </a:rPr>
              <a:t>used.</a:t>
            </a:r>
          </a:p>
          <a:p>
            <a:pPr algn="just">
              <a:spcBef>
                <a:spcPct val="0"/>
              </a:spcBef>
              <a:spcAft>
                <a:spcPts val="600"/>
              </a:spcAft>
              <a:buClr>
                <a:srgbClr val="FF0000"/>
              </a:buClr>
              <a:buSzTx/>
              <a:buFont typeface="Wingdings" charset="2"/>
              <a:buChar char="²"/>
            </a:pPr>
            <a:r>
              <a:rPr lang="en-GB" altLang="en-US" sz="1800" dirty="0" smtClean="0">
                <a:latin typeface="Times New Roman"/>
                <a:cs typeface="Times New Roman"/>
              </a:rPr>
              <a:t>Slice </a:t>
            </a:r>
            <a:r>
              <a:rPr lang="en-GB" altLang="en-US" sz="1800" dirty="0">
                <a:latin typeface="Times New Roman"/>
                <a:cs typeface="Times New Roman"/>
              </a:rPr>
              <a:t>thickness should not exceed 5 </a:t>
            </a:r>
            <a:r>
              <a:rPr lang="en-GB" altLang="en-US" sz="1800" dirty="0" smtClean="0">
                <a:latin typeface="Times New Roman"/>
                <a:cs typeface="Times New Roman"/>
              </a:rPr>
              <a:t>mm</a:t>
            </a:r>
          </a:p>
          <a:p>
            <a:pPr marL="0" indent="0" algn="just">
              <a:spcBef>
                <a:spcPct val="0"/>
              </a:spcBef>
              <a:spcAft>
                <a:spcPts val="600"/>
              </a:spcAft>
              <a:buClr>
                <a:srgbClr val="FF0000"/>
              </a:buClr>
              <a:buSzTx/>
              <a:buNone/>
            </a:pPr>
            <a:r>
              <a:rPr lang="en-GB" altLang="en-US" sz="1800" dirty="0" smtClean="0">
                <a:latin typeface="Times New Roman"/>
                <a:cs typeface="Times New Roman"/>
              </a:rPr>
              <a:t>     (</a:t>
            </a:r>
            <a:r>
              <a:rPr lang="en-GB" altLang="en-US" sz="1800" dirty="0">
                <a:latin typeface="Times New Roman"/>
                <a:cs typeface="Times New Roman"/>
              </a:rPr>
              <a:t>3 mm is recommended</a:t>
            </a:r>
            <a:r>
              <a:rPr lang="en-GB" altLang="en-US" sz="1800" dirty="0" smtClean="0">
                <a:latin typeface="Times New Roman"/>
                <a:cs typeface="Times New Roman"/>
              </a:rPr>
              <a:t>),</a:t>
            </a:r>
            <a:endParaRPr lang="en-GB" altLang="en-US" sz="1800" dirty="0">
              <a:latin typeface="Times New Roman"/>
              <a:cs typeface="Times New Roman"/>
            </a:endParaRPr>
          </a:p>
          <a:p>
            <a:pPr algn="just">
              <a:spcBef>
                <a:spcPct val="0"/>
              </a:spcBef>
              <a:spcAft>
                <a:spcPts val="600"/>
              </a:spcAft>
              <a:buClr>
                <a:srgbClr val="FF0000"/>
              </a:buClr>
              <a:buSzTx/>
              <a:buFont typeface="Wingdings" charset="2"/>
              <a:buChar char="²"/>
            </a:pPr>
            <a:r>
              <a:rPr lang="en-GB" altLang="en-US" sz="1800" dirty="0" smtClean="0">
                <a:latin typeface="Times New Roman"/>
                <a:cs typeface="Times New Roman"/>
              </a:rPr>
              <a:t>Scanning frequency</a:t>
            </a:r>
            <a:endParaRPr lang="en-GB" altLang="en-US" sz="1800" dirty="0">
              <a:latin typeface="Times New Roman"/>
              <a:cs typeface="Times New Roman"/>
            </a:endParaRPr>
          </a:p>
        </p:txBody>
      </p:sp>
    </p:spTree>
    <p:extLst>
      <p:ext uri="{BB962C8B-B14F-4D97-AF65-F5344CB8AC3E}">
        <p14:creationId xmlns:p14="http://schemas.microsoft.com/office/powerpoint/2010/main" val="101231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42" y="426389"/>
            <a:ext cx="8903497" cy="717550"/>
          </a:xfrm>
        </p:spPr>
        <p:txBody>
          <a:bodyPr>
            <a:normAutofit fontScale="90000"/>
          </a:bodyPr>
          <a:lstStyle/>
          <a:p>
            <a:pPr algn="ctr"/>
            <a:r>
              <a:rPr lang="en-US" i="1" dirty="0" smtClean="0">
                <a:solidFill>
                  <a:srgbClr val="FF0000"/>
                </a:solidFill>
                <a:latin typeface="Times New Roman"/>
                <a:cs typeface="Times New Roman"/>
              </a:rPr>
              <a:t>MAGNIMS </a:t>
            </a:r>
            <a:r>
              <a:rPr lang="en-US" i="1" dirty="0">
                <a:solidFill>
                  <a:srgbClr val="FF0000"/>
                </a:solidFill>
                <a:latin typeface="Times New Roman"/>
                <a:cs typeface="Times New Roman"/>
              </a:rPr>
              <a:t>consensus guidelines on the use of </a:t>
            </a:r>
            <a:r>
              <a:rPr lang="en-US" i="1" dirty="0" smtClean="0">
                <a:solidFill>
                  <a:srgbClr val="FF0000"/>
                </a:solidFill>
                <a:latin typeface="Times New Roman"/>
                <a:cs typeface="Times New Roman"/>
              </a:rPr>
              <a:t>MRI in MS </a:t>
            </a:r>
            <a:endParaRPr lang="en-US" i="1" dirty="0">
              <a:solidFill>
                <a:srgbClr val="FF0000"/>
              </a:solidFill>
              <a:latin typeface="Times New Roman"/>
              <a:cs typeface="Times New Roman"/>
            </a:endParaRPr>
          </a:p>
        </p:txBody>
      </p:sp>
      <p:pic>
        <p:nvPicPr>
          <p:cNvPr id="6" name="Picture 5"/>
          <p:cNvPicPr>
            <a:picLocks noChangeAspect="1"/>
          </p:cNvPicPr>
          <p:nvPr/>
        </p:nvPicPr>
        <p:blipFill rotWithShape="1">
          <a:blip r:embed="rId2"/>
          <a:srcRect b="50281"/>
          <a:stretch/>
        </p:blipFill>
        <p:spPr>
          <a:xfrm>
            <a:off x="364045" y="1564724"/>
            <a:ext cx="5941902" cy="2172401"/>
          </a:xfrm>
          <a:prstGeom prst="rect">
            <a:avLst/>
          </a:prstGeom>
        </p:spPr>
      </p:pic>
      <p:grpSp>
        <p:nvGrpSpPr>
          <p:cNvPr id="8" name="Group 7"/>
          <p:cNvGrpSpPr/>
          <p:nvPr/>
        </p:nvGrpSpPr>
        <p:grpSpPr>
          <a:xfrm>
            <a:off x="1642702" y="3620871"/>
            <a:ext cx="6472916" cy="2490370"/>
            <a:chOff x="209603" y="1433331"/>
            <a:chExt cx="6073375" cy="1978405"/>
          </a:xfrm>
        </p:grpSpPr>
        <p:pic>
          <p:nvPicPr>
            <p:cNvPr id="9" name="Picture 8"/>
            <p:cNvPicPr>
              <a:picLocks noChangeAspect="1"/>
            </p:cNvPicPr>
            <p:nvPr/>
          </p:nvPicPr>
          <p:blipFill rotWithShape="1">
            <a:blip r:embed="rId3"/>
            <a:srcRect t="26537" b="38710"/>
            <a:stretch/>
          </p:blipFill>
          <p:spPr>
            <a:xfrm>
              <a:off x="209603" y="1433331"/>
              <a:ext cx="6071544" cy="1774325"/>
            </a:xfrm>
            <a:prstGeom prst="rect">
              <a:avLst/>
            </a:prstGeom>
          </p:spPr>
        </p:pic>
        <p:pic>
          <p:nvPicPr>
            <p:cNvPr id="10" name="Picture 9"/>
            <p:cNvPicPr>
              <a:picLocks noChangeAspect="1"/>
            </p:cNvPicPr>
            <p:nvPr/>
          </p:nvPicPr>
          <p:blipFill rotWithShape="1">
            <a:blip r:embed="rId3"/>
            <a:srcRect t="95105"/>
            <a:stretch/>
          </p:blipFill>
          <p:spPr>
            <a:xfrm>
              <a:off x="211434" y="3161831"/>
              <a:ext cx="6071544" cy="249905"/>
            </a:xfrm>
            <a:prstGeom prst="rect">
              <a:avLst/>
            </a:prstGeom>
          </p:spPr>
        </p:pic>
      </p:grpSp>
    </p:spTree>
    <p:extLst>
      <p:ext uri="{BB962C8B-B14F-4D97-AF65-F5344CB8AC3E}">
        <p14:creationId xmlns:p14="http://schemas.microsoft.com/office/powerpoint/2010/main" val="3910272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xmlns="" id="{59D1BFF6-3EE4-8A4C-869C-D0B8A41BCC14}"/>
              </a:ext>
            </a:extLst>
          </p:cNvPr>
          <p:cNvGraphicFramePr>
            <a:graphicFrameLocks/>
          </p:cNvGraphicFramePr>
          <p:nvPr>
            <p:extLst>
              <p:ext uri="{D42A27DB-BD31-4B8C-83A1-F6EECF244321}">
                <p14:modId xmlns:p14="http://schemas.microsoft.com/office/powerpoint/2010/main" val="384623818"/>
              </p:ext>
            </p:extLst>
          </p:nvPr>
        </p:nvGraphicFramePr>
        <p:xfrm>
          <a:off x="401326" y="1774040"/>
          <a:ext cx="8377984" cy="4265335"/>
        </p:xfrm>
        <a:graphic>
          <a:graphicData uri="http://schemas.openxmlformats.org/drawingml/2006/table">
            <a:tbl>
              <a:tblPr firstRow="1" bandRow="1">
                <a:tableStyleId>{B301B821-A1FF-4177-AEE7-76D212191A09}</a:tableStyleId>
              </a:tblPr>
              <a:tblGrid>
                <a:gridCol w="2152114">
                  <a:extLst>
                    <a:ext uri="{9D8B030D-6E8A-4147-A177-3AD203B41FA5}">
                      <a16:colId xmlns:a16="http://schemas.microsoft.com/office/drawing/2014/main" xmlns="" val="20000"/>
                    </a:ext>
                  </a:extLst>
                </a:gridCol>
                <a:gridCol w="3283168">
                  <a:extLst>
                    <a:ext uri="{9D8B030D-6E8A-4147-A177-3AD203B41FA5}">
                      <a16:colId xmlns:a16="http://schemas.microsoft.com/office/drawing/2014/main" xmlns="" val="20001"/>
                    </a:ext>
                  </a:extLst>
                </a:gridCol>
                <a:gridCol w="2942702">
                  <a:extLst>
                    <a:ext uri="{9D8B030D-6E8A-4147-A177-3AD203B41FA5}">
                      <a16:colId xmlns:a16="http://schemas.microsoft.com/office/drawing/2014/main" xmlns="" val="20002"/>
                    </a:ext>
                  </a:extLst>
                </a:gridCol>
              </a:tblGrid>
              <a:tr h="271325">
                <a:tc>
                  <a:txBody>
                    <a:bodyPr/>
                    <a:lstStyle>
                      <a:lvl1pPr>
                        <a:defRPr b="1">
                          <a:solidFill>
                            <a:schemeClr val="lt1"/>
                          </a:solidFill>
                          <a:latin typeface="Calibri"/>
                        </a:defRPr>
                      </a:lvl1pPr>
                      <a:lvl2pPr>
                        <a:defRPr b="1">
                          <a:solidFill>
                            <a:schemeClr val="lt1"/>
                          </a:solidFill>
                          <a:latin typeface="Calibri"/>
                        </a:defRPr>
                      </a:lvl2pPr>
                      <a:lvl3pPr>
                        <a:defRPr b="1">
                          <a:solidFill>
                            <a:schemeClr val="lt1"/>
                          </a:solidFill>
                          <a:latin typeface="Calibri"/>
                        </a:defRPr>
                      </a:lvl3pPr>
                      <a:lvl4pPr>
                        <a:defRPr b="1">
                          <a:solidFill>
                            <a:schemeClr val="lt1"/>
                          </a:solidFill>
                          <a:latin typeface="Calibri"/>
                        </a:defRPr>
                      </a:lvl4pPr>
                      <a:lvl5pPr>
                        <a:defRPr b="1">
                          <a:solidFill>
                            <a:schemeClr val="lt1"/>
                          </a:solidFill>
                          <a:latin typeface="Calibri"/>
                        </a:defRPr>
                      </a:lvl5pPr>
                      <a:lvl6pPr>
                        <a:defRPr b="1">
                          <a:solidFill>
                            <a:schemeClr val="lt1"/>
                          </a:solidFill>
                          <a:latin typeface="Calibri"/>
                        </a:defRPr>
                      </a:lvl6pPr>
                      <a:lvl7pPr>
                        <a:defRPr b="1">
                          <a:solidFill>
                            <a:schemeClr val="lt1"/>
                          </a:solidFill>
                          <a:latin typeface="Calibri"/>
                        </a:defRPr>
                      </a:lvl7pPr>
                      <a:lvl8pPr>
                        <a:defRPr b="1">
                          <a:solidFill>
                            <a:schemeClr val="lt1"/>
                          </a:solidFill>
                          <a:latin typeface="Calibri"/>
                        </a:defRPr>
                      </a:lvl8pPr>
                      <a:lvl9pPr>
                        <a:defRPr b="1">
                          <a:solidFill>
                            <a:schemeClr val="lt1"/>
                          </a:solidFill>
                          <a:latin typeface="Calibri"/>
                        </a:defRPr>
                      </a:lvl9pPr>
                    </a:lstStyle>
                    <a:p>
                      <a:pPr algn="l"/>
                      <a:r>
                        <a:rPr lang="en-GB" sz="1800" b="0" i="1" dirty="0">
                          <a:solidFill>
                            <a:srgbClr val="000000"/>
                          </a:solidFill>
                          <a:latin typeface="Times New Roman"/>
                          <a:cs typeface="Times New Roman"/>
                        </a:rPr>
                        <a:t>Recommendation</a:t>
                      </a:r>
                      <a:endParaRPr lang="en-US" sz="1800" b="0" i="1" dirty="0">
                        <a:solidFill>
                          <a:srgbClr val="000000"/>
                        </a:solidFill>
                        <a:latin typeface="Times New Roman"/>
                        <a:cs typeface="Times New Roman"/>
                      </a:endParaRPr>
                    </a:p>
                  </a:txBody>
                  <a:tcPr marL="68681" marR="68681" marT="34292" marB="34292"/>
                </a:tc>
                <a:tc>
                  <a:txBody>
                    <a:bodyPr/>
                    <a:lstStyle>
                      <a:lvl1pPr>
                        <a:defRPr b="1">
                          <a:solidFill>
                            <a:schemeClr val="lt1"/>
                          </a:solidFill>
                          <a:latin typeface="Calibri"/>
                        </a:defRPr>
                      </a:lvl1pPr>
                      <a:lvl2pPr>
                        <a:defRPr b="1">
                          <a:solidFill>
                            <a:schemeClr val="lt1"/>
                          </a:solidFill>
                          <a:latin typeface="Calibri"/>
                        </a:defRPr>
                      </a:lvl2pPr>
                      <a:lvl3pPr>
                        <a:defRPr b="1">
                          <a:solidFill>
                            <a:schemeClr val="lt1"/>
                          </a:solidFill>
                          <a:latin typeface="Calibri"/>
                        </a:defRPr>
                      </a:lvl3pPr>
                      <a:lvl4pPr>
                        <a:defRPr b="1">
                          <a:solidFill>
                            <a:schemeClr val="lt1"/>
                          </a:solidFill>
                          <a:latin typeface="Calibri"/>
                        </a:defRPr>
                      </a:lvl4pPr>
                      <a:lvl5pPr>
                        <a:defRPr b="1">
                          <a:solidFill>
                            <a:schemeClr val="lt1"/>
                          </a:solidFill>
                          <a:latin typeface="Calibri"/>
                        </a:defRPr>
                      </a:lvl5pPr>
                      <a:lvl6pPr>
                        <a:defRPr b="1">
                          <a:solidFill>
                            <a:schemeClr val="lt1"/>
                          </a:solidFill>
                          <a:latin typeface="Calibri"/>
                        </a:defRPr>
                      </a:lvl6pPr>
                      <a:lvl7pPr>
                        <a:defRPr b="1">
                          <a:solidFill>
                            <a:schemeClr val="lt1"/>
                          </a:solidFill>
                          <a:latin typeface="Calibri"/>
                        </a:defRPr>
                      </a:lvl7pPr>
                      <a:lvl8pPr>
                        <a:defRPr b="1">
                          <a:solidFill>
                            <a:schemeClr val="lt1"/>
                          </a:solidFill>
                          <a:latin typeface="Calibri"/>
                        </a:defRPr>
                      </a:lvl8pPr>
                      <a:lvl9pPr>
                        <a:defRPr b="1">
                          <a:solidFill>
                            <a:schemeClr val="lt1"/>
                          </a:solidFill>
                          <a:latin typeface="Calibri"/>
                        </a:defRPr>
                      </a:lvl9pPr>
                    </a:lstStyle>
                    <a:p>
                      <a:pPr algn="ctr"/>
                      <a:r>
                        <a:rPr lang="en-GB" sz="1800" b="0" i="1" dirty="0">
                          <a:solidFill>
                            <a:srgbClr val="000000"/>
                          </a:solidFill>
                          <a:latin typeface="Times New Roman"/>
                          <a:cs typeface="Times New Roman"/>
                        </a:rPr>
                        <a:t>Baseline</a:t>
                      </a:r>
                      <a:r>
                        <a:rPr lang="en-GB" sz="1800" b="0" i="1" baseline="0" dirty="0">
                          <a:solidFill>
                            <a:srgbClr val="000000"/>
                          </a:solidFill>
                          <a:latin typeface="Times New Roman"/>
                          <a:cs typeface="Times New Roman"/>
                        </a:rPr>
                        <a:t> evaluation</a:t>
                      </a:r>
                      <a:endParaRPr lang="en-US" sz="1800" b="0" i="1" baseline="30000" dirty="0">
                        <a:solidFill>
                          <a:srgbClr val="000000"/>
                        </a:solidFill>
                        <a:latin typeface="Times New Roman"/>
                        <a:cs typeface="Times New Roman"/>
                      </a:endParaRPr>
                    </a:p>
                  </a:txBody>
                  <a:tcPr marL="68681" marR="68681" marT="34292" marB="34292" anchor="ctr"/>
                </a:tc>
                <a:tc>
                  <a:txBody>
                    <a:bodyPr/>
                    <a:lstStyle>
                      <a:lvl1pPr>
                        <a:defRPr b="1">
                          <a:solidFill>
                            <a:schemeClr val="lt1"/>
                          </a:solidFill>
                          <a:latin typeface="Calibri"/>
                        </a:defRPr>
                      </a:lvl1pPr>
                      <a:lvl2pPr>
                        <a:defRPr b="1">
                          <a:solidFill>
                            <a:schemeClr val="lt1"/>
                          </a:solidFill>
                          <a:latin typeface="Calibri"/>
                        </a:defRPr>
                      </a:lvl2pPr>
                      <a:lvl3pPr>
                        <a:defRPr b="1">
                          <a:solidFill>
                            <a:schemeClr val="lt1"/>
                          </a:solidFill>
                          <a:latin typeface="Calibri"/>
                        </a:defRPr>
                      </a:lvl3pPr>
                      <a:lvl4pPr>
                        <a:defRPr b="1">
                          <a:solidFill>
                            <a:schemeClr val="lt1"/>
                          </a:solidFill>
                          <a:latin typeface="Calibri"/>
                        </a:defRPr>
                      </a:lvl4pPr>
                      <a:lvl5pPr>
                        <a:defRPr b="1">
                          <a:solidFill>
                            <a:schemeClr val="lt1"/>
                          </a:solidFill>
                          <a:latin typeface="Calibri"/>
                        </a:defRPr>
                      </a:lvl5pPr>
                      <a:lvl6pPr>
                        <a:defRPr b="1">
                          <a:solidFill>
                            <a:schemeClr val="lt1"/>
                          </a:solidFill>
                          <a:latin typeface="Calibri"/>
                        </a:defRPr>
                      </a:lvl6pPr>
                      <a:lvl7pPr>
                        <a:defRPr b="1">
                          <a:solidFill>
                            <a:schemeClr val="lt1"/>
                          </a:solidFill>
                          <a:latin typeface="Calibri"/>
                        </a:defRPr>
                      </a:lvl7pPr>
                      <a:lvl8pPr>
                        <a:defRPr b="1">
                          <a:solidFill>
                            <a:schemeClr val="lt1"/>
                          </a:solidFill>
                          <a:latin typeface="Calibri"/>
                        </a:defRPr>
                      </a:lvl8pPr>
                      <a:lvl9pPr>
                        <a:defRPr b="1">
                          <a:solidFill>
                            <a:schemeClr val="lt1"/>
                          </a:solidFill>
                          <a:latin typeface="Calibri"/>
                        </a:defRPr>
                      </a:lvl9pPr>
                    </a:lstStyle>
                    <a:p>
                      <a:pPr algn="ctr"/>
                      <a:r>
                        <a:rPr lang="en-GB" sz="1800" b="0" i="1" dirty="0">
                          <a:solidFill>
                            <a:srgbClr val="000000"/>
                          </a:solidFill>
                          <a:latin typeface="Times New Roman"/>
                          <a:cs typeface="Times New Roman"/>
                        </a:rPr>
                        <a:t>Follow-up examinations</a:t>
                      </a:r>
                      <a:endParaRPr lang="en-US" sz="1800" b="0" i="1" baseline="30000" dirty="0">
                        <a:solidFill>
                          <a:srgbClr val="000000"/>
                        </a:solidFill>
                        <a:latin typeface="Times New Roman"/>
                        <a:cs typeface="Times New Roman"/>
                      </a:endParaRPr>
                    </a:p>
                  </a:txBody>
                  <a:tcPr marL="68681" marR="68681" marT="34292" marB="34292" anchor="ctr"/>
                </a:tc>
                <a:extLst>
                  <a:ext uri="{0D108BD9-81ED-4DB2-BD59-A6C34878D82A}">
                    <a16:rowId xmlns:a16="http://schemas.microsoft.com/office/drawing/2014/main" xmlns="" val="10000"/>
                  </a:ext>
                </a:extLst>
              </a:tr>
              <a:tr h="271325">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algn="l"/>
                      <a:r>
                        <a:rPr lang="en-GB" sz="1400" dirty="0">
                          <a:latin typeface="Times New Roman"/>
                          <a:cs typeface="Times New Roman"/>
                        </a:rPr>
                        <a:t>Field</a:t>
                      </a:r>
                      <a:r>
                        <a:rPr lang="en-GB" sz="1400" baseline="0" dirty="0">
                          <a:latin typeface="Times New Roman"/>
                          <a:cs typeface="Times New Roman"/>
                        </a:rPr>
                        <a:t> strength</a:t>
                      </a:r>
                      <a:endParaRPr lang="en-GB" sz="1400" b="1" dirty="0">
                        <a:solidFill>
                          <a:srgbClr val="000000"/>
                        </a:solidFill>
                        <a:latin typeface="Times New Roman"/>
                        <a:cs typeface="Times New Roman"/>
                      </a:endParaRPr>
                    </a:p>
                  </a:txBody>
                  <a:tcPr marL="68681" marR="68681" marT="34292" marB="34292"/>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400" u="none" kern="1200" dirty="0">
                          <a:latin typeface="Times New Roman"/>
                          <a:cs typeface="Times New Roman"/>
                        </a:rPr>
                        <a:t>&gt;</a:t>
                      </a:r>
                      <a:r>
                        <a:rPr lang="en-GB" sz="1400" kern="1200" dirty="0">
                          <a:latin typeface="Times New Roman"/>
                          <a:cs typeface="Times New Roman"/>
                        </a:rPr>
                        <a:t>1.5 T</a:t>
                      </a:r>
                      <a:r>
                        <a:rPr lang="en-GB" sz="1400" kern="1200" baseline="0" dirty="0">
                          <a:latin typeface="Times New Roman"/>
                          <a:cs typeface="Times New Roman"/>
                        </a:rPr>
                        <a:t> (preferably 3.0 T)</a:t>
                      </a:r>
                      <a:endParaRPr lang="en-GB" sz="1400" baseline="0" dirty="0">
                        <a:solidFill>
                          <a:srgbClr val="000000"/>
                        </a:solidFill>
                        <a:latin typeface="Times New Roman"/>
                        <a:cs typeface="Times New Roman"/>
                      </a:endParaRPr>
                    </a:p>
                  </a:txBody>
                  <a:tcPr marL="68681" marR="68681" marT="34292" marB="34292" anchor="ctr"/>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400" u="none" kern="1200" dirty="0">
                          <a:latin typeface="Times New Roman"/>
                          <a:cs typeface="Times New Roman"/>
                        </a:rPr>
                        <a:t>&gt;</a:t>
                      </a:r>
                      <a:r>
                        <a:rPr lang="en-GB" sz="1400" kern="1200" dirty="0">
                          <a:latin typeface="Times New Roman"/>
                          <a:cs typeface="Times New Roman"/>
                        </a:rPr>
                        <a:t>1.5 T</a:t>
                      </a:r>
                      <a:r>
                        <a:rPr lang="en-GB" sz="1400" kern="1200" baseline="0" dirty="0">
                          <a:latin typeface="Times New Roman"/>
                          <a:cs typeface="Times New Roman"/>
                        </a:rPr>
                        <a:t> (preferably 3.0 T)</a:t>
                      </a:r>
                      <a:endParaRPr lang="en-GB" sz="1400" baseline="0" dirty="0">
                        <a:solidFill>
                          <a:srgbClr val="000000"/>
                        </a:solidFill>
                        <a:latin typeface="Times New Roman"/>
                        <a:cs typeface="Times New Roman"/>
                      </a:endParaRPr>
                    </a:p>
                  </a:txBody>
                  <a:tcPr marL="68681" marR="68681" marT="34292" marB="34292" anchor="ctr"/>
                </a:tc>
                <a:extLst>
                  <a:ext uri="{0D108BD9-81ED-4DB2-BD59-A6C34878D82A}">
                    <a16:rowId xmlns:a16="http://schemas.microsoft.com/office/drawing/2014/main" xmlns="" val="10001"/>
                  </a:ext>
                </a:extLst>
              </a:tr>
              <a:tr h="379112">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latin typeface="Times New Roman"/>
                          <a:cs typeface="Times New Roman"/>
                        </a:rPr>
                        <a:t>Slice</a:t>
                      </a:r>
                      <a:r>
                        <a:rPr lang="en-GB" sz="1400" baseline="0" dirty="0">
                          <a:latin typeface="Times New Roman"/>
                          <a:cs typeface="Times New Roman"/>
                        </a:rPr>
                        <a:t> thickness</a:t>
                      </a:r>
                      <a:endParaRPr lang="en-GB" sz="1400" b="1" dirty="0">
                        <a:solidFill>
                          <a:srgbClr val="000000"/>
                        </a:solidFill>
                        <a:latin typeface="Times New Roman"/>
                        <a:cs typeface="Times New Roman"/>
                      </a:endParaRPr>
                    </a:p>
                  </a:txBody>
                  <a:tcPr marL="68681" marR="68681" marT="34292" marB="34292"/>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400" kern="1200" dirty="0">
                          <a:latin typeface="Times New Roman"/>
                          <a:cs typeface="Times New Roman"/>
                        </a:rPr>
                        <a:t>≤3</a:t>
                      </a:r>
                      <a:r>
                        <a:rPr lang="en-GB" sz="1400" kern="1200" baseline="0" dirty="0">
                          <a:latin typeface="Times New Roman"/>
                          <a:cs typeface="Times New Roman"/>
                        </a:rPr>
                        <a:t> mm</a:t>
                      </a:r>
                      <a:endParaRPr lang="en-US" sz="1400" kern="1200" dirty="0">
                        <a:solidFill>
                          <a:srgbClr val="000000"/>
                        </a:solidFill>
                        <a:latin typeface="Times New Roman"/>
                        <a:ea typeface="+mn-ea"/>
                        <a:cs typeface="Times New Roman"/>
                      </a:endParaRPr>
                    </a:p>
                  </a:txBody>
                  <a:tcPr marL="68681" marR="68681" marT="34292" marB="34292" anchor="ctr"/>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400" kern="1200" dirty="0">
                          <a:latin typeface="Times New Roman"/>
                          <a:cs typeface="Times New Roman"/>
                        </a:rPr>
                        <a:t>≤3</a:t>
                      </a:r>
                      <a:r>
                        <a:rPr lang="en-GB" sz="1400" kern="1200" baseline="0" dirty="0">
                          <a:latin typeface="Times New Roman"/>
                          <a:cs typeface="Times New Roman"/>
                        </a:rPr>
                        <a:t> mm</a:t>
                      </a:r>
                      <a:endParaRPr lang="en-US" sz="1400" kern="1200" dirty="0">
                        <a:solidFill>
                          <a:srgbClr val="000000"/>
                        </a:solidFill>
                        <a:latin typeface="Times New Roman"/>
                        <a:ea typeface="+mn-ea"/>
                        <a:cs typeface="Times New Roman"/>
                      </a:endParaRPr>
                    </a:p>
                  </a:txBody>
                  <a:tcPr marL="68681" marR="68681" marT="34292" marB="34292" anchor="ctr"/>
                </a:tc>
                <a:extLst>
                  <a:ext uri="{0D108BD9-81ED-4DB2-BD59-A6C34878D82A}">
                    <a16:rowId xmlns:a16="http://schemas.microsoft.com/office/drawing/2014/main" xmlns="" val="10002"/>
                  </a:ext>
                </a:extLst>
              </a:tr>
              <a:tr h="271325">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r>
                        <a:rPr lang="en-GB" sz="1400" dirty="0">
                          <a:latin typeface="Times New Roman"/>
                          <a:cs typeface="Times New Roman"/>
                        </a:rPr>
                        <a:t>In plane spatial</a:t>
                      </a:r>
                      <a:r>
                        <a:rPr lang="en-GB" sz="1400" baseline="0" dirty="0">
                          <a:latin typeface="Times New Roman"/>
                          <a:cs typeface="Times New Roman"/>
                        </a:rPr>
                        <a:t> resolution </a:t>
                      </a:r>
                      <a:endParaRPr lang="en-US" sz="1400" b="1" dirty="0">
                        <a:solidFill>
                          <a:srgbClr val="000000"/>
                        </a:solidFill>
                        <a:latin typeface="Times New Roman"/>
                        <a:cs typeface="Times New Roman"/>
                      </a:endParaRPr>
                    </a:p>
                  </a:txBody>
                  <a:tcPr marL="68681" marR="68681" marT="34292" marB="34292"/>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400" dirty="0">
                          <a:latin typeface="Times New Roman"/>
                          <a:cs typeface="Times New Roman"/>
                        </a:rPr>
                        <a:t>≤1 x 1 mm</a:t>
                      </a:r>
                      <a:endParaRPr lang="en-US" sz="1400" dirty="0">
                        <a:solidFill>
                          <a:srgbClr val="000000"/>
                        </a:solidFill>
                        <a:latin typeface="Times New Roman"/>
                        <a:cs typeface="Times New Roman"/>
                      </a:endParaRPr>
                    </a:p>
                  </a:txBody>
                  <a:tcPr marL="68681" marR="68681" marT="34292" marB="34292" anchor="ctr"/>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400" dirty="0">
                          <a:latin typeface="Times New Roman"/>
                          <a:cs typeface="Times New Roman"/>
                        </a:rPr>
                        <a:t>≤1 x 1 mm</a:t>
                      </a:r>
                      <a:endParaRPr lang="en-US" sz="1400" dirty="0">
                        <a:solidFill>
                          <a:srgbClr val="000000"/>
                        </a:solidFill>
                        <a:latin typeface="Times New Roman"/>
                        <a:cs typeface="Times New Roman"/>
                      </a:endParaRPr>
                    </a:p>
                  </a:txBody>
                  <a:tcPr marL="68681" marR="68681" marT="34292" marB="34292" anchor="ctr"/>
                </a:tc>
                <a:extLst>
                  <a:ext uri="{0D108BD9-81ED-4DB2-BD59-A6C34878D82A}">
                    <a16:rowId xmlns:a16="http://schemas.microsoft.com/office/drawing/2014/main" xmlns="" val="10003"/>
                  </a:ext>
                </a:extLst>
              </a:tr>
              <a:tr h="1147381">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r>
                        <a:rPr lang="en-GB" sz="1400" dirty="0">
                          <a:latin typeface="Times New Roman"/>
                          <a:cs typeface="Times New Roman"/>
                        </a:rPr>
                        <a:t>Brain MRI</a:t>
                      </a:r>
                      <a:endParaRPr lang="en-US" sz="1400" b="1" dirty="0">
                        <a:solidFill>
                          <a:srgbClr val="000000"/>
                        </a:solidFill>
                        <a:latin typeface="Times New Roman"/>
                        <a:cs typeface="Times New Roman"/>
                      </a:endParaRPr>
                    </a:p>
                  </a:txBody>
                  <a:tcPr marL="68681" marR="68681" marT="34292" marB="34292"/>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latin typeface="Times New Roman"/>
                          <a:cs typeface="Times New Roman"/>
                        </a:rPr>
                        <a:t>Axial PD </a:t>
                      </a:r>
                      <a:r>
                        <a:rPr lang="en-US" sz="1400" dirty="0">
                          <a:latin typeface="Times New Roman"/>
                          <a:cs typeface="Times New Roman"/>
                        </a:rPr>
                        <a:t>and/or </a:t>
                      </a:r>
                      <a:br>
                        <a:rPr lang="en-US" sz="1400" dirty="0">
                          <a:latin typeface="Times New Roman"/>
                          <a:cs typeface="Times New Roman"/>
                        </a:rPr>
                      </a:br>
                      <a:r>
                        <a:rPr lang="en-US" sz="1400" kern="1200" dirty="0">
                          <a:latin typeface="Times New Roman"/>
                          <a:cs typeface="Times New Roman"/>
                        </a:rPr>
                        <a:t>T2w/</a:t>
                      </a:r>
                      <a:r>
                        <a:rPr lang="en-US" sz="1400" dirty="0">
                          <a:latin typeface="Times New Roman"/>
                          <a:cs typeface="Times New Roman"/>
                        </a:rPr>
                        <a:t>T2-FLAIR</a:t>
                      </a:r>
                      <a:br>
                        <a:rPr lang="en-US" sz="1400" dirty="0">
                          <a:latin typeface="Times New Roman"/>
                          <a:cs typeface="Times New Roman"/>
                        </a:rPr>
                      </a:br>
                      <a:r>
                        <a:rPr lang="en-GB" sz="1400" kern="1200" dirty="0">
                          <a:latin typeface="Times New Roman"/>
                          <a:cs typeface="Times New Roman"/>
                        </a:rPr>
                        <a:t>—</a:t>
                      </a:r>
                      <a:endParaRPr lang="en-US" sz="1400" dirty="0">
                        <a:latin typeface="Times New Roman"/>
                        <a:cs typeface="Times New Roman"/>
                      </a:endParaRPr>
                    </a:p>
                    <a:p>
                      <a:pPr marL="0" marR="0" indent="0" algn="ctr" defTabSz="914377" rtl="0" eaLnBrk="1" fontAlgn="auto" latinLnBrk="0" hangingPunct="1">
                        <a:lnSpc>
                          <a:spcPct val="100000"/>
                        </a:lnSpc>
                        <a:spcBef>
                          <a:spcPts val="0"/>
                        </a:spcBef>
                        <a:spcAft>
                          <a:spcPts val="0"/>
                        </a:spcAft>
                        <a:buClrTx/>
                        <a:buSzTx/>
                        <a:buFontTx/>
                        <a:buNone/>
                        <a:tabLst/>
                        <a:defRPr/>
                      </a:pPr>
                      <a:r>
                        <a:rPr lang="en-US" sz="1400" kern="1200" dirty="0">
                          <a:latin typeface="Times New Roman"/>
                          <a:cs typeface="Times New Roman"/>
                        </a:rPr>
                        <a:t>Sagittal 2</a:t>
                      </a:r>
                      <a:r>
                        <a:rPr lang="en-US" sz="1400" dirty="0">
                          <a:latin typeface="Times New Roman"/>
                          <a:cs typeface="Times New Roman"/>
                        </a:rPr>
                        <a:t>D/3D</a:t>
                      </a:r>
                      <a:r>
                        <a:rPr lang="en-US" sz="1400" baseline="0" dirty="0">
                          <a:latin typeface="Times New Roman"/>
                          <a:cs typeface="Times New Roman"/>
                        </a:rPr>
                        <a:t> </a:t>
                      </a:r>
                      <a:r>
                        <a:rPr lang="en-US" sz="1400" dirty="0">
                          <a:latin typeface="Times New Roman"/>
                          <a:cs typeface="Times New Roman"/>
                        </a:rPr>
                        <a:t>T2-FLAIR</a:t>
                      </a:r>
                      <a:endParaRPr lang="en-US" sz="1400" kern="1200" dirty="0">
                        <a:latin typeface="Times New Roman"/>
                        <a:cs typeface="Times New Roman"/>
                      </a:endParaRPr>
                    </a:p>
                    <a:p>
                      <a:pPr marL="0" marR="0" indent="0" algn="ctr" defTabSz="914377" rtl="0" eaLnBrk="1" fontAlgn="auto" latinLnBrk="0" hangingPunct="1">
                        <a:lnSpc>
                          <a:spcPct val="100000"/>
                        </a:lnSpc>
                        <a:spcBef>
                          <a:spcPts val="0"/>
                        </a:spcBef>
                        <a:spcAft>
                          <a:spcPts val="0"/>
                        </a:spcAft>
                        <a:buClrTx/>
                        <a:buSzTx/>
                        <a:buFontTx/>
                        <a:buNone/>
                        <a:tabLst/>
                        <a:defRPr/>
                      </a:pPr>
                      <a:r>
                        <a:rPr lang="en-GB" sz="1400" kern="1200" dirty="0">
                          <a:latin typeface="Times New Roman"/>
                          <a:cs typeface="Times New Roman"/>
                        </a:rPr>
                        <a:t>—</a:t>
                      </a:r>
                      <a:br>
                        <a:rPr lang="en-GB" sz="1400" kern="1200" dirty="0">
                          <a:latin typeface="Times New Roman"/>
                          <a:cs typeface="Times New Roman"/>
                        </a:rPr>
                      </a:br>
                      <a:r>
                        <a:rPr lang="en-US" sz="1400" kern="1200" dirty="0">
                          <a:latin typeface="Times New Roman"/>
                          <a:cs typeface="Times New Roman"/>
                        </a:rPr>
                        <a:t>Axial 2D or 3D contrast-enhanced T1w</a:t>
                      </a:r>
                      <a:endParaRPr lang="en-US" sz="1400" kern="1200" dirty="0">
                        <a:solidFill>
                          <a:srgbClr val="000000"/>
                        </a:solidFill>
                        <a:latin typeface="Times New Roman"/>
                        <a:ea typeface="+mn-ea"/>
                        <a:cs typeface="Times New Roman"/>
                      </a:endParaRPr>
                    </a:p>
                  </a:txBody>
                  <a:tcPr marL="68681" marR="68681" marT="34292" marB="34292" anchor="ctr"/>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latin typeface="Times New Roman"/>
                          <a:cs typeface="Times New Roman"/>
                        </a:rPr>
                        <a:t>Axial PD </a:t>
                      </a:r>
                      <a:r>
                        <a:rPr lang="en-US" sz="1400" dirty="0">
                          <a:latin typeface="Times New Roman"/>
                          <a:cs typeface="Times New Roman"/>
                        </a:rPr>
                        <a:t>and/or </a:t>
                      </a:r>
                      <a:br>
                        <a:rPr lang="en-US" sz="1400" dirty="0">
                          <a:latin typeface="Times New Roman"/>
                          <a:cs typeface="Times New Roman"/>
                        </a:rPr>
                      </a:br>
                      <a:r>
                        <a:rPr lang="en-US" sz="1400" kern="1200" dirty="0">
                          <a:latin typeface="Times New Roman"/>
                          <a:cs typeface="Times New Roman"/>
                        </a:rPr>
                        <a:t>T2w/</a:t>
                      </a:r>
                      <a:r>
                        <a:rPr lang="en-US" sz="1400" dirty="0">
                          <a:latin typeface="Times New Roman"/>
                          <a:cs typeface="Times New Roman"/>
                        </a:rPr>
                        <a:t>T2-FLAIR</a:t>
                      </a:r>
                      <a:br>
                        <a:rPr lang="en-US" sz="1400" dirty="0">
                          <a:latin typeface="Times New Roman"/>
                          <a:cs typeface="Times New Roman"/>
                        </a:rPr>
                      </a:br>
                      <a:r>
                        <a:rPr lang="en-GB" sz="1400" kern="1200" dirty="0">
                          <a:latin typeface="Times New Roman"/>
                          <a:cs typeface="Times New Roman"/>
                        </a:rPr>
                        <a:t>—</a:t>
                      </a:r>
                      <a:endParaRPr lang="en-US" sz="1400" dirty="0">
                        <a:latin typeface="Times New Roman"/>
                        <a:cs typeface="Times New Roman"/>
                      </a:endParaRPr>
                    </a:p>
                    <a:p>
                      <a:pPr marL="0" marR="0" indent="0" algn="ctr" defTabSz="914377" rtl="0" eaLnBrk="1" fontAlgn="auto" latinLnBrk="0" hangingPunct="1">
                        <a:lnSpc>
                          <a:spcPct val="100000"/>
                        </a:lnSpc>
                        <a:spcBef>
                          <a:spcPts val="0"/>
                        </a:spcBef>
                        <a:spcAft>
                          <a:spcPts val="0"/>
                        </a:spcAft>
                        <a:buClrTx/>
                        <a:buSzTx/>
                        <a:buFontTx/>
                        <a:buNone/>
                        <a:tabLst/>
                        <a:defRPr/>
                      </a:pPr>
                      <a:r>
                        <a:rPr lang="en-US" sz="1400" kern="1200" dirty="0">
                          <a:latin typeface="Times New Roman"/>
                          <a:cs typeface="Times New Roman"/>
                        </a:rPr>
                        <a:t>Axial 2D or 3D contrast-enhanced T1w</a:t>
                      </a:r>
                      <a:endParaRPr lang="en-US" sz="1400" kern="1200" dirty="0">
                        <a:solidFill>
                          <a:srgbClr val="000000"/>
                        </a:solidFill>
                        <a:latin typeface="Times New Roman"/>
                        <a:ea typeface="+mn-ea"/>
                        <a:cs typeface="Times New Roman"/>
                      </a:endParaRPr>
                    </a:p>
                  </a:txBody>
                  <a:tcPr marL="68681" marR="68681" marT="34292" marB="34292" anchor="ctr"/>
                </a:tc>
                <a:extLst>
                  <a:ext uri="{0D108BD9-81ED-4DB2-BD59-A6C34878D82A}">
                    <a16:rowId xmlns:a16="http://schemas.microsoft.com/office/drawing/2014/main" xmlns="" val="10004"/>
                  </a:ext>
                </a:extLst>
              </a:tr>
              <a:tr h="966583">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r>
                        <a:rPr lang="en-GB" sz="1400" dirty="0">
                          <a:latin typeface="Times New Roman"/>
                          <a:cs typeface="Times New Roman"/>
                        </a:rPr>
                        <a:t>Optional brain MRI</a:t>
                      </a:r>
                      <a:endParaRPr lang="en-US" sz="1400" b="1" dirty="0">
                        <a:solidFill>
                          <a:srgbClr val="000000"/>
                        </a:solidFill>
                        <a:latin typeface="Times New Roman"/>
                        <a:cs typeface="Times New Roman"/>
                      </a:endParaRPr>
                    </a:p>
                  </a:txBody>
                  <a:tcPr marL="68681" marR="68681" marT="34292" marB="34292"/>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400" kern="1200" dirty="0">
                          <a:latin typeface="Times New Roman"/>
                          <a:cs typeface="Times New Roman"/>
                        </a:rPr>
                        <a:t>Unenhanced 2D or high-resolution</a:t>
                      </a:r>
                      <a:r>
                        <a:rPr lang="en-GB" sz="1400" kern="1200" baseline="0" dirty="0">
                          <a:latin typeface="Times New Roman"/>
                          <a:cs typeface="Times New Roman"/>
                        </a:rPr>
                        <a:t> isotropic 3D T1w</a:t>
                      </a:r>
                      <a:br>
                        <a:rPr lang="en-GB" sz="1400" kern="1200" baseline="0" dirty="0">
                          <a:latin typeface="Times New Roman"/>
                          <a:cs typeface="Times New Roman"/>
                        </a:rPr>
                      </a:br>
                      <a:r>
                        <a:rPr lang="en-GB" sz="1400" kern="1200" dirty="0">
                          <a:latin typeface="Times New Roman"/>
                          <a:cs typeface="Times New Roman"/>
                        </a:rPr>
                        <a:t>—</a:t>
                      </a:r>
                      <a:endParaRPr lang="en-GB" sz="1400" kern="1200" baseline="0" dirty="0">
                        <a:latin typeface="Times New Roman"/>
                        <a:cs typeface="Times New Roman"/>
                      </a:endParaRPr>
                    </a:p>
                    <a:p>
                      <a:pPr marL="0" marR="0" indent="0" algn="ctr" defTabSz="914377" rtl="0" eaLnBrk="1" fontAlgn="auto" latinLnBrk="0" hangingPunct="1">
                        <a:lnSpc>
                          <a:spcPct val="100000"/>
                        </a:lnSpc>
                        <a:spcBef>
                          <a:spcPts val="0"/>
                        </a:spcBef>
                        <a:spcAft>
                          <a:spcPts val="0"/>
                        </a:spcAft>
                        <a:buClrTx/>
                        <a:buSzTx/>
                        <a:buFontTx/>
                        <a:buNone/>
                        <a:tabLst/>
                        <a:defRPr/>
                      </a:pPr>
                      <a:r>
                        <a:rPr lang="en-GB" sz="1400" kern="1200" baseline="0" dirty="0">
                          <a:latin typeface="Times New Roman"/>
                          <a:cs typeface="Times New Roman"/>
                        </a:rPr>
                        <a:t>2D and/or 3D dual inversion recovery</a:t>
                      </a:r>
                    </a:p>
                    <a:p>
                      <a:pPr marL="0" marR="0" indent="0" algn="ctr" defTabSz="914377" rtl="0" eaLnBrk="1" fontAlgn="auto" latinLnBrk="0" hangingPunct="1">
                        <a:lnSpc>
                          <a:spcPct val="100000"/>
                        </a:lnSpc>
                        <a:spcBef>
                          <a:spcPts val="0"/>
                        </a:spcBef>
                        <a:spcAft>
                          <a:spcPts val="0"/>
                        </a:spcAft>
                        <a:buClrTx/>
                        <a:buSzTx/>
                        <a:buFontTx/>
                        <a:buNone/>
                        <a:tabLst/>
                        <a:defRPr/>
                      </a:pPr>
                      <a:r>
                        <a:rPr lang="en-GB" sz="1400" kern="1200" dirty="0">
                          <a:latin typeface="Times New Roman"/>
                          <a:cs typeface="Times New Roman"/>
                        </a:rPr>
                        <a:t>Axial DWI</a:t>
                      </a:r>
                      <a:endParaRPr lang="en-US" sz="1400" kern="1200" dirty="0">
                        <a:solidFill>
                          <a:srgbClr val="000000"/>
                        </a:solidFill>
                        <a:latin typeface="Times New Roman"/>
                        <a:ea typeface="+mn-ea"/>
                        <a:cs typeface="Times New Roman"/>
                      </a:endParaRPr>
                    </a:p>
                  </a:txBody>
                  <a:tcPr marL="68681" marR="68681" marT="34292" marB="34292" anchor="ctr"/>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400" kern="1200" dirty="0">
                          <a:latin typeface="Times New Roman"/>
                          <a:cs typeface="Times New Roman"/>
                        </a:rPr>
                        <a:t>Unenhanced 2D or high-resolution</a:t>
                      </a:r>
                      <a:r>
                        <a:rPr lang="en-GB" sz="1400" kern="1200" baseline="0" dirty="0">
                          <a:latin typeface="Times New Roman"/>
                          <a:cs typeface="Times New Roman"/>
                        </a:rPr>
                        <a:t> isotropic 3D T1w</a:t>
                      </a:r>
                      <a:br>
                        <a:rPr lang="en-GB" sz="1400" kern="1200" baseline="0" dirty="0">
                          <a:latin typeface="Times New Roman"/>
                          <a:cs typeface="Times New Roman"/>
                        </a:rPr>
                      </a:br>
                      <a:r>
                        <a:rPr lang="en-GB" sz="1400" kern="1200" dirty="0">
                          <a:latin typeface="Times New Roman"/>
                          <a:cs typeface="Times New Roman"/>
                        </a:rPr>
                        <a:t>—</a:t>
                      </a:r>
                      <a:endParaRPr lang="en-GB" sz="1400" kern="1200" baseline="0" dirty="0">
                        <a:latin typeface="Times New Roman"/>
                        <a:cs typeface="Times New Roman"/>
                      </a:endParaRPr>
                    </a:p>
                    <a:p>
                      <a:pPr marL="0" marR="0" indent="0" algn="ctr" defTabSz="914377" rtl="0" eaLnBrk="1" fontAlgn="auto" latinLnBrk="0" hangingPunct="1">
                        <a:lnSpc>
                          <a:spcPct val="100000"/>
                        </a:lnSpc>
                        <a:spcBef>
                          <a:spcPts val="0"/>
                        </a:spcBef>
                        <a:spcAft>
                          <a:spcPts val="0"/>
                        </a:spcAft>
                        <a:buClrTx/>
                        <a:buSzTx/>
                        <a:buFontTx/>
                        <a:buNone/>
                        <a:tabLst/>
                        <a:defRPr/>
                      </a:pPr>
                      <a:r>
                        <a:rPr lang="en-GB" sz="1400" kern="1200" baseline="0" dirty="0">
                          <a:latin typeface="Times New Roman"/>
                          <a:cs typeface="Times New Roman"/>
                        </a:rPr>
                        <a:t>2D and/or 3D dual inversion recovery</a:t>
                      </a:r>
                    </a:p>
                    <a:p>
                      <a:pPr marL="0" marR="0" indent="0" algn="ctr" defTabSz="914377" rtl="0" eaLnBrk="1" fontAlgn="auto" latinLnBrk="0" hangingPunct="1">
                        <a:lnSpc>
                          <a:spcPct val="100000"/>
                        </a:lnSpc>
                        <a:spcBef>
                          <a:spcPts val="0"/>
                        </a:spcBef>
                        <a:spcAft>
                          <a:spcPts val="0"/>
                        </a:spcAft>
                        <a:buClrTx/>
                        <a:buSzTx/>
                        <a:buFontTx/>
                        <a:buNone/>
                        <a:tabLst/>
                        <a:defRPr/>
                      </a:pPr>
                      <a:endParaRPr lang="en-US" sz="1400" kern="1200" dirty="0">
                        <a:solidFill>
                          <a:srgbClr val="000000"/>
                        </a:solidFill>
                        <a:latin typeface="Times New Roman"/>
                        <a:ea typeface="+mn-ea"/>
                        <a:cs typeface="Times New Roman"/>
                      </a:endParaRPr>
                    </a:p>
                  </a:txBody>
                  <a:tcPr marL="68681" marR="68681" marT="34292" marB="34292" anchor="ctr"/>
                </a:tc>
                <a:extLst>
                  <a:ext uri="{0D108BD9-81ED-4DB2-BD59-A6C34878D82A}">
                    <a16:rowId xmlns:a16="http://schemas.microsoft.com/office/drawing/2014/main" xmlns="" val="10005"/>
                  </a:ext>
                </a:extLst>
              </a:tr>
              <a:tr h="424186">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r>
                        <a:rPr lang="en-GB" sz="1400" dirty="0">
                          <a:latin typeface="Times New Roman"/>
                          <a:cs typeface="Times New Roman"/>
                        </a:rPr>
                        <a:t>Delay</a:t>
                      </a:r>
                      <a:r>
                        <a:rPr lang="en-GB" sz="1400" baseline="0" dirty="0">
                          <a:latin typeface="Times New Roman"/>
                          <a:cs typeface="Times New Roman"/>
                        </a:rPr>
                        <a:t> between </a:t>
                      </a:r>
                      <a:r>
                        <a:rPr lang="en-GB" sz="1400" baseline="0" dirty="0" err="1">
                          <a:latin typeface="Times New Roman"/>
                          <a:cs typeface="Times New Roman"/>
                        </a:rPr>
                        <a:t>Gd</a:t>
                      </a:r>
                      <a:r>
                        <a:rPr lang="en-GB" sz="1400" baseline="0" dirty="0">
                          <a:latin typeface="Times New Roman"/>
                          <a:cs typeface="Times New Roman"/>
                        </a:rPr>
                        <a:t> injection and scanning</a:t>
                      </a:r>
                      <a:endParaRPr lang="en-US" sz="1400" b="1" dirty="0">
                        <a:solidFill>
                          <a:srgbClr val="000000"/>
                        </a:solidFill>
                        <a:latin typeface="Times New Roman"/>
                        <a:cs typeface="Times New Roman"/>
                      </a:endParaRPr>
                    </a:p>
                  </a:txBody>
                  <a:tcPr marL="68681" marR="68681" marT="34292" marB="34292"/>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400" u="none" kern="1200" dirty="0">
                          <a:latin typeface="Times New Roman"/>
                          <a:cs typeface="Times New Roman"/>
                        </a:rPr>
                        <a:t>≥</a:t>
                      </a:r>
                      <a:r>
                        <a:rPr lang="en-GB" sz="1400" kern="1200" dirty="0">
                          <a:latin typeface="Times New Roman"/>
                          <a:cs typeface="Times New Roman"/>
                        </a:rPr>
                        <a:t>5 mins</a:t>
                      </a:r>
                      <a:endParaRPr lang="en-US" sz="1400" kern="1200" dirty="0">
                        <a:solidFill>
                          <a:srgbClr val="000000"/>
                        </a:solidFill>
                        <a:latin typeface="Times New Roman"/>
                        <a:ea typeface="+mn-ea"/>
                        <a:cs typeface="Times New Roman"/>
                      </a:endParaRPr>
                    </a:p>
                  </a:txBody>
                  <a:tcPr marL="68681" marR="68681" marT="34292" marB="34292" anchor="ctr"/>
                </a:tc>
                <a:tc>
                  <a:txBody>
                    <a:bodyPr/>
                    <a:lstStyle>
                      <a:lvl1pPr>
                        <a:defRPr>
                          <a:solidFill>
                            <a:schemeClr val="dk1"/>
                          </a:solidFill>
                          <a:latin typeface="Calibri"/>
                        </a:defRPr>
                      </a:lvl1pPr>
                      <a:lvl2pPr>
                        <a:defRPr>
                          <a:solidFill>
                            <a:schemeClr val="dk1"/>
                          </a:solidFill>
                          <a:latin typeface="Calibri"/>
                        </a:defRPr>
                      </a:lvl2pPr>
                      <a:lvl3pPr>
                        <a:defRPr>
                          <a:solidFill>
                            <a:schemeClr val="dk1"/>
                          </a:solidFill>
                          <a:latin typeface="Calibri"/>
                        </a:defRPr>
                      </a:lvl3pPr>
                      <a:lvl4pPr>
                        <a:defRPr>
                          <a:solidFill>
                            <a:schemeClr val="dk1"/>
                          </a:solidFill>
                          <a:latin typeface="Calibri"/>
                        </a:defRPr>
                      </a:lvl4pPr>
                      <a:lvl5pPr>
                        <a:defRPr>
                          <a:solidFill>
                            <a:schemeClr val="dk1"/>
                          </a:solidFill>
                          <a:latin typeface="Calibri"/>
                        </a:defRPr>
                      </a:lvl5pPr>
                      <a:lvl6pPr>
                        <a:defRPr>
                          <a:solidFill>
                            <a:schemeClr val="dk1"/>
                          </a:solidFill>
                          <a:latin typeface="Calibri"/>
                        </a:defRPr>
                      </a:lvl6pPr>
                      <a:lvl7pPr>
                        <a:defRPr>
                          <a:solidFill>
                            <a:schemeClr val="dk1"/>
                          </a:solidFill>
                          <a:latin typeface="Calibri"/>
                        </a:defRPr>
                      </a:lvl7pPr>
                      <a:lvl8pPr>
                        <a:defRPr>
                          <a:solidFill>
                            <a:schemeClr val="dk1"/>
                          </a:solidFill>
                          <a:latin typeface="Calibri"/>
                        </a:defRPr>
                      </a:lvl8pPr>
                      <a:lvl9pPr>
                        <a:defRPr>
                          <a:solidFill>
                            <a:schemeClr val="dk1"/>
                          </a:solidFill>
                          <a:latin typeface="Calibri"/>
                        </a:defRPr>
                      </a:lvl9p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400" u="none" kern="1200" dirty="0">
                          <a:latin typeface="Times New Roman"/>
                          <a:cs typeface="Times New Roman"/>
                        </a:rPr>
                        <a:t>≥</a:t>
                      </a:r>
                      <a:r>
                        <a:rPr lang="en-GB" sz="1400" kern="1200" dirty="0">
                          <a:latin typeface="Times New Roman"/>
                          <a:cs typeface="Times New Roman"/>
                        </a:rPr>
                        <a:t>5 mins</a:t>
                      </a:r>
                      <a:endParaRPr lang="en-US" sz="1400" kern="1200" dirty="0">
                        <a:solidFill>
                          <a:srgbClr val="000000"/>
                        </a:solidFill>
                        <a:latin typeface="Times New Roman"/>
                        <a:ea typeface="+mn-ea"/>
                        <a:cs typeface="Times New Roman"/>
                      </a:endParaRPr>
                    </a:p>
                  </a:txBody>
                  <a:tcPr marL="68681" marR="68681" marT="34292" marB="34292" anchor="ctr"/>
                </a:tc>
                <a:extLst>
                  <a:ext uri="{0D108BD9-81ED-4DB2-BD59-A6C34878D82A}">
                    <a16:rowId xmlns:a16="http://schemas.microsoft.com/office/drawing/2014/main" xmlns="" val="10006"/>
                  </a:ext>
                </a:extLst>
              </a:tr>
            </a:tbl>
          </a:graphicData>
        </a:graphic>
      </p:graphicFrame>
      <p:sp>
        <p:nvSpPr>
          <p:cNvPr id="5" name="Rettangolo 4"/>
          <p:cNvSpPr/>
          <p:nvPr/>
        </p:nvSpPr>
        <p:spPr>
          <a:xfrm>
            <a:off x="149319" y="190174"/>
            <a:ext cx="5380800" cy="769441"/>
          </a:xfrm>
          <a:prstGeom prst="rect">
            <a:avLst/>
          </a:prstGeom>
        </p:spPr>
        <p:txBody>
          <a:bodyPr wrap="none">
            <a:spAutoFit/>
          </a:bodyPr>
          <a:lstStyle/>
          <a:p>
            <a:r>
              <a:rPr lang="en-US" sz="4400" i="1" dirty="0">
                <a:solidFill>
                  <a:srgbClr val="FF0000"/>
                </a:solidFill>
                <a:latin typeface="Times New Roman"/>
                <a:cs typeface="Times New Roman"/>
              </a:rPr>
              <a:t>MAGNIMS </a:t>
            </a:r>
            <a:r>
              <a:rPr lang="en-US" sz="4400" i="1" dirty="0" smtClean="0">
                <a:solidFill>
                  <a:srgbClr val="FF0000"/>
                </a:solidFill>
                <a:latin typeface="Times New Roman"/>
                <a:cs typeface="Times New Roman"/>
              </a:rPr>
              <a:t>guidelines </a:t>
            </a:r>
            <a:endParaRPr lang="it-IT" sz="4400" dirty="0"/>
          </a:p>
        </p:txBody>
      </p:sp>
      <p:sp>
        <p:nvSpPr>
          <p:cNvPr id="6" name="CasellaDiTesto 5">
            <a:extLst>
              <a:ext uri="{FF2B5EF4-FFF2-40B4-BE49-F238E27FC236}">
                <a16:creationId xmlns:a16="http://schemas.microsoft.com/office/drawing/2014/main" xmlns="" id="{B61F4AA1-69FA-6144-8930-E73D142CE224}"/>
              </a:ext>
            </a:extLst>
          </p:cNvPr>
          <p:cNvSpPr txBox="1"/>
          <p:nvPr/>
        </p:nvSpPr>
        <p:spPr>
          <a:xfrm>
            <a:off x="5874123" y="6349694"/>
            <a:ext cx="3126924" cy="307777"/>
          </a:xfrm>
          <a:prstGeom prst="rect">
            <a:avLst/>
          </a:prstGeom>
        </p:spPr>
        <p:txBody>
          <a:bodyPr wrap="square" anchor="b" anchorCtr="0">
            <a:spAutoFit/>
          </a:bodyPr>
          <a:lstStyle>
            <a:defPPr>
              <a:defRPr lang="it-IT"/>
            </a:defPPr>
            <a:lvl1pPr>
              <a:defRPr sz="1000" i="1" kern="0">
                <a:solidFill>
                  <a:schemeClr val="tx1">
                    <a:lumMod val="50000"/>
                    <a:lumOff val="50000"/>
                  </a:schemeClr>
                </a:solidFill>
                <a:latin typeface="Arial" panose="020B0604020202020204" pitchFamily="34" charset="0"/>
                <a:cs typeface="Arial" panose="020B0604020202020204" pitchFamily="34" charset="0"/>
              </a:defRPr>
            </a:lvl1pPr>
          </a:lstStyle>
          <a:p>
            <a:pPr>
              <a:spcAft>
                <a:spcPts val="300"/>
              </a:spcAft>
            </a:pPr>
            <a:r>
              <a:rPr lang="en-GB" sz="1400" dirty="0" err="1">
                <a:solidFill>
                  <a:schemeClr val="tx1"/>
                </a:solidFill>
                <a:latin typeface="Times New Roman"/>
                <a:cs typeface="Times New Roman"/>
              </a:rPr>
              <a:t>Rovira</a:t>
            </a:r>
            <a:r>
              <a:rPr lang="en-GB" sz="1400" dirty="0">
                <a:solidFill>
                  <a:schemeClr val="tx1"/>
                </a:solidFill>
                <a:latin typeface="Times New Roman"/>
                <a:cs typeface="Times New Roman"/>
              </a:rPr>
              <a:t> et al., Nat Rev </a:t>
            </a:r>
            <a:r>
              <a:rPr lang="en-GB" sz="1400" dirty="0" err="1">
                <a:solidFill>
                  <a:schemeClr val="tx1"/>
                </a:solidFill>
                <a:latin typeface="Times New Roman"/>
                <a:cs typeface="Times New Roman"/>
              </a:rPr>
              <a:t>Neurol</a:t>
            </a:r>
            <a:r>
              <a:rPr lang="en-GB" sz="1400" dirty="0">
                <a:solidFill>
                  <a:schemeClr val="tx1"/>
                </a:solidFill>
                <a:latin typeface="Times New Roman"/>
                <a:cs typeface="Times New Roman"/>
              </a:rPr>
              <a:t> 2015</a:t>
            </a:r>
          </a:p>
        </p:txBody>
      </p:sp>
      <p:sp>
        <p:nvSpPr>
          <p:cNvPr id="7" name="CasellaDiTesto 6"/>
          <p:cNvSpPr txBox="1"/>
          <p:nvPr/>
        </p:nvSpPr>
        <p:spPr>
          <a:xfrm>
            <a:off x="554334" y="1112389"/>
            <a:ext cx="1971062" cy="461665"/>
          </a:xfrm>
          <a:prstGeom prst="rect">
            <a:avLst/>
          </a:prstGeom>
          <a:noFill/>
        </p:spPr>
        <p:txBody>
          <a:bodyPr wrap="none" rtlCol="0">
            <a:spAutoFit/>
          </a:bodyPr>
          <a:lstStyle/>
          <a:p>
            <a:r>
              <a:rPr lang="it-IT" sz="2400" dirty="0" smtClean="0">
                <a:solidFill>
                  <a:schemeClr val="tx2">
                    <a:lumMod val="75000"/>
                  </a:schemeClr>
                </a:solidFill>
                <a:latin typeface="Times New Roman"/>
                <a:cs typeface="Times New Roman"/>
              </a:rPr>
              <a:t>Brain </a:t>
            </a:r>
            <a:r>
              <a:rPr lang="it-IT" sz="2400" dirty="0" err="1" smtClean="0">
                <a:solidFill>
                  <a:schemeClr val="tx2">
                    <a:lumMod val="75000"/>
                  </a:schemeClr>
                </a:solidFill>
                <a:latin typeface="Times New Roman"/>
                <a:cs typeface="Times New Roman"/>
              </a:rPr>
              <a:t>Imaging</a:t>
            </a:r>
            <a:endParaRPr lang="it-IT" sz="2400"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29778916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 xmlns:a16="http://schemas.microsoft.com/office/drawing/2014/main" id="{54B77F2F-886C-1A43-8E28-124F7D0A5FBD}"/>
              </a:ext>
            </a:extLst>
          </p:cNvPr>
          <p:cNvSpPr>
            <a:spLocks/>
          </p:cNvSpPr>
          <p:nvPr/>
        </p:nvSpPr>
        <p:spPr bwMode="auto">
          <a:xfrm>
            <a:off x="1473400" y="44451"/>
            <a:ext cx="6193631" cy="990600"/>
          </a:xfrm>
          <a:custGeom>
            <a:avLst/>
            <a:gdLst>
              <a:gd name="T0" fmla="*/ 2147483647 w 21600"/>
              <a:gd name="T1" fmla="*/ 0 h 21600"/>
              <a:gd name="T2" fmla="*/ 2147483647 w 21600"/>
              <a:gd name="T3" fmla="*/ 1041861716 h 21600"/>
              <a:gd name="T4" fmla="*/ 2147483647 w 21600"/>
              <a:gd name="T5" fmla="*/ 2083721322 h 21600"/>
              <a:gd name="T6" fmla="*/ 0 w 21600"/>
              <a:gd name="T7" fmla="*/ 104186171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90" tIns="35095" rIns="67490" bIns="35095" anchor="ctr"/>
          <a:lstStyle>
            <a:lvl1pPr eaLnBrk="0" hangingPunct="0">
              <a:spcBef>
                <a:spcPts val="800"/>
              </a:spcBef>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3200">
                <a:solidFill>
                  <a:srgbClr val="000000"/>
                </a:solidFill>
                <a:latin typeface="Cambria" panose="02040503050406030204" pitchFamily="18" charset="0"/>
                <a:ea typeface="Microsoft YaHei" panose="020B0503020204020204" pitchFamily="34" charset="-122"/>
                <a:cs typeface="Arial" panose="020B0604020202020204" pitchFamily="34" charset="0"/>
              </a:defRPr>
            </a:lvl1pPr>
            <a:lvl2pPr marL="742950" indent="-285750" eaLnBrk="0" hangingPunct="0">
              <a:spcBef>
                <a:spcPct val="20000"/>
              </a:spcBef>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20000"/>
              </a:spcBef>
              <a:spcAft>
                <a:spcPct val="0"/>
              </a:spcAft>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20000"/>
              </a:spcBef>
              <a:spcAft>
                <a:spcPct val="0"/>
              </a:spcAft>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20000"/>
              </a:spcBef>
              <a:spcAft>
                <a:spcPct val="0"/>
              </a:spcAft>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20000"/>
              </a:spcBef>
              <a:spcAft>
                <a:spcPct val="0"/>
              </a:spcAft>
              <a:buChar char="»"/>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2000">
                <a:solidFill>
                  <a:schemeClr val="tx1"/>
                </a:solidFill>
                <a:latin typeface="Arial" panose="020B0604020202020204" pitchFamily="34" charset="0"/>
                <a:ea typeface="Microsoft YaHei" panose="020B0503020204020204" pitchFamily="34" charset="-122"/>
              </a:defRPr>
            </a:lvl9pPr>
          </a:lstStyle>
          <a:p>
            <a:pPr algn="ctr" eaLnBrk="1">
              <a:spcBef>
                <a:spcPct val="0"/>
              </a:spcBef>
              <a:defRPr/>
            </a:pPr>
            <a:endParaRPr lang="it-IT" altLang="it-IT" sz="2399" b="1" dirty="0">
              <a:solidFill>
                <a:srgbClr val="009999"/>
              </a:solidFill>
              <a:latin typeface="+mn-lt"/>
            </a:endParaRPr>
          </a:p>
        </p:txBody>
      </p:sp>
      <p:sp>
        <p:nvSpPr>
          <p:cNvPr id="20" name="Rectangle 2">
            <a:extLst>
              <a:ext uri="{FF2B5EF4-FFF2-40B4-BE49-F238E27FC236}">
                <a16:creationId xmlns="" xmlns:a16="http://schemas.microsoft.com/office/drawing/2014/main" id="{AB11F66B-F067-424F-BF5D-1F8F22412842}"/>
              </a:ext>
            </a:extLst>
          </p:cNvPr>
          <p:cNvSpPr/>
          <p:nvPr/>
        </p:nvSpPr>
        <p:spPr>
          <a:xfrm>
            <a:off x="1597224" y="61913"/>
            <a:ext cx="5944791" cy="99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67490" tIns="35095" rIns="67490" bIns="35095" anchor="ctr"/>
          <a:lstStyle/>
          <a:p>
            <a:pPr algn="ctr">
              <a:tabLst>
                <a:tab pos="0" algn="l"/>
                <a:tab pos="685663" algn="l"/>
                <a:tab pos="1371326" algn="l"/>
                <a:tab pos="2056988" algn="l"/>
                <a:tab pos="2742651" algn="l"/>
                <a:tab pos="3428315" algn="l"/>
                <a:tab pos="4113977" algn="l"/>
                <a:tab pos="4799639" algn="l"/>
                <a:tab pos="5485303" algn="l"/>
                <a:tab pos="6170966" algn="l"/>
                <a:tab pos="6856628" algn="l"/>
                <a:tab pos="7542291" algn="l"/>
              </a:tabLst>
              <a:defRPr/>
            </a:pPr>
            <a:r>
              <a:rPr lang="it-IT" sz="2399" b="1" dirty="0">
                <a:solidFill>
                  <a:srgbClr val="009999"/>
                </a:solidFill>
                <a:ea typeface="Microsoft YaHei" pitchFamily="2"/>
                <a:cs typeface="Arial" pitchFamily="2"/>
              </a:rPr>
              <a:t> </a:t>
            </a:r>
          </a:p>
        </p:txBody>
      </p:sp>
      <p:sp>
        <p:nvSpPr>
          <p:cNvPr id="33" name="Rectángulo 5">
            <a:extLst>
              <a:ext uri="{FF2B5EF4-FFF2-40B4-BE49-F238E27FC236}">
                <a16:creationId xmlns="" xmlns:a16="http://schemas.microsoft.com/office/drawing/2014/main" id="{42DC4FC5-5454-BF48-8167-D6B0F70BF56C}"/>
              </a:ext>
            </a:extLst>
          </p:cNvPr>
          <p:cNvSpPr/>
          <p:nvPr/>
        </p:nvSpPr>
        <p:spPr>
          <a:xfrm rot="16200000">
            <a:off x="-1026170" y="4475944"/>
            <a:ext cx="2916089" cy="554000"/>
          </a:xfrm>
          <a:prstGeom prst="rect">
            <a:avLst/>
          </a:prstGeom>
        </p:spPr>
        <p:txBody>
          <a:bodyPr wrap="square" anchor="b">
            <a:spAutoFit/>
          </a:bodyPr>
          <a:lstStyle/>
          <a:p>
            <a:pPr>
              <a:defRPr/>
            </a:pPr>
            <a:r>
              <a:rPr lang="en-GB" altLang="es-ES" sz="1000" i="1" kern="0" dirty="0">
                <a:solidFill>
                  <a:srgbClr val="17375E"/>
                </a:solidFill>
                <a:latin typeface="Times New Roman"/>
                <a:ea typeface="Calibri" panose="020F0502020204030204" pitchFamily="34" charset="0"/>
                <a:cs typeface="Times New Roman"/>
              </a:rPr>
              <a:t>Freedman et al., Can J </a:t>
            </a:r>
            <a:r>
              <a:rPr lang="en-GB" altLang="es-ES" sz="1000" i="1" kern="0" dirty="0" err="1">
                <a:solidFill>
                  <a:srgbClr val="17375E"/>
                </a:solidFill>
                <a:latin typeface="Times New Roman"/>
                <a:ea typeface="Calibri" panose="020F0502020204030204" pitchFamily="34" charset="0"/>
                <a:cs typeface="Times New Roman"/>
              </a:rPr>
              <a:t>Neurol</a:t>
            </a:r>
            <a:r>
              <a:rPr lang="en-GB" altLang="es-ES" sz="1000" i="1" kern="0" dirty="0">
                <a:solidFill>
                  <a:srgbClr val="17375E"/>
                </a:solidFill>
                <a:latin typeface="Times New Roman"/>
                <a:ea typeface="Calibri" panose="020F0502020204030204" pitchFamily="34" charset="0"/>
                <a:cs typeface="Times New Roman"/>
              </a:rPr>
              <a:t> </a:t>
            </a:r>
            <a:r>
              <a:rPr lang="en-GB" altLang="es-ES" sz="1000" i="1" kern="0" dirty="0" err="1">
                <a:solidFill>
                  <a:srgbClr val="17375E"/>
                </a:solidFill>
                <a:latin typeface="Times New Roman"/>
                <a:ea typeface="Calibri" panose="020F0502020204030204" pitchFamily="34" charset="0"/>
                <a:cs typeface="Times New Roman"/>
              </a:rPr>
              <a:t>Sci</a:t>
            </a:r>
            <a:r>
              <a:rPr lang="en-GB" altLang="es-ES" sz="1000" i="1" kern="0" dirty="0">
                <a:solidFill>
                  <a:srgbClr val="17375E"/>
                </a:solidFill>
                <a:latin typeface="Times New Roman"/>
                <a:ea typeface="Calibri" panose="020F0502020204030204" pitchFamily="34" charset="0"/>
                <a:cs typeface="Times New Roman"/>
              </a:rPr>
              <a:t> 2013</a:t>
            </a:r>
          </a:p>
          <a:p>
            <a:pPr>
              <a:defRPr/>
            </a:pPr>
            <a:r>
              <a:rPr lang="en-GB" altLang="es-ES" sz="1000" i="1" kern="0" dirty="0" err="1">
                <a:solidFill>
                  <a:srgbClr val="17375E"/>
                </a:solidFill>
                <a:latin typeface="Times New Roman"/>
                <a:ea typeface="Calibri" panose="020F0502020204030204" pitchFamily="34" charset="0"/>
                <a:cs typeface="Times New Roman"/>
              </a:rPr>
              <a:t>Rovira</a:t>
            </a:r>
            <a:r>
              <a:rPr lang="en-GB" altLang="es-ES" sz="1000" i="1" kern="0" dirty="0">
                <a:solidFill>
                  <a:srgbClr val="17375E"/>
                </a:solidFill>
                <a:latin typeface="Times New Roman"/>
                <a:ea typeface="Calibri" panose="020F0502020204030204" pitchFamily="34" charset="0"/>
                <a:cs typeface="Times New Roman"/>
              </a:rPr>
              <a:t> et al.,  </a:t>
            </a:r>
            <a:r>
              <a:rPr lang="en-GB" altLang="es-ES" sz="1000" i="1" kern="0" dirty="0" err="1">
                <a:solidFill>
                  <a:srgbClr val="17375E"/>
                </a:solidFill>
                <a:latin typeface="Times New Roman"/>
                <a:ea typeface="Calibri" panose="020F0502020204030204" pitchFamily="34" charset="0"/>
                <a:cs typeface="Times New Roman"/>
              </a:rPr>
              <a:t>Ther</a:t>
            </a:r>
            <a:r>
              <a:rPr lang="en-GB" altLang="es-ES" sz="1000" i="1" kern="0" dirty="0">
                <a:solidFill>
                  <a:srgbClr val="17375E"/>
                </a:solidFill>
                <a:latin typeface="Times New Roman"/>
                <a:ea typeface="Calibri" panose="020F0502020204030204" pitchFamily="34" charset="0"/>
                <a:cs typeface="Times New Roman"/>
              </a:rPr>
              <a:t> </a:t>
            </a:r>
            <a:r>
              <a:rPr lang="en-GB" altLang="es-ES" sz="1000" i="1" kern="0" dirty="0" err="1">
                <a:solidFill>
                  <a:srgbClr val="17375E"/>
                </a:solidFill>
                <a:latin typeface="Times New Roman"/>
                <a:ea typeface="Calibri" panose="020F0502020204030204" pitchFamily="34" charset="0"/>
                <a:cs typeface="Times New Roman"/>
              </a:rPr>
              <a:t>Adv</a:t>
            </a:r>
            <a:r>
              <a:rPr lang="en-GB" altLang="es-ES" sz="1000" i="1" kern="0" dirty="0">
                <a:solidFill>
                  <a:srgbClr val="17375E"/>
                </a:solidFill>
                <a:latin typeface="Times New Roman"/>
                <a:ea typeface="Calibri" panose="020F0502020204030204" pitchFamily="34" charset="0"/>
                <a:cs typeface="Times New Roman"/>
              </a:rPr>
              <a:t> </a:t>
            </a:r>
            <a:r>
              <a:rPr lang="en-GB" altLang="es-ES" sz="1000" i="1" kern="0" dirty="0" err="1">
                <a:solidFill>
                  <a:srgbClr val="17375E"/>
                </a:solidFill>
                <a:latin typeface="Times New Roman"/>
                <a:ea typeface="Calibri" panose="020F0502020204030204" pitchFamily="34" charset="0"/>
                <a:cs typeface="Times New Roman"/>
              </a:rPr>
              <a:t>Neurol</a:t>
            </a:r>
            <a:r>
              <a:rPr lang="en-GB" altLang="es-ES" sz="1000" i="1" kern="0" dirty="0">
                <a:solidFill>
                  <a:srgbClr val="17375E"/>
                </a:solidFill>
                <a:latin typeface="Times New Roman"/>
                <a:ea typeface="Calibri" panose="020F0502020204030204" pitchFamily="34" charset="0"/>
                <a:cs typeface="Times New Roman"/>
              </a:rPr>
              <a:t> Dis 2013</a:t>
            </a:r>
          </a:p>
          <a:p>
            <a:pPr>
              <a:defRPr/>
            </a:pPr>
            <a:r>
              <a:rPr lang="en-GB" altLang="es-ES" sz="1000" i="1" kern="0" dirty="0" err="1">
                <a:solidFill>
                  <a:srgbClr val="17375E"/>
                </a:solidFill>
                <a:latin typeface="Times New Roman"/>
                <a:ea typeface="Calibri" panose="020F0502020204030204" pitchFamily="34" charset="0"/>
                <a:cs typeface="Times New Roman"/>
              </a:rPr>
              <a:t>Giovannoni</a:t>
            </a:r>
            <a:r>
              <a:rPr lang="en-GB" altLang="es-ES" sz="1000" i="1" kern="0" dirty="0">
                <a:solidFill>
                  <a:srgbClr val="17375E"/>
                </a:solidFill>
                <a:latin typeface="Times New Roman"/>
                <a:ea typeface="Calibri" panose="020F0502020204030204" pitchFamily="34" charset="0"/>
                <a:cs typeface="Times New Roman"/>
              </a:rPr>
              <a:t>  et al., </a:t>
            </a:r>
            <a:r>
              <a:rPr lang="en-GB" altLang="es-ES" sz="1000" i="1" kern="0" dirty="0" err="1">
                <a:solidFill>
                  <a:srgbClr val="17375E"/>
                </a:solidFill>
                <a:latin typeface="Times New Roman"/>
                <a:ea typeface="Calibri" panose="020F0502020204030204" pitchFamily="34" charset="0"/>
                <a:cs typeface="Times New Roman"/>
              </a:rPr>
              <a:t>Mult</a:t>
            </a:r>
            <a:r>
              <a:rPr lang="en-GB" altLang="es-ES" sz="1000" i="1" kern="0" dirty="0">
                <a:solidFill>
                  <a:srgbClr val="17375E"/>
                </a:solidFill>
                <a:latin typeface="Times New Roman"/>
                <a:ea typeface="Calibri" panose="020F0502020204030204" pitchFamily="34" charset="0"/>
                <a:cs typeface="Times New Roman"/>
              </a:rPr>
              <a:t> </a:t>
            </a:r>
            <a:r>
              <a:rPr lang="en-GB" altLang="es-ES" sz="1000" i="1" kern="0" dirty="0" err="1">
                <a:solidFill>
                  <a:srgbClr val="17375E"/>
                </a:solidFill>
                <a:latin typeface="Times New Roman"/>
                <a:ea typeface="Calibri" panose="020F0502020204030204" pitchFamily="34" charset="0"/>
                <a:cs typeface="Times New Roman"/>
              </a:rPr>
              <a:t>Scler</a:t>
            </a:r>
            <a:r>
              <a:rPr lang="en-GB" altLang="es-ES" sz="1000" i="1" kern="0" dirty="0">
                <a:solidFill>
                  <a:srgbClr val="17375E"/>
                </a:solidFill>
                <a:latin typeface="Times New Roman"/>
                <a:ea typeface="Calibri" panose="020F0502020204030204" pitchFamily="34" charset="0"/>
                <a:cs typeface="Times New Roman"/>
              </a:rPr>
              <a:t> </a:t>
            </a:r>
            <a:r>
              <a:rPr lang="en-GB" altLang="es-ES" sz="1000" i="1" kern="0" dirty="0" err="1">
                <a:solidFill>
                  <a:srgbClr val="17375E"/>
                </a:solidFill>
                <a:latin typeface="Times New Roman"/>
                <a:ea typeface="Calibri" panose="020F0502020204030204" pitchFamily="34" charset="0"/>
                <a:cs typeface="Times New Roman"/>
              </a:rPr>
              <a:t>Relat</a:t>
            </a:r>
            <a:r>
              <a:rPr lang="en-GB" altLang="es-ES" sz="1000" i="1" kern="0" dirty="0">
                <a:solidFill>
                  <a:srgbClr val="17375E"/>
                </a:solidFill>
                <a:latin typeface="Times New Roman"/>
                <a:ea typeface="Calibri" panose="020F0502020204030204" pitchFamily="34" charset="0"/>
                <a:cs typeface="Times New Roman"/>
              </a:rPr>
              <a:t> </a:t>
            </a:r>
            <a:r>
              <a:rPr lang="en-GB" altLang="es-ES" sz="1000" i="1" kern="0" dirty="0" err="1">
                <a:solidFill>
                  <a:srgbClr val="17375E"/>
                </a:solidFill>
                <a:latin typeface="Times New Roman"/>
                <a:ea typeface="Calibri" panose="020F0502020204030204" pitchFamily="34" charset="0"/>
                <a:cs typeface="Times New Roman"/>
              </a:rPr>
              <a:t>Disord</a:t>
            </a:r>
            <a:r>
              <a:rPr lang="en-GB" altLang="es-ES" sz="1000" i="1" kern="0" dirty="0">
                <a:solidFill>
                  <a:srgbClr val="17375E"/>
                </a:solidFill>
                <a:latin typeface="Times New Roman"/>
                <a:ea typeface="Calibri" panose="020F0502020204030204" pitchFamily="34" charset="0"/>
                <a:cs typeface="Times New Roman"/>
              </a:rPr>
              <a:t> 2015</a:t>
            </a:r>
          </a:p>
        </p:txBody>
      </p:sp>
      <p:sp>
        <p:nvSpPr>
          <p:cNvPr id="34" name="Content Placeholder 2">
            <a:extLst>
              <a:ext uri="{FF2B5EF4-FFF2-40B4-BE49-F238E27FC236}">
                <a16:creationId xmlns="" xmlns:a16="http://schemas.microsoft.com/office/drawing/2014/main" id="{F79C2749-879B-FD4E-9814-6DE842CFA035}"/>
              </a:ext>
            </a:extLst>
          </p:cNvPr>
          <p:cNvSpPr txBox="1">
            <a:spLocks/>
          </p:cNvSpPr>
          <p:nvPr/>
        </p:nvSpPr>
        <p:spPr>
          <a:xfrm>
            <a:off x="947726" y="3215976"/>
            <a:ext cx="6594289" cy="2603036"/>
          </a:xfrm>
          <a:prstGeom prst="rect">
            <a:avLst/>
          </a:prstGeom>
        </p:spPr>
        <p:txBody>
          <a:bodyPr lIns="27000" tIns="27000" rIns="27000" bIns="27000"/>
          <a:lstStyle>
            <a:lvl1pPr marL="342900" indent="-342900" algn="l" defTabSz="457200" rtl="0" eaLnBrk="1" latinLnBrk="0" hangingPunct="1">
              <a:spcBef>
                <a:spcPct val="20000"/>
              </a:spcBef>
              <a:buClr>
                <a:srgbClr val="047576"/>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047576"/>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rgbClr val="047576"/>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047576"/>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rgbClr val="047576"/>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indent="-182563">
              <a:defRPr/>
            </a:pPr>
            <a:r>
              <a:rPr lang="en-GB" sz="1400" dirty="0">
                <a:latin typeface="Times New Roman"/>
                <a:cs typeface="Times New Roman"/>
              </a:rPr>
              <a:t>Unscheduled MRI scan if required </a:t>
            </a:r>
          </a:p>
          <a:p>
            <a:pPr marL="358775" lvl="1" indent="-176213">
              <a:defRPr/>
            </a:pPr>
            <a:r>
              <a:rPr lang="en-GB" sz="1400" dirty="0">
                <a:latin typeface="Times New Roman"/>
                <a:cs typeface="Times New Roman"/>
              </a:rPr>
              <a:t>Safety</a:t>
            </a:r>
          </a:p>
          <a:p>
            <a:pPr marL="358775" lvl="1" indent="-176213">
              <a:defRPr/>
            </a:pPr>
            <a:r>
              <a:rPr lang="en-GB" sz="1400" dirty="0">
                <a:latin typeface="Times New Roman"/>
                <a:cs typeface="Times New Roman"/>
              </a:rPr>
              <a:t>Suspected comorbidity</a:t>
            </a:r>
          </a:p>
          <a:p>
            <a:pPr marL="358775" lvl="1" indent="-176213">
              <a:defRPr/>
            </a:pPr>
            <a:r>
              <a:rPr lang="en-GB" sz="1400" dirty="0">
                <a:latin typeface="Times New Roman"/>
                <a:cs typeface="Times New Roman"/>
              </a:rPr>
              <a:t>Confirmed relapses/progression (if impact on therapy)</a:t>
            </a:r>
          </a:p>
          <a:p>
            <a:pPr marL="342900" lvl="1" indent="0">
              <a:buNone/>
              <a:defRPr/>
            </a:pPr>
            <a:endParaRPr lang="en-GB" sz="1400" dirty="0">
              <a:latin typeface="Times New Roman"/>
              <a:cs typeface="Times New Roman"/>
            </a:endParaRPr>
          </a:p>
          <a:p>
            <a:pPr marL="182563" indent="-182563">
              <a:defRPr/>
            </a:pPr>
            <a:r>
              <a:rPr lang="en-GB" sz="1400" dirty="0">
                <a:latin typeface="Times New Roman"/>
                <a:cs typeface="Times New Roman"/>
              </a:rPr>
              <a:t>Additional scans required for relapsed treatment-related adverse events (PML)</a:t>
            </a:r>
          </a:p>
          <a:p>
            <a:pPr marL="358775" lvl="1" indent="-176213">
              <a:defRPr/>
            </a:pPr>
            <a:r>
              <a:rPr lang="en-GB" sz="1400" dirty="0">
                <a:latin typeface="Times New Roman"/>
                <a:cs typeface="Times New Roman"/>
              </a:rPr>
              <a:t>Brain only (spinal cord MRI only in some clinical situations)</a:t>
            </a:r>
          </a:p>
          <a:p>
            <a:pPr lvl="1">
              <a:defRPr/>
            </a:pPr>
            <a:endParaRPr lang="en-GB" sz="1400" dirty="0">
              <a:latin typeface="Times New Roman"/>
              <a:cs typeface="Times New Roman"/>
            </a:endParaRPr>
          </a:p>
          <a:p>
            <a:pPr marL="182563" indent="-182563">
              <a:defRPr/>
            </a:pPr>
            <a:r>
              <a:rPr lang="en-US" sz="1400" b="1" dirty="0">
                <a:solidFill>
                  <a:srgbClr val="FF0000"/>
                </a:solidFill>
                <a:latin typeface="Times New Roman"/>
                <a:cs typeface="Times New Roman"/>
              </a:rPr>
              <a:t>Disease activity within the first weeks/months </a:t>
            </a:r>
            <a:r>
              <a:rPr lang="en-US" sz="1400" dirty="0">
                <a:latin typeface="Times New Roman"/>
                <a:cs typeface="Times New Roman"/>
              </a:rPr>
              <a:t>after treatment initiation not related to treatment failure:</a:t>
            </a:r>
          </a:p>
          <a:p>
            <a:pPr marL="358775" lvl="1" indent="-176213">
              <a:defRPr/>
            </a:pPr>
            <a:r>
              <a:rPr lang="en-US" sz="1400" dirty="0">
                <a:latin typeface="Times New Roman"/>
                <a:cs typeface="Times New Roman"/>
              </a:rPr>
              <a:t>some time is required before the treatment becomes effective </a:t>
            </a:r>
          </a:p>
          <a:p>
            <a:pPr marL="358775" lvl="1" indent="-176213">
              <a:defRPr/>
            </a:pPr>
            <a:r>
              <a:rPr lang="en-US" sz="1400" dirty="0">
                <a:latin typeface="Times New Roman"/>
                <a:cs typeface="Times New Roman"/>
              </a:rPr>
              <a:t>new T2 lesions are preceded by non-visible pathological changes (already present before  treatment initiation</a:t>
            </a:r>
            <a:r>
              <a:rPr lang="en-US" sz="1400" dirty="0" smtClean="0">
                <a:latin typeface="Times New Roman"/>
                <a:cs typeface="Times New Roman"/>
              </a:rPr>
              <a:t>)</a:t>
            </a:r>
            <a:endParaRPr lang="en-US" sz="1400" dirty="0">
              <a:solidFill>
                <a:srgbClr val="047576"/>
              </a:solidFill>
              <a:latin typeface="Times New Roman"/>
              <a:cs typeface="Times New Roman"/>
            </a:endParaRPr>
          </a:p>
        </p:txBody>
      </p:sp>
      <p:sp>
        <p:nvSpPr>
          <p:cNvPr id="2" name="Rettangolo 1">
            <a:extLst>
              <a:ext uri="{FF2B5EF4-FFF2-40B4-BE49-F238E27FC236}">
                <a16:creationId xmlns="" xmlns:a16="http://schemas.microsoft.com/office/drawing/2014/main" id="{39AEF823-C5E6-CF40-86B9-F3BDB9580ADF}"/>
              </a:ext>
            </a:extLst>
          </p:cNvPr>
          <p:cNvSpPr/>
          <p:nvPr/>
        </p:nvSpPr>
        <p:spPr>
          <a:xfrm>
            <a:off x="4981020" y="1633237"/>
            <a:ext cx="1182290" cy="124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013"/>
          </a:p>
        </p:txBody>
      </p:sp>
      <p:grpSp>
        <p:nvGrpSpPr>
          <p:cNvPr id="7" name="Gruppo 6">
            <a:extLst>
              <a:ext uri="{FF2B5EF4-FFF2-40B4-BE49-F238E27FC236}">
                <a16:creationId xmlns="" xmlns:a16="http://schemas.microsoft.com/office/drawing/2014/main" id="{3AE6E45A-69C3-EF45-9ED5-68B5F2130294}"/>
              </a:ext>
            </a:extLst>
          </p:cNvPr>
          <p:cNvGrpSpPr>
            <a:grpSpLocks/>
          </p:cNvGrpSpPr>
          <p:nvPr/>
        </p:nvGrpSpPr>
        <p:grpSpPr bwMode="auto">
          <a:xfrm>
            <a:off x="708873" y="1252238"/>
            <a:ext cx="6602724" cy="1967943"/>
            <a:chOff x="823814" y="1070538"/>
            <a:chExt cx="8571089" cy="1967312"/>
          </a:xfrm>
        </p:grpSpPr>
        <p:grpSp>
          <p:nvGrpSpPr>
            <p:cNvPr id="88080" name="Grupo 1">
              <a:extLst>
                <a:ext uri="{FF2B5EF4-FFF2-40B4-BE49-F238E27FC236}">
                  <a16:creationId xmlns="" xmlns:a16="http://schemas.microsoft.com/office/drawing/2014/main" id="{E905C2E4-6510-C746-AA5A-46548D150FEF}"/>
                </a:ext>
              </a:extLst>
            </p:cNvPr>
            <p:cNvGrpSpPr>
              <a:grpSpLocks/>
            </p:cNvGrpSpPr>
            <p:nvPr/>
          </p:nvGrpSpPr>
          <p:grpSpPr bwMode="auto">
            <a:xfrm>
              <a:off x="823814" y="1070538"/>
              <a:ext cx="8571089" cy="1967312"/>
              <a:chOff x="299942" y="1133048"/>
              <a:chExt cx="8570014" cy="1859982"/>
            </a:xfrm>
          </p:grpSpPr>
          <p:cxnSp>
            <p:nvCxnSpPr>
              <p:cNvPr id="88083" name="Conector recto de flecha 44">
                <a:extLst>
                  <a:ext uri="{FF2B5EF4-FFF2-40B4-BE49-F238E27FC236}">
                    <a16:creationId xmlns="" xmlns:a16="http://schemas.microsoft.com/office/drawing/2014/main" id="{70D82C6C-578C-9C4D-AB8D-3130A0AA7B58}"/>
                  </a:ext>
                </a:extLst>
              </p:cNvPr>
              <p:cNvCxnSpPr>
                <a:cxnSpLocks noChangeShapeType="1"/>
              </p:cNvCxnSpPr>
              <p:nvPr/>
            </p:nvCxnSpPr>
            <p:spPr bwMode="auto">
              <a:xfrm flipV="1">
                <a:off x="1754076" y="2112674"/>
                <a:ext cx="4283596" cy="0"/>
              </a:xfrm>
              <a:prstGeom prst="straightConnector1">
                <a:avLst/>
              </a:prstGeom>
              <a:noFill/>
              <a:ln w="28575" cap="sq" algn="ctr">
                <a:solidFill>
                  <a:srgbClr val="0000CC"/>
                </a:solidFill>
                <a:miter lim="800000"/>
                <a:headEnd/>
                <a:tailEnd type="triangle" w="med" len="med"/>
              </a:ln>
              <a:extLst>
                <a:ext uri="{909E8E84-426E-40dd-AFC4-6F175D3DCCD1}">
                  <a14:hiddenFill xmlns:a14="http://schemas.microsoft.com/office/drawing/2010/main">
                    <a:noFill/>
                  </a14:hiddenFill>
                </a:ext>
              </a:extLst>
            </p:spPr>
          </p:cxnSp>
          <p:sp>
            <p:nvSpPr>
              <p:cNvPr id="25" name="Flecha derecha 30">
                <a:extLst>
                  <a:ext uri="{FF2B5EF4-FFF2-40B4-BE49-F238E27FC236}">
                    <a16:creationId xmlns="" xmlns:a16="http://schemas.microsoft.com/office/drawing/2014/main" id="{3A72A543-D3F7-4949-B73A-3F7268F08C8F}"/>
                  </a:ext>
                </a:extLst>
              </p:cNvPr>
              <p:cNvSpPr/>
              <p:nvPr/>
            </p:nvSpPr>
            <p:spPr>
              <a:xfrm>
                <a:off x="299942" y="1133048"/>
                <a:ext cx="8570014" cy="462126"/>
              </a:xfrm>
              <a:prstGeom prst="rightArrow">
                <a:avLst/>
              </a:prstGeom>
              <a:solidFill>
                <a:srgbClr val="FF0000"/>
              </a:solidFill>
              <a:ln w="25400" cap="flat" cmpd="sng" algn="ctr">
                <a:noFill/>
                <a:prstDash val="solid"/>
              </a:ln>
              <a:effectLst>
                <a:outerShdw blurRad="50800" dist="38100" dir="5400000" algn="t" rotWithShape="0">
                  <a:prstClr val="black">
                    <a:alpha val="40000"/>
                  </a:prstClr>
                </a:outerShdw>
              </a:effectLst>
            </p:spPr>
            <p:txBody>
              <a:bodyPr anchor="ctr"/>
              <a:lstStyle/>
              <a:p>
                <a:pPr>
                  <a:defRPr/>
                </a:pPr>
                <a:r>
                  <a:rPr lang="en-GB" sz="1200" b="1" kern="0" dirty="0">
                    <a:solidFill>
                      <a:prstClr val="white"/>
                    </a:solidFill>
                    <a:latin typeface="Times New Roman"/>
                    <a:cs typeface="Times New Roman"/>
                  </a:rPr>
                  <a:t>Pre-treatment                                </a:t>
                </a:r>
                <a:r>
                  <a:rPr lang="en-GB" sz="1200" b="1" kern="0" dirty="0">
                    <a:solidFill>
                      <a:srgbClr val="FF0000"/>
                    </a:solidFill>
                    <a:latin typeface="Times New Roman"/>
                    <a:cs typeface="Times New Roman"/>
                  </a:rPr>
                  <a:t>Re –baseline 6 months                   </a:t>
                </a:r>
                <a:r>
                  <a:rPr lang="en-GB" sz="1200" b="1" kern="0" dirty="0">
                    <a:solidFill>
                      <a:prstClr val="white"/>
                    </a:solidFill>
                    <a:latin typeface="Times New Roman"/>
                    <a:cs typeface="Times New Roman"/>
                  </a:rPr>
                  <a:t>Follow-up every 12 months</a:t>
                </a:r>
              </a:p>
            </p:txBody>
          </p:sp>
          <p:sp>
            <p:nvSpPr>
              <p:cNvPr id="28" name="CuadroTexto 26">
                <a:extLst>
                  <a:ext uri="{FF2B5EF4-FFF2-40B4-BE49-F238E27FC236}">
                    <a16:creationId xmlns="" xmlns:a16="http://schemas.microsoft.com/office/drawing/2014/main" id="{D34BDE82-918E-9F4A-A106-0438E74BAAE5}"/>
                  </a:ext>
                </a:extLst>
              </p:cNvPr>
              <p:cNvSpPr txBox="1">
                <a:spLocks noChangeArrowheads="1"/>
              </p:cNvSpPr>
              <p:nvPr/>
            </p:nvSpPr>
            <p:spPr bwMode="auto">
              <a:xfrm>
                <a:off x="692013" y="2643960"/>
                <a:ext cx="626997" cy="349070"/>
              </a:xfrm>
              <a:prstGeom prst="rect">
                <a:avLst/>
              </a:prstGeom>
              <a:noFill/>
              <a:ln>
                <a:noFill/>
              </a:ln>
              <a:extLst/>
            </p:spPr>
            <p:txBody>
              <a:bodyPr>
                <a:spAutoFit/>
              </a:bodyPr>
              <a:lstStyle/>
              <a:p>
                <a:pPr algn="ctr">
                  <a:defRPr/>
                </a:pPr>
                <a:r>
                  <a:rPr lang="es-ES" altLang="es-ES" b="1" kern="0" dirty="0">
                    <a:solidFill>
                      <a:srgbClr val="0000CC"/>
                    </a:solidFill>
                    <a:latin typeface="Times New Roman"/>
                    <a:cs typeface="Times New Roman"/>
                  </a:rPr>
                  <a:t>0</a:t>
                </a:r>
              </a:p>
            </p:txBody>
          </p:sp>
          <p:sp>
            <p:nvSpPr>
              <p:cNvPr id="29" name="CuadroTexto 28">
                <a:extLst>
                  <a:ext uri="{FF2B5EF4-FFF2-40B4-BE49-F238E27FC236}">
                    <a16:creationId xmlns="" xmlns:a16="http://schemas.microsoft.com/office/drawing/2014/main" id="{0A4F465B-743E-6043-A80D-F4AB8718429E}"/>
                  </a:ext>
                </a:extLst>
              </p:cNvPr>
              <p:cNvSpPr txBox="1">
                <a:spLocks noChangeArrowheads="1"/>
              </p:cNvSpPr>
              <p:nvPr/>
            </p:nvSpPr>
            <p:spPr bwMode="auto">
              <a:xfrm>
                <a:off x="6350859" y="2576441"/>
                <a:ext cx="285719" cy="349071"/>
              </a:xfrm>
              <a:prstGeom prst="rect">
                <a:avLst/>
              </a:prstGeom>
              <a:noFill/>
              <a:ln>
                <a:noFill/>
              </a:ln>
              <a:extLst/>
            </p:spPr>
            <p:txBody>
              <a:bodyPr>
                <a:spAutoFit/>
              </a:bodyPr>
              <a:lstStyle/>
              <a:p>
                <a:pPr algn="ctr">
                  <a:defRPr/>
                </a:pPr>
                <a:r>
                  <a:rPr lang="es-ES" altLang="es-ES" b="1" kern="0" dirty="0">
                    <a:solidFill>
                      <a:srgbClr val="0000CC"/>
                    </a:solidFill>
                    <a:latin typeface="Times New Roman"/>
                    <a:cs typeface="Times New Roman"/>
                  </a:rPr>
                  <a:t>1</a:t>
                </a:r>
              </a:p>
            </p:txBody>
          </p:sp>
          <p:sp>
            <p:nvSpPr>
              <p:cNvPr id="31" name="Flecha abajo 40">
                <a:extLst>
                  <a:ext uri="{FF2B5EF4-FFF2-40B4-BE49-F238E27FC236}">
                    <a16:creationId xmlns="" xmlns:a16="http://schemas.microsoft.com/office/drawing/2014/main" id="{E6762A51-4A7B-8841-819B-3BA223D1317A}"/>
                  </a:ext>
                </a:extLst>
              </p:cNvPr>
              <p:cNvSpPr/>
              <p:nvPr/>
            </p:nvSpPr>
            <p:spPr>
              <a:xfrm rot="10800000">
                <a:off x="1641238" y="2205841"/>
                <a:ext cx="192068" cy="385605"/>
              </a:xfrm>
              <a:prstGeom prst="downArrow">
                <a:avLst/>
              </a:prstGeom>
              <a:solidFill>
                <a:srgbClr val="0000CC"/>
              </a:solidFill>
              <a:ln w="25400" cap="flat" cmpd="sng" algn="ctr">
                <a:solidFill>
                  <a:srgbClr val="0000CC"/>
                </a:solidFill>
                <a:prstDash val="solid"/>
              </a:ln>
              <a:effectLst/>
            </p:spPr>
            <p:txBody>
              <a:bodyPr anchor="ctr"/>
              <a:lstStyle/>
              <a:p>
                <a:pPr algn="ctr">
                  <a:defRPr/>
                </a:pPr>
                <a:endParaRPr lang="es-ES" sz="1264" kern="0">
                  <a:solidFill>
                    <a:prstClr val="white"/>
                  </a:solidFill>
                </a:endParaRPr>
              </a:p>
            </p:txBody>
          </p:sp>
          <p:sp>
            <p:nvSpPr>
              <p:cNvPr id="32" name="CuadroTexto 32">
                <a:extLst>
                  <a:ext uri="{FF2B5EF4-FFF2-40B4-BE49-F238E27FC236}">
                    <a16:creationId xmlns="" xmlns:a16="http://schemas.microsoft.com/office/drawing/2014/main" id="{AACAA066-EC3C-854D-A424-ABEBB4A6F8C0}"/>
                  </a:ext>
                </a:extLst>
              </p:cNvPr>
              <p:cNvSpPr txBox="1">
                <a:spLocks noChangeArrowheads="1"/>
              </p:cNvSpPr>
              <p:nvPr/>
            </p:nvSpPr>
            <p:spPr bwMode="auto">
              <a:xfrm>
                <a:off x="1833307" y="2205841"/>
                <a:ext cx="2290523" cy="23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defRPr/>
                </a:pPr>
                <a:r>
                  <a:rPr lang="es-ES" altLang="es-ES" sz="1050" b="1" kern="0" dirty="0">
                    <a:latin typeface="Times New Roman"/>
                    <a:cs typeface="Times New Roman"/>
                  </a:rPr>
                  <a:t>Treatment onset</a:t>
                </a:r>
              </a:p>
            </p:txBody>
          </p:sp>
        </p:grpSp>
        <p:pic>
          <p:nvPicPr>
            <p:cNvPr id="88081" name="Picture 6" descr="dp">
              <a:extLst>
                <a:ext uri="{FF2B5EF4-FFF2-40B4-BE49-F238E27FC236}">
                  <a16:creationId xmlns="" xmlns:a16="http://schemas.microsoft.com/office/drawing/2014/main" id="{D860C27D-F725-2441-9A5E-8569AB1F7426}"/>
                </a:ext>
              </a:extLst>
            </p:cNvPr>
            <p:cNvPicPr>
              <a:picLocks noChangeAspect="1" noChangeArrowheads="1"/>
            </p:cNvPicPr>
            <p:nvPr/>
          </p:nvPicPr>
          <p:blipFill>
            <a:blip r:embed="rId3">
              <a:lum bright="12000" contrast="54000"/>
              <a:extLst>
                <a:ext uri="{28A0092B-C50C-407E-A947-70E740481C1C}">
                  <a14:useLocalDpi xmlns:a14="http://schemas.microsoft.com/office/drawing/2010/main" val="0"/>
                </a:ext>
              </a:extLst>
            </a:blip>
            <a:srcRect l="17241" t="13794" r="20689" b="13792"/>
            <a:stretch>
              <a:fillRect/>
            </a:stretch>
          </p:blipFill>
          <p:spPr bwMode="auto">
            <a:xfrm>
              <a:off x="891341" y="1507445"/>
              <a:ext cx="1255940" cy="117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2" name="Picture 6" descr="dp">
              <a:extLst>
                <a:ext uri="{FF2B5EF4-FFF2-40B4-BE49-F238E27FC236}">
                  <a16:creationId xmlns="" xmlns:a16="http://schemas.microsoft.com/office/drawing/2014/main" id="{89613AF6-844C-6447-9331-6621D7507062}"/>
                </a:ext>
              </a:extLst>
            </p:cNvPr>
            <p:cNvPicPr>
              <a:picLocks noChangeAspect="1" noChangeArrowheads="1"/>
            </p:cNvPicPr>
            <p:nvPr/>
          </p:nvPicPr>
          <p:blipFill>
            <a:blip r:embed="rId3">
              <a:lum bright="12000" contrast="54000"/>
              <a:extLst>
                <a:ext uri="{28A0092B-C50C-407E-A947-70E740481C1C}">
                  <a14:useLocalDpi xmlns:a14="http://schemas.microsoft.com/office/drawing/2010/main" val="0"/>
                </a:ext>
              </a:extLst>
            </a:blip>
            <a:srcRect l="17241" t="13794" r="20689" b="13792"/>
            <a:stretch>
              <a:fillRect/>
            </a:stretch>
          </p:blipFill>
          <p:spPr bwMode="auto">
            <a:xfrm>
              <a:off x="6673729" y="1479655"/>
              <a:ext cx="1252410" cy="117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Parentesi graffa chiusa 4">
            <a:extLst>
              <a:ext uri="{FF2B5EF4-FFF2-40B4-BE49-F238E27FC236}">
                <a16:creationId xmlns="" xmlns:a16="http://schemas.microsoft.com/office/drawing/2014/main" id="{B992C922-FE7E-4E47-9460-9159547985B4}"/>
              </a:ext>
            </a:extLst>
          </p:cNvPr>
          <p:cNvSpPr/>
          <p:nvPr/>
        </p:nvSpPr>
        <p:spPr>
          <a:xfrm>
            <a:off x="6707149" y="3215976"/>
            <a:ext cx="366713" cy="1677988"/>
          </a:xfrm>
          <a:prstGeom prst="rightBrace">
            <a:avLst/>
          </a:prstGeom>
          <a:ln w="1905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1013" b="1" dirty="0"/>
          </a:p>
        </p:txBody>
      </p:sp>
      <p:sp>
        <p:nvSpPr>
          <p:cNvPr id="6" name="CasellaDiTesto 5">
            <a:extLst>
              <a:ext uri="{FF2B5EF4-FFF2-40B4-BE49-F238E27FC236}">
                <a16:creationId xmlns="" xmlns:a16="http://schemas.microsoft.com/office/drawing/2014/main" id="{E8E59A2E-2BAF-FB44-A796-BDD269530E08}"/>
              </a:ext>
            </a:extLst>
          </p:cNvPr>
          <p:cNvSpPr txBox="1">
            <a:spLocks noChangeArrowheads="1"/>
          </p:cNvSpPr>
          <p:nvPr/>
        </p:nvSpPr>
        <p:spPr bwMode="auto">
          <a:xfrm>
            <a:off x="6890506" y="3597765"/>
            <a:ext cx="2210128" cy="8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it-IT" altLang="it-IT" sz="1800" b="1" dirty="0" err="1">
                <a:solidFill>
                  <a:srgbClr val="FF0000"/>
                </a:solidFill>
                <a:latin typeface="Times New Roman"/>
                <a:cs typeface="Times New Roman"/>
              </a:rPr>
              <a:t>disease</a:t>
            </a:r>
            <a:r>
              <a:rPr lang="it-IT" altLang="it-IT" sz="1800" b="1" dirty="0">
                <a:solidFill>
                  <a:srgbClr val="FF0000"/>
                </a:solidFill>
                <a:latin typeface="Times New Roman"/>
                <a:cs typeface="Times New Roman"/>
              </a:rPr>
              <a:t> </a:t>
            </a:r>
            <a:r>
              <a:rPr lang="it-IT" altLang="it-IT" sz="1800" b="1" dirty="0" err="1" smtClean="0">
                <a:solidFill>
                  <a:srgbClr val="FF0000"/>
                </a:solidFill>
                <a:latin typeface="Times New Roman"/>
                <a:cs typeface="Times New Roman"/>
              </a:rPr>
              <a:t>evolution</a:t>
            </a:r>
            <a:endParaRPr lang="it-IT" altLang="it-IT" sz="1800" b="1" dirty="0" smtClean="0">
              <a:solidFill>
                <a:srgbClr val="FF0000"/>
              </a:solidFill>
              <a:latin typeface="Times New Roman"/>
              <a:cs typeface="Times New Roman"/>
            </a:endParaRPr>
          </a:p>
          <a:p>
            <a:pPr>
              <a:defRPr/>
            </a:pPr>
            <a:endParaRPr lang="it-IT" altLang="it-IT" sz="1050" b="1" dirty="0" smtClean="0">
              <a:solidFill>
                <a:srgbClr val="FF0000"/>
              </a:solidFill>
              <a:latin typeface="Times New Roman"/>
              <a:cs typeface="Times New Roman"/>
            </a:endParaRPr>
          </a:p>
          <a:p>
            <a:pPr>
              <a:defRPr/>
            </a:pPr>
            <a:r>
              <a:rPr lang="it-IT" altLang="it-IT" sz="1800" b="1" dirty="0" smtClean="0">
                <a:solidFill>
                  <a:srgbClr val="FF0000"/>
                </a:solidFill>
                <a:latin typeface="Times New Roman"/>
                <a:cs typeface="Times New Roman"/>
              </a:rPr>
              <a:t>treatment </a:t>
            </a:r>
            <a:r>
              <a:rPr lang="it-IT" altLang="it-IT" sz="1800" b="1" dirty="0" err="1">
                <a:solidFill>
                  <a:srgbClr val="FF0000"/>
                </a:solidFill>
                <a:latin typeface="Times New Roman"/>
                <a:cs typeface="Times New Roman"/>
              </a:rPr>
              <a:t>response</a:t>
            </a:r>
            <a:endParaRPr lang="it-IT" altLang="it-IT" sz="1800" b="1" dirty="0">
              <a:solidFill>
                <a:srgbClr val="FF0000"/>
              </a:solidFill>
              <a:latin typeface="Times New Roman"/>
              <a:cs typeface="Times New Roman"/>
            </a:endParaRPr>
          </a:p>
        </p:txBody>
      </p:sp>
      <p:grpSp>
        <p:nvGrpSpPr>
          <p:cNvPr id="9" name="Gruppo 8">
            <a:extLst>
              <a:ext uri="{FF2B5EF4-FFF2-40B4-BE49-F238E27FC236}">
                <a16:creationId xmlns="" xmlns:a16="http://schemas.microsoft.com/office/drawing/2014/main" id="{8AB09C33-5AEB-7448-BD73-3DB65BADF3D7}"/>
              </a:ext>
            </a:extLst>
          </p:cNvPr>
          <p:cNvGrpSpPr>
            <a:grpSpLocks/>
          </p:cNvGrpSpPr>
          <p:nvPr/>
        </p:nvGrpSpPr>
        <p:grpSpPr bwMode="auto">
          <a:xfrm>
            <a:off x="2802034" y="1348178"/>
            <a:ext cx="1586793" cy="1840255"/>
            <a:chOff x="3443783" y="1165964"/>
            <a:chExt cx="1790594" cy="1839621"/>
          </a:xfrm>
        </p:grpSpPr>
        <p:pic>
          <p:nvPicPr>
            <p:cNvPr id="88077" name="Picture 6" descr="dp">
              <a:extLst>
                <a:ext uri="{FF2B5EF4-FFF2-40B4-BE49-F238E27FC236}">
                  <a16:creationId xmlns="" xmlns:a16="http://schemas.microsoft.com/office/drawing/2014/main" id="{D3C20212-F0FB-8D44-A219-B261D111E09A}"/>
                </a:ext>
              </a:extLst>
            </p:cNvPr>
            <p:cNvPicPr>
              <a:picLocks noChangeAspect="1" noChangeArrowheads="1"/>
            </p:cNvPicPr>
            <p:nvPr/>
          </p:nvPicPr>
          <p:blipFill>
            <a:blip r:embed="rId3">
              <a:lum bright="12000" contrast="54000"/>
              <a:extLst>
                <a:ext uri="{28A0092B-C50C-407E-A947-70E740481C1C}">
                  <a14:useLocalDpi xmlns:a14="http://schemas.microsoft.com/office/drawing/2010/main" val="0"/>
                </a:ext>
              </a:extLst>
            </a:blip>
            <a:srcRect l="17241" t="13794" r="20689" b="13792"/>
            <a:stretch>
              <a:fillRect/>
            </a:stretch>
          </p:blipFill>
          <p:spPr bwMode="auto">
            <a:xfrm>
              <a:off x="3848149" y="1484784"/>
              <a:ext cx="1059279" cy="117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uadroTexto 26">
              <a:extLst>
                <a:ext uri="{FF2B5EF4-FFF2-40B4-BE49-F238E27FC236}">
                  <a16:creationId xmlns="" xmlns:a16="http://schemas.microsoft.com/office/drawing/2014/main" id="{C672692A-CE35-D34C-A5C0-0C5D0E0AB36C}"/>
                </a:ext>
              </a:extLst>
            </p:cNvPr>
            <p:cNvSpPr txBox="1">
              <a:spLocks noChangeArrowheads="1"/>
            </p:cNvSpPr>
            <p:nvPr/>
          </p:nvSpPr>
          <p:spPr bwMode="auto">
            <a:xfrm>
              <a:off x="4020674" y="2636380"/>
              <a:ext cx="628553" cy="369205"/>
            </a:xfrm>
            <a:prstGeom prst="rect">
              <a:avLst/>
            </a:prstGeom>
            <a:noFill/>
            <a:ln>
              <a:noFill/>
            </a:ln>
            <a:extLst/>
          </p:spPr>
          <p:txBody>
            <a:bodyPr>
              <a:spAutoFit/>
            </a:bodyPr>
            <a:lstStyle/>
            <a:p>
              <a:pPr algn="ctr">
                <a:defRPr/>
              </a:pPr>
              <a:r>
                <a:rPr lang="es-ES" altLang="es-ES" b="1" kern="0" dirty="0">
                  <a:solidFill>
                    <a:srgbClr val="0000CC"/>
                  </a:solidFill>
                  <a:latin typeface="Times New Roman"/>
                  <a:cs typeface="Times New Roman"/>
                </a:rPr>
                <a:t>0</a:t>
              </a:r>
            </a:p>
          </p:txBody>
        </p:sp>
        <p:sp>
          <p:nvSpPr>
            <p:cNvPr id="8" name="Rettangolo 7">
              <a:extLst>
                <a:ext uri="{FF2B5EF4-FFF2-40B4-BE49-F238E27FC236}">
                  <a16:creationId xmlns="" xmlns:a16="http://schemas.microsoft.com/office/drawing/2014/main" id="{79A3CF09-F252-C746-B05B-C225C94D37B8}"/>
                </a:ext>
              </a:extLst>
            </p:cNvPr>
            <p:cNvSpPr/>
            <p:nvPr/>
          </p:nvSpPr>
          <p:spPr>
            <a:xfrm>
              <a:off x="3443783" y="1165964"/>
              <a:ext cx="1790594" cy="276904"/>
            </a:xfrm>
            <a:prstGeom prst="rect">
              <a:avLst/>
            </a:prstGeom>
          </p:spPr>
          <p:txBody>
            <a:bodyPr wrap="none">
              <a:spAutoFit/>
            </a:bodyPr>
            <a:lstStyle/>
            <a:p>
              <a:pPr>
                <a:defRPr/>
              </a:pPr>
              <a:r>
                <a:rPr lang="en-GB" sz="1200" b="1" kern="0" dirty="0">
                  <a:solidFill>
                    <a:prstClr val="white"/>
                  </a:solidFill>
                  <a:latin typeface="Times New Roman"/>
                  <a:cs typeface="Times New Roman"/>
                </a:rPr>
                <a:t>Re-baseline 6 months </a:t>
              </a:r>
              <a:endParaRPr lang="it-IT" sz="1200" dirty="0">
                <a:latin typeface="Times New Roman"/>
                <a:cs typeface="Times New Roman"/>
              </a:endParaRPr>
            </a:p>
          </p:txBody>
        </p:sp>
      </p:grpSp>
      <p:sp>
        <p:nvSpPr>
          <p:cNvPr id="3" name="Titolo 2">
            <a:extLst>
              <a:ext uri="{FF2B5EF4-FFF2-40B4-BE49-F238E27FC236}">
                <a16:creationId xmlns="" xmlns:a16="http://schemas.microsoft.com/office/drawing/2014/main" id="{64CD4C21-F0A9-CF4B-9D1A-812A53081813}"/>
              </a:ext>
            </a:extLst>
          </p:cNvPr>
          <p:cNvSpPr>
            <a:spLocks noGrp="1"/>
          </p:cNvSpPr>
          <p:nvPr>
            <p:ph type="title"/>
          </p:nvPr>
        </p:nvSpPr>
        <p:spPr>
          <a:xfrm>
            <a:off x="89204" y="26467"/>
            <a:ext cx="8229600" cy="1143000"/>
          </a:xfrm>
        </p:spPr>
        <p:txBody>
          <a:bodyPr>
            <a:normAutofit/>
          </a:bodyPr>
          <a:lstStyle/>
          <a:p>
            <a:pPr algn="l"/>
            <a:r>
              <a:rPr lang="it-IT" i="1" dirty="0" err="1">
                <a:solidFill>
                  <a:srgbClr val="FF0000"/>
                </a:solidFill>
                <a:latin typeface="Times New Roman"/>
                <a:cs typeface="Times New Roman"/>
              </a:rPr>
              <a:t>Standardized</a:t>
            </a:r>
            <a:r>
              <a:rPr lang="it-IT" i="1" dirty="0">
                <a:solidFill>
                  <a:srgbClr val="FF0000"/>
                </a:solidFill>
                <a:latin typeface="Times New Roman"/>
                <a:cs typeface="Times New Roman"/>
              </a:rPr>
              <a:t> MRI </a:t>
            </a:r>
            <a:r>
              <a:rPr lang="it-IT" i="1" dirty="0" err="1" smtClean="0">
                <a:solidFill>
                  <a:srgbClr val="FF0000"/>
                </a:solidFill>
                <a:latin typeface="Times New Roman"/>
                <a:cs typeface="Times New Roman"/>
              </a:rPr>
              <a:t>protocol</a:t>
            </a:r>
            <a:r>
              <a:rPr lang="it-IT" i="1" dirty="0" smtClean="0">
                <a:solidFill>
                  <a:srgbClr val="FF0000"/>
                </a:solidFill>
                <a:latin typeface="Times New Roman"/>
                <a:cs typeface="Times New Roman"/>
              </a:rPr>
              <a:t>/Timing</a:t>
            </a:r>
            <a:endParaRPr lang="it-IT" i="1" dirty="0">
              <a:solidFill>
                <a:srgbClr val="FF0000"/>
              </a:solidFill>
              <a:latin typeface="Times New Roman"/>
              <a:cs typeface="Times New Roman"/>
            </a:endParaRPr>
          </a:p>
        </p:txBody>
      </p:sp>
    </p:spTree>
    <p:extLst>
      <p:ext uri="{BB962C8B-B14F-4D97-AF65-F5344CB8AC3E}">
        <p14:creationId xmlns:p14="http://schemas.microsoft.com/office/powerpoint/2010/main" val="1139805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wipe(left)">
                                      <p:cBhvr>
                                        <p:cTn id="10" dur="500"/>
                                        <p:tgtEl>
                                          <p:spTgt spid="34">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animEffect transition="in" filter="wipe(left)">
                                      <p:cBhvr>
                                        <p:cTn id="13" dur="500"/>
                                        <p:tgtEl>
                                          <p:spTgt spid="34">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4">
                                            <p:txEl>
                                              <p:pRg st="2" end="2"/>
                                            </p:txEl>
                                          </p:spTgt>
                                        </p:tgtEl>
                                        <p:attrNameLst>
                                          <p:attrName>style.visibility</p:attrName>
                                        </p:attrNameLst>
                                      </p:cBhvr>
                                      <p:to>
                                        <p:strVal val="visible"/>
                                      </p:to>
                                    </p:set>
                                    <p:animEffect transition="in" filter="wipe(left)">
                                      <p:cBhvr>
                                        <p:cTn id="16" dur="500"/>
                                        <p:tgtEl>
                                          <p:spTgt spid="34">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animEffect transition="in" filter="wipe(left)">
                                      <p:cBhvr>
                                        <p:cTn id="19" dur="500"/>
                                        <p:tgtEl>
                                          <p:spTgt spid="34">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4">
                                            <p:txEl>
                                              <p:pRg st="5" end="5"/>
                                            </p:txEl>
                                          </p:spTgt>
                                        </p:tgtEl>
                                        <p:attrNameLst>
                                          <p:attrName>style.visibility</p:attrName>
                                        </p:attrNameLst>
                                      </p:cBhvr>
                                      <p:to>
                                        <p:strVal val="visible"/>
                                      </p:to>
                                    </p:set>
                                    <p:animEffect transition="in" filter="wipe(left)">
                                      <p:cBhvr>
                                        <p:cTn id="22" dur="500"/>
                                        <p:tgtEl>
                                          <p:spTgt spid="34">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4">
                                            <p:txEl>
                                              <p:pRg st="6" end="6"/>
                                            </p:txEl>
                                          </p:spTgt>
                                        </p:tgtEl>
                                        <p:attrNameLst>
                                          <p:attrName>style.visibility</p:attrName>
                                        </p:attrNameLst>
                                      </p:cBhvr>
                                      <p:to>
                                        <p:strVal val="visible"/>
                                      </p:to>
                                    </p:set>
                                    <p:animEffect transition="in" filter="wipe(left)">
                                      <p:cBhvr>
                                        <p:cTn id="25" dur="500"/>
                                        <p:tgtEl>
                                          <p:spTgt spid="34">
                                            <p:txEl>
                                              <p:pRg st="6" end="6"/>
                                            </p:txEl>
                                          </p:spTgt>
                                        </p:tgtEl>
                                      </p:cBhvr>
                                    </p:animEffect>
                                  </p:childTnLst>
                                </p:cTn>
                              </p:par>
                              <p:par>
                                <p:cTn id="26" presetID="3" presetClass="entr" presetSubtype="5"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vertical)">
                                      <p:cBhvr>
                                        <p:cTn id="28" dur="500"/>
                                        <p:tgtEl>
                                          <p:spTgt spid="33"/>
                                        </p:tgtEl>
                                      </p:cBhvr>
                                    </p:animEffect>
                                  </p:childTnLst>
                                </p:cTn>
                              </p:par>
                              <p:par>
                                <p:cTn id="29" presetID="3" presetClass="entr" presetSubtype="5"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vertical)">
                                      <p:cBhvr>
                                        <p:cTn id="31" dur="500"/>
                                        <p:tgtEl>
                                          <p:spTgt spid="6"/>
                                        </p:tgtEl>
                                      </p:cBhvr>
                                    </p:animEffect>
                                  </p:childTnLst>
                                </p:cTn>
                              </p:par>
                              <p:par>
                                <p:cTn id="32" presetID="3" presetClass="entr" presetSubtype="5"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vertical)">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4">
                                            <p:txEl>
                                              <p:pRg st="8" end="8"/>
                                            </p:txEl>
                                          </p:spTgt>
                                        </p:tgtEl>
                                        <p:attrNameLst>
                                          <p:attrName>style.visibility</p:attrName>
                                        </p:attrNameLst>
                                      </p:cBhvr>
                                      <p:to>
                                        <p:strVal val="visible"/>
                                      </p:to>
                                    </p:set>
                                    <p:animEffect transition="in" filter="wipe(left)">
                                      <p:cBhvr>
                                        <p:cTn id="39" dur="500"/>
                                        <p:tgtEl>
                                          <p:spTgt spid="34">
                                            <p:txEl>
                                              <p:pRg st="8" end="8"/>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34">
                                            <p:txEl>
                                              <p:pRg st="9" end="9"/>
                                            </p:txEl>
                                          </p:spTgt>
                                        </p:tgtEl>
                                        <p:attrNameLst>
                                          <p:attrName>style.visibility</p:attrName>
                                        </p:attrNameLst>
                                      </p:cBhvr>
                                      <p:to>
                                        <p:strVal val="visible"/>
                                      </p:to>
                                    </p:set>
                                    <p:animEffect transition="in" filter="wipe(left)">
                                      <p:cBhvr>
                                        <p:cTn id="42" dur="500"/>
                                        <p:tgtEl>
                                          <p:spTgt spid="34">
                                            <p:txEl>
                                              <p:pRg st="9" end="9"/>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34">
                                            <p:txEl>
                                              <p:pRg st="10" end="10"/>
                                            </p:txEl>
                                          </p:spTgt>
                                        </p:tgtEl>
                                        <p:attrNameLst>
                                          <p:attrName>style.visibility</p:attrName>
                                        </p:attrNameLst>
                                      </p:cBhvr>
                                      <p:to>
                                        <p:strVal val="visible"/>
                                      </p:to>
                                    </p:set>
                                    <p:animEffect transition="in" filter="wipe(left)">
                                      <p:cBhvr>
                                        <p:cTn id="45" dur="500"/>
                                        <p:tgtEl>
                                          <p:spTgt spid="34">
                                            <p:txEl>
                                              <p:pRg st="10" end="10"/>
                                            </p:txEl>
                                          </p:spTgt>
                                        </p:tgtEl>
                                      </p:cBhvr>
                                    </p:animEffect>
                                  </p:childTnLst>
                                </p:cTn>
                              </p:par>
                              <p:par>
                                <p:cTn id="46" presetID="3" presetClass="entr" presetSubtype="5"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963AB06-212A-DA4B-AC5C-87DCB13508CC}"/>
              </a:ext>
            </a:extLst>
          </p:cNvPr>
          <p:cNvSpPr>
            <a:spLocks noChangeArrowheads="1"/>
          </p:cNvSpPr>
          <p:nvPr/>
        </p:nvSpPr>
        <p:spPr bwMode="auto">
          <a:xfrm>
            <a:off x="108662" y="1454442"/>
            <a:ext cx="8703096" cy="42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800"/>
              </a:spcBef>
              <a:buClr>
                <a:srgbClr val="000000"/>
              </a:buClr>
              <a:buSzPct val="100000"/>
              <a:buFont typeface="Times New Roman" panose="02020603050405020304" pitchFamily="18" charset="0"/>
              <a:defRPr sz="3200">
                <a:solidFill>
                  <a:srgbClr val="808080"/>
                </a:solidFill>
                <a:latin typeface="Calibri" panose="020F0502020204030204" pitchFamily="34" charset="0"/>
              </a:defRPr>
            </a:lvl1pPr>
            <a:lvl2pPr>
              <a:spcBef>
                <a:spcPts val="700"/>
              </a:spcBef>
              <a:buClr>
                <a:srgbClr val="000000"/>
              </a:buClr>
              <a:buSzPct val="100000"/>
              <a:buFont typeface="Times New Roman" panose="02020603050405020304" pitchFamily="18" charset="0"/>
              <a:defRPr sz="2800">
                <a:solidFill>
                  <a:srgbClr val="808080"/>
                </a:solidFill>
                <a:latin typeface="Calibri" panose="020F0502020204030204" pitchFamily="34" charset="0"/>
              </a:defRPr>
            </a:lvl2pPr>
            <a:lvl3pPr>
              <a:spcBef>
                <a:spcPts val="600"/>
              </a:spcBef>
              <a:buClr>
                <a:srgbClr val="000000"/>
              </a:buClr>
              <a:buSzPct val="100000"/>
              <a:buFont typeface="Times New Roman" panose="02020603050405020304" pitchFamily="18" charset="0"/>
              <a:defRPr sz="2400">
                <a:solidFill>
                  <a:srgbClr val="808080"/>
                </a:solidFill>
                <a:latin typeface="Calibri" panose="020F0502020204030204" pitchFamily="34" charset="0"/>
              </a:defRPr>
            </a:lvl3pPr>
            <a:lvl4pPr>
              <a:spcBef>
                <a:spcPts val="500"/>
              </a:spcBef>
              <a:buClr>
                <a:srgbClr val="000000"/>
              </a:buClr>
              <a:buSzPct val="100000"/>
              <a:buFont typeface="Times New Roman" panose="02020603050405020304" pitchFamily="18" charset="0"/>
              <a:defRPr sz="2000">
                <a:solidFill>
                  <a:srgbClr val="808080"/>
                </a:solidFill>
                <a:latin typeface="Calibri" panose="020F0502020204030204" pitchFamily="34" charset="0"/>
              </a:defRPr>
            </a:lvl4pPr>
            <a:lvl5pPr>
              <a:spcBef>
                <a:spcPts val="500"/>
              </a:spcBef>
              <a:buClr>
                <a:srgbClr val="000000"/>
              </a:buClr>
              <a:buSzPct val="100000"/>
              <a:buFont typeface="Times New Roman" panose="02020603050405020304" pitchFamily="18" charset="0"/>
              <a:defRPr sz="2000">
                <a:solidFill>
                  <a:srgbClr val="808080"/>
                </a:solidFill>
                <a:latin typeface="Calibri" panose="020F050202020403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808080"/>
                </a:solidFill>
                <a:latin typeface="Calibri" panose="020F050202020403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808080"/>
                </a:solidFill>
                <a:latin typeface="Calibri" panose="020F050202020403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808080"/>
                </a:solidFill>
                <a:latin typeface="Calibri" panose="020F050202020403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808080"/>
                </a:solidFill>
                <a:latin typeface="Calibri" panose="020F0502020204030204" pitchFamily="34" charset="0"/>
              </a:defRPr>
            </a:lvl9pPr>
          </a:lstStyle>
          <a:p>
            <a:pPr algn="just">
              <a:lnSpc>
                <a:spcPct val="150000"/>
              </a:lnSpc>
              <a:spcBef>
                <a:spcPct val="40000"/>
              </a:spcBef>
              <a:buClr>
                <a:srgbClr val="FF0000"/>
              </a:buClr>
              <a:buSzTx/>
              <a:buFont typeface="Wingdings" charset="2"/>
              <a:buChar char="²"/>
            </a:pPr>
            <a:r>
              <a:rPr lang="en-US" altLang="it-IT" sz="2400" dirty="0">
                <a:solidFill>
                  <a:srgbClr val="000000"/>
                </a:solidFill>
                <a:latin typeface="Times New Roman"/>
                <a:cs typeface="Times New Roman"/>
              </a:rPr>
              <a:t>Conventional MRI techniques have provided useful markers to monitor treatment effect in MS clinical </a:t>
            </a:r>
            <a:r>
              <a:rPr lang="en-US" altLang="it-IT" sz="2400" dirty="0" smtClean="0">
                <a:solidFill>
                  <a:srgbClr val="000000"/>
                </a:solidFill>
                <a:latin typeface="Times New Roman"/>
                <a:cs typeface="Times New Roman"/>
              </a:rPr>
              <a:t>trials.</a:t>
            </a:r>
          </a:p>
          <a:p>
            <a:pPr marL="0" indent="0" algn="just">
              <a:lnSpc>
                <a:spcPct val="150000"/>
              </a:lnSpc>
              <a:spcBef>
                <a:spcPct val="40000"/>
              </a:spcBef>
              <a:buClr>
                <a:srgbClr val="FF0000"/>
              </a:buClr>
              <a:buSzTx/>
            </a:pPr>
            <a:endParaRPr lang="en-US" altLang="it-IT" sz="1000" dirty="0" smtClean="0">
              <a:solidFill>
                <a:srgbClr val="000000"/>
              </a:solidFill>
              <a:latin typeface="Times New Roman"/>
              <a:cs typeface="Times New Roman"/>
            </a:endParaRPr>
          </a:p>
          <a:p>
            <a:pPr algn="just">
              <a:lnSpc>
                <a:spcPct val="150000"/>
              </a:lnSpc>
              <a:spcBef>
                <a:spcPct val="50000"/>
              </a:spcBef>
              <a:buClr>
                <a:srgbClr val="FF0000"/>
              </a:buClr>
              <a:buSzTx/>
              <a:buFont typeface="Wingdings" charset="2"/>
              <a:buChar char="²"/>
            </a:pPr>
            <a:r>
              <a:rPr lang="en-US" altLang="it-IT" sz="2400" dirty="0" smtClean="0">
                <a:solidFill>
                  <a:srgbClr val="000000"/>
                </a:solidFill>
                <a:latin typeface="Times New Roman"/>
                <a:cs typeface="Times New Roman"/>
              </a:rPr>
              <a:t>The </a:t>
            </a:r>
            <a:r>
              <a:rPr lang="en-US" altLang="it-IT" sz="2400" dirty="0">
                <a:solidFill>
                  <a:srgbClr val="000000"/>
                </a:solidFill>
                <a:latin typeface="Times New Roman"/>
                <a:cs typeface="Times New Roman"/>
              </a:rPr>
              <a:t>routine use of MRI is recommended to monitor disease activity during treatment (at an individual patient level)</a:t>
            </a:r>
            <a:r>
              <a:rPr lang="en-US" altLang="it-IT" sz="2000" dirty="0">
                <a:solidFill>
                  <a:srgbClr val="000000"/>
                </a:solidFill>
                <a:latin typeface="Times New Roman"/>
                <a:cs typeface="Times New Roman"/>
              </a:rPr>
              <a:t>:</a:t>
            </a:r>
          </a:p>
          <a:p>
            <a:pPr marL="1111250" lvl="2" indent="-342900" algn="just">
              <a:lnSpc>
                <a:spcPct val="150000"/>
              </a:lnSpc>
              <a:spcBef>
                <a:spcPts val="450"/>
              </a:spcBef>
              <a:buClr>
                <a:schemeClr val="tx1"/>
              </a:buClr>
              <a:buSzTx/>
              <a:buFont typeface="Wingdings" charset="2"/>
              <a:buChar char="Ø"/>
            </a:pPr>
            <a:r>
              <a:rPr lang="en-US" altLang="it-IT" sz="2000" dirty="0" smtClean="0">
                <a:solidFill>
                  <a:srgbClr val="000000"/>
                </a:solidFill>
                <a:latin typeface="Times New Roman"/>
                <a:cs typeface="Times New Roman"/>
              </a:rPr>
              <a:t>to facilitate early identification of those patients who could possibly benefit from a different therapeutic approach;</a:t>
            </a:r>
            <a:endParaRPr lang="it-IT" altLang="it-IT" sz="2000" dirty="0" smtClean="0">
              <a:solidFill>
                <a:srgbClr val="000000"/>
              </a:solidFill>
              <a:latin typeface="Times New Roman"/>
              <a:cs typeface="Times New Roman"/>
            </a:endParaRPr>
          </a:p>
          <a:p>
            <a:pPr marL="1111250" lvl="2" indent="-342900" algn="just">
              <a:lnSpc>
                <a:spcPct val="150000"/>
              </a:lnSpc>
              <a:spcBef>
                <a:spcPts val="450"/>
              </a:spcBef>
              <a:buClr>
                <a:schemeClr val="tx1"/>
              </a:buClr>
              <a:buSzTx/>
              <a:buFont typeface="Wingdings" charset="2"/>
              <a:buChar char="Ø"/>
            </a:pPr>
            <a:r>
              <a:rPr lang="it-IT" altLang="it-IT" sz="2000" dirty="0" smtClean="0">
                <a:solidFill>
                  <a:srgbClr val="000000"/>
                </a:solidFill>
                <a:latin typeface="Times New Roman"/>
                <a:cs typeface="Times New Roman"/>
              </a:rPr>
              <a:t>to </a:t>
            </a:r>
            <a:r>
              <a:rPr lang="it-IT" altLang="it-IT" sz="2000" dirty="0" err="1" smtClean="0">
                <a:solidFill>
                  <a:srgbClr val="000000"/>
                </a:solidFill>
                <a:latin typeface="Times New Roman"/>
                <a:cs typeface="Times New Roman"/>
              </a:rPr>
              <a:t>identify</a:t>
            </a:r>
            <a:r>
              <a:rPr lang="it-IT" altLang="it-IT" sz="2000" dirty="0" smtClean="0">
                <a:solidFill>
                  <a:srgbClr val="000000"/>
                </a:solidFill>
                <a:latin typeface="Times New Roman"/>
                <a:cs typeface="Times New Roman"/>
              </a:rPr>
              <a:t> </a:t>
            </a:r>
            <a:r>
              <a:rPr lang="it-IT" altLang="it-IT" sz="2000" dirty="0" err="1" smtClean="0">
                <a:solidFill>
                  <a:srgbClr val="000000"/>
                </a:solidFill>
                <a:latin typeface="Times New Roman"/>
                <a:cs typeface="Times New Roman"/>
              </a:rPr>
              <a:t>incipient</a:t>
            </a:r>
            <a:r>
              <a:rPr lang="it-IT" altLang="it-IT" sz="2000" dirty="0" smtClean="0">
                <a:solidFill>
                  <a:srgbClr val="000000"/>
                </a:solidFill>
                <a:latin typeface="Times New Roman"/>
                <a:cs typeface="Times New Roman"/>
              </a:rPr>
              <a:t> </a:t>
            </a:r>
            <a:r>
              <a:rPr lang="it-IT" altLang="it-IT" sz="2000" dirty="0" err="1" smtClean="0">
                <a:solidFill>
                  <a:srgbClr val="000000"/>
                </a:solidFill>
                <a:latin typeface="Times New Roman"/>
                <a:cs typeface="Times New Roman"/>
              </a:rPr>
              <a:t>signs</a:t>
            </a:r>
            <a:r>
              <a:rPr lang="it-IT" altLang="it-IT" sz="2000" dirty="0" smtClean="0">
                <a:solidFill>
                  <a:srgbClr val="000000"/>
                </a:solidFill>
                <a:latin typeface="Times New Roman"/>
                <a:cs typeface="Times New Roman"/>
              </a:rPr>
              <a:t> of side </a:t>
            </a:r>
            <a:r>
              <a:rPr lang="it-IT" altLang="it-IT" sz="2000" dirty="0" err="1" smtClean="0">
                <a:solidFill>
                  <a:srgbClr val="000000"/>
                </a:solidFill>
                <a:latin typeface="Times New Roman"/>
                <a:cs typeface="Times New Roman"/>
              </a:rPr>
              <a:t>effects</a:t>
            </a:r>
            <a:r>
              <a:rPr lang="it-IT" altLang="it-IT" sz="2000" dirty="0" smtClean="0">
                <a:solidFill>
                  <a:srgbClr val="000000"/>
                </a:solidFill>
                <a:latin typeface="Times New Roman"/>
                <a:cs typeface="Times New Roman"/>
              </a:rPr>
              <a:t>;</a:t>
            </a:r>
          </a:p>
        </p:txBody>
      </p:sp>
      <p:sp>
        <p:nvSpPr>
          <p:cNvPr id="4" name="Titolo 1">
            <a:extLst>
              <a:ext uri="{FF2B5EF4-FFF2-40B4-BE49-F238E27FC236}">
                <a16:creationId xmlns:a16="http://schemas.microsoft.com/office/drawing/2014/main" xmlns="" id="{266D71BA-6B79-C544-906D-7B902BEEC3B5}"/>
              </a:ext>
            </a:extLst>
          </p:cNvPr>
          <p:cNvSpPr txBox="1">
            <a:spLocks/>
          </p:cNvSpPr>
          <p:nvPr/>
        </p:nvSpPr>
        <p:spPr>
          <a:xfrm>
            <a:off x="206862" y="40942"/>
            <a:ext cx="7495042" cy="50299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4000" i="1" dirty="0" err="1" smtClean="0">
                <a:solidFill>
                  <a:srgbClr val="FF0000"/>
                </a:solidFill>
                <a:latin typeface="Times New Roman"/>
                <a:cs typeface="Times New Roman"/>
              </a:rPr>
              <a:t>Conclusions</a:t>
            </a:r>
            <a:endParaRPr lang="it-IT" sz="4000" i="1" dirty="0">
              <a:solidFill>
                <a:srgbClr val="FF0000"/>
              </a:solidFill>
              <a:latin typeface="Times New Roman"/>
              <a:cs typeface="Times New Roman"/>
            </a:endParaRPr>
          </a:p>
        </p:txBody>
      </p:sp>
    </p:spTree>
    <p:extLst>
      <p:ext uri="{BB962C8B-B14F-4D97-AF65-F5344CB8AC3E}">
        <p14:creationId xmlns:p14="http://schemas.microsoft.com/office/powerpoint/2010/main" val="286351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p:cNvSpPr>
          <p:nvPr/>
        </p:nvSpPr>
        <p:spPr bwMode="auto">
          <a:xfrm>
            <a:off x="190583" y="852984"/>
            <a:ext cx="5055005" cy="546474"/>
          </a:xfrm>
          <a:prstGeom prst="rect">
            <a:avLst/>
          </a:prstGeom>
          <a:noFill/>
          <a:ln w="9525">
            <a:noFill/>
            <a:miter lim="800000"/>
            <a:headEnd/>
            <a:tailEnd/>
          </a:ln>
        </p:spPr>
        <p:txBody>
          <a:bodyPr lIns="0" tIns="0" rIns="0" bIns="0" anchor="b"/>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4000" i="1" u="none" strike="noStrike" kern="1200" cap="none" spc="0" normalizeH="0" baseline="0" noProof="0" dirty="0" smtClean="0">
                <a:ln>
                  <a:noFill/>
                </a:ln>
                <a:solidFill>
                  <a:srgbClr val="FF0000"/>
                </a:solidFill>
                <a:effectLst/>
                <a:uLnTx/>
                <a:uFillTx/>
                <a:latin typeface="Times New Roman"/>
                <a:ea typeface="+mn-ea"/>
                <a:cs typeface="Times New Roman"/>
              </a:rPr>
              <a:t>Lesion</a:t>
            </a:r>
            <a:r>
              <a:rPr kumimoji="0" lang="en-US" altLang="it-IT" sz="4000" i="1" u="none" strike="noStrike" kern="1200" cap="none" spc="0" normalizeH="0" baseline="0" noProof="0" dirty="0">
                <a:ln>
                  <a:noFill/>
                </a:ln>
                <a:solidFill>
                  <a:srgbClr val="FF0000"/>
                </a:solidFill>
                <a:effectLst/>
                <a:uLnTx/>
                <a:uFillTx/>
                <a:latin typeface="Times New Roman"/>
                <a:ea typeface="+mn-ea"/>
                <a:cs typeface="Times New Roman"/>
              </a:rPr>
              <a:t>-derived </a:t>
            </a:r>
            <a:r>
              <a:rPr kumimoji="0" lang="en-US" altLang="it-IT" sz="4000" i="1" u="none" strike="noStrike" kern="1200" cap="none" spc="0" normalizeH="0" baseline="0" noProof="0" dirty="0" smtClean="0">
                <a:ln>
                  <a:noFill/>
                </a:ln>
                <a:solidFill>
                  <a:srgbClr val="FF0000"/>
                </a:solidFill>
                <a:effectLst/>
                <a:uLnTx/>
                <a:uFillTx/>
                <a:latin typeface="Times New Roman"/>
                <a:ea typeface="+mn-ea"/>
                <a:cs typeface="Times New Roman"/>
              </a:rPr>
              <a:t>measures</a:t>
            </a:r>
            <a:endParaRPr kumimoji="0" lang="en-US" altLang="it-IT" sz="4000" i="1" u="none" strike="noStrike" kern="1200" cap="none" spc="0" normalizeH="0" baseline="0" noProof="0" dirty="0">
              <a:ln>
                <a:noFill/>
              </a:ln>
              <a:solidFill>
                <a:srgbClr val="FF0000"/>
              </a:solidFill>
              <a:effectLst/>
              <a:uLnTx/>
              <a:uFillTx/>
              <a:latin typeface="Times New Roman"/>
              <a:ea typeface="+mn-ea"/>
              <a:cs typeface="Times New Roman"/>
            </a:endParaRPr>
          </a:p>
        </p:txBody>
      </p:sp>
      <p:sp>
        <p:nvSpPr>
          <p:cNvPr id="69635" name="TextBox 2"/>
          <p:cNvSpPr txBox="1">
            <a:spLocks noChangeArrowheads="1"/>
          </p:cNvSpPr>
          <p:nvPr/>
        </p:nvSpPr>
        <p:spPr bwMode="auto">
          <a:xfrm>
            <a:off x="190583" y="2251479"/>
            <a:ext cx="8862909" cy="3920048"/>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it-IT" sz="2000" b="1" i="0" u="none" strike="noStrike" kern="1200" cap="none" spc="0" normalizeH="0" baseline="0" noProof="0" dirty="0">
                <a:ln>
                  <a:noFill/>
                </a:ln>
                <a:effectLst/>
                <a:uLnTx/>
                <a:uFillTx/>
                <a:latin typeface="Times New Roman"/>
                <a:ea typeface="+mn-ea"/>
                <a:cs typeface="Times New Roman"/>
              </a:rPr>
              <a:t>Outcomes that </a:t>
            </a:r>
            <a:r>
              <a:rPr kumimoji="0" lang="en-US" altLang="it-IT" sz="2000" b="1" i="0" u="none" strike="noStrike" kern="1200" cap="none" spc="0" normalizeH="0" baseline="0" noProof="0" dirty="0" smtClean="0">
                <a:ln>
                  <a:noFill/>
                </a:ln>
                <a:effectLst/>
                <a:uLnTx/>
                <a:uFillTx/>
                <a:latin typeface="Times New Roman"/>
                <a:ea typeface="+mn-ea"/>
                <a:cs typeface="Times New Roman"/>
              </a:rPr>
              <a:t>measure</a:t>
            </a:r>
            <a:r>
              <a:rPr kumimoji="0" lang="en-US" altLang="it-IT" sz="2000" b="1" i="0" u="none" strike="noStrike" kern="1200" cap="none" spc="0" normalizeH="0" noProof="0" dirty="0" smtClean="0">
                <a:ln>
                  <a:noFill/>
                </a:ln>
                <a:effectLst/>
                <a:uLnTx/>
                <a:uFillTx/>
                <a:latin typeface="Times New Roman"/>
                <a:ea typeface="+mn-ea"/>
                <a:cs typeface="Times New Roman"/>
              </a:rPr>
              <a:t> </a:t>
            </a:r>
            <a:r>
              <a:rPr kumimoji="0" lang="en-US" altLang="it-IT" sz="2000" b="1" i="0" u="none" strike="noStrike" kern="1200" cap="none" spc="0" normalizeH="0" baseline="0" noProof="0" dirty="0" smtClean="0">
                <a:ln>
                  <a:noFill/>
                </a:ln>
                <a:effectLst/>
                <a:uLnTx/>
                <a:uFillTx/>
                <a:latin typeface="Times New Roman"/>
                <a:ea typeface="+mn-ea"/>
                <a:cs typeface="Times New Roman"/>
              </a:rPr>
              <a:t>the </a:t>
            </a:r>
            <a:r>
              <a:rPr kumimoji="0" lang="en-US" altLang="it-IT" sz="2000" b="1" i="0" u="none" strike="noStrike" kern="1200" cap="none" spc="0" normalizeH="0" baseline="0" noProof="0" dirty="0">
                <a:ln>
                  <a:noFill/>
                </a:ln>
                <a:effectLst/>
                <a:uLnTx/>
                <a:uFillTx/>
                <a:latin typeface="Times New Roman"/>
                <a:ea typeface="+mn-ea"/>
                <a:cs typeface="Times New Roman"/>
              </a:rPr>
              <a:t>occurrence of new </a:t>
            </a:r>
            <a:r>
              <a:rPr kumimoji="0" lang="en-US" altLang="it-IT" sz="2000" b="1" i="0" u="none" strike="noStrike" kern="1200" cap="none" spc="0" normalizeH="0" baseline="0" noProof="0" dirty="0" err="1">
                <a:ln>
                  <a:noFill/>
                </a:ln>
                <a:effectLst/>
                <a:uLnTx/>
                <a:uFillTx/>
                <a:latin typeface="Times New Roman"/>
                <a:ea typeface="+mn-ea"/>
                <a:cs typeface="Times New Roman"/>
              </a:rPr>
              <a:t>lesional</a:t>
            </a:r>
            <a:r>
              <a:rPr kumimoji="0" lang="en-US" altLang="it-IT" sz="2000" b="1" i="0" u="none" strike="noStrike" kern="1200" cap="none" spc="0" normalizeH="0" baseline="0" noProof="0" dirty="0">
                <a:ln>
                  <a:noFill/>
                </a:ln>
                <a:effectLst/>
                <a:uLnTx/>
                <a:uFillTx/>
                <a:latin typeface="Times New Roman"/>
                <a:ea typeface="+mn-ea"/>
                <a:cs typeface="Times New Roman"/>
              </a:rPr>
              <a:t> activity </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altLang="it-IT" sz="400" b="0" i="0" u="none" strike="noStrike" kern="1200" cap="none" spc="0" normalizeH="0" baseline="0" noProof="0" dirty="0">
              <a:ln>
                <a:noFill/>
              </a:ln>
              <a:solidFill>
                <a:prstClr val="black"/>
              </a:solidFill>
              <a:effectLst/>
              <a:uLnTx/>
              <a:uFillTx/>
              <a:latin typeface="Times New Roman"/>
              <a:ea typeface="+mn-ea"/>
              <a:cs typeface="Times New Roman"/>
            </a:endParaRPr>
          </a:p>
          <a:p>
            <a:pPr marL="342900" marR="0" lvl="0" indent="-342900" algn="l" defTabSz="914400" rtl="0" eaLnBrk="0" fontAlgn="base" latinLnBrk="0" hangingPunct="0">
              <a:lnSpc>
                <a:spcPct val="90000"/>
              </a:lnSpc>
              <a:spcBef>
                <a:spcPct val="0"/>
              </a:spcBef>
              <a:spcAft>
                <a:spcPct val="0"/>
              </a:spcAft>
              <a:buClr>
                <a:srgbClr val="FF0000"/>
              </a:buClr>
              <a:buSzPct val="94000"/>
              <a:buFont typeface="Wingdings" charset="2"/>
              <a:buChar char="²"/>
              <a:tabLst/>
              <a:defRPr/>
            </a:pPr>
            <a:r>
              <a:rPr lang="en-US" altLang="it-IT" sz="2000" dirty="0">
                <a:solidFill>
                  <a:prstClr val="black"/>
                </a:solidFill>
                <a:latin typeface="Times New Roman"/>
                <a:cs typeface="Times New Roman"/>
              </a:rPr>
              <a:t>N</a:t>
            </a:r>
            <a:r>
              <a:rPr kumimoji="0" lang="en-US" altLang="it-IT" sz="2000" b="0" i="0" u="none" strike="noStrike" kern="1200" cap="none" spc="0" normalizeH="0" baseline="0" noProof="0" dirty="0" err="1" smtClean="0">
                <a:ln>
                  <a:noFill/>
                </a:ln>
                <a:solidFill>
                  <a:prstClr val="black"/>
                </a:solidFill>
                <a:effectLst/>
                <a:uLnTx/>
                <a:uFillTx/>
                <a:latin typeface="Times New Roman"/>
                <a:cs typeface="Times New Roman"/>
              </a:rPr>
              <a:t>ew</a:t>
            </a:r>
            <a:r>
              <a:rPr kumimoji="0" lang="en-US" altLang="it-IT" sz="2000" b="0" i="0" u="none" strike="noStrike" kern="1200" cap="none" spc="0" normalizeH="0" baseline="0" noProof="0" dirty="0" smtClean="0">
                <a:ln>
                  <a:noFill/>
                </a:ln>
                <a:solidFill>
                  <a:prstClr val="black"/>
                </a:solidFill>
                <a:effectLst/>
                <a:uLnTx/>
                <a:uFillTx/>
                <a:latin typeface="Times New Roman"/>
                <a:cs typeface="Times New Roman"/>
              </a:rPr>
              <a:t> </a:t>
            </a:r>
            <a:r>
              <a:rPr kumimoji="0" lang="en-US" altLang="it-IT" sz="2000" b="0" i="0" u="none" strike="noStrike" kern="1200" cap="none" spc="0" normalizeH="0" baseline="0" noProof="0" dirty="0">
                <a:ln>
                  <a:noFill/>
                </a:ln>
                <a:solidFill>
                  <a:prstClr val="black"/>
                </a:solidFill>
                <a:effectLst/>
                <a:uLnTx/>
                <a:uFillTx/>
                <a:latin typeface="Times New Roman"/>
                <a:cs typeface="Times New Roman"/>
              </a:rPr>
              <a:t>and/or enlarging T</a:t>
            </a:r>
            <a:r>
              <a:rPr kumimoji="0" lang="en-US" altLang="it-IT" sz="2000" b="0" i="0" u="none" strike="noStrike" kern="1200" cap="none" spc="0" normalizeH="0" baseline="-25000" noProof="0" dirty="0">
                <a:ln>
                  <a:noFill/>
                </a:ln>
                <a:solidFill>
                  <a:prstClr val="black"/>
                </a:solidFill>
                <a:effectLst/>
                <a:uLnTx/>
                <a:uFillTx/>
                <a:latin typeface="Times New Roman"/>
                <a:cs typeface="Times New Roman"/>
              </a:rPr>
              <a:t>2</a:t>
            </a:r>
            <a:r>
              <a:rPr kumimoji="0" lang="en-US" altLang="it-IT" sz="2000" b="0" i="0" u="none" strike="noStrike" kern="1200" cap="none" spc="0" normalizeH="0" baseline="0" noProof="0" dirty="0">
                <a:ln>
                  <a:noFill/>
                </a:ln>
                <a:solidFill>
                  <a:prstClr val="black"/>
                </a:solidFill>
                <a:effectLst/>
                <a:uLnTx/>
                <a:uFillTx/>
                <a:latin typeface="Times New Roman"/>
                <a:cs typeface="Times New Roman"/>
              </a:rPr>
              <a:t> lesions</a:t>
            </a:r>
          </a:p>
          <a:p>
            <a:pPr marL="342900" marR="0" lvl="0" indent="-342900" algn="just" defTabSz="914400" rtl="0" eaLnBrk="0" fontAlgn="base" latinLnBrk="0" hangingPunct="0">
              <a:lnSpc>
                <a:spcPct val="90000"/>
              </a:lnSpc>
              <a:spcBef>
                <a:spcPct val="0"/>
              </a:spcBef>
              <a:spcAft>
                <a:spcPct val="0"/>
              </a:spcAft>
              <a:buClr>
                <a:srgbClr val="FF0000"/>
              </a:buClr>
              <a:buSzPct val="94000"/>
              <a:buFont typeface="Wingdings" charset="2"/>
              <a:buChar char="²"/>
              <a:tabLst/>
              <a:defRPr/>
            </a:pPr>
            <a:r>
              <a:rPr kumimoji="0" lang="en-US" altLang="it-IT" sz="2000" b="0" i="0" u="none" strike="noStrike" kern="1200" cap="none" spc="0" normalizeH="0" baseline="0" noProof="0" dirty="0" smtClean="0">
                <a:ln>
                  <a:noFill/>
                </a:ln>
                <a:solidFill>
                  <a:prstClr val="black"/>
                </a:solidFill>
                <a:effectLst/>
                <a:uLnTx/>
                <a:uFillTx/>
                <a:latin typeface="Times New Roman"/>
                <a:cs typeface="Times New Roman"/>
              </a:rPr>
              <a:t>New </a:t>
            </a:r>
            <a:r>
              <a:rPr kumimoji="0" lang="en-US" altLang="it-IT" sz="2000" b="0" i="0" u="none" strike="noStrike" kern="1200" cap="none" spc="0" normalizeH="0" baseline="0" noProof="0" dirty="0">
                <a:ln>
                  <a:noFill/>
                </a:ln>
                <a:solidFill>
                  <a:prstClr val="black"/>
                </a:solidFill>
                <a:effectLst/>
                <a:uLnTx/>
                <a:uFillTx/>
                <a:latin typeface="Times New Roman"/>
                <a:cs typeface="Times New Roman"/>
              </a:rPr>
              <a:t>T</a:t>
            </a:r>
            <a:r>
              <a:rPr kumimoji="0" lang="en-US" altLang="it-IT" sz="2000" b="0" i="0" u="none" strike="noStrike" kern="1200" cap="none" spc="0" normalizeH="0" baseline="-25000" noProof="0" dirty="0">
                <a:ln>
                  <a:noFill/>
                </a:ln>
                <a:solidFill>
                  <a:prstClr val="black"/>
                </a:solidFill>
                <a:effectLst/>
                <a:uLnTx/>
                <a:uFillTx/>
                <a:latin typeface="Times New Roman"/>
                <a:cs typeface="Times New Roman"/>
              </a:rPr>
              <a:t>1</a:t>
            </a:r>
            <a:r>
              <a:rPr kumimoji="0" lang="en-US" altLang="it-IT" sz="2000" b="0" i="0" u="none" strike="noStrike" kern="1200" cap="none" spc="0" normalizeH="0" baseline="0" noProof="0" dirty="0">
                <a:ln>
                  <a:noFill/>
                </a:ln>
                <a:solidFill>
                  <a:prstClr val="black"/>
                </a:solidFill>
                <a:effectLst/>
                <a:uLnTx/>
                <a:uFillTx/>
                <a:latin typeface="Times New Roman"/>
                <a:cs typeface="Times New Roman"/>
              </a:rPr>
              <a:t> </a:t>
            </a:r>
            <a:r>
              <a:rPr kumimoji="0" lang="en-US" altLang="it-IT" sz="2000" b="0" i="0" u="none" strike="noStrike" kern="1200" cap="none" spc="0" normalizeH="0" baseline="0" noProof="0" dirty="0" err="1">
                <a:ln>
                  <a:noFill/>
                </a:ln>
                <a:solidFill>
                  <a:prstClr val="black"/>
                </a:solidFill>
                <a:effectLst/>
                <a:uLnTx/>
                <a:uFillTx/>
                <a:latin typeface="Times New Roman"/>
                <a:cs typeface="Times New Roman"/>
              </a:rPr>
              <a:t>Gd</a:t>
            </a:r>
            <a:r>
              <a:rPr kumimoji="0" lang="en-US" altLang="it-IT" sz="2000" b="0" i="0" u="none" strike="noStrike" kern="1200" cap="none" spc="0" normalizeH="0" baseline="0" noProof="0" dirty="0">
                <a:ln>
                  <a:noFill/>
                </a:ln>
                <a:solidFill>
                  <a:prstClr val="black"/>
                </a:solidFill>
                <a:effectLst/>
                <a:uLnTx/>
                <a:uFillTx/>
                <a:latin typeface="Times New Roman"/>
                <a:cs typeface="Times New Roman"/>
              </a:rPr>
              <a:t>-enhancing  lesions </a:t>
            </a:r>
          </a:p>
          <a:p>
            <a:pPr marL="342900" marR="0" lvl="0" indent="-342900" algn="just" defTabSz="914400" rtl="0" eaLnBrk="0" fontAlgn="base" latinLnBrk="0" hangingPunct="0">
              <a:lnSpc>
                <a:spcPct val="90000"/>
              </a:lnSpc>
              <a:spcBef>
                <a:spcPct val="0"/>
              </a:spcBef>
              <a:spcAft>
                <a:spcPct val="0"/>
              </a:spcAft>
              <a:buClr>
                <a:srgbClr val="FF0000"/>
              </a:buClr>
              <a:buSzPct val="94000"/>
              <a:buFont typeface="Wingdings" charset="2"/>
              <a:buChar char="²"/>
              <a:tabLst/>
              <a:defRPr/>
            </a:pPr>
            <a:r>
              <a:rPr lang="en-US" altLang="it-IT" sz="2000" dirty="0">
                <a:solidFill>
                  <a:prstClr val="black"/>
                </a:solidFill>
                <a:latin typeface="Times New Roman"/>
                <a:cs typeface="Times New Roman"/>
              </a:rPr>
              <a:t>N</a:t>
            </a:r>
            <a:r>
              <a:rPr kumimoji="0" lang="en-US" altLang="it-IT" sz="2000" b="0" i="0" u="none" strike="noStrike" kern="1200" cap="none" spc="0" normalizeH="0" baseline="0" noProof="0" dirty="0" smtClean="0">
                <a:ln>
                  <a:noFill/>
                </a:ln>
                <a:solidFill>
                  <a:prstClr val="black"/>
                </a:solidFill>
                <a:effectLst/>
                <a:uLnTx/>
                <a:uFillTx/>
                <a:latin typeface="Times New Roman"/>
                <a:cs typeface="Times New Roman"/>
              </a:rPr>
              <a:t>umber </a:t>
            </a:r>
            <a:r>
              <a:rPr kumimoji="0" lang="en-US" altLang="it-IT" sz="2000" b="0" i="0" u="none" strike="noStrike" kern="1200" cap="none" spc="0" normalizeH="0" baseline="0" noProof="0" dirty="0">
                <a:ln>
                  <a:noFill/>
                </a:ln>
                <a:solidFill>
                  <a:prstClr val="black"/>
                </a:solidFill>
                <a:effectLst/>
                <a:uLnTx/>
                <a:uFillTx/>
                <a:latin typeface="Times New Roman"/>
                <a:cs typeface="Times New Roman"/>
              </a:rPr>
              <a:t>of combined unique active (CUA)  lesions</a:t>
            </a:r>
          </a:p>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US" altLang="it-IT" sz="800" b="1" i="0" u="none" strike="noStrike" kern="1200" cap="none" spc="0" normalizeH="0" baseline="0" noProof="0" dirty="0" smtClean="0">
              <a:ln>
                <a:noFill/>
              </a:ln>
              <a:solidFill>
                <a:srgbClr val="FF0000"/>
              </a:solidFill>
              <a:effectLst/>
              <a:uLnTx/>
              <a:uFillTx/>
              <a:latin typeface="Times New Roman"/>
              <a:ea typeface="+mn-ea"/>
              <a:cs typeface="Times New Roman"/>
            </a:endParaRPr>
          </a:p>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US" altLang="it-IT" sz="500" b="1" i="0" u="none" strike="noStrike" kern="1200" cap="none" spc="0" normalizeH="0" baseline="0" noProof="0" dirty="0" smtClean="0">
              <a:ln>
                <a:noFill/>
              </a:ln>
              <a:solidFill>
                <a:srgbClr val="FF0000"/>
              </a:solidFill>
              <a:effectLst/>
              <a:uLnTx/>
              <a:uFillTx/>
              <a:latin typeface="Times New Roman"/>
              <a:ea typeface="+mn-ea"/>
              <a:cs typeface="Times New Roman"/>
            </a:endParaRPr>
          </a:p>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US" altLang="it-IT" sz="1400" b="1" i="0" u="none" strike="noStrike" kern="1200" cap="none" spc="0" normalizeH="0" baseline="0" noProof="0" dirty="0" smtClean="0">
              <a:ln>
                <a:noFill/>
              </a:ln>
              <a:solidFill>
                <a:srgbClr val="FF0000"/>
              </a:solidFill>
              <a:effectLst/>
              <a:uLnTx/>
              <a:uFillTx/>
              <a:latin typeface="Times New Roman"/>
              <a:ea typeface="+mn-ea"/>
              <a:cs typeface="Times New Roman"/>
            </a:endParaRPr>
          </a:p>
          <a:p>
            <a:pPr lvl="5" algn="just" defTabSz="914400" eaLnBrk="0" fontAlgn="base" hangingPunct="0">
              <a:lnSpc>
                <a:spcPct val="90000"/>
              </a:lnSpc>
              <a:spcBef>
                <a:spcPct val="0"/>
              </a:spcBef>
              <a:spcAft>
                <a:spcPct val="0"/>
              </a:spcAft>
              <a:defRPr/>
            </a:pPr>
            <a:r>
              <a:rPr kumimoji="0" lang="en-US" altLang="it-IT" sz="2000" b="1" i="0" u="none" strike="noStrike" kern="1200" cap="none" spc="0" normalizeH="0" baseline="0" noProof="0" dirty="0" smtClean="0">
                <a:ln>
                  <a:noFill/>
                </a:ln>
                <a:solidFill>
                  <a:srgbClr val="000000"/>
                </a:solidFill>
                <a:effectLst/>
                <a:uLnTx/>
                <a:uFillTx/>
                <a:latin typeface="Times New Roman"/>
                <a:ea typeface="+mn-ea"/>
                <a:cs typeface="Times New Roman"/>
              </a:rPr>
              <a:t>Outcomes </a:t>
            </a:r>
            <a:r>
              <a:rPr kumimoji="0" lang="en-US" altLang="it-IT" sz="2000" b="1" i="0" u="none" strike="noStrike" kern="1200" cap="none" spc="0" normalizeH="0" baseline="0" noProof="0" dirty="0">
                <a:ln>
                  <a:noFill/>
                </a:ln>
                <a:solidFill>
                  <a:srgbClr val="000000"/>
                </a:solidFill>
                <a:effectLst/>
                <a:uLnTx/>
                <a:uFillTx/>
                <a:latin typeface="Times New Roman"/>
                <a:ea typeface="+mn-ea"/>
                <a:cs typeface="Times New Roman"/>
              </a:rPr>
              <a:t>that quantify lesion volumes </a:t>
            </a:r>
          </a:p>
          <a:p>
            <a:pPr lvl="5" algn="just" defTabSz="914400" eaLnBrk="0" fontAlgn="base" hangingPunct="0">
              <a:lnSpc>
                <a:spcPct val="90000"/>
              </a:lnSpc>
              <a:spcBef>
                <a:spcPct val="0"/>
              </a:spcBef>
              <a:spcAft>
                <a:spcPct val="0"/>
              </a:spcAft>
              <a:defRPr/>
            </a:pPr>
            <a:endParaRPr kumimoji="0" lang="en-US" altLang="it-IT" sz="400" b="0" i="0" u="none" strike="noStrike" kern="1200" cap="none" spc="0" normalizeH="0" baseline="0" noProof="0" dirty="0">
              <a:ln>
                <a:noFill/>
              </a:ln>
              <a:solidFill>
                <a:prstClr val="black"/>
              </a:solidFill>
              <a:effectLst/>
              <a:uLnTx/>
              <a:uFillTx/>
              <a:latin typeface="Times New Roman"/>
              <a:ea typeface="+mn-ea"/>
              <a:cs typeface="Times New Roman"/>
            </a:endParaRPr>
          </a:p>
          <a:p>
            <a:pPr marL="2628900" lvl="5" indent="-342900" algn="just" defTabSz="914400" eaLnBrk="0" fontAlgn="base" hangingPunct="0">
              <a:lnSpc>
                <a:spcPct val="90000"/>
              </a:lnSpc>
              <a:spcBef>
                <a:spcPct val="0"/>
              </a:spcBef>
              <a:spcAft>
                <a:spcPct val="0"/>
              </a:spcAft>
              <a:buClr>
                <a:srgbClr val="FF0000"/>
              </a:buClr>
              <a:buFont typeface="Wingdings" charset="2"/>
              <a:buChar char="²"/>
              <a:defRPr/>
            </a:pPr>
            <a:r>
              <a:rPr kumimoji="0" lang="en-US" altLang="it-IT" sz="2000" b="0" i="0" u="none" strike="noStrike" kern="1200" cap="none" spc="0" normalizeH="0" baseline="0" noProof="0" dirty="0">
                <a:ln>
                  <a:noFill/>
                </a:ln>
                <a:solidFill>
                  <a:prstClr val="black"/>
                </a:solidFill>
                <a:effectLst/>
                <a:uLnTx/>
                <a:uFillTx/>
                <a:latin typeface="Times New Roman"/>
                <a:ea typeface="+mn-ea"/>
                <a:cs typeface="Times New Roman"/>
              </a:rPr>
              <a:t>T</a:t>
            </a:r>
            <a:r>
              <a:rPr kumimoji="0" lang="en-US" altLang="it-IT" sz="2000" b="0" i="0" u="none" strike="noStrike" kern="1200" cap="none" spc="0" normalizeH="0" baseline="-25000" noProof="0" dirty="0">
                <a:ln>
                  <a:noFill/>
                </a:ln>
                <a:solidFill>
                  <a:prstClr val="black"/>
                </a:solidFill>
                <a:effectLst/>
                <a:uLnTx/>
                <a:uFillTx/>
                <a:latin typeface="Times New Roman"/>
                <a:ea typeface="+mn-ea"/>
                <a:cs typeface="Times New Roman"/>
              </a:rPr>
              <a:t>2</a:t>
            </a:r>
            <a:r>
              <a:rPr kumimoji="0" lang="en-US" altLang="it-IT" sz="20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altLang="it-IT" sz="2000" b="0" i="0" u="none" strike="noStrike" kern="1200" cap="none" spc="0" normalizeH="0" baseline="0" noProof="0" dirty="0" err="1">
                <a:ln>
                  <a:noFill/>
                </a:ln>
                <a:solidFill>
                  <a:prstClr val="black"/>
                </a:solidFill>
                <a:effectLst/>
                <a:uLnTx/>
                <a:uFillTx/>
                <a:latin typeface="Times New Roman"/>
                <a:ea typeface="+mn-ea"/>
                <a:cs typeface="Times New Roman"/>
              </a:rPr>
              <a:t>hyperintense</a:t>
            </a:r>
            <a:r>
              <a:rPr kumimoji="0" lang="en-US" altLang="it-IT" sz="2000" b="0" i="0" u="none" strike="noStrike" kern="1200" cap="none" spc="0" normalizeH="0" baseline="0" noProof="0" dirty="0">
                <a:ln>
                  <a:noFill/>
                </a:ln>
                <a:solidFill>
                  <a:prstClr val="black"/>
                </a:solidFill>
                <a:effectLst/>
                <a:uLnTx/>
                <a:uFillTx/>
                <a:latin typeface="Times New Roman"/>
                <a:ea typeface="+mn-ea"/>
                <a:cs typeface="Times New Roman"/>
              </a:rPr>
              <a:t> lesion volume</a:t>
            </a:r>
          </a:p>
          <a:p>
            <a:pPr marL="2628900" lvl="5" indent="-342900" algn="just" defTabSz="914400" eaLnBrk="0" fontAlgn="base" hangingPunct="0">
              <a:lnSpc>
                <a:spcPct val="90000"/>
              </a:lnSpc>
              <a:spcBef>
                <a:spcPct val="0"/>
              </a:spcBef>
              <a:spcAft>
                <a:spcPct val="0"/>
              </a:spcAft>
              <a:buClr>
                <a:srgbClr val="FF0000"/>
              </a:buClr>
              <a:buFont typeface="Wingdings" charset="2"/>
              <a:buChar char="²"/>
              <a:defRPr/>
            </a:pPr>
            <a:r>
              <a:rPr kumimoji="0" lang="en-US" altLang="it-IT" sz="2000" b="0" i="0" u="none" strike="noStrike" kern="1200" cap="none" spc="0" normalizeH="0" baseline="0" noProof="0" dirty="0">
                <a:ln>
                  <a:noFill/>
                </a:ln>
                <a:solidFill>
                  <a:prstClr val="black"/>
                </a:solidFill>
                <a:effectLst/>
                <a:uLnTx/>
                <a:uFillTx/>
                <a:latin typeface="Times New Roman"/>
                <a:ea typeface="+mn-ea"/>
                <a:cs typeface="Times New Roman"/>
              </a:rPr>
              <a:t>T</a:t>
            </a:r>
            <a:r>
              <a:rPr kumimoji="0" lang="en-US" altLang="it-IT" sz="2000" b="0" i="0" u="none" strike="noStrike" kern="1200" cap="none" spc="0" normalizeH="0" baseline="-25000" noProof="0" dirty="0">
                <a:ln>
                  <a:noFill/>
                </a:ln>
                <a:solidFill>
                  <a:prstClr val="black"/>
                </a:solidFill>
                <a:effectLst/>
                <a:uLnTx/>
                <a:uFillTx/>
                <a:latin typeface="Times New Roman"/>
                <a:ea typeface="+mn-ea"/>
                <a:cs typeface="Times New Roman"/>
              </a:rPr>
              <a:t>1</a:t>
            </a:r>
            <a:r>
              <a:rPr kumimoji="0" lang="en-US" altLang="it-IT" sz="20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altLang="it-IT" sz="2000" b="0" i="0" u="none" strike="noStrike" kern="1200" cap="none" spc="0" normalizeH="0" baseline="0" noProof="0" dirty="0" err="1" smtClean="0">
                <a:ln>
                  <a:noFill/>
                </a:ln>
                <a:solidFill>
                  <a:prstClr val="black"/>
                </a:solidFill>
                <a:effectLst/>
                <a:uLnTx/>
                <a:uFillTx/>
                <a:latin typeface="Times New Roman"/>
                <a:ea typeface="+mn-ea"/>
                <a:cs typeface="Times New Roman"/>
              </a:rPr>
              <a:t>hypointense</a:t>
            </a:r>
            <a:r>
              <a:rPr lang="en-US" altLang="it-IT" sz="2000" dirty="0">
                <a:solidFill>
                  <a:prstClr val="black"/>
                </a:solidFill>
                <a:latin typeface="Times New Roman"/>
                <a:cs typeface="Times New Roman"/>
              </a:rPr>
              <a:t> </a:t>
            </a:r>
            <a:r>
              <a:rPr kumimoji="0" lang="en-US" altLang="it-IT" sz="2000" b="0" i="0" u="none" strike="noStrike" kern="1200" cap="none" spc="0" normalizeH="0" baseline="0" noProof="0" dirty="0" smtClean="0">
                <a:ln>
                  <a:noFill/>
                </a:ln>
                <a:solidFill>
                  <a:prstClr val="black"/>
                </a:solidFill>
                <a:effectLst/>
                <a:uLnTx/>
                <a:uFillTx/>
                <a:latin typeface="Times New Roman"/>
                <a:ea typeface="+mn-ea"/>
                <a:cs typeface="Times New Roman"/>
              </a:rPr>
              <a:t>lesion </a:t>
            </a:r>
            <a:r>
              <a:rPr kumimoji="0" lang="en-US" altLang="it-IT" sz="2000" b="0" i="0" u="none" strike="noStrike" kern="1200" cap="none" spc="0" normalizeH="0" baseline="0" noProof="0" dirty="0">
                <a:ln>
                  <a:noFill/>
                </a:ln>
                <a:solidFill>
                  <a:prstClr val="black"/>
                </a:solidFill>
                <a:effectLst/>
                <a:uLnTx/>
                <a:uFillTx/>
                <a:latin typeface="Times New Roman"/>
                <a:ea typeface="+mn-ea"/>
                <a:cs typeface="Times New Roman"/>
              </a:rPr>
              <a:t>volume</a:t>
            </a:r>
          </a:p>
          <a:p>
            <a:pPr marL="2628900" lvl="5" indent="-342900" algn="just" defTabSz="914400" eaLnBrk="0" fontAlgn="base" hangingPunct="0">
              <a:lnSpc>
                <a:spcPct val="90000"/>
              </a:lnSpc>
              <a:spcBef>
                <a:spcPct val="0"/>
              </a:spcBef>
              <a:spcAft>
                <a:spcPct val="0"/>
              </a:spcAft>
              <a:buClr>
                <a:srgbClr val="FF0000"/>
              </a:buClr>
              <a:buFont typeface="Wingdings" charset="2"/>
              <a:buChar char="²"/>
              <a:defRPr/>
            </a:pPr>
            <a:r>
              <a:rPr kumimoji="0" lang="en-US" altLang="it-IT" sz="2000" b="0" i="0" u="none" strike="noStrike" kern="1200" cap="none" spc="0" normalizeH="0" baseline="0" noProof="0" dirty="0" err="1">
                <a:ln>
                  <a:noFill/>
                </a:ln>
                <a:solidFill>
                  <a:prstClr val="black"/>
                </a:solidFill>
                <a:effectLst/>
                <a:uLnTx/>
                <a:uFillTx/>
                <a:latin typeface="Times New Roman"/>
                <a:ea typeface="+mn-ea"/>
                <a:cs typeface="Times New Roman"/>
              </a:rPr>
              <a:t>Gd</a:t>
            </a:r>
            <a:r>
              <a:rPr kumimoji="0" lang="en-US" altLang="it-IT" sz="2000" b="0" i="0" u="none" strike="noStrike" kern="1200" cap="none" spc="0" normalizeH="0" baseline="0" noProof="0" dirty="0">
                <a:ln>
                  <a:noFill/>
                </a:ln>
                <a:solidFill>
                  <a:prstClr val="black"/>
                </a:solidFill>
                <a:effectLst/>
                <a:uLnTx/>
                <a:uFillTx/>
                <a:latin typeface="Times New Roman"/>
                <a:ea typeface="+mn-ea"/>
                <a:cs typeface="Times New Roman"/>
              </a:rPr>
              <a:t>-</a:t>
            </a:r>
            <a:r>
              <a:rPr kumimoji="0" lang="en-US" altLang="it-IT" sz="2000" b="0" i="0" u="none" strike="noStrike" kern="1200" cap="none" spc="0" normalizeH="0" baseline="0" noProof="0" dirty="0" smtClean="0">
                <a:ln>
                  <a:noFill/>
                </a:ln>
                <a:solidFill>
                  <a:prstClr val="black"/>
                </a:solidFill>
                <a:effectLst/>
                <a:uLnTx/>
                <a:uFillTx/>
                <a:latin typeface="Times New Roman"/>
                <a:ea typeface="+mn-ea"/>
                <a:cs typeface="Times New Roman"/>
              </a:rPr>
              <a:t>enhancing</a:t>
            </a:r>
            <a:r>
              <a:rPr kumimoji="0" lang="en-US" altLang="it-IT" sz="2000" b="0" i="0" u="none" strike="noStrike" kern="1200" cap="none" spc="0" normalizeH="0" noProof="0" dirty="0" smtClean="0">
                <a:ln>
                  <a:noFill/>
                </a:ln>
                <a:solidFill>
                  <a:prstClr val="black"/>
                </a:solidFill>
                <a:effectLst/>
                <a:uLnTx/>
                <a:uFillTx/>
                <a:latin typeface="Times New Roman"/>
                <a:ea typeface="+mn-ea"/>
                <a:cs typeface="Times New Roman"/>
              </a:rPr>
              <a:t> </a:t>
            </a:r>
            <a:r>
              <a:rPr kumimoji="0" lang="en-US" altLang="it-IT" sz="2000" b="0" i="0" u="none" strike="noStrike" kern="1200" cap="none" spc="0" normalizeH="0" baseline="0" noProof="0" dirty="0" smtClean="0">
                <a:ln>
                  <a:noFill/>
                </a:ln>
                <a:solidFill>
                  <a:prstClr val="black"/>
                </a:solidFill>
                <a:effectLst/>
                <a:uLnTx/>
                <a:uFillTx/>
                <a:latin typeface="Times New Roman"/>
                <a:ea typeface="+mn-ea"/>
                <a:cs typeface="Times New Roman"/>
              </a:rPr>
              <a:t>lesion </a:t>
            </a:r>
            <a:r>
              <a:rPr kumimoji="0" lang="en-US" altLang="it-IT" sz="2000" b="0" i="0" u="none" strike="noStrike" kern="1200" cap="none" spc="0" normalizeH="0" baseline="0" noProof="0" dirty="0">
                <a:ln>
                  <a:noFill/>
                </a:ln>
                <a:solidFill>
                  <a:prstClr val="black"/>
                </a:solidFill>
                <a:effectLst/>
                <a:uLnTx/>
                <a:uFillTx/>
                <a:latin typeface="Times New Roman"/>
                <a:ea typeface="+mn-ea"/>
                <a:cs typeface="Times New Roman"/>
              </a:rPr>
              <a:t>volume </a:t>
            </a:r>
          </a:p>
          <a:p>
            <a:pPr lvl="5" algn="just" defTabSz="914400" eaLnBrk="0" fontAlgn="base" hangingPunct="0">
              <a:lnSpc>
                <a:spcPct val="90000"/>
              </a:lnSpc>
              <a:spcBef>
                <a:spcPct val="0"/>
              </a:spcBef>
              <a:spcAft>
                <a:spcPct val="0"/>
              </a:spcAft>
              <a:defRPr/>
            </a:pPr>
            <a:endParaRPr kumimoji="0" lang="en-US" altLang="it-IT" sz="1200" b="0" i="0" u="none" strike="noStrike" kern="1200" cap="none" spc="0" normalizeH="0" baseline="0" noProof="0" dirty="0" smtClean="0">
              <a:ln>
                <a:noFill/>
              </a:ln>
              <a:solidFill>
                <a:prstClr val="black"/>
              </a:solidFill>
              <a:effectLst/>
              <a:uLnTx/>
              <a:uFillTx/>
              <a:latin typeface="Times New Roman"/>
              <a:ea typeface="+mn-ea"/>
              <a:cs typeface="Times New Roman"/>
            </a:endParaRPr>
          </a:p>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US" altLang="it-IT" sz="800" b="0" i="0" u="none" strike="noStrike" kern="1200" cap="none" spc="0" normalizeH="0" baseline="0" noProof="0" dirty="0" smtClean="0">
              <a:ln>
                <a:noFill/>
              </a:ln>
              <a:solidFill>
                <a:prstClr val="black"/>
              </a:solidFill>
              <a:effectLst/>
              <a:uLnTx/>
              <a:uFillTx/>
              <a:latin typeface="Times New Roman"/>
              <a:ea typeface="+mn-ea"/>
              <a:cs typeface="Times New Roman"/>
            </a:endParaRPr>
          </a:p>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US" altLang="it-IT"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just" defTabSz="914400" rtl="0" eaLnBrk="0" fontAlgn="base" latinLnBrk="0" hangingPunct="0">
              <a:lnSpc>
                <a:spcPct val="90000"/>
              </a:lnSpc>
              <a:spcBef>
                <a:spcPct val="0"/>
              </a:spcBef>
              <a:spcAft>
                <a:spcPct val="0"/>
              </a:spcAft>
              <a:buClrTx/>
              <a:buSzTx/>
              <a:buFontTx/>
              <a:buNone/>
              <a:tabLst/>
              <a:defRPr/>
            </a:pPr>
            <a:r>
              <a:rPr kumimoji="0" lang="en-US" altLang="it-IT" sz="2000" b="1" i="0" u="none" strike="noStrike" kern="1200" cap="none" spc="0" normalizeH="0" baseline="0" noProof="0" dirty="0">
                <a:ln>
                  <a:noFill/>
                </a:ln>
                <a:solidFill>
                  <a:srgbClr val="000000"/>
                </a:solidFill>
                <a:effectLst/>
                <a:uLnTx/>
                <a:uFillTx/>
                <a:latin typeface="Times New Roman"/>
                <a:ea typeface="+mn-ea"/>
                <a:cs typeface="Times New Roman"/>
              </a:rPr>
              <a:t>Outcomes that estimate inflammatory activity as a binary phenomenon </a:t>
            </a:r>
          </a:p>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US" altLang="it-IT" sz="4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just" defTabSz="914400" rtl="0" eaLnBrk="0" fontAlgn="base" latinLnBrk="0" hangingPunct="0">
              <a:lnSpc>
                <a:spcPct val="90000"/>
              </a:lnSpc>
              <a:spcBef>
                <a:spcPct val="0"/>
              </a:spcBef>
              <a:spcAft>
                <a:spcPct val="0"/>
              </a:spcAft>
              <a:buClrTx/>
              <a:buSzTx/>
              <a:buFontTx/>
              <a:buNone/>
              <a:tabLst/>
              <a:defRPr/>
            </a:pPr>
            <a:r>
              <a:rPr lang="en-US" altLang="it-IT" sz="2000" dirty="0">
                <a:solidFill>
                  <a:prstClr val="black"/>
                </a:solidFill>
                <a:latin typeface="Times New Roman"/>
                <a:cs typeface="Times New Roman"/>
              </a:rPr>
              <a:t>T</a:t>
            </a:r>
            <a:r>
              <a:rPr kumimoji="0" lang="en-US" altLang="it-IT" sz="2000" b="0" i="0" u="none" strike="noStrike" kern="1200" cap="none" spc="0" normalizeH="0" baseline="0" noProof="0" dirty="0" smtClean="0">
                <a:ln>
                  <a:noFill/>
                </a:ln>
                <a:solidFill>
                  <a:prstClr val="black"/>
                </a:solidFill>
                <a:effectLst/>
                <a:uLnTx/>
                <a:uFillTx/>
                <a:latin typeface="Times New Roman"/>
                <a:cs typeface="Times New Roman"/>
              </a:rPr>
              <a:t>he </a:t>
            </a:r>
            <a:r>
              <a:rPr kumimoji="0" lang="en-US" altLang="it-IT" sz="2000" b="0" i="0" u="none" strike="noStrike" kern="1200" cap="none" spc="0" normalizeH="0" baseline="0" noProof="0" dirty="0">
                <a:ln>
                  <a:noFill/>
                </a:ln>
                <a:solidFill>
                  <a:prstClr val="black"/>
                </a:solidFill>
                <a:effectLst/>
                <a:uLnTx/>
                <a:uFillTx/>
                <a:latin typeface="Times New Roman"/>
                <a:cs typeface="Times New Roman"/>
              </a:rPr>
              <a:t>proportion of patients with or without </a:t>
            </a:r>
            <a:r>
              <a:rPr kumimoji="0" lang="en-US" altLang="it-IT" sz="2000" b="0" i="0" u="none" strike="noStrike" kern="1200" cap="none" spc="0" normalizeH="0" baseline="0" noProof="0" dirty="0" err="1">
                <a:ln>
                  <a:noFill/>
                </a:ln>
                <a:solidFill>
                  <a:prstClr val="black"/>
                </a:solidFill>
                <a:effectLst/>
                <a:uLnTx/>
                <a:uFillTx/>
                <a:latin typeface="Times New Roman"/>
                <a:cs typeface="Times New Roman"/>
              </a:rPr>
              <a:t>Gd</a:t>
            </a:r>
            <a:r>
              <a:rPr kumimoji="0" lang="en-US" altLang="it-IT" sz="2000" b="0" i="0" u="none" strike="noStrike" kern="1200" cap="none" spc="0" normalizeH="0" baseline="0" noProof="0" dirty="0">
                <a:ln>
                  <a:noFill/>
                </a:ln>
                <a:solidFill>
                  <a:prstClr val="black"/>
                </a:solidFill>
                <a:effectLst/>
                <a:uLnTx/>
                <a:uFillTx/>
                <a:latin typeface="Times New Roman"/>
                <a:cs typeface="Times New Roman"/>
              </a:rPr>
              <a:t>-enhancing </a:t>
            </a:r>
            <a:r>
              <a:rPr kumimoji="0" lang="en-US" altLang="it-IT" sz="2000" b="0" i="0" u="none" strike="noStrike" kern="1200" cap="none" spc="0" normalizeH="0" baseline="0" noProof="0" dirty="0" smtClean="0">
                <a:ln>
                  <a:noFill/>
                </a:ln>
                <a:solidFill>
                  <a:prstClr val="black"/>
                </a:solidFill>
                <a:effectLst/>
                <a:uLnTx/>
                <a:uFillTx/>
                <a:latin typeface="Times New Roman"/>
                <a:cs typeface="Times New Roman"/>
              </a:rPr>
              <a:t>lesions</a:t>
            </a:r>
            <a:endParaRPr kumimoji="0" lang="en-US" altLang="it-IT" sz="2000" b="0" i="0" u="none" strike="noStrike" kern="1200" cap="none" spc="0" normalizeH="0" baseline="0" noProof="0" dirty="0">
              <a:ln>
                <a:noFill/>
              </a:ln>
              <a:solidFill>
                <a:prstClr val="black"/>
              </a:solidFill>
              <a:effectLst/>
              <a:uLnTx/>
              <a:uFillTx/>
              <a:latin typeface="Times New Roman"/>
              <a:cs typeface="Times New Roman"/>
            </a:endParaRPr>
          </a:p>
        </p:txBody>
      </p:sp>
      <p:grpSp>
        <p:nvGrpSpPr>
          <p:cNvPr id="3" name="Gruppo 2"/>
          <p:cNvGrpSpPr/>
          <p:nvPr/>
        </p:nvGrpSpPr>
        <p:grpSpPr>
          <a:xfrm>
            <a:off x="4656437" y="193464"/>
            <a:ext cx="4259512" cy="1774988"/>
            <a:chOff x="4851827" y="509153"/>
            <a:chExt cx="4259512" cy="1774988"/>
          </a:xfrm>
        </p:grpSpPr>
        <p:pic>
          <p:nvPicPr>
            <p:cNvPr id="4" name="Picture 10" descr="G:\pics\CIS newlesion_huebenerKathleen.Ser1001.Img24.jpg"/>
            <p:cNvPicPr>
              <a:picLocks noChangeAspect="1" noChangeArrowheads="1"/>
            </p:cNvPicPr>
            <p:nvPr/>
          </p:nvPicPr>
          <p:blipFill>
            <a:blip r:embed="rId4" cstate="print">
              <a:extLst>
                <a:ext uri="{28A0092B-C50C-407E-A947-70E740481C1C}">
                  <a14:useLocalDpi xmlns:a14="http://schemas.microsoft.com/office/drawing/2010/main" val="0"/>
                </a:ext>
              </a:extLst>
            </a:blip>
            <a:srcRect t="25488" b="19073"/>
            <a:stretch>
              <a:fillRect/>
            </a:stretch>
          </p:blipFill>
          <p:spPr bwMode="auto">
            <a:xfrm>
              <a:off x="6252837" y="509153"/>
              <a:ext cx="1449765" cy="177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t2_tirm_tra_da-fl_3mm"/>
            <p:cNvPicPr>
              <a:picLocks noChangeAspect="1" noChangeArrowheads="1"/>
            </p:cNvPicPr>
            <p:nvPr/>
          </p:nvPicPr>
          <p:blipFill>
            <a:blip r:embed="rId5" cstate="print">
              <a:extLst>
                <a:ext uri="{28A0092B-C50C-407E-A947-70E740481C1C}">
                  <a14:useLocalDpi xmlns:a14="http://schemas.microsoft.com/office/drawing/2010/main" val="0"/>
                </a:ext>
              </a:extLst>
            </a:blip>
            <a:srcRect t="11905" b="14558"/>
            <a:stretch>
              <a:fillRect/>
            </a:stretch>
          </p:blipFill>
          <p:spPr bwMode="auto">
            <a:xfrm>
              <a:off x="7592969" y="512944"/>
              <a:ext cx="1518370" cy="1771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751" r="50000" b="10578"/>
            <a:stretch/>
          </p:blipFill>
          <p:spPr bwMode="auto">
            <a:xfrm>
              <a:off x="4851827" y="512944"/>
              <a:ext cx="1410147" cy="17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1"/>
          <p:cNvSpPr txBox="1">
            <a:spLocks noChangeArrowheads="1"/>
          </p:cNvSpPr>
          <p:nvPr/>
        </p:nvSpPr>
        <p:spPr bwMode="auto">
          <a:xfrm rot="10800000" flipV="1">
            <a:off x="2423933" y="6453626"/>
            <a:ext cx="6509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err="1">
                <a:ln>
                  <a:noFill/>
                </a:ln>
                <a:effectLst/>
                <a:uLnTx/>
                <a:uFillTx/>
                <a:latin typeface="Times New Roman"/>
                <a:ea typeface="+mn-ea"/>
                <a:cs typeface="Times New Roman"/>
              </a:rPr>
              <a:t>Kaunzner</a:t>
            </a:r>
            <a:r>
              <a:rPr kumimoji="0" lang="en-US" altLang="en-US" sz="1400" b="0" i="1" u="none" strike="noStrike" kern="1200" cap="none" spc="0" normalizeH="0" baseline="0" noProof="0" dirty="0">
                <a:ln>
                  <a:noFill/>
                </a:ln>
                <a:effectLst/>
                <a:uLnTx/>
                <a:uFillTx/>
                <a:latin typeface="Times New Roman"/>
                <a:ea typeface="+mn-ea"/>
                <a:cs typeface="Times New Roman"/>
              </a:rPr>
              <a:t> U  et al. 2017; Tur C et al, Nat Reviews 2018; Giorgio a et al. </a:t>
            </a:r>
            <a:r>
              <a:rPr kumimoji="0" lang="en-US" altLang="en-US" sz="1400" b="0" i="1" u="none" strike="noStrike" kern="1200" cap="none" spc="0" normalizeH="0" baseline="0" noProof="0" dirty="0" err="1">
                <a:ln>
                  <a:noFill/>
                </a:ln>
                <a:effectLst/>
                <a:uLnTx/>
                <a:uFillTx/>
                <a:latin typeface="Times New Roman"/>
                <a:ea typeface="+mn-ea"/>
                <a:cs typeface="Times New Roman"/>
              </a:rPr>
              <a:t>Neur</a:t>
            </a:r>
            <a:r>
              <a:rPr kumimoji="0" lang="en-US" altLang="en-US" sz="1400" b="0" i="1" u="none" strike="noStrike" kern="1200" cap="none" spc="0" normalizeH="0" baseline="0" noProof="0" dirty="0">
                <a:ln>
                  <a:noFill/>
                </a:ln>
                <a:effectLst/>
                <a:uLnTx/>
                <a:uFillTx/>
                <a:latin typeface="Times New Roman"/>
                <a:ea typeface="+mn-ea"/>
                <a:cs typeface="Times New Roman"/>
              </a:rPr>
              <a:t> </a:t>
            </a:r>
            <a:r>
              <a:rPr kumimoji="0" lang="en-US" altLang="en-US" sz="1400" b="0" i="1" u="none" strike="noStrike" kern="1200" cap="none" spc="0" normalizeH="0" baseline="0" noProof="0" dirty="0" err="1">
                <a:ln>
                  <a:noFill/>
                </a:ln>
                <a:effectLst/>
                <a:uLnTx/>
                <a:uFillTx/>
                <a:latin typeface="Times New Roman"/>
                <a:ea typeface="+mn-ea"/>
                <a:cs typeface="Times New Roman"/>
              </a:rPr>
              <a:t>Clin</a:t>
            </a:r>
            <a:r>
              <a:rPr kumimoji="0" lang="en-US" altLang="en-US" sz="1400" b="0" i="1" u="none" strike="noStrike" kern="1200" cap="none" spc="0" normalizeH="0" baseline="0" noProof="0" dirty="0">
                <a:ln>
                  <a:noFill/>
                </a:ln>
                <a:effectLst/>
                <a:uLnTx/>
                <a:uFillTx/>
                <a:latin typeface="Times New Roman"/>
                <a:ea typeface="+mn-ea"/>
                <a:cs typeface="Times New Roman"/>
              </a:rPr>
              <a:t> 2018</a:t>
            </a:r>
          </a:p>
        </p:txBody>
      </p:sp>
    </p:spTree>
    <p:custDataLst>
      <p:tags r:id="rId1"/>
    </p:custDataLst>
    <p:extLst>
      <p:ext uri="{BB962C8B-B14F-4D97-AF65-F5344CB8AC3E}">
        <p14:creationId xmlns:p14="http://schemas.microsoft.com/office/powerpoint/2010/main" val="14919459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66D71BA-6B79-C544-906D-7B902BEEC3B5}"/>
              </a:ext>
            </a:extLst>
          </p:cNvPr>
          <p:cNvSpPr txBox="1">
            <a:spLocks/>
          </p:cNvSpPr>
          <p:nvPr/>
        </p:nvSpPr>
        <p:spPr>
          <a:xfrm>
            <a:off x="206862" y="70612"/>
            <a:ext cx="7495042" cy="50299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4000" i="1" dirty="0" err="1" smtClean="0">
                <a:solidFill>
                  <a:srgbClr val="FF0000"/>
                </a:solidFill>
                <a:latin typeface="Times New Roman"/>
                <a:cs typeface="Times New Roman"/>
              </a:rPr>
              <a:t>Conclusions</a:t>
            </a:r>
            <a:endParaRPr lang="it-IT" sz="4000" i="1" dirty="0">
              <a:solidFill>
                <a:srgbClr val="FF0000"/>
              </a:solidFill>
              <a:latin typeface="Times New Roman"/>
              <a:cs typeface="Times New Roman"/>
            </a:endParaRPr>
          </a:p>
        </p:txBody>
      </p:sp>
      <p:sp>
        <p:nvSpPr>
          <p:cNvPr id="3" name="Rettangolo 2"/>
          <p:cNvSpPr/>
          <p:nvPr/>
        </p:nvSpPr>
        <p:spPr>
          <a:xfrm>
            <a:off x="107902" y="1630137"/>
            <a:ext cx="8293348" cy="2641749"/>
          </a:xfrm>
          <a:prstGeom prst="rect">
            <a:avLst/>
          </a:prstGeom>
        </p:spPr>
        <p:txBody>
          <a:bodyPr wrap="square">
            <a:spAutoFit/>
          </a:bodyPr>
          <a:lstStyle/>
          <a:p>
            <a:pPr marL="800100" lvl="1" indent="-342900" algn="just">
              <a:lnSpc>
                <a:spcPct val="150000"/>
              </a:lnSpc>
              <a:spcBef>
                <a:spcPct val="40000"/>
              </a:spcBef>
              <a:buClr>
                <a:srgbClr val="FF0000"/>
              </a:buClr>
              <a:buFont typeface="Wingdings" charset="2"/>
              <a:buChar char="²"/>
            </a:pPr>
            <a:r>
              <a:rPr lang="en-US" altLang="it-IT" sz="2800" dirty="0" smtClean="0">
                <a:solidFill>
                  <a:srgbClr val="000000"/>
                </a:solidFill>
                <a:latin typeface="Times New Roman"/>
                <a:cs typeface="Times New Roman"/>
              </a:rPr>
              <a:t>It </a:t>
            </a:r>
            <a:r>
              <a:rPr lang="en-US" altLang="it-IT" sz="2800" dirty="0" smtClean="0">
                <a:solidFill>
                  <a:srgbClr val="000000"/>
                </a:solidFill>
                <a:latin typeface="Times New Roman"/>
                <a:cs typeface="Times New Roman"/>
              </a:rPr>
              <a:t>is likely that in the near future novel MR metrics to assess</a:t>
            </a:r>
            <a:r>
              <a:rPr lang="it-IT" altLang="it-IT" sz="2800" dirty="0" smtClean="0">
                <a:solidFill>
                  <a:srgbClr val="000000"/>
                </a:solidFill>
                <a:latin typeface="Times New Roman"/>
                <a:cs typeface="Times New Roman"/>
              </a:rPr>
              <a:t> </a:t>
            </a:r>
            <a:r>
              <a:rPr lang="en-US" altLang="it-IT" sz="2800" dirty="0" smtClean="0">
                <a:solidFill>
                  <a:srgbClr val="000000"/>
                </a:solidFill>
                <a:latin typeface="Times New Roman"/>
                <a:cs typeface="Times New Roman"/>
              </a:rPr>
              <a:t>treatment</a:t>
            </a:r>
            <a:r>
              <a:rPr lang="it-IT" altLang="it-IT" sz="2800" dirty="0" smtClean="0">
                <a:solidFill>
                  <a:srgbClr val="000000"/>
                </a:solidFill>
                <a:latin typeface="Times New Roman"/>
                <a:cs typeface="Times New Roman"/>
              </a:rPr>
              <a:t> </a:t>
            </a:r>
            <a:r>
              <a:rPr lang="en-US" altLang="it-IT" sz="2800" dirty="0" smtClean="0">
                <a:solidFill>
                  <a:srgbClr val="000000"/>
                </a:solidFill>
                <a:latin typeface="Times New Roman"/>
                <a:cs typeface="Times New Roman"/>
              </a:rPr>
              <a:t>response in clinical trials and in daily-life practice will be proposed, validated and used.</a:t>
            </a:r>
            <a:endParaRPr lang="en-US" altLang="en-US" sz="1600" dirty="0">
              <a:solidFill>
                <a:srgbClr val="000000"/>
              </a:solidFill>
              <a:latin typeface="Times New Roman"/>
              <a:cs typeface="Times New Roman"/>
            </a:endParaRPr>
          </a:p>
        </p:txBody>
      </p:sp>
    </p:spTree>
    <p:extLst>
      <p:ext uri="{BB962C8B-B14F-4D97-AF65-F5344CB8AC3E}">
        <p14:creationId xmlns:p14="http://schemas.microsoft.com/office/powerpoint/2010/main" val="2161762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QNL.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33463"/>
            <a:ext cx="4468865" cy="39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466114" y="310749"/>
            <a:ext cx="4806700" cy="4093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36" tIns="45718" rIns="91436" bIns="45718">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err="1" smtClean="0">
                <a:ln>
                  <a:noFill/>
                </a:ln>
                <a:effectLst/>
                <a:uLnTx/>
                <a:uFillTx/>
                <a:latin typeface="Times New Roman"/>
                <a:ea typeface="ＭＳ Ｐゴシック" charset="0"/>
                <a:cs typeface="Times New Roman"/>
              </a:rPr>
              <a:t>Responsabile</a:t>
            </a:r>
            <a:endParaRPr lang="en-US" i="1" dirty="0">
              <a:latin typeface="Times New Roman"/>
              <a:cs typeface="Times New Roman"/>
            </a:endParaRPr>
          </a:p>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noProof="0" dirty="0" smtClean="0">
                <a:ln>
                  <a:noFill/>
                </a:ln>
                <a:effectLst/>
                <a:uLnTx/>
                <a:uFillTx/>
                <a:latin typeface="Times New Roman"/>
                <a:ea typeface="ＭＳ Ｐゴシック" charset="0"/>
                <a:cs typeface="Times New Roman"/>
              </a:rPr>
              <a:t>Prof. Nicola De Stefano</a:t>
            </a:r>
          </a:p>
          <a:p>
            <a:pPr marL="0" marR="0" lvl="0" indent="0" algn="l" defTabSz="762000" rtl="0" eaLnBrk="1" fontAlgn="auto" latinLnBrk="0" hangingPunct="1">
              <a:lnSpc>
                <a:spcPct val="100000"/>
              </a:lnSpc>
              <a:spcBef>
                <a:spcPts val="0"/>
              </a:spcBef>
              <a:spcAft>
                <a:spcPts val="0"/>
              </a:spcAft>
              <a:buClrTx/>
              <a:buSzTx/>
              <a:buFontTx/>
              <a:buNone/>
              <a:tabLst/>
              <a:defRPr/>
            </a:pPr>
            <a:r>
              <a:rPr lang="en-US" sz="1100" i="1" baseline="0" dirty="0">
                <a:latin typeface="Times New Roman"/>
                <a:cs typeface="Times New Roman"/>
              </a:rPr>
              <a:t> </a:t>
            </a:r>
            <a:endParaRPr kumimoji="0" lang="en-US" sz="1100" b="0" i="1" u="none" strike="noStrike" kern="1200" cap="none" spc="0" normalizeH="0" baseline="0" noProof="0" dirty="0" smtClean="0">
              <a:ln>
                <a:noFill/>
              </a:ln>
              <a:effectLst/>
              <a:uLnTx/>
              <a:uFillTx/>
              <a:latin typeface="Times New Roman"/>
              <a:ea typeface="ＭＳ Ｐゴシック" charset="0"/>
              <a:cs typeface="Times New Roman"/>
            </a:endParaRPr>
          </a:p>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smtClean="0">
                <a:ln>
                  <a:noFill/>
                </a:ln>
                <a:effectLst/>
                <a:uLnTx/>
                <a:uFillTx/>
                <a:latin typeface="Times New Roman"/>
                <a:ea typeface="ＭＳ Ｐゴシック" charset="0"/>
                <a:cs typeface="Times New Roman"/>
              </a:rPr>
              <a:t>Marco </a:t>
            </a:r>
            <a:r>
              <a:rPr kumimoji="0" lang="en-US" sz="2000" b="0" i="1" u="none" strike="noStrike" kern="1200" cap="none" spc="0" normalizeH="0" baseline="0" noProof="0" dirty="0">
                <a:ln>
                  <a:noFill/>
                </a:ln>
                <a:effectLst/>
                <a:uLnTx/>
                <a:uFillTx/>
                <a:latin typeface="Times New Roman"/>
                <a:ea typeface="ＭＳ Ｐゴシック" charset="0"/>
                <a:cs typeface="Times New Roman"/>
              </a:rPr>
              <a:t>Battaglini (Physicist)</a:t>
            </a:r>
          </a:p>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err="1">
                <a:ln>
                  <a:noFill/>
                </a:ln>
                <a:effectLst/>
                <a:uLnTx/>
                <a:uFillTx/>
                <a:latin typeface="Times New Roman"/>
                <a:ea typeface="ＭＳ Ｐゴシック" charset="0"/>
                <a:cs typeface="Times New Roman"/>
              </a:rPr>
              <a:t>Giacomo</a:t>
            </a:r>
            <a:r>
              <a:rPr kumimoji="0" lang="en-US" sz="2000" b="0" i="1" u="none" strike="noStrike" kern="1200" cap="none" spc="0" normalizeH="0" baseline="0" noProof="0" dirty="0">
                <a:ln>
                  <a:noFill/>
                </a:ln>
                <a:effectLst/>
                <a:uLnTx/>
                <a:uFillTx/>
                <a:latin typeface="Times New Roman"/>
                <a:ea typeface="ＭＳ Ｐゴシック" charset="0"/>
                <a:cs typeface="Times New Roman"/>
              </a:rPr>
              <a:t> </a:t>
            </a:r>
            <a:r>
              <a:rPr kumimoji="0" lang="en-US" sz="2000" b="0" i="1" u="none" strike="noStrike" kern="1200" cap="none" spc="0" normalizeH="0" baseline="0" noProof="0" dirty="0" err="1">
                <a:ln>
                  <a:noFill/>
                </a:ln>
                <a:effectLst/>
                <a:uLnTx/>
                <a:uFillTx/>
                <a:latin typeface="Times New Roman"/>
                <a:ea typeface="ＭＳ Ｐゴシック" charset="0"/>
                <a:cs typeface="Times New Roman"/>
              </a:rPr>
              <a:t>Demurtas</a:t>
            </a:r>
            <a:r>
              <a:rPr kumimoji="0" lang="en-US" sz="2000" b="0" i="1" u="none" strike="noStrike" kern="1200" cap="none" spc="0" normalizeH="0" baseline="0" noProof="0" dirty="0">
                <a:ln>
                  <a:noFill/>
                </a:ln>
                <a:effectLst/>
                <a:uLnTx/>
                <a:uFillTx/>
                <a:latin typeface="Times New Roman"/>
                <a:ea typeface="ＭＳ Ｐゴシック" charset="0"/>
                <a:cs typeface="Times New Roman"/>
              </a:rPr>
              <a:t> (IT)</a:t>
            </a:r>
          </a:p>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Times New Roman"/>
                <a:ea typeface="ＭＳ Ｐゴシック" charset="0"/>
                <a:cs typeface="Times New Roman"/>
              </a:rPr>
              <a:t>Antonio Giorgio (MD)</a:t>
            </a:r>
          </a:p>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Times New Roman"/>
                <a:ea typeface="ＭＳ Ｐゴシック" charset="0"/>
                <a:cs typeface="Times New Roman"/>
              </a:rPr>
              <a:t>Irina </a:t>
            </a:r>
            <a:r>
              <a:rPr kumimoji="0" lang="en-US" sz="2000" b="0" i="1" u="none" strike="noStrike" kern="1200" cap="none" spc="0" normalizeH="0" baseline="0" noProof="0" dirty="0" err="1">
                <a:ln>
                  <a:noFill/>
                </a:ln>
                <a:effectLst/>
                <a:uLnTx/>
                <a:uFillTx/>
                <a:latin typeface="Times New Roman"/>
                <a:ea typeface="ＭＳ Ｐゴシック" charset="0"/>
                <a:cs typeface="Times New Roman"/>
              </a:rPr>
              <a:t>Efimenko</a:t>
            </a:r>
            <a:r>
              <a:rPr kumimoji="0" lang="en-US" sz="2000" b="0" i="1" u="none" strike="noStrike" kern="1200" cap="none" spc="0" normalizeH="0" baseline="0" noProof="0" dirty="0">
                <a:ln>
                  <a:noFill/>
                </a:ln>
                <a:effectLst/>
                <a:uLnTx/>
                <a:uFillTx/>
                <a:latin typeface="Times New Roman"/>
                <a:ea typeface="ＭＳ Ｐゴシック" charset="0"/>
                <a:cs typeface="Times New Roman"/>
              </a:rPr>
              <a:t> (Coordinator)</a:t>
            </a:r>
          </a:p>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Times New Roman"/>
                <a:ea typeface="ＭＳ Ｐゴシック" charset="0"/>
                <a:cs typeface="Times New Roman"/>
              </a:rPr>
              <a:t>Giordano Gentile (MSc)</a:t>
            </a:r>
          </a:p>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err="1">
                <a:ln>
                  <a:noFill/>
                </a:ln>
                <a:effectLst/>
                <a:uLnTx/>
                <a:uFillTx/>
                <a:latin typeface="Times New Roman"/>
                <a:ea typeface="ＭＳ Ｐゴシック" charset="0"/>
                <a:cs typeface="Times New Roman"/>
              </a:rPr>
              <a:t>Ludovico</a:t>
            </a:r>
            <a:r>
              <a:rPr kumimoji="0" lang="en-US" sz="2000" b="0" i="1" u="none" strike="noStrike" kern="1200" cap="none" spc="0" normalizeH="0" baseline="0" noProof="0" dirty="0">
                <a:ln>
                  <a:noFill/>
                </a:ln>
                <a:effectLst/>
                <a:uLnTx/>
                <a:uFillTx/>
                <a:latin typeface="Times New Roman"/>
                <a:ea typeface="ＭＳ Ｐゴシック" charset="0"/>
                <a:cs typeface="Times New Roman"/>
              </a:rPr>
              <a:t> </a:t>
            </a:r>
            <a:r>
              <a:rPr kumimoji="0" lang="en-US" sz="2000" b="0" i="1" u="none" strike="noStrike" kern="1200" cap="none" spc="0" normalizeH="0" baseline="0" noProof="0" dirty="0" err="1">
                <a:ln>
                  <a:noFill/>
                </a:ln>
                <a:effectLst/>
                <a:uLnTx/>
                <a:uFillTx/>
                <a:latin typeface="Times New Roman"/>
                <a:ea typeface="ＭＳ Ｐゴシック" charset="0"/>
                <a:cs typeface="Times New Roman"/>
              </a:rPr>
              <a:t>Lucchetti</a:t>
            </a:r>
            <a:r>
              <a:rPr kumimoji="0" lang="en-US" sz="2000" b="0" i="1" u="none" strike="noStrike" kern="1200" cap="none" spc="0" normalizeH="0" baseline="0" noProof="0" dirty="0">
                <a:ln>
                  <a:noFill/>
                </a:ln>
                <a:effectLst/>
                <a:uLnTx/>
                <a:uFillTx/>
                <a:latin typeface="Times New Roman"/>
                <a:ea typeface="ＭＳ Ｐゴシック" charset="0"/>
                <a:cs typeface="Times New Roman"/>
              </a:rPr>
              <a:t> (MSc</a:t>
            </a:r>
            <a:r>
              <a:rPr kumimoji="0" lang="en-US" sz="2000" b="0" i="1" u="none" strike="noStrike" kern="1200" cap="none" spc="0" normalizeH="0" baseline="0" noProof="0" dirty="0" smtClean="0">
                <a:ln>
                  <a:noFill/>
                </a:ln>
                <a:effectLst/>
                <a:uLnTx/>
                <a:uFillTx/>
                <a:latin typeface="Times New Roman"/>
                <a:ea typeface="ＭＳ Ｐゴシック" charset="0"/>
                <a:cs typeface="Times New Roman"/>
              </a:rPr>
              <a:t>)</a:t>
            </a:r>
            <a:endParaRPr kumimoji="0" lang="en-US" sz="2000" b="0" i="1" u="none" strike="noStrike" kern="1200" cap="none" spc="0" normalizeH="0" baseline="0" noProof="0" dirty="0">
              <a:ln>
                <a:noFill/>
              </a:ln>
              <a:effectLst/>
              <a:uLnTx/>
              <a:uFillTx/>
              <a:latin typeface="Times New Roman"/>
              <a:ea typeface="ＭＳ Ｐゴシック" charset="0"/>
              <a:cs typeface="Times New Roman"/>
            </a:endParaRPr>
          </a:p>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Times New Roman"/>
                <a:ea typeface="ＭＳ Ｐゴシック" charset="0"/>
                <a:cs typeface="Times New Roman"/>
              </a:rPr>
              <a:t>Riccardo </a:t>
            </a:r>
            <a:r>
              <a:rPr kumimoji="0" lang="en-US" sz="2000" b="0" i="1" u="none" strike="noStrike" kern="1200" cap="none" spc="0" normalizeH="0" baseline="0" noProof="0" dirty="0" err="1">
                <a:ln>
                  <a:noFill/>
                </a:ln>
                <a:effectLst/>
                <a:uLnTx/>
                <a:uFillTx/>
                <a:latin typeface="Times New Roman"/>
                <a:ea typeface="ＭＳ Ｐゴシック" charset="0"/>
                <a:cs typeface="Times New Roman"/>
              </a:rPr>
              <a:t>Tappa</a:t>
            </a:r>
            <a:r>
              <a:rPr kumimoji="0" lang="en-US" sz="2000" b="0" i="1" u="none" strike="noStrike" kern="1200" cap="none" spc="0" normalizeH="0" baseline="0" noProof="0" dirty="0">
                <a:ln>
                  <a:noFill/>
                </a:ln>
                <a:effectLst/>
                <a:uLnTx/>
                <a:uFillTx/>
                <a:latin typeface="Times New Roman"/>
                <a:ea typeface="ＭＳ Ｐゴシック" charset="0"/>
                <a:cs typeface="Times New Roman"/>
              </a:rPr>
              <a:t> </a:t>
            </a:r>
            <a:r>
              <a:rPr kumimoji="0" lang="en-US" sz="2000" b="0" i="1" u="none" strike="noStrike" kern="1200" cap="none" spc="0" normalizeH="0" baseline="0" noProof="0" dirty="0" err="1">
                <a:ln>
                  <a:noFill/>
                </a:ln>
                <a:effectLst/>
                <a:uLnTx/>
                <a:uFillTx/>
                <a:latin typeface="Times New Roman"/>
                <a:ea typeface="ＭＳ Ｐゴシック" charset="0"/>
                <a:cs typeface="Times New Roman"/>
              </a:rPr>
              <a:t>Brocci</a:t>
            </a:r>
            <a:r>
              <a:rPr kumimoji="0" lang="en-US" sz="2000" b="0" i="1" u="none" strike="noStrike" kern="1200" cap="none" spc="0" normalizeH="0" baseline="0" noProof="0" dirty="0">
                <a:ln>
                  <a:noFill/>
                </a:ln>
                <a:effectLst/>
                <a:uLnTx/>
                <a:uFillTx/>
                <a:latin typeface="Times New Roman"/>
                <a:ea typeface="ＭＳ Ｐゴシック" charset="0"/>
                <a:cs typeface="Times New Roman"/>
              </a:rPr>
              <a:t> (MSc)</a:t>
            </a:r>
          </a:p>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Times New Roman"/>
                <a:ea typeface="ＭＳ Ｐゴシック" charset="0"/>
                <a:cs typeface="Times New Roman"/>
              </a:rPr>
              <a:t>Claudia </a:t>
            </a:r>
            <a:r>
              <a:rPr kumimoji="0" lang="en-US" sz="2000" b="0" i="1" u="none" strike="noStrike" kern="1200" cap="none" spc="0" normalizeH="0" baseline="0" noProof="0" dirty="0" err="1">
                <a:ln>
                  <a:noFill/>
                </a:ln>
                <a:effectLst/>
                <a:uLnTx/>
                <a:uFillTx/>
                <a:latin typeface="Times New Roman"/>
                <a:ea typeface="ＭＳ Ｐゴシック" charset="0"/>
                <a:cs typeface="Times New Roman"/>
              </a:rPr>
              <a:t>Vinciguerra</a:t>
            </a:r>
            <a:r>
              <a:rPr kumimoji="0" lang="en-US" sz="2000" b="0" i="1" u="none" strike="noStrike" kern="1200" cap="none" spc="0" normalizeH="0" baseline="0" noProof="0" dirty="0">
                <a:ln>
                  <a:noFill/>
                </a:ln>
                <a:effectLst/>
                <a:uLnTx/>
                <a:uFillTx/>
                <a:latin typeface="Times New Roman"/>
                <a:ea typeface="ＭＳ Ｐゴシック" charset="0"/>
                <a:cs typeface="Times New Roman"/>
              </a:rPr>
              <a:t> (MD)</a:t>
            </a:r>
          </a:p>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err="1">
                <a:ln>
                  <a:noFill/>
                </a:ln>
                <a:effectLst/>
                <a:uLnTx/>
                <a:uFillTx/>
                <a:latin typeface="Times New Roman"/>
                <a:ea typeface="ＭＳ Ｐゴシック" charset="0"/>
                <a:cs typeface="Times New Roman"/>
              </a:rPr>
              <a:t>Jian</a:t>
            </a:r>
            <a:r>
              <a:rPr kumimoji="0" lang="en-US" sz="2000" b="0" i="1" u="none" strike="noStrike" kern="1200" cap="none" spc="0" normalizeH="0" baseline="0" noProof="0" dirty="0">
                <a:ln>
                  <a:noFill/>
                </a:ln>
                <a:effectLst/>
                <a:uLnTx/>
                <a:uFillTx/>
                <a:latin typeface="Times New Roman"/>
                <a:ea typeface="ＭＳ Ｐゴシック" charset="0"/>
                <a:cs typeface="Times New Roman"/>
              </a:rPr>
              <a:t> </a:t>
            </a:r>
            <a:r>
              <a:rPr kumimoji="0" lang="en-US" sz="2000" b="0" i="1" u="none" strike="noStrike" kern="1200" cap="none" spc="0" normalizeH="0" baseline="0" noProof="0" dirty="0" err="1">
                <a:ln>
                  <a:noFill/>
                </a:ln>
                <a:effectLst/>
                <a:uLnTx/>
                <a:uFillTx/>
                <a:latin typeface="Times New Roman"/>
                <a:ea typeface="ＭＳ Ｐゴシック" charset="0"/>
                <a:cs typeface="Times New Roman"/>
              </a:rPr>
              <a:t>Zang</a:t>
            </a:r>
            <a:r>
              <a:rPr kumimoji="0" lang="en-US" sz="2000" b="0" i="1" u="none" strike="noStrike" kern="1200" cap="none" spc="0" normalizeH="0" baseline="0" noProof="0" dirty="0">
                <a:ln>
                  <a:noFill/>
                </a:ln>
                <a:effectLst/>
                <a:uLnTx/>
                <a:uFillTx/>
                <a:latin typeface="Times New Roman"/>
                <a:ea typeface="ＭＳ Ｐゴシック" charset="0"/>
                <a:cs typeface="Times New Roman"/>
              </a:rPr>
              <a:t> (MD)</a:t>
            </a:r>
          </a:p>
          <a:p>
            <a:pPr marL="0" marR="0" lvl="0" indent="0" algn="l" defTabSz="7620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effectLst/>
              <a:uLnTx/>
              <a:uFillTx/>
              <a:latin typeface="Times New Roman"/>
              <a:ea typeface="ＭＳ Ｐゴシック" charset="0"/>
              <a:cs typeface="Times New Roman"/>
            </a:endParaRPr>
          </a:p>
        </p:txBody>
      </p:sp>
    </p:spTree>
    <p:extLst>
      <p:ext uri="{BB962C8B-B14F-4D97-AF65-F5344CB8AC3E}">
        <p14:creationId xmlns:p14="http://schemas.microsoft.com/office/powerpoint/2010/main" val="25823074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G_26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06" y="221337"/>
            <a:ext cx="8221022" cy="6371992"/>
          </a:xfrm>
          <a:prstGeom prst="rect">
            <a:avLst/>
          </a:prstGeom>
          <a:ln w="19050" cmpd="sng">
            <a:solidFill>
              <a:srgbClr val="FF0000"/>
            </a:solidFill>
          </a:ln>
        </p:spPr>
      </p:pic>
    </p:spTree>
    <p:extLst>
      <p:ext uri="{BB962C8B-B14F-4D97-AF65-F5344CB8AC3E}">
        <p14:creationId xmlns:p14="http://schemas.microsoft.com/office/powerpoint/2010/main" val="31753311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13584" y="2347045"/>
            <a:ext cx="3724744"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spcBef>
                <a:spcPct val="0"/>
              </a:spcBef>
              <a:defRPr/>
            </a:pPr>
            <a:r>
              <a:rPr lang="en-US" altLang="en-US" sz="2800" dirty="0">
                <a:latin typeface="Times New Roman"/>
                <a:cs typeface="Times New Roman"/>
              </a:rPr>
              <a:t>Fewer lesions </a:t>
            </a:r>
          </a:p>
          <a:p>
            <a:pPr marL="128588" indent="-128588" algn="just">
              <a:spcBef>
                <a:spcPct val="0"/>
              </a:spcBef>
              <a:defRPr/>
            </a:pPr>
            <a:endParaRPr lang="en-US" altLang="en-US" sz="2800" dirty="0">
              <a:latin typeface="Times New Roman"/>
              <a:cs typeface="Times New Roman"/>
            </a:endParaRPr>
          </a:p>
          <a:p>
            <a:pPr marL="342900" indent="-342900" algn="just">
              <a:spcBef>
                <a:spcPct val="0"/>
              </a:spcBef>
              <a:defRPr/>
            </a:pPr>
            <a:r>
              <a:rPr lang="en-US" altLang="en-US" sz="2800" dirty="0">
                <a:latin typeface="Times New Roman"/>
                <a:cs typeface="Times New Roman"/>
              </a:rPr>
              <a:t>Lower rate of new lesion formation </a:t>
            </a:r>
          </a:p>
          <a:p>
            <a:pPr marL="128588" indent="-128588" algn="just">
              <a:spcBef>
                <a:spcPct val="0"/>
              </a:spcBef>
              <a:defRPr/>
            </a:pPr>
            <a:endParaRPr lang="en-US" altLang="en-US" sz="2800" dirty="0">
              <a:latin typeface="Times New Roman"/>
              <a:cs typeface="Times New Roman"/>
            </a:endParaRPr>
          </a:p>
          <a:p>
            <a:pPr marL="342900" indent="-342900" algn="just">
              <a:spcBef>
                <a:spcPct val="0"/>
              </a:spcBef>
              <a:defRPr/>
            </a:pPr>
            <a:r>
              <a:rPr lang="en-US" altLang="en-US" sz="2800" dirty="0">
                <a:latin typeface="Times New Roman"/>
                <a:cs typeface="Times New Roman"/>
              </a:rPr>
              <a:t>Fewer </a:t>
            </a:r>
            <a:r>
              <a:rPr lang="en-US" altLang="en-US" sz="2800" dirty="0" err="1">
                <a:latin typeface="Times New Roman"/>
                <a:cs typeface="Times New Roman"/>
              </a:rPr>
              <a:t>Gd</a:t>
            </a:r>
            <a:r>
              <a:rPr lang="en-US" altLang="en-US" sz="2800" dirty="0">
                <a:latin typeface="Times New Roman"/>
                <a:cs typeface="Times New Roman"/>
              </a:rPr>
              <a:t>-enhancing lesions</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l="9259" r="64673" b="11555"/>
          <a:stretch>
            <a:fillRect/>
          </a:stretch>
        </p:blipFill>
        <p:spPr bwMode="auto">
          <a:xfrm>
            <a:off x="656304" y="1691512"/>
            <a:ext cx="2091241" cy="49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rcRect l="60669" r="11438" b="11555"/>
          <a:stretch>
            <a:fillRect/>
          </a:stretch>
        </p:blipFill>
        <p:spPr bwMode="auto">
          <a:xfrm>
            <a:off x="2554123" y="1693862"/>
            <a:ext cx="2237630" cy="49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2183092" y="1779024"/>
            <a:ext cx="9260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solidFill>
                  <a:schemeClr val="bg1"/>
                </a:solidFill>
                <a:latin typeface="Times New Roman"/>
                <a:cs typeface="Times New Roman"/>
              </a:rPr>
              <a:t>PP-MS</a:t>
            </a:r>
          </a:p>
        </p:txBody>
      </p:sp>
      <p:sp>
        <p:nvSpPr>
          <p:cNvPr id="7" name="TextBox 6"/>
          <p:cNvSpPr txBox="1">
            <a:spLocks noChangeArrowheads="1"/>
          </p:cNvSpPr>
          <p:nvPr/>
        </p:nvSpPr>
        <p:spPr bwMode="auto">
          <a:xfrm>
            <a:off x="2226508" y="4208678"/>
            <a:ext cx="982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solidFill>
                  <a:schemeClr val="bg1"/>
                </a:solidFill>
                <a:latin typeface="Times New Roman"/>
                <a:cs typeface="Times New Roman"/>
              </a:rPr>
              <a:t>RR-MS</a:t>
            </a:r>
          </a:p>
        </p:txBody>
      </p:sp>
      <p:sp>
        <p:nvSpPr>
          <p:cNvPr id="8" name="Rettangolo 7"/>
          <p:cNvSpPr/>
          <p:nvPr/>
        </p:nvSpPr>
        <p:spPr>
          <a:xfrm>
            <a:off x="41028" y="60336"/>
            <a:ext cx="9102972" cy="707886"/>
          </a:xfrm>
          <a:prstGeom prst="rect">
            <a:avLst/>
          </a:prstGeom>
        </p:spPr>
        <p:txBody>
          <a:bodyPr wrap="none">
            <a:spAutoFit/>
          </a:bodyPr>
          <a:lstStyle/>
          <a:p>
            <a:pPr marL="342900" indent="-342900">
              <a:spcBef>
                <a:spcPct val="0"/>
              </a:spcBef>
              <a:defRPr/>
            </a:pPr>
            <a:r>
              <a:rPr lang="en-US" altLang="en-US" sz="4000" i="1" dirty="0">
                <a:solidFill>
                  <a:srgbClr val="FF0000"/>
                </a:solidFill>
                <a:latin typeface="Times New Roman"/>
                <a:cs typeface="Times New Roman"/>
              </a:rPr>
              <a:t>MRI characteristics of </a:t>
            </a:r>
            <a:r>
              <a:rPr lang="en-US" altLang="en-US" sz="4000" i="1" dirty="0" smtClean="0">
                <a:solidFill>
                  <a:srgbClr val="FF0000"/>
                </a:solidFill>
                <a:latin typeface="Times New Roman"/>
                <a:cs typeface="Times New Roman"/>
              </a:rPr>
              <a:t>RR-</a:t>
            </a:r>
            <a:r>
              <a:rPr lang="en-US" altLang="en-US" sz="4000" i="1" dirty="0">
                <a:solidFill>
                  <a:srgbClr val="FF0000"/>
                </a:solidFill>
                <a:latin typeface="Times New Roman"/>
                <a:cs typeface="Times New Roman"/>
              </a:rPr>
              <a:t>MS and </a:t>
            </a:r>
            <a:r>
              <a:rPr lang="en-US" altLang="en-US" sz="4000" i="1" dirty="0" smtClean="0">
                <a:solidFill>
                  <a:srgbClr val="FF0000"/>
                </a:solidFill>
                <a:latin typeface="Times New Roman"/>
                <a:cs typeface="Times New Roman"/>
              </a:rPr>
              <a:t>PP-</a:t>
            </a:r>
            <a:r>
              <a:rPr lang="en-US" altLang="en-US" sz="4000" i="1" dirty="0">
                <a:solidFill>
                  <a:srgbClr val="FF0000"/>
                </a:solidFill>
                <a:latin typeface="Times New Roman"/>
                <a:cs typeface="Times New Roman"/>
              </a:rPr>
              <a:t>MS</a:t>
            </a:r>
          </a:p>
        </p:txBody>
      </p:sp>
      <p:sp>
        <p:nvSpPr>
          <p:cNvPr id="9" name="Rettangolo 8"/>
          <p:cNvSpPr/>
          <p:nvPr/>
        </p:nvSpPr>
        <p:spPr>
          <a:xfrm>
            <a:off x="380175" y="975973"/>
            <a:ext cx="1047735" cy="523220"/>
          </a:xfrm>
          <a:prstGeom prst="rect">
            <a:avLst/>
          </a:prstGeom>
        </p:spPr>
        <p:txBody>
          <a:bodyPr wrap="square">
            <a:spAutoFit/>
          </a:bodyPr>
          <a:lstStyle/>
          <a:p>
            <a:r>
              <a:rPr lang="en-US" altLang="en-US" sz="2800" dirty="0">
                <a:solidFill>
                  <a:srgbClr val="FF0000"/>
                </a:solidFill>
                <a:latin typeface="Times New Roman" panose="02020603050405020304" pitchFamily="18" charset="0"/>
                <a:cs typeface="Times New Roman" panose="02020603050405020304" pitchFamily="18" charset="0"/>
              </a:rPr>
              <a:t>Brain</a:t>
            </a:r>
            <a:endParaRPr lang="it-IT" sz="2800" dirty="0"/>
          </a:p>
        </p:txBody>
      </p:sp>
    </p:spTree>
    <p:extLst>
      <p:ext uri="{BB962C8B-B14F-4D97-AF65-F5344CB8AC3E}">
        <p14:creationId xmlns:p14="http://schemas.microsoft.com/office/powerpoint/2010/main" val="17355782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80271" y="5334216"/>
            <a:ext cx="839787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dirty="0">
                <a:latin typeface="Times New Roman"/>
                <a:cs typeface="Times New Roman"/>
              </a:rPr>
              <a:t>Often develop spinal cord pathology in terms of both lesion formation </a:t>
            </a:r>
            <a:r>
              <a:rPr lang="en-US" altLang="en-US" sz="2800" dirty="0" smtClean="0">
                <a:latin typeface="Times New Roman"/>
                <a:cs typeface="Times New Roman"/>
              </a:rPr>
              <a:t>and spinal </a:t>
            </a:r>
            <a:r>
              <a:rPr lang="en-US" altLang="en-US" sz="2800" dirty="0">
                <a:latin typeface="Times New Roman"/>
                <a:cs typeface="Times New Roman"/>
              </a:rPr>
              <a:t>cord atrophy</a:t>
            </a:r>
            <a:br>
              <a:rPr lang="en-US" altLang="en-US" sz="2800" dirty="0">
                <a:latin typeface="Times New Roman"/>
                <a:cs typeface="Times New Roman"/>
              </a:rPr>
            </a:br>
            <a:endParaRPr lang="en-US" altLang="en-US" sz="2800" dirty="0">
              <a:latin typeface="Times New Roman"/>
              <a:cs typeface="Times New Roman"/>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l="2634" r="62267" b="1714"/>
          <a:stretch>
            <a:fillRect/>
          </a:stretch>
        </p:blipFill>
        <p:spPr bwMode="auto">
          <a:xfrm>
            <a:off x="10044" y="1761502"/>
            <a:ext cx="2490070" cy="29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rcRect l="50861" r="14320" b="1714"/>
          <a:stretch>
            <a:fillRect/>
          </a:stretch>
        </p:blipFill>
        <p:spPr bwMode="auto">
          <a:xfrm>
            <a:off x="2311805" y="1760397"/>
            <a:ext cx="2470482" cy="29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53419" y="1129830"/>
            <a:ext cx="1830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dirty="0">
                <a:solidFill>
                  <a:srgbClr val="FF0000"/>
                </a:solidFill>
                <a:latin typeface="Times New Roman"/>
                <a:cs typeface="Times New Roman"/>
              </a:rPr>
              <a:t>Spinal cord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55635" t="51521" r="-2"/>
          <a:stretch>
            <a:fillRect/>
          </a:stretch>
        </p:blipFill>
        <p:spPr bwMode="auto">
          <a:xfrm>
            <a:off x="6735365" y="2934038"/>
            <a:ext cx="2329595" cy="22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1385" t="51521" r="56844"/>
          <a:stretch>
            <a:fillRect/>
          </a:stretch>
        </p:blipFill>
        <p:spPr bwMode="auto">
          <a:xfrm>
            <a:off x="4814128" y="2934038"/>
            <a:ext cx="2193433" cy="22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41028" y="79293"/>
            <a:ext cx="9102972" cy="707886"/>
          </a:xfrm>
          <a:prstGeom prst="rect">
            <a:avLst/>
          </a:prstGeom>
        </p:spPr>
        <p:txBody>
          <a:bodyPr wrap="none">
            <a:spAutoFit/>
          </a:bodyPr>
          <a:lstStyle/>
          <a:p>
            <a:pPr marL="342900" indent="-342900">
              <a:spcBef>
                <a:spcPct val="0"/>
              </a:spcBef>
              <a:defRPr/>
            </a:pPr>
            <a:r>
              <a:rPr lang="en-US" altLang="en-US" sz="4000" i="1" dirty="0">
                <a:solidFill>
                  <a:srgbClr val="FF0000"/>
                </a:solidFill>
                <a:latin typeface="Times New Roman"/>
                <a:cs typeface="Times New Roman"/>
              </a:rPr>
              <a:t>MRI characteristics of </a:t>
            </a:r>
            <a:r>
              <a:rPr lang="en-US" altLang="en-US" sz="4000" i="1" dirty="0" smtClean="0">
                <a:solidFill>
                  <a:srgbClr val="FF0000"/>
                </a:solidFill>
                <a:latin typeface="Times New Roman"/>
                <a:cs typeface="Times New Roman"/>
              </a:rPr>
              <a:t>RR-</a:t>
            </a:r>
            <a:r>
              <a:rPr lang="en-US" altLang="en-US" sz="4000" i="1" dirty="0">
                <a:solidFill>
                  <a:srgbClr val="FF0000"/>
                </a:solidFill>
                <a:latin typeface="Times New Roman"/>
                <a:cs typeface="Times New Roman"/>
              </a:rPr>
              <a:t>MS and </a:t>
            </a:r>
            <a:r>
              <a:rPr lang="en-US" altLang="en-US" sz="4000" i="1" dirty="0" smtClean="0">
                <a:solidFill>
                  <a:srgbClr val="FF0000"/>
                </a:solidFill>
                <a:latin typeface="Times New Roman"/>
                <a:cs typeface="Times New Roman"/>
              </a:rPr>
              <a:t>PP-</a:t>
            </a:r>
            <a:r>
              <a:rPr lang="en-US" altLang="en-US" sz="4000" i="1" dirty="0">
                <a:solidFill>
                  <a:srgbClr val="FF0000"/>
                </a:solidFill>
                <a:latin typeface="Times New Roman"/>
                <a:cs typeface="Times New Roman"/>
              </a:rPr>
              <a:t>MS</a:t>
            </a:r>
          </a:p>
        </p:txBody>
      </p:sp>
    </p:spTree>
    <p:extLst>
      <p:ext uri="{BB962C8B-B14F-4D97-AF65-F5344CB8AC3E}">
        <p14:creationId xmlns:p14="http://schemas.microsoft.com/office/powerpoint/2010/main" val="41475997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8907" y="3734316"/>
            <a:ext cx="5329852" cy="27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t="-2" b="51210"/>
          <a:stretch>
            <a:fillRect/>
          </a:stretch>
        </p:blipFill>
        <p:spPr bwMode="auto">
          <a:xfrm>
            <a:off x="618930" y="1554605"/>
            <a:ext cx="3594012" cy="182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t="48994" b="1550"/>
          <a:stretch>
            <a:fillRect/>
          </a:stretch>
        </p:blipFill>
        <p:spPr bwMode="auto">
          <a:xfrm>
            <a:off x="4551842" y="1554605"/>
            <a:ext cx="3571680" cy="183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409099" y="6448680"/>
            <a:ext cx="2545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i="1" dirty="0" err="1">
                <a:latin typeface="Times New Roman"/>
                <a:cs typeface="Times New Roman"/>
              </a:rPr>
              <a:t>Dastagir</a:t>
            </a:r>
            <a:r>
              <a:rPr lang="en-US" altLang="en-US" sz="1600" i="1" dirty="0">
                <a:latin typeface="Times New Roman"/>
                <a:cs typeface="Times New Roman"/>
              </a:rPr>
              <a:t> A. et al. E</a:t>
            </a:r>
            <a:r>
              <a:rPr lang="en-US" altLang="en-US" sz="1600" i="1" dirty="0" smtClean="0">
                <a:latin typeface="Times New Roman"/>
                <a:cs typeface="Times New Roman"/>
              </a:rPr>
              <a:t>NS </a:t>
            </a:r>
            <a:r>
              <a:rPr lang="en-US" altLang="en-US" sz="1600" i="1" dirty="0">
                <a:latin typeface="Times New Roman"/>
                <a:cs typeface="Times New Roman"/>
              </a:rPr>
              <a:t>2018</a:t>
            </a:r>
          </a:p>
        </p:txBody>
      </p:sp>
      <p:sp>
        <p:nvSpPr>
          <p:cNvPr id="6" name="TextBox 1"/>
          <p:cNvSpPr txBox="1">
            <a:spLocks noChangeArrowheads="1"/>
          </p:cNvSpPr>
          <p:nvPr/>
        </p:nvSpPr>
        <p:spPr bwMode="auto">
          <a:xfrm>
            <a:off x="298907" y="965844"/>
            <a:ext cx="59233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Brain and Spinal cord</a:t>
            </a:r>
          </a:p>
        </p:txBody>
      </p:sp>
      <p:sp>
        <p:nvSpPr>
          <p:cNvPr id="7" name="Rettangolo 6"/>
          <p:cNvSpPr/>
          <p:nvPr/>
        </p:nvSpPr>
        <p:spPr>
          <a:xfrm>
            <a:off x="41028" y="54017"/>
            <a:ext cx="9102972" cy="707886"/>
          </a:xfrm>
          <a:prstGeom prst="rect">
            <a:avLst/>
          </a:prstGeom>
        </p:spPr>
        <p:txBody>
          <a:bodyPr wrap="none">
            <a:spAutoFit/>
          </a:bodyPr>
          <a:lstStyle/>
          <a:p>
            <a:pPr marL="342900" indent="-342900">
              <a:spcBef>
                <a:spcPct val="0"/>
              </a:spcBef>
              <a:defRPr/>
            </a:pPr>
            <a:r>
              <a:rPr lang="en-US" altLang="en-US" sz="4000" i="1" dirty="0">
                <a:solidFill>
                  <a:srgbClr val="FF0000"/>
                </a:solidFill>
                <a:latin typeface="Times New Roman"/>
                <a:cs typeface="Times New Roman"/>
              </a:rPr>
              <a:t>MRI characteristics of </a:t>
            </a:r>
            <a:r>
              <a:rPr lang="en-US" altLang="en-US" sz="4000" i="1" dirty="0" smtClean="0">
                <a:solidFill>
                  <a:srgbClr val="FF0000"/>
                </a:solidFill>
                <a:latin typeface="Times New Roman"/>
                <a:cs typeface="Times New Roman"/>
              </a:rPr>
              <a:t>RR-</a:t>
            </a:r>
            <a:r>
              <a:rPr lang="en-US" altLang="en-US" sz="4000" i="1" dirty="0">
                <a:solidFill>
                  <a:srgbClr val="FF0000"/>
                </a:solidFill>
                <a:latin typeface="Times New Roman"/>
                <a:cs typeface="Times New Roman"/>
              </a:rPr>
              <a:t>MS and </a:t>
            </a:r>
            <a:r>
              <a:rPr lang="en-US" altLang="en-US" sz="4000" i="1" dirty="0" smtClean="0">
                <a:solidFill>
                  <a:srgbClr val="FF0000"/>
                </a:solidFill>
                <a:latin typeface="Times New Roman"/>
                <a:cs typeface="Times New Roman"/>
              </a:rPr>
              <a:t>PP-</a:t>
            </a:r>
            <a:r>
              <a:rPr lang="en-US" altLang="en-US" sz="4000" i="1" dirty="0">
                <a:solidFill>
                  <a:srgbClr val="FF0000"/>
                </a:solidFill>
                <a:latin typeface="Times New Roman"/>
                <a:cs typeface="Times New Roman"/>
              </a:rPr>
              <a:t>MS</a:t>
            </a:r>
          </a:p>
        </p:txBody>
      </p:sp>
    </p:spTree>
    <p:extLst>
      <p:ext uri="{BB962C8B-B14F-4D97-AF65-F5344CB8AC3E}">
        <p14:creationId xmlns:p14="http://schemas.microsoft.com/office/powerpoint/2010/main" val="155634386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109" y="4521782"/>
            <a:ext cx="8554091" cy="1400419"/>
          </a:xfrm>
          <a:prstGeom prst="rect">
            <a:avLst/>
          </a:prstGeom>
        </p:spPr>
        <p:txBody>
          <a:bodyPr anchor="b">
            <a:normAutofit lnSpcReduction="10000"/>
          </a:bodyPr>
          <a:lstStyle/>
          <a:p>
            <a:pPr>
              <a:spcBef>
                <a:spcPts val="600"/>
              </a:spcBef>
              <a:spcAft>
                <a:spcPts val="0"/>
              </a:spcAft>
            </a:pPr>
            <a:r>
              <a:rPr lang="en-US" sz="1400" dirty="0">
                <a:latin typeface="Times New Roman"/>
                <a:cs typeface="Times New Roman"/>
              </a:rPr>
              <a:t>Clinical trial outcomes were designed to capture changes associated with meaningful differences in patients’ health</a:t>
            </a:r>
          </a:p>
          <a:p>
            <a:pPr>
              <a:spcBef>
                <a:spcPts val="600"/>
              </a:spcBef>
              <a:spcAft>
                <a:spcPts val="0"/>
              </a:spcAft>
            </a:pPr>
            <a:r>
              <a:rPr lang="en-US" sz="1400" dirty="0">
                <a:latin typeface="Times New Roman"/>
                <a:cs typeface="Times New Roman"/>
              </a:rPr>
              <a:t>Relapse rate and delay of disability progression assessed by EDSS are the only accepted primary endpoints in registration trials in RMS</a:t>
            </a:r>
            <a:r>
              <a:rPr lang="en-US" sz="1400" baseline="30000" dirty="0">
                <a:latin typeface="Times New Roman"/>
                <a:cs typeface="Times New Roman"/>
              </a:rPr>
              <a:t>2</a:t>
            </a:r>
          </a:p>
          <a:p>
            <a:pPr lvl="1">
              <a:spcBef>
                <a:spcPts val="600"/>
              </a:spcBef>
              <a:spcAft>
                <a:spcPts val="0"/>
              </a:spcAft>
            </a:pPr>
            <a:r>
              <a:rPr lang="en-US" sz="1200" dirty="0">
                <a:latin typeface="Times New Roman"/>
                <a:cs typeface="Times New Roman"/>
              </a:rPr>
              <a:t>MRI outcomes may be primary endpoints in Phase 2 MS trials but, are typically secondary/tertiary endpoints in Phase 3 studies</a:t>
            </a:r>
            <a:r>
              <a:rPr lang="en-US" sz="1200" baseline="30000" dirty="0">
                <a:latin typeface="Times New Roman"/>
                <a:cs typeface="Times New Roman"/>
              </a:rPr>
              <a:t>3-5</a:t>
            </a:r>
          </a:p>
        </p:txBody>
      </p:sp>
      <p:sp>
        <p:nvSpPr>
          <p:cNvPr id="2" name="Title 1"/>
          <p:cNvSpPr>
            <a:spLocks noGrp="1"/>
          </p:cNvSpPr>
          <p:nvPr>
            <p:ph type="title"/>
          </p:nvPr>
        </p:nvSpPr>
        <p:spPr>
          <a:xfrm>
            <a:off x="93903" y="107076"/>
            <a:ext cx="8229600" cy="500571"/>
          </a:xfrm>
        </p:spPr>
        <p:txBody>
          <a:bodyPr>
            <a:noAutofit/>
          </a:bodyPr>
          <a:lstStyle/>
          <a:p>
            <a:pPr algn="l"/>
            <a:r>
              <a:rPr lang="en-US" sz="3600" dirty="0">
                <a:solidFill>
                  <a:srgbClr val="FF0000"/>
                </a:solidFill>
                <a:latin typeface="Times New Roman"/>
                <a:cs typeface="Times New Roman"/>
              </a:rPr>
              <a:t>Traditional </a:t>
            </a:r>
            <a:r>
              <a:rPr lang="en-US" sz="3600" dirty="0" smtClean="0">
                <a:solidFill>
                  <a:srgbClr val="FF0000"/>
                </a:solidFill>
                <a:latin typeface="Times New Roman"/>
                <a:cs typeface="Times New Roman"/>
              </a:rPr>
              <a:t>Outcome Measures in MS</a:t>
            </a:r>
            <a:endParaRPr lang="en-US" sz="3600" dirty="0">
              <a:solidFill>
                <a:srgbClr val="FF0000"/>
              </a:solidFill>
              <a:latin typeface="Times New Roman"/>
              <a:cs typeface="Times New Roman"/>
            </a:endParaRPr>
          </a:p>
        </p:txBody>
      </p:sp>
      <p:sp>
        <p:nvSpPr>
          <p:cNvPr id="5" name="Rectangle 4"/>
          <p:cNvSpPr/>
          <p:nvPr/>
        </p:nvSpPr>
        <p:spPr>
          <a:xfrm>
            <a:off x="4267200" y="6306980"/>
            <a:ext cx="217039" cy="246221"/>
          </a:xfrm>
          <a:prstGeom prst="rect">
            <a:avLst/>
          </a:prstGeom>
        </p:spPr>
        <p:txBody>
          <a:bodyPr wrap="none">
            <a:spAutoFit/>
          </a:bodyPr>
          <a:lstStyle/>
          <a:p>
            <a:r>
              <a:rPr lang="en-US" sz="1000" dirty="0">
                <a:solidFill>
                  <a:srgbClr val="000000"/>
                </a:solidFill>
              </a:rPr>
              <a:t>.</a:t>
            </a:r>
          </a:p>
        </p:txBody>
      </p:sp>
      <p:sp>
        <p:nvSpPr>
          <p:cNvPr id="6" name="Rectangle 5"/>
          <p:cNvSpPr/>
          <p:nvPr/>
        </p:nvSpPr>
        <p:spPr>
          <a:xfrm>
            <a:off x="93902" y="6250282"/>
            <a:ext cx="8745298" cy="400110"/>
          </a:xfrm>
          <a:prstGeom prst="rect">
            <a:avLst/>
          </a:prstGeom>
        </p:spPr>
        <p:txBody>
          <a:bodyPr wrap="square">
            <a:spAutoFit/>
          </a:bodyPr>
          <a:lstStyle/>
          <a:p>
            <a:r>
              <a:rPr lang="en-US" sz="1000" dirty="0">
                <a:solidFill>
                  <a:srgbClr val="000000"/>
                </a:solidFill>
                <a:latin typeface="Times New Roman"/>
                <a:cs typeface="Times New Roman"/>
              </a:rPr>
              <a:t>1. Lublin F, et al. </a:t>
            </a:r>
            <a:r>
              <a:rPr lang="en-US" sz="1000" i="1" dirty="0">
                <a:solidFill>
                  <a:srgbClr val="000000"/>
                </a:solidFill>
                <a:latin typeface="Times New Roman"/>
                <a:cs typeface="Times New Roman"/>
              </a:rPr>
              <a:t>Neurology</a:t>
            </a:r>
            <a:r>
              <a:rPr lang="en-US" sz="1000" dirty="0">
                <a:solidFill>
                  <a:srgbClr val="000000"/>
                </a:solidFill>
                <a:latin typeface="Times New Roman"/>
                <a:cs typeface="Times New Roman"/>
              </a:rPr>
              <a:t>. </a:t>
            </a:r>
            <a:r>
              <a:rPr lang="en-US" sz="1000" dirty="0" smtClean="0">
                <a:solidFill>
                  <a:srgbClr val="000000"/>
                </a:solidFill>
                <a:latin typeface="Times New Roman"/>
                <a:cs typeface="Times New Roman"/>
              </a:rPr>
              <a:t>2014; </a:t>
            </a:r>
            <a:r>
              <a:rPr lang="en-US" sz="1000" dirty="0">
                <a:solidFill>
                  <a:srgbClr val="000000"/>
                </a:solidFill>
                <a:latin typeface="Times New Roman"/>
                <a:cs typeface="Times New Roman"/>
              </a:rPr>
              <a:t>2. </a:t>
            </a:r>
            <a:r>
              <a:rPr lang="en-US" sz="1000" dirty="0" err="1">
                <a:solidFill>
                  <a:srgbClr val="000000"/>
                </a:solidFill>
                <a:latin typeface="Times New Roman"/>
                <a:cs typeface="Times New Roman"/>
              </a:rPr>
              <a:t>Sormani</a:t>
            </a:r>
            <a:r>
              <a:rPr lang="en-US" sz="1000" dirty="0">
                <a:solidFill>
                  <a:srgbClr val="000000"/>
                </a:solidFill>
                <a:latin typeface="Times New Roman"/>
                <a:cs typeface="Times New Roman"/>
              </a:rPr>
              <a:t> MP, et al. </a:t>
            </a:r>
            <a:r>
              <a:rPr lang="en-US" sz="1000" i="1" dirty="0">
                <a:solidFill>
                  <a:srgbClr val="000000"/>
                </a:solidFill>
                <a:latin typeface="Times New Roman"/>
                <a:cs typeface="Times New Roman"/>
              </a:rPr>
              <a:t>Ann  Neurol. </a:t>
            </a:r>
            <a:r>
              <a:rPr lang="en-US" sz="1000" dirty="0" smtClean="0">
                <a:solidFill>
                  <a:srgbClr val="000000"/>
                </a:solidFill>
                <a:latin typeface="Times New Roman"/>
                <a:cs typeface="Times New Roman"/>
              </a:rPr>
              <a:t>2009; </a:t>
            </a:r>
            <a:r>
              <a:rPr lang="en-US" sz="1000" dirty="0">
                <a:solidFill>
                  <a:srgbClr val="000000"/>
                </a:solidFill>
                <a:latin typeface="Times New Roman"/>
                <a:cs typeface="Times New Roman"/>
              </a:rPr>
              <a:t>3. Freedman MS. </a:t>
            </a:r>
            <a:r>
              <a:rPr lang="en-US" sz="1000" i="1" dirty="0">
                <a:solidFill>
                  <a:srgbClr val="000000"/>
                </a:solidFill>
                <a:latin typeface="Times New Roman"/>
                <a:cs typeface="Times New Roman"/>
              </a:rPr>
              <a:t>Can J Neurol Sci</a:t>
            </a:r>
            <a:r>
              <a:rPr lang="en-US" sz="1000" dirty="0">
                <a:solidFill>
                  <a:srgbClr val="000000"/>
                </a:solidFill>
                <a:latin typeface="Times New Roman"/>
                <a:cs typeface="Times New Roman"/>
              </a:rPr>
              <a:t>. </a:t>
            </a:r>
            <a:r>
              <a:rPr lang="en-US" sz="1000" dirty="0" smtClean="0">
                <a:solidFill>
                  <a:srgbClr val="000000"/>
                </a:solidFill>
                <a:latin typeface="Times New Roman"/>
                <a:cs typeface="Times New Roman"/>
              </a:rPr>
              <a:t>2013; </a:t>
            </a:r>
            <a:r>
              <a:rPr lang="en-US" sz="1000" dirty="0">
                <a:solidFill>
                  <a:srgbClr val="000000"/>
                </a:solidFill>
                <a:latin typeface="Times New Roman"/>
                <a:cs typeface="Times New Roman"/>
              </a:rPr>
              <a:t>3. O'Connor PW, et al. Neurology. 2006 Mar 28;66(6):894-900; 4. </a:t>
            </a:r>
            <a:r>
              <a:rPr lang="en-US" sz="1000" dirty="0" err="1">
                <a:solidFill>
                  <a:srgbClr val="000000"/>
                </a:solidFill>
                <a:latin typeface="Times New Roman"/>
                <a:cs typeface="Times New Roman"/>
              </a:rPr>
              <a:t>Lavery</a:t>
            </a:r>
            <a:r>
              <a:rPr lang="en-US" sz="1000" dirty="0">
                <a:solidFill>
                  <a:srgbClr val="000000"/>
                </a:solidFill>
                <a:latin typeface="Times New Roman"/>
                <a:cs typeface="Times New Roman"/>
              </a:rPr>
              <a:t> AM, et al. </a:t>
            </a:r>
            <a:r>
              <a:rPr lang="en-US" sz="1000" i="1" dirty="0" err="1">
                <a:solidFill>
                  <a:srgbClr val="000000"/>
                </a:solidFill>
                <a:latin typeface="Times New Roman"/>
                <a:cs typeface="Times New Roman"/>
              </a:rPr>
              <a:t>Mult</a:t>
            </a:r>
            <a:r>
              <a:rPr lang="en-US" sz="1000" i="1" dirty="0">
                <a:solidFill>
                  <a:srgbClr val="000000"/>
                </a:solidFill>
                <a:latin typeface="Times New Roman"/>
                <a:cs typeface="Times New Roman"/>
              </a:rPr>
              <a:t> </a:t>
            </a:r>
            <a:r>
              <a:rPr lang="en-US" sz="1000" i="1" dirty="0" err="1">
                <a:solidFill>
                  <a:srgbClr val="000000"/>
                </a:solidFill>
                <a:latin typeface="Times New Roman"/>
                <a:cs typeface="Times New Roman"/>
              </a:rPr>
              <a:t>Scler</a:t>
            </a:r>
            <a:r>
              <a:rPr lang="en-US" sz="1000" i="1" dirty="0">
                <a:solidFill>
                  <a:srgbClr val="000000"/>
                </a:solidFill>
                <a:latin typeface="Times New Roman"/>
                <a:cs typeface="Times New Roman"/>
              </a:rPr>
              <a:t> Int</a:t>
            </a:r>
            <a:r>
              <a:rPr lang="en-US" sz="1000" dirty="0">
                <a:solidFill>
                  <a:srgbClr val="000000"/>
                </a:solidFill>
                <a:latin typeface="Times New Roman"/>
                <a:cs typeface="Times New Roman"/>
              </a:rPr>
              <a:t>.</a:t>
            </a:r>
            <a:r>
              <a:rPr lang="en-US" sz="1000" i="1" dirty="0">
                <a:solidFill>
                  <a:srgbClr val="000000"/>
                </a:solidFill>
                <a:latin typeface="Times New Roman"/>
                <a:cs typeface="Times New Roman"/>
              </a:rPr>
              <a:t> </a:t>
            </a:r>
            <a:r>
              <a:rPr lang="en-US" sz="1000" dirty="0" smtClean="0">
                <a:solidFill>
                  <a:srgbClr val="000000"/>
                </a:solidFill>
                <a:latin typeface="Times New Roman"/>
                <a:cs typeface="Times New Roman"/>
              </a:rPr>
              <a:t>2014; </a:t>
            </a:r>
            <a:r>
              <a:rPr lang="en-US" sz="1000" dirty="0">
                <a:solidFill>
                  <a:srgbClr val="000000"/>
                </a:solidFill>
                <a:latin typeface="Times New Roman"/>
                <a:cs typeface="Times New Roman"/>
              </a:rPr>
              <a:t>5. Data on file. Genzyme, a Sanofi company</a:t>
            </a:r>
            <a:r>
              <a:rPr lang="en-US" sz="1000" dirty="0" smtClean="0">
                <a:solidFill>
                  <a:srgbClr val="000000"/>
                </a:solidFill>
                <a:latin typeface="Times New Roman"/>
                <a:cs typeface="Times New Roman"/>
              </a:rPr>
              <a:t>.</a:t>
            </a:r>
            <a:endParaRPr lang="en-US" sz="1000" dirty="0">
              <a:solidFill>
                <a:srgbClr val="000000"/>
              </a:solidFill>
              <a:latin typeface="Times New Roman"/>
              <a:cs typeface="Times New Roman"/>
            </a:endParaRPr>
          </a:p>
        </p:txBody>
      </p:sp>
      <p:grpSp>
        <p:nvGrpSpPr>
          <p:cNvPr id="7" name="Group 6"/>
          <p:cNvGrpSpPr/>
          <p:nvPr/>
        </p:nvGrpSpPr>
        <p:grpSpPr>
          <a:xfrm>
            <a:off x="249840" y="961560"/>
            <a:ext cx="8763000" cy="3352800"/>
            <a:chOff x="457200" y="1295400"/>
            <a:chExt cx="8763000" cy="3352800"/>
          </a:xfrm>
        </p:grpSpPr>
        <p:sp>
          <p:nvSpPr>
            <p:cNvPr id="74" name="Pentagon 73"/>
            <p:cNvSpPr/>
            <p:nvPr/>
          </p:nvSpPr>
          <p:spPr bwMode="auto">
            <a:xfrm flipH="1">
              <a:off x="6248400" y="1676400"/>
              <a:ext cx="2590800" cy="2971800"/>
            </a:xfrm>
            <a:prstGeom prst="homePlate">
              <a:avLst>
                <a:gd name="adj" fmla="val 17457"/>
              </a:avLst>
            </a:prstGeom>
            <a:solidFill>
              <a:schemeClr val="accent3">
                <a:lumMod val="50000"/>
                <a:alpha val="69020"/>
              </a:schemeClr>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2056" name="Pentagon 2055"/>
            <p:cNvSpPr/>
            <p:nvPr/>
          </p:nvSpPr>
          <p:spPr bwMode="auto">
            <a:xfrm>
              <a:off x="3218274" y="1676400"/>
              <a:ext cx="2877726" cy="2971800"/>
            </a:xfrm>
            <a:prstGeom prst="homePlate">
              <a:avLst>
                <a:gd name="adj" fmla="val 17457"/>
              </a:avLst>
            </a:prstGeom>
            <a:solidFill>
              <a:schemeClr val="accent1">
                <a:lumMod val="40000"/>
                <a:lumOff val="60000"/>
                <a:alpha val="32000"/>
              </a:schemeClr>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4" name="TextBox 3"/>
            <p:cNvSpPr txBox="1"/>
            <p:nvPr/>
          </p:nvSpPr>
          <p:spPr>
            <a:xfrm>
              <a:off x="6578600" y="2253743"/>
              <a:ext cx="2333171" cy="18928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00" b="1" dirty="0">
                  <a:solidFill>
                    <a:schemeClr val="bg1"/>
                  </a:solidFill>
                  <a:latin typeface="Times New Roman"/>
                  <a:cs typeface="Times New Roman"/>
                </a:rPr>
                <a:t>Relapse outcomes</a:t>
              </a:r>
            </a:p>
            <a:p>
              <a:pPr marL="285750" indent="-285750">
                <a:buClr>
                  <a:srgbClr val="FFFFFF"/>
                </a:buClr>
                <a:buFont typeface="Arial" panose="020B0604020202020204" pitchFamily="34" charset="0"/>
                <a:buChar char="•"/>
              </a:pPr>
              <a:r>
                <a:rPr lang="en-US" sz="1300" b="1" dirty="0">
                  <a:solidFill>
                    <a:schemeClr val="bg1"/>
                  </a:solidFill>
                  <a:latin typeface="Times New Roman"/>
                  <a:cs typeface="Times New Roman"/>
                </a:rPr>
                <a:t>Relapse rate</a:t>
              </a:r>
            </a:p>
            <a:p>
              <a:endParaRPr lang="en-US" sz="1300" b="1" dirty="0">
                <a:solidFill>
                  <a:schemeClr val="bg1"/>
                </a:solidFill>
                <a:latin typeface="Times New Roman"/>
                <a:cs typeface="Times New Roman"/>
              </a:endParaRPr>
            </a:p>
            <a:p>
              <a:r>
                <a:rPr lang="en-US" sz="1300" b="1" dirty="0">
                  <a:solidFill>
                    <a:schemeClr val="bg1"/>
                  </a:solidFill>
                  <a:latin typeface="Times New Roman"/>
                  <a:cs typeface="Times New Roman"/>
                </a:rPr>
                <a:t>Disability outcomes</a:t>
              </a:r>
            </a:p>
            <a:p>
              <a:pPr marL="285750" indent="-285750">
                <a:buClr>
                  <a:srgbClr val="FFFFFF"/>
                </a:buClr>
                <a:buFont typeface="Arial" panose="020B0604020202020204" pitchFamily="34" charset="0"/>
                <a:buChar char="•"/>
              </a:pPr>
              <a:r>
                <a:rPr lang="en-US" sz="1300" b="1" dirty="0">
                  <a:solidFill>
                    <a:schemeClr val="bg1"/>
                  </a:solidFill>
                  <a:latin typeface="Times New Roman"/>
                  <a:cs typeface="Times New Roman"/>
                </a:rPr>
                <a:t>EDSS</a:t>
              </a:r>
            </a:p>
            <a:p>
              <a:pPr>
                <a:buClr>
                  <a:srgbClr val="0078C9"/>
                </a:buClr>
              </a:pPr>
              <a:endParaRPr lang="en-US" sz="1300" b="1" dirty="0">
                <a:solidFill>
                  <a:schemeClr val="bg1"/>
                </a:solidFill>
                <a:latin typeface="Times New Roman"/>
                <a:cs typeface="Times New Roman"/>
              </a:endParaRPr>
            </a:p>
            <a:p>
              <a:r>
                <a:rPr lang="en-US" sz="1300" b="1" dirty="0">
                  <a:solidFill>
                    <a:schemeClr val="bg1"/>
                  </a:solidFill>
                  <a:latin typeface="Times New Roman"/>
                  <a:cs typeface="Times New Roman"/>
                </a:rPr>
                <a:t>MRI outcomes</a:t>
              </a:r>
            </a:p>
            <a:p>
              <a:pPr marL="285750" indent="-285750">
                <a:buClr>
                  <a:srgbClr val="FFFFFF"/>
                </a:buClr>
                <a:buFont typeface="Arial" panose="020B0604020202020204" pitchFamily="34" charset="0"/>
                <a:buChar char="•"/>
              </a:pPr>
              <a:r>
                <a:rPr lang="en-US" sz="1300" b="1" dirty="0" smtClean="0">
                  <a:solidFill>
                    <a:schemeClr val="bg1"/>
                  </a:solidFill>
                  <a:latin typeface="Times New Roman"/>
                  <a:cs typeface="Times New Roman"/>
                </a:rPr>
                <a:t>New </a:t>
              </a:r>
              <a:r>
                <a:rPr lang="en-US" sz="1300" b="1" dirty="0">
                  <a:solidFill>
                    <a:schemeClr val="bg1"/>
                  </a:solidFill>
                  <a:latin typeface="Times New Roman"/>
                  <a:cs typeface="Times New Roman"/>
                </a:rPr>
                <a:t>/ enlarging T</a:t>
              </a:r>
              <a:r>
                <a:rPr lang="en-US" sz="1300" b="1" baseline="-25000" dirty="0">
                  <a:solidFill>
                    <a:schemeClr val="bg1"/>
                  </a:solidFill>
                  <a:latin typeface="Times New Roman"/>
                  <a:cs typeface="Times New Roman"/>
                </a:rPr>
                <a:t>2</a:t>
              </a:r>
              <a:r>
                <a:rPr lang="en-US" sz="1300" b="1" dirty="0">
                  <a:solidFill>
                    <a:schemeClr val="bg1"/>
                  </a:solidFill>
                  <a:latin typeface="Times New Roman"/>
                  <a:cs typeface="Times New Roman"/>
                </a:rPr>
                <a:t> lesions</a:t>
              </a:r>
            </a:p>
            <a:p>
              <a:pPr marL="285750" indent="-285750">
                <a:buClr>
                  <a:srgbClr val="FFFFFF"/>
                </a:buClr>
                <a:buFont typeface="Arial" panose="020B0604020202020204" pitchFamily="34" charset="0"/>
                <a:buChar char="•"/>
              </a:pPr>
              <a:r>
                <a:rPr lang="en-US" sz="1300" b="1" dirty="0">
                  <a:solidFill>
                    <a:schemeClr val="bg1"/>
                  </a:solidFill>
                  <a:latin typeface="Times New Roman"/>
                  <a:cs typeface="Times New Roman"/>
                </a:rPr>
                <a:t>New  Gd</a:t>
              </a:r>
              <a:r>
                <a:rPr lang="en-US" sz="1300" b="1" baseline="30000" dirty="0">
                  <a:solidFill>
                    <a:schemeClr val="bg1"/>
                  </a:solidFill>
                  <a:latin typeface="Times New Roman"/>
                  <a:cs typeface="Times New Roman"/>
                </a:rPr>
                <a:t>+</a:t>
              </a:r>
              <a:r>
                <a:rPr lang="en-US" sz="1300" b="1" dirty="0">
                  <a:solidFill>
                    <a:schemeClr val="bg1"/>
                  </a:solidFill>
                  <a:latin typeface="Times New Roman"/>
                  <a:cs typeface="Times New Roman"/>
                </a:rPr>
                <a:t>  lesions</a:t>
              </a:r>
            </a:p>
          </p:txBody>
        </p:sp>
        <p:grpSp>
          <p:nvGrpSpPr>
            <p:cNvPr id="2049" name="Group 2048"/>
            <p:cNvGrpSpPr/>
            <p:nvPr/>
          </p:nvGrpSpPr>
          <p:grpSpPr>
            <a:xfrm>
              <a:off x="457200" y="1550918"/>
              <a:ext cx="1783330" cy="1447800"/>
              <a:chOff x="738559" y="1219200"/>
              <a:chExt cx="1928441" cy="1447800"/>
            </a:xfrm>
          </p:grpSpPr>
          <p:sp>
            <p:nvSpPr>
              <p:cNvPr id="14" name="Rectangle 13"/>
              <p:cNvSpPr/>
              <p:nvPr/>
            </p:nvSpPr>
            <p:spPr bwMode="auto">
              <a:xfrm>
                <a:off x="738559" y="2176424"/>
                <a:ext cx="1928441" cy="490576"/>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15" name="Rectangle 14"/>
              <p:cNvSpPr/>
              <p:nvPr/>
            </p:nvSpPr>
            <p:spPr bwMode="auto">
              <a:xfrm>
                <a:off x="1044723" y="1828800"/>
                <a:ext cx="174477" cy="347624"/>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17" name="Rectangle 16"/>
              <p:cNvSpPr/>
              <p:nvPr/>
            </p:nvSpPr>
            <p:spPr bwMode="auto">
              <a:xfrm>
                <a:off x="1425724" y="1938376"/>
                <a:ext cx="87238" cy="347624"/>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18" name="Rectangle 17"/>
              <p:cNvSpPr/>
              <p:nvPr/>
            </p:nvSpPr>
            <p:spPr bwMode="auto">
              <a:xfrm>
                <a:off x="1702780" y="1835934"/>
                <a:ext cx="278421" cy="347624"/>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19" name="Rectangle 18"/>
              <p:cNvSpPr/>
              <p:nvPr/>
            </p:nvSpPr>
            <p:spPr bwMode="auto">
              <a:xfrm>
                <a:off x="2187723" y="1607334"/>
                <a:ext cx="174477" cy="576224"/>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16" name="Rectangle 15"/>
              <p:cNvSpPr/>
              <p:nvPr/>
            </p:nvSpPr>
            <p:spPr bwMode="auto">
              <a:xfrm>
                <a:off x="2354485" y="1895446"/>
                <a:ext cx="304800" cy="288112"/>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21" name="Rectangle 20"/>
              <p:cNvSpPr/>
              <p:nvPr/>
            </p:nvSpPr>
            <p:spPr bwMode="auto">
              <a:xfrm>
                <a:off x="1943201" y="2002612"/>
                <a:ext cx="304800" cy="288112"/>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20" name="TextBox 19"/>
              <p:cNvSpPr txBox="1"/>
              <p:nvPr/>
            </p:nvSpPr>
            <p:spPr>
              <a:xfrm>
                <a:off x="738559" y="2283023"/>
                <a:ext cx="1928441" cy="307777"/>
              </a:xfrm>
              <a:prstGeom prst="rect">
                <a:avLst/>
              </a:prstGeom>
              <a:solidFill>
                <a:srgbClr val="00B0F0"/>
              </a:solidFill>
            </p:spPr>
            <p:txBody>
              <a:bodyPr wrap="square" rtlCol="0">
                <a:spAutoFit/>
              </a:bodyPr>
              <a:lstStyle/>
              <a:p>
                <a:pPr algn="ctr"/>
                <a:r>
                  <a:rPr lang="en-US" sz="1400" b="1" dirty="0">
                    <a:solidFill>
                      <a:srgbClr val="FFFFFF"/>
                    </a:solidFill>
                    <a:latin typeface="Times New Roman"/>
                    <a:cs typeface="Times New Roman"/>
                  </a:rPr>
                  <a:t>Relapsing MS</a:t>
                </a:r>
              </a:p>
            </p:txBody>
          </p:sp>
          <p:sp>
            <p:nvSpPr>
              <p:cNvPr id="13" name="Rectangle 12"/>
              <p:cNvSpPr/>
              <p:nvPr/>
            </p:nvSpPr>
            <p:spPr bwMode="auto">
              <a:xfrm>
                <a:off x="738559" y="1219200"/>
                <a:ext cx="1928441" cy="1447800"/>
              </a:xfrm>
              <a:prstGeom prst="rect">
                <a:avLst/>
              </a:prstGeom>
              <a:noFill/>
              <a:ln w="9525">
                <a:solidFill>
                  <a:schemeClr val="tx1"/>
                </a:solidFill>
                <a:round/>
                <a:headEnd/>
                <a:tailEnd type="triangle" w="med" len="med"/>
              </a:ln>
              <a:effectLst/>
              <a:extLst/>
            </p:spPr>
            <p:txBody>
              <a:bodyPr rtlCol="0" anchor="ctr"/>
              <a:lstStyle/>
              <a:p>
                <a:pPr algn="ctr"/>
                <a:endParaRPr lang="en-US" sz="900" b="1" dirty="0">
                  <a:solidFill>
                    <a:srgbClr val="FFFFFF"/>
                  </a:solidFill>
                </a:endParaRPr>
              </a:p>
            </p:txBody>
          </p:sp>
        </p:grpSp>
        <p:grpSp>
          <p:nvGrpSpPr>
            <p:cNvPr id="2051" name="Group 2050"/>
            <p:cNvGrpSpPr/>
            <p:nvPr/>
          </p:nvGrpSpPr>
          <p:grpSpPr>
            <a:xfrm>
              <a:off x="457200" y="3200400"/>
              <a:ext cx="1783331" cy="1447800"/>
              <a:chOff x="685800" y="2792482"/>
              <a:chExt cx="1935731" cy="1447800"/>
            </a:xfrm>
          </p:grpSpPr>
          <p:sp>
            <p:nvSpPr>
              <p:cNvPr id="48" name="Rectangle 47"/>
              <p:cNvSpPr/>
              <p:nvPr/>
            </p:nvSpPr>
            <p:spPr bwMode="auto">
              <a:xfrm>
                <a:off x="685800" y="3774644"/>
                <a:ext cx="1928441" cy="465638"/>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49" name="Rectangle 48"/>
              <p:cNvSpPr/>
              <p:nvPr/>
            </p:nvSpPr>
            <p:spPr bwMode="auto">
              <a:xfrm>
                <a:off x="1650020" y="3402082"/>
                <a:ext cx="555359" cy="347624"/>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50" name="Rectangle 49"/>
              <p:cNvSpPr/>
              <p:nvPr/>
            </p:nvSpPr>
            <p:spPr bwMode="auto">
              <a:xfrm>
                <a:off x="2309441" y="3461594"/>
                <a:ext cx="304800" cy="288112"/>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51" name="Rectangle 50"/>
              <p:cNvSpPr/>
              <p:nvPr/>
            </p:nvSpPr>
            <p:spPr bwMode="auto">
              <a:xfrm>
                <a:off x="1890442" y="3575894"/>
                <a:ext cx="304800" cy="288112"/>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53" name="TextBox 52"/>
              <p:cNvSpPr txBox="1"/>
              <p:nvPr/>
            </p:nvSpPr>
            <p:spPr>
              <a:xfrm>
                <a:off x="685800" y="3883223"/>
                <a:ext cx="1928441" cy="307777"/>
              </a:xfrm>
              <a:prstGeom prst="rect">
                <a:avLst/>
              </a:prstGeom>
              <a:solidFill>
                <a:srgbClr val="00B0F0"/>
              </a:solidFill>
            </p:spPr>
            <p:txBody>
              <a:bodyPr wrap="square" rtlCol="0">
                <a:spAutoFit/>
              </a:bodyPr>
              <a:lstStyle/>
              <a:p>
                <a:pPr algn="ctr"/>
                <a:r>
                  <a:rPr lang="en-US" sz="1400" b="1" dirty="0">
                    <a:solidFill>
                      <a:srgbClr val="FFFFFF"/>
                    </a:solidFill>
                    <a:latin typeface="Times New Roman"/>
                    <a:cs typeface="Times New Roman"/>
                  </a:rPr>
                  <a:t>Progressive MS</a:t>
                </a:r>
              </a:p>
            </p:txBody>
          </p:sp>
          <p:sp>
            <p:nvSpPr>
              <p:cNvPr id="54" name="Isosceles Triangle 53"/>
              <p:cNvSpPr/>
              <p:nvPr/>
            </p:nvSpPr>
            <p:spPr bwMode="auto">
              <a:xfrm>
                <a:off x="685800" y="3565941"/>
                <a:ext cx="1928441" cy="347624"/>
              </a:xfrm>
              <a:prstGeom prst="triangle">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55" name="Right Triangle 54"/>
              <p:cNvSpPr/>
              <p:nvPr/>
            </p:nvSpPr>
            <p:spPr bwMode="auto">
              <a:xfrm rot="16200000">
                <a:off x="1798595" y="2953690"/>
                <a:ext cx="674361" cy="971511"/>
              </a:xfrm>
              <a:prstGeom prst="rtTriangle">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56" name="Rectangle 55"/>
              <p:cNvSpPr/>
              <p:nvPr/>
            </p:nvSpPr>
            <p:spPr bwMode="auto">
              <a:xfrm>
                <a:off x="2168685" y="3200400"/>
                <a:ext cx="174477" cy="576224"/>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57" name="Rectangle 56"/>
              <p:cNvSpPr/>
              <p:nvPr/>
            </p:nvSpPr>
            <p:spPr bwMode="auto">
              <a:xfrm>
                <a:off x="971562" y="3429000"/>
                <a:ext cx="174477" cy="347624"/>
              </a:xfrm>
              <a:prstGeom prst="rect">
                <a:avLst/>
              </a:prstGeom>
              <a:solidFill>
                <a:srgbClr val="00B0F0"/>
              </a:solidFill>
              <a:ln w="9525">
                <a:noFill/>
                <a:round/>
                <a:headEnd/>
                <a:tailEnd type="triangle" w="med" len="med"/>
              </a:ln>
              <a:effectLst/>
              <a:extLst/>
            </p:spPr>
            <p:txBody>
              <a:bodyPr rtlCol="0" anchor="ctr"/>
              <a:lstStyle/>
              <a:p>
                <a:pPr algn="ctr"/>
                <a:endParaRPr lang="en-US" sz="900" b="1" dirty="0">
                  <a:solidFill>
                    <a:srgbClr val="FFFFFF"/>
                  </a:solidFill>
                </a:endParaRPr>
              </a:p>
            </p:txBody>
          </p:sp>
          <p:sp>
            <p:nvSpPr>
              <p:cNvPr id="52" name="Rectangle 51"/>
              <p:cNvSpPr/>
              <p:nvPr/>
            </p:nvSpPr>
            <p:spPr bwMode="auto">
              <a:xfrm>
                <a:off x="685800" y="2792482"/>
                <a:ext cx="1928441" cy="1447800"/>
              </a:xfrm>
              <a:prstGeom prst="rect">
                <a:avLst/>
              </a:prstGeom>
              <a:noFill/>
              <a:ln w="9525">
                <a:solidFill>
                  <a:schemeClr val="tx1"/>
                </a:solidFill>
                <a:round/>
                <a:headEnd/>
                <a:tailEnd type="triangle" w="med" len="med"/>
              </a:ln>
              <a:effectLst/>
              <a:extLst/>
            </p:spPr>
            <p:txBody>
              <a:bodyPr rtlCol="0" anchor="ctr"/>
              <a:lstStyle/>
              <a:p>
                <a:pPr algn="ctr"/>
                <a:endParaRPr lang="en-US" sz="900" b="1" dirty="0">
                  <a:solidFill>
                    <a:srgbClr val="FFFFFF"/>
                  </a:solidFill>
                </a:endParaRPr>
              </a:p>
            </p:txBody>
          </p:sp>
        </p:grpSp>
        <p:sp>
          <p:nvSpPr>
            <p:cNvPr id="2052" name="Oval 2051"/>
            <p:cNvSpPr/>
            <p:nvPr/>
          </p:nvSpPr>
          <p:spPr bwMode="auto">
            <a:xfrm>
              <a:off x="2338028" y="3250154"/>
              <a:ext cx="609600" cy="623500"/>
            </a:xfrm>
            <a:prstGeom prst="ellipse">
              <a:avLst/>
            </a:prstGeom>
            <a:solidFill>
              <a:schemeClr val="accent1">
                <a:lumMod val="40000"/>
                <a:lumOff val="60000"/>
              </a:schemeClr>
            </a:solidFill>
            <a:ln w="9525">
              <a:noFill/>
              <a:round/>
              <a:headEnd/>
              <a:tailEnd type="triangle" w="med" len="med"/>
            </a:ln>
            <a:effectLst/>
            <a:extLst/>
          </p:spPr>
          <p:txBody>
            <a:bodyPr rtlCol="0" anchor="ctr"/>
            <a:lstStyle/>
            <a:p>
              <a:pPr algn="ctr"/>
              <a:endParaRPr lang="en-US" sz="1050" b="1" dirty="0">
                <a:solidFill>
                  <a:srgbClr val="FFFFFF"/>
                </a:solidFill>
              </a:endParaRPr>
            </a:p>
          </p:txBody>
        </p:sp>
        <p:sp>
          <p:nvSpPr>
            <p:cNvPr id="61" name="Oval 60"/>
            <p:cNvSpPr/>
            <p:nvPr/>
          </p:nvSpPr>
          <p:spPr bwMode="auto">
            <a:xfrm>
              <a:off x="2338028" y="4024700"/>
              <a:ext cx="609600" cy="623500"/>
            </a:xfrm>
            <a:prstGeom prst="ellipse">
              <a:avLst/>
            </a:prstGeom>
            <a:solidFill>
              <a:schemeClr val="accent1">
                <a:lumMod val="40000"/>
                <a:lumOff val="60000"/>
              </a:schemeClr>
            </a:solidFill>
            <a:ln w="9525">
              <a:noFill/>
              <a:round/>
              <a:headEnd/>
              <a:tailEnd type="triangle" w="med" len="med"/>
            </a:ln>
            <a:effectLst/>
            <a:extLst/>
          </p:spPr>
          <p:txBody>
            <a:bodyPr rtlCol="0" anchor="ctr"/>
            <a:lstStyle/>
            <a:p>
              <a:pPr algn="ctr"/>
              <a:endParaRPr lang="en-US" sz="1050" b="1" dirty="0">
                <a:solidFill>
                  <a:srgbClr val="FFFFFF"/>
                </a:solidFill>
              </a:endParaRPr>
            </a:p>
          </p:txBody>
        </p:sp>
        <p:sp>
          <p:nvSpPr>
            <p:cNvPr id="2053" name="TextBox 2052"/>
            <p:cNvSpPr txBox="1"/>
            <p:nvPr/>
          </p:nvSpPr>
          <p:spPr>
            <a:xfrm>
              <a:off x="2338898" y="3426023"/>
              <a:ext cx="607859" cy="276999"/>
            </a:xfrm>
            <a:prstGeom prst="rect">
              <a:avLst/>
            </a:prstGeom>
            <a:noFill/>
          </p:spPr>
          <p:txBody>
            <a:bodyPr wrap="none" rtlCol="0">
              <a:spAutoFit/>
            </a:bodyPr>
            <a:lstStyle/>
            <a:p>
              <a:pPr algn="ctr"/>
              <a:r>
                <a:rPr lang="en-US" sz="1200" b="1" dirty="0">
                  <a:solidFill>
                    <a:srgbClr val="000000"/>
                  </a:solidFill>
                  <a:latin typeface="Times New Roman"/>
                </a:rPr>
                <a:t>PPMS</a:t>
              </a:r>
            </a:p>
          </p:txBody>
        </p:sp>
        <p:sp>
          <p:nvSpPr>
            <p:cNvPr id="63" name="TextBox 62"/>
            <p:cNvSpPr txBox="1"/>
            <p:nvPr/>
          </p:nvSpPr>
          <p:spPr>
            <a:xfrm>
              <a:off x="2345285" y="4182562"/>
              <a:ext cx="595085" cy="276999"/>
            </a:xfrm>
            <a:prstGeom prst="rect">
              <a:avLst/>
            </a:prstGeom>
            <a:noFill/>
          </p:spPr>
          <p:txBody>
            <a:bodyPr wrap="none" rtlCol="0">
              <a:spAutoFit/>
            </a:bodyPr>
            <a:lstStyle/>
            <a:p>
              <a:pPr algn="ctr"/>
              <a:r>
                <a:rPr lang="en-US" sz="1200" b="1" dirty="0">
                  <a:solidFill>
                    <a:srgbClr val="000000"/>
                  </a:solidFill>
                  <a:latin typeface="Times New Roman"/>
                </a:rPr>
                <a:t>SPMS</a:t>
              </a:r>
            </a:p>
          </p:txBody>
        </p:sp>
        <p:sp>
          <p:nvSpPr>
            <p:cNvPr id="64" name="TextBox 63"/>
            <p:cNvSpPr txBox="1"/>
            <p:nvPr/>
          </p:nvSpPr>
          <p:spPr>
            <a:xfrm>
              <a:off x="3200400" y="3427483"/>
              <a:ext cx="2743199" cy="892552"/>
            </a:xfrm>
            <a:prstGeom prst="rect">
              <a:avLst/>
            </a:prstGeom>
            <a:noFill/>
          </p:spPr>
          <p:txBody>
            <a:bodyPr wrap="square" rtlCol="0">
              <a:spAutoFit/>
            </a:bodyPr>
            <a:lstStyle/>
            <a:p>
              <a:pPr marL="173038" indent="-173038">
                <a:buClr>
                  <a:srgbClr val="0078C9"/>
                </a:buClr>
                <a:buFont typeface="Arial" panose="020B0604020202020204" pitchFamily="34" charset="0"/>
                <a:buChar char="•"/>
              </a:pPr>
              <a:r>
                <a:rPr lang="en-US" sz="1300" b="1" dirty="0">
                  <a:solidFill>
                    <a:srgbClr val="000000"/>
                  </a:solidFill>
                  <a:latin typeface="Times New Roman"/>
                  <a:cs typeface="Times New Roman"/>
                </a:rPr>
                <a:t>Active with progression</a:t>
              </a:r>
            </a:p>
            <a:p>
              <a:pPr marL="173038" indent="-173038">
                <a:buClr>
                  <a:srgbClr val="0078C9"/>
                </a:buClr>
                <a:buFont typeface="Arial" panose="020B0604020202020204" pitchFamily="34" charset="0"/>
                <a:buChar char="•"/>
              </a:pPr>
              <a:r>
                <a:rPr lang="en-US" sz="1300" b="1" dirty="0">
                  <a:solidFill>
                    <a:srgbClr val="000000"/>
                  </a:solidFill>
                  <a:latin typeface="Times New Roman"/>
                  <a:cs typeface="Times New Roman"/>
                </a:rPr>
                <a:t>Active without progression</a:t>
              </a:r>
            </a:p>
            <a:p>
              <a:pPr marL="173038" indent="-173038">
                <a:buClr>
                  <a:srgbClr val="0078C9"/>
                </a:buClr>
                <a:buFont typeface="Arial" panose="020B0604020202020204" pitchFamily="34" charset="0"/>
                <a:buChar char="•"/>
              </a:pPr>
              <a:r>
                <a:rPr lang="en-US" sz="1300" b="1" dirty="0">
                  <a:solidFill>
                    <a:srgbClr val="000000"/>
                  </a:solidFill>
                  <a:latin typeface="Times New Roman"/>
                  <a:cs typeface="Times New Roman"/>
                </a:rPr>
                <a:t>Not active, with progression</a:t>
              </a:r>
            </a:p>
            <a:p>
              <a:pPr marL="173038" indent="-173038">
                <a:buClr>
                  <a:srgbClr val="0078C9"/>
                </a:buClr>
                <a:buFont typeface="Arial" panose="020B0604020202020204" pitchFamily="34" charset="0"/>
                <a:buChar char="•"/>
              </a:pPr>
              <a:r>
                <a:rPr lang="en-US" sz="1300" b="1" dirty="0">
                  <a:solidFill>
                    <a:srgbClr val="000000"/>
                  </a:solidFill>
                  <a:latin typeface="Times New Roman"/>
                  <a:cs typeface="Times New Roman"/>
                </a:rPr>
                <a:t>Stable disease</a:t>
              </a:r>
            </a:p>
          </p:txBody>
        </p:sp>
        <p:sp>
          <p:nvSpPr>
            <p:cNvPr id="65" name="TextBox 64"/>
            <p:cNvSpPr txBox="1"/>
            <p:nvPr/>
          </p:nvSpPr>
          <p:spPr>
            <a:xfrm>
              <a:off x="3234559" y="2152640"/>
              <a:ext cx="2023241" cy="492443"/>
            </a:xfrm>
            <a:prstGeom prst="rect">
              <a:avLst/>
            </a:prstGeom>
            <a:noFill/>
          </p:spPr>
          <p:txBody>
            <a:bodyPr wrap="square" rtlCol="0">
              <a:spAutoFit/>
            </a:bodyPr>
            <a:lstStyle/>
            <a:p>
              <a:pPr marL="173038" indent="-173038">
                <a:buClr>
                  <a:srgbClr val="0078C9"/>
                </a:buClr>
                <a:buFont typeface="Arial" panose="020B0604020202020204" pitchFamily="34" charset="0"/>
                <a:buChar char="•"/>
              </a:pPr>
              <a:r>
                <a:rPr lang="en-US" sz="1300" b="1" dirty="0">
                  <a:solidFill>
                    <a:srgbClr val="000000"/>
                  </a:solidFill>
                  <a:latin typeface="Times New Roman"/>
                  <a:cs typeface="Times New Roman"/>
                </a:rPr>
                <a:t>Not active</a:t>
              </a:r>
            </a:p>
            <a:p>
              <a:pPr marL="173038" indent="-173038">
                <a:buClr>
                  <a:srgbClr val="0078C9"/>
                </a:buClr>
                <a:buFont typeface="Arial" panose="020B0604020202020204" pitchFamily="34" charset="0"/>
                <a:buChar char="•"/>
              </a:pPr>
              <a:r>
                <a:rPr lang="en-US" sz="1300" b="1" dirty="0">
                  <a:solidFill>
                    <a:srgbClr val="000000"/>
                  </a:solidFill>
                  <a:latin typeface="Times New Roman"/>
                  <a:cs typeface="Times New Roman"/>
                </a:rPr>
                <a:t>Active</a:t>
              </a:r>
            </a:p>
          </p:txBody>
        </p:sp>
        <p:sp>
          <p:nvSpPr>
            <p:cNvPr id="66" name="Oval 65"/>
            <p:cNvSpPr/>
            <p:nvPr/>
          </p:nvSpPr>
          <p:spPr bwMode="auto">
            <a:xfrm>
              <a:off x="2338028" y="1676400"/>
              <a:ext cx="609600" cy="623500"/>
            </a:xfrm>
            <a:prstGeom prst="ellipse">
              <a:avLst/>
            </a:prstGeom>
            <a:solidFill>
              <a:schemeClr val="accent1">
                <a:lumMod val="40000"/>
                <a:lumOff val="60000"/>
              </a:schemeClr>
            </a:solidFill>
            <a:ln w="9525">
              <a:noFill/>
              <a:round/>
              <a:headEnd/>
              <a:tailEnd type="triangle" w="med" len="med"/>
            </a:ln>
            <a:effectLst/>
            <a:extLst/>
          </p:spPr>
          <p:txBody>
            <a:bodyPr rtlCol="0" anchor="ctr"/>
            <a:lstStyle/>
            <a:p>
              <a:pPr algn="ctr"/>
              <a:endParaRPr lang="en-US" sz="1050" b="1" dirty="0">
                <a:solidFill>
                  <a:srgbClr val="FFFFFF"/>
                </a:solidFill>
              </a:endParaRPr>
            </a:p>
          </p:txBody>
        </p:sp>
        <p:sp>
          <p:nvSpPr>
            <p:cNvPr id="67" name="Oval 66"/>
            <p:cNvSpPr/>
            <p:nvPr/>
          </p:nvSpPr>
          <p:spPr bwMode="auto">
            <a:xfrm>
              <a:off x="2338028" y="2424500"/>
              <a:ext cx="609600" cy="623500"/>
            </a:xfrm>
            <a:prstGeom prst="ellipse">
              <a:avLst/>
            </a:prstGeom>
            <a:solidFill>
              <a:schemeClr val="accent1">
                <a:lumMod val="40000"/>
                <a:lumOff val="60000"/>
              </a:schemeClr>
            </a:solidFill>
            <a:ln w="9525">
              <a:noFill/>
              <a:round/>
              <a:headEnd/>
              <a:tailEnd type="triangle" w="med" len="med"/>
            </a:ln>
            <a:effectLst/>
            <a:extLst/>
          </p:spPr>
          <p:txBody>
            <a:bodyPr rtlCol="0" anchor="ctr"/>
            <a:lstStyle/>
            <a:p>
              <a:pPr algn="ctr"/>
              <a:endParaRPr lang="en-US" sz="1050" b="1" dirty="0">
                <a:solidFill>
                  <a:srgbClr val="FFFFFF"/>
                </a:solidFill>
              </a:endParaRPr>
            </a:p>
          </p:txBody>
        </p:sp>
        <p:sp>
          <p:nvSpPr>
            <p:cNvPr id="68" name="TextBox 67"/>
            <p:cNvSpPr txBox="1"/>
            <p:nvPr/>
          </p:nvSpPr>
          <p:spPr>
            <a:xfrm>
              <a:off x="2422192" y="1825823"/>
              <a:ext cx="441272" cy="276999"/>
            </a:xfrm>
            <a:prstGeom prst="rect">
              <a:avLst/>
            </a:prstGeom>
            <a:noFill/>
          </p:spPr>
          <p:txBody>
            <a:bodyPr wrap="none" rtlCol="0">
              <a:spAutoFit/>
            </a:bodyPr>
            <a:lstStyle/>
            <a:p>
              <a:pPr algn="ctr"/>
              <a:r>
                <a:rPr lang="en-US" sz="1200" b="1" dirty="0">
                  <a:solidFill>
                    <a:srgbClr val="000000"/>
                  </a:solidFill>
                  <a:latin typeface="Times New Roman"/>
                </a:rPr>
                <a:t>CIS</a:t>
              </a:r>
            </a:p>
          </p:txBody>
        </p:sp>
        <p:sp>
          <p:nvSpPr>
            <p:cNvPr id="69" name="TextBox 68"/>
            <p:cNvSpPr txBox="1"/>
            <p:nvPr/>
          </p:nvSpPr>
          <p:spPr>
            <a:xfrm>
              <a:off x="2319663" y="2577441"/>
              <a:ext cx="646331" cy="276999"/>
            </a:xfrm>
            <a:prstGeom prst="rect">
              <a:avLst/>
            </a:prstGeom>
            <a:noFill/>
          </p:spPr>
          <p:txBody>
            <a:bodyPr wrap="none" rtlCol="0">
              <a:spAutoFit/>
            </a:bodyPr>
            <a:lstStyle/>
            <a:p>
              <a:pPr algn="ctr"/>
              <a:r>
                <a:rPr lang="en-US" sz="1200" b="1" dirty="0">
                  <a:solidFill>
                    <a:srgbClr val="000000"/>
                  </a:solidFill>
                  <a:latin typeface="Times New Roman"/>
                </a:rPr>
                <a:t>RRMS</a:t>
              </a:r>
            </a:p>
          </p:txBody>
        </p:sp>
        <p:sp>
          <p:nvSpPr>
            <p:cNvPr id="2054" name="Right Brace 2053"/>
            <p:cNvSpPr/>
            <p:nvPr/>
          </p:nvSpPr>
          <p:spPr bwMode="auto">
            <a:xfrm>
              <a:off x="2952603" y="1676400"/>
              <a:ext cx="256053" cy="1447800"/>
            </a:xfrm>
            <a:prstGeom prst="rightBrace">
              <a:avLst/>
            </a:prstGeom>
            <a:noFill/>
            <a:ln w="38100" cap="flat" cmpd="sng" algn="ctr">
              <a:solidFill>
                <a:schemeClr val="accent1"/>
              </a:solidFill>
              <a:prstDash val="solid"/>
              <a:round/>
              <a:headEnd type="none" w="med" len="med"/>
              <a:tailEnd type="none" w="med" len="med"/>
            </a:ln>
            <a:effectLst/>
            <a:extLst/>
          </p:spPr>
          <p:txBody>
            <a:bodyPr rtlCol="0" anchor="ctr"/>
            <a:lstStyle/>
            <a:p>
              <a:pPr algn="ctr"/>
              <a:endParaRPr lang="en-US" sz="1600">
                <a:solidFill>
                  <a:srgbClr val="000000"/>
                </a:solidFill>
              </a:endParaRPr>
            </a:p>
          </p:txBody>
        </p:sp>
        <p:sp>
          <p:nvSpPr>
            <p:cNvPr id="71" name="Right Brace 70"/>
            <p:cNvSpPr/>
            <p:nvPr/>
          </p:nvSpPr>
          <p:spPr bwMode="auto">
            <a:xfrm>
              <a:off x="2962221" y="3200400"/>
              <a:ext cx="256053" cy="1447800"/>
            </a:xfrm>
            <a:prstGeom prst="rightBrace">
              <a:avLst/>
            </a:prstGeom>
            <a:noFill/>
            <a:ln w="38100" cap="flat" cmpd="sng" algn="ctr">
              <a:solidFill>
                <a:schemeClr val="accent1"/>
              </a:solidFill>
              <a:prstDash val="solid"/>
              <a:round/>
              <a:headEnd type="none" w="med" len="med"/>
              <a:tailEnd type="none" w="med" len="med"/>
            </a:ln>
            <a:effectLst/>
            <a:extLst/>
          </p:spPr>
          <p:txBody>
            <a:bodyPr rtlCol="0" anchor="ctr"/>
            <a:lstStyle/>
            <a:p>
              <a:pPr algn="ctr"/>
              <a:endParaRPr lang="en-US" sz="1600">
                <a:solidFill>
                  <a:srgbClr val="000000"/>
                </a:solidFill>
              </a:endParaRPr>
            </a:p>
          </p:txBody>
        </p:sp>
        <p:sp>
          <p:nvSpPr>
            <p:cNvPr id="2057" name="TextBox 2056"/>
            <p:cNvSpPr txBox="1"/>
            <p:nvPr/>
          </p:nvSpPr>
          <p:spPr>
            <a:xfrm>
              <a:off x="2971800" y="1295400"/>
              <a:ext cx="2819400" cy="307777"/>
            </a:xfrm>
            <a:prstGeom prst="rect">
              <a:avLst/>
            </a:prstGeom>
            <a:noFill/>
          </p:spPr>
          <p:txBody>
            <a:bodyPr wrap="square" rtlCol="0">
              <a:spAutoFit/>
            </a:bodyPr>
            <a:lstStyle/>
            <a:p>
              <a:pPr algn="ctr"/>
              <a:r>
                <a:rPr lang="en-US" sz="1400" b="1" dirty="0">
                  <a:solidFill>
                    <a:srgbClr val="000000"/>
                  </a:solidFill>
                  <a:latin typeface="Times New Roman"/>
                  <a:cs typeface="Times New Roman"/>
                </a:rPr>
                <a:t>Clinical Course of MS</a:t>
              </a:r>
              <a:r>
                <a:rPr lang="en-US" sz="1400" b="1" baseline="30000" dirty="0">
                  <a:solidFill>
                    <a:srgbClr val="000000"/>
                  </a:solidFill>
                  <a:latin typeface="Times New Roman"/>
                  <a:cs typeface="Times New Roman"/>
                </a:rPr>
                <a:t>1</a:t>
              </a:r>
            </a:p>
          </p:txBody>
        </p:sp>
        <p:sp>
          <p:nvSpPr>
            <p:cNvPr id="76" name="TextBox 75"/>
            <p:cNvSpPr txBox="1"/>
            <p:nvPr/>
          </p:nvSpPr>
          <p:spPr>
            <a:xfrm>
              <a:off x="5791200" y="1295400"/>
              <a:ext cx="3429000" cy="307777"/>
            </a:xfrm>
            <a:prstGeom prst="rect">
              <a:avLst/>
            </a:prstGeom>
            <a:noFill/>
          </p:spPr>
          <p:txBody>
            <a:bodyPr wrap="square" rtlCol="0">
              <a:spAutoFit/>
            </a:bodyPr>
            <a:lstStyle/>
            <a:p>
              <a:pPr algn="ctr"/>
              <a:r>
                <a:rPr lang="en-US" sz="1400" b="1" dirty="0">
                  <a:solidFill>
                    <a:srgbClr val="000000"/>
                  </a:solidFill>
                  <a:latin typeface="Times New Roman"/>
                  <a:cs typeface="Times New Roman"/>
                </a:rPr>
                <a:t>Traditional Clinical </a:t>
              </a:r>
              <a:r>
                <a:rPr lang="en-US" sz="1400" b="1" dirty="0" smtClean="0">
                  <a:solidFill>
                    <a:srgbClr val="000000"/>
                  </a:solidFill>
                  <a:latin typeface="Times New Roman"/>
                  <a:cs typeface="Times New Roman"/>
                </a:rPr>
                <a:t>&amp; MRI Measures</a:t>
              </a:r>
              <a:r>
                <a:rPr lang="en-US" sz="1400" b="1" baseline="30000" dirty="0" smtClean="0">
                  <a:solidFill>
                    <a:srgbClr val="000000"/>
                  </a:solidFill>
                  <a:latin typeface="Times New Roman"/>
                  <a:cs typeface="Times New Roman"/>
                </a:rPr>
                <a:t>3</a:t>
              </a:r>
              <a:endParaRPr lang="en-US" sz="1400" b="1" baseline="30000" dirty="0">
                <a:solidFill>
                  <a:srgbClr val="000000"/>
                </a:solidFill>
                <a:latin typeface="Times New Roman"/>
                <a:cs typeface="Times New Roman"/>
              </a:endParaRPr>
            </a:p>
          </p:txBody>
        </p:sp>
      </p:grpSp>
    </p:spTree>
    <p:extLst>
      <p:ext uri="{BB962C8B-B14F-4D97-AF65-F5344CB8AC3E}">
        <p14:creationId xmlns:p14="http://schemas.microsoft.com/office/powerpoint/2010/main" val="31199613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33316" y="5732064"/>
            <a:ext cx="1665027" cy="491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Rektangel 2"/>
          <p:cNvSpPr/>
          <p:nvPr/>
        </p:nvSpPr>
        <p:spPr>
          <a:xfrm>
            <a:off x="5381625" y="942975"/>
            <a:ext cx="1733550" cy="422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Rektangel 9"/>
          <p:cNvSpPr/>
          <p:nvPr/>
        </p:nvSpPr>
        <p:spPr>
          <a:xfrm>
            <a:off x="1095153" y="5512906"/>
            <a:ext cx="2743200" cy="219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TekstSylinder 10"/>
          <p:cNvSpPr txBox="1"/>
          <p:nvPr/>
        </p:nvSpPr>
        <p:spPr>
          <a:xfrm>
            <a:off x="2142462" y="1488561"/>
            <a:ext cx="265813" cy="200055"/>
          </a:xfrm>
          <a:prstGeom prst="rect">
            <a:avLst/>
          </a:prstGeom>
          <a:noFill/>
        </p:spPr>
        <p:txBody>
          <a:bodyPr wrap="square" rtlCol="0">
            <a:spAutoFit/>
          </a:bodyPr>
          <a:lstStyle/>
          <a:p>
            <a:r>
              <a:rPr lang="nb-NO" sz="700" dirty="0">
                <a:solidFill>
                  <a:schemeClr val="bg1"/>
                </a:solidFill>
              </a:rPr>
              <a:t>1</a:t>
            </a:r>
          </a:p>
        </p:txBody>
      </p:sp>
      <p:sp>
        <p:nvSpPr>
          <p:cNvPr id="21" name="TekstSylinder 20"/>
          <p:cNvSpPr txBox="1"/>
          <p:nvPr/>
        </p:nvSpPr>
        <p:spPr>
          <a:xfrm>
            <a:off x="3572542" y="1488561"/>
            <a:ext cx="265813" cy="200055"/>
          </a:xfrm>
          <a:prstGeom prst="rect">
            <a:avLst/>
          </a:prstGeom>
          <a:noFill/>
        </p:spPr>
        <p:txBody>
          <a:bodyPr wrap="square" rtlCol="0">
            <a:spAutoFit/>
          </a:bodyPr>
          <a:lstStyle/>
          <a:p>
            <a:r>
              <a:rPr lang="nb-NO" sz="700" dirty="0">
                <a:solidFill>
                  <a:schemeClr val="bg1"/>
                </a:solidFill>
              </a:rPr>
              <a:t>1</a:t>
            </a:r>
          </a:p>
        </p:txBody>
      </p:sp>
      <p:sp>
        <p:nvSpPr>
          <p:cNvPr id="23" name="TekstSylinder 22"/>
          <p:cNvSpPr txBox="1"/>
          <p:nvPr/>
        </p:nvSpPr>
        <p:spPr>
          <a:xfrm>
            <a:off x="5039869" y="1481472"/>
            <a:ext cx="265813" cy="200055"/>
          </a:xfrm>
          <a:prstGeom prst="rect">
            <a:avLst/>
          </a:prstGeom>
          <a:noFill/>
        </p:spPr>
        <p:txBody>
          <a:bodyPr wrap="square" rtlCol="0">
            <a:spAutoFit/>
          </a:bodyPr>
          <a:lstStyle/>
          <a:p>
            <a:r>
              <a:rPr lang="nb-NO" sz="700" dirty="0">
                <a:solidFill>
                  <a:schemeClr val="bg1"/>
                </a:solidFill>
              </a:rPr>
              <a:t>1</a:t>
            </a:r>
          </a:p>
        </p:txBody>
      </p:sp>
      <p:sp>
        <p:nvSpPr>
          <p:cNvPr id="24" name="TekstSylinder 23"/>
          <p:cNvSpPr txBox="1"/>
          <p:nvPr/>
        </p:nvSpPr>
        <p:spPr>
          <a:xfrm>
            <a:off x="6579782" y="1533844"/>
            <a:ext cx="265813" cy="200055"/>
          </a:xfrm>
          <a:prstGeom prst="rect">
            <a:avLst/>
          </a:prstGeom>
          <a:noFill/>
        </p:spPr>
        <p:txBody>
          <a:bodyPr wrap="square" rtlCol="0">
            <a:spAutoFit/>
          </a:bodyPr>
          <a:lstStyle/>
          <a:p>
            <a:r>
              <a:rPr lang="nb-NO" sz="700" dirty="0">
                <a:solidFill>
                  <a:schemeClr val="bg1"/>
                </a:solidFill>
              </a:rPr>
              <a:t>2</a:t>
            </a:r>
          </a:p>
        </p:txBody>
      </p:sp>
      <p:sp>
        <p:nvSpPr>
          <p:cNvPr id="9" name="Tittel 8"/>
          <p:cNvSpPr>
            <a:spLocks noGrp="1"/>
          </p:cNvSpPr>
          <p:nvPr>
            <p:ph type="title"/>
          </p:nvPr>
        </p:nvSpPr>
        <p:spPr>
          <a:xfrm>
            <a:off x="15059" y="198766"/>
            <a:ext cx="9194803" cy="559981"/>
          </a:xfrm>
        </p:spPr>
        <p:txBody>
          <a:bodyPr>
            <a:noAutofit/>
          </a:bodyPr>
          <a:lstStyle/>
          <a:p>
            <a:pPr algn="l"/>
            <a:r>
              <a:rPr lang="en-US" sz="2800" dirty="0">
                <a:solidFill>
                  <a:srgbClr val="FF0000"/>
                </a:solidFill>
                <a:latin typeface="Times New Roman"/>
                <a:cs typeface="Times New Roman"/>
              </a:rPr>
              <a:t>The MS “Iceberg</a:t>
            </a:r>
            <a:r>
              <a:rPr lang="en-US" sz="2800" dirty="0" smtClean="0">
                <a:solidFill>
                  <a:srgbClr val="FF0000"/>
                </a:solidFill>
                <a:latin typeface="Times New Roman"/>
                <a:cs typeface="Times New Roman"/>
              </a:rPr>
              <a:t>”–Time </a:t>
            </a:r>
            <a:r>
              <a:rPr lang="en-US" sz="2800" dirty="0">
                <a:solidFill>
                  <a:srgbClr val="FF0000"/>
                </a:solidFill>
                <a:latin typeface="Times New Roman"/>
                <a:cs typeface="Times New Roman"/>
              </a:rPr>
              <a:t>to Address the Subclinical Markers</a:t>
            </a:r>
            <a:r>
              <a:rPr lang="en-US" sz="2800" b="1" dirty="0">
                <a:solidFill>
                  <a:srgbClr val="FF0000"/>
                </a:solidFill>
                <a:latin typeface="Times New Roman"/>
                <a:ea typeface="ＭＳ Ｐゴシック" pitchFamily="34" charset="-128"/>
                <a:cs typeface="Times New Roman"/>
              </a:rPr>
              <a:t/>
            </a:r>
            <a:br>
              <a:rPr lang="en-US" sz="2800" b="1" dirty="0">
                <a:solidFill>
                  <a:srgbClr val="FF0000"/>
                </a:solidFill>
                <a:latin typeface="Times New Roman"/>
                <a:ea typeface="ＭＳ Ｐゴシック" pitchFamily="34" charset="-128"/>
                <a:cs typeface="Times New Roman"/>
              </a:rPr>
            </a:br>
            <a:endParaRPr lang="en-US" sz="2800" dirty="0">
              <a:solidFill>
                <a:srgbClr val="FF0000"/>
              </a:solidFill>
              <a:latin typeface="Times New Roman"/>
              <a:cs typeface="Times New Roman"/>
            </a:endParaRPr>
          </a:p>
        </p:txBody>
      </p:sp>
      <p:sp>
        <p:nvSpPr>
          <p:cNvPr id="14" name="Plassholder for innhold 13"/>
          <p:cNvSpPr>
            <a:spLocks noGrp="1"/>
          </p:cNvSpPr>
          <p:nvPr>
            <p:ph sz="half" idx="2"/>
          </p:nvPr>
        </p:nvSpPr>
        <p:spPr>
          <a:xfrm>
            <a:off x="5232895" y="3787796"/>
            <a:ext cx="4038600" cy="1736132"/>
          </a:xfrm>
        </p:spPr>
        <p:txBody>
          <a:bodyPr>
            <a:normAutofit fontScale="92500" lnSpcReduction="10000"/>
          </a:bodyPr>
          <a:lstStyle/>
          <a:p>
            <a:pPr marL="0" indent="0">
              <a:buNone/>
            </a:pPr>
            <a:endParaRPr lang="en-US" sz="600" b="1" dirty="0">
              <a:latin typeface="Times New Roman"/>
              <a:cs typeface="Times New Roman"/>
            </a:endParaRPr>
          </a:p>
          <a:p>
            <a:pPr marL="0" indent="0">
              <a:buNone/>
            </a:pPr>
            <a:r>
              <a:rPr lang="en-US" sz="1700" b="1" i="1" dirty="0">
                <a:latin typeface="Times New Roman"/>
                <a:cs typeface="Times New Roman"/>
              </a:rPr>
              <a:t>But</a:t>
            </a:r>
            <a:r>
              <a:rPr lang="en-US" sz="1700" b="1" dirty="0">
                <a:latin typeface="Times New Roman"/>
                <a:cs typeface="Times New Roman"/>
              </a:rPr>
              <a:t> we also need to address important subclinical markers such as:</a:t>
            </a:r>
            <a:endParaRPr lang="en-US" sz="1600" b="1" dirty="0">
              <a:latin typeface="Times New Roman"/>
              <a:cs typeface="Times New Roman"/>
            </a:endParaRPr>
          </a:p>
          <a:p>
            <a:r>
              <a:rPr lang="en-US" sz="1600" dirty="0">
                <a:latin typeface="Times New Roman"/>
                <a:cs typeface="Times New Roman"/>
              </a:rPr>
              <a:t>Brain atrophy</a:t>
            </a:r>
          </a:p>
          <a:p>
            <a:r>
              <a:rPr lang="en-US" sz="1600" dirty="0">
                <a:latin typeface="Times New Roman"/>
                <a:cs typeface="Times New Roman"/>
              </a:rPr>
              <a:t>Focal grey and white matter</a:t>
            </a:r>
          </a:p>
          <a:p>
            <a:r>
              <a:rPr lang="en-US" sz="1600" dirty="0">
                <a:latin typeface="Times New Roman"/>
                <a:cs typeface="Times New Roman"/>
              </a:rPr>
              <a:t>Neurofilament levels</a:t>
            </a:r>
          </a:p>
          <a:p>
            <a:pPr marL="0" indent="0">
              <a:buNone/>
            </a:pPr>
            <a:r>
              <a:rPr lang="en-US" sz="1600" b="1" dirty="0">
                <a:solidFill>
                  <a:schemeClr val="tx2"/>
                </a:solidFill>
                <a:latin typeface="Times New Roman"/>
                <a:cs typeface="Times New Roman"/>
              </a:rPr>
              <a:t>		</a:t>
            </a:r>
          </a:p>
          <a:p>
            <a:pPr marL="0" indent="0">
              <a:buNone/>
            </a:pPr>
            <a:endParaRPr lang="en-US" sz="1600" b="1" dirty="0">
              <a:solidFill>
                <a:schemeClr val="tx2"/>
              </a:solidFill>
              <a:latin typeface="Times New Roman"/>
              <a:cs typeface="Times New Roman"/>
            </a:endParaRPr>
          </a:p>
          <a:p>
            <a:pPr marL="0" indent="0">
              <a:buNone/>
            </a:pPr>
            <a:endParaRPr lang="en-US" sz="1600" b="1" dirty="0">
              <a:solidFill>
                <a:schemeClr val="tx2"/>
              </a:solidFill>
              <a:latin typeface="Times New Roman"/>
              <a:cs typeface="Times New Roman"/>
            </a:endParaRPr>
          </a:p>
          <a:p>
            <a:pPr marL="0" indent="0">
              <a:buNone/>
            </a:pPr>
            <a:endParaRPr lang="en-US" sz="1600" b="1" dirty="0">
              <a:solidFill>
                <a:schemeClr val="tx2"/>
              </a:solidFill>
              <a:latin typeface="Times New Roman"/>
              <a:cs typeface="Times New Roman"/>
            </a:endParaRPr>
          </a:p>
        </p:txBody>
      </p:sp>
      <p:sp>
        <p:nvSpPr>
          <p:cNvPr id="16" name="TekstSylinder 15"/>
          <p:cNvSpPr txBox="1"/>
          <p:nvPr/>
        </p:nvSpPr>
        <p:spPr>
          <a:xfrm>
            <a:off x="161505" y="6193263"/>
            <a:ext cx="6043352" cy="400110"/>
          </a:xfrm>
          <a:prstGeom prst="rect">
            <a:avLst/>
          </a:prstGeom>
          <a:noFill/>
        </p:spPr>
        <p:txBody>
          <a:bodyPr wrap="square" rtlCol="0">
            <a:spAutoFit/>
          </a:bodyPr>
          <a:lstStyle/>
          <a:p>
            <a:r>
              <a:rPr lang="en-GB" sz="1000" dirty="0">
                <a:solidFill>
                  <a:srgbClr val="000000"/>
                </a:solidFill>
                <a:latin typeface="Times New Roman"/>
                <a:cs typeface="Times New Roman"/>
              </a:rPr>
              <a:t>ARR: Annualised relapse rate; EDSS: Expanded disability status scale; MRI: Magnetic resonance imaging</a:t>
            </a:r>
            <a:endParaRPr lang="en-US" sz="1000" dirty="0">
              <a:latin typeface="Times New Roman"/>
              <a:cs typeface="Times New Roman"/>
            </a:endParaRPr>
          </a:p>
          <a:p>
            <a:r>
              <a:rPr lang="en-US" sz="1000" dirty="0">
                <a:latin typeface="Times New Roman"/>
                <a:cs typeface="Times New Roman"/>
              </a:rPr>
              <a:t>Modified from </a:t>
            </a:r>
            <a:r>
              <a:rPr lang="en-US" sz="1000" dirty="0" err="1">
                <a:latin typeface="Times New Roman"/>
                <a:cs typeface="Times New Roman"/>
              </a:rPr>
              <a:t>Giovannoni</a:t>
            </a:r>
            <a:r>
              <a:rPr lang="en-US" sz="1000" dirty="0">
                <a:latin typeface="Times New Roman"/>
                <a:cs typeface="Times New Roman"/>
              </a:rPr>
              <a:t> G, et al. MSRD. 2016.9;S5–S48</a:t>
            </a:r>
          </a:p>
        </p:txBody>
      </p:sp>
      <p:sp>
        <p:nvSpPr>
          <p:cNvPr id="17" name="Rektangel 16"/>
          <p:cNvSpPr/>
          <p:nvPr/>
        </p:nvSpPr>
        <p:spPr>
          <a:xfrm>
            <a:off x="2733676" y="2171701"/>
            <a:ext cx="673129" cy="322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vrundet rektangel 19"/>
          <p:cNvSpPr/>
          <p:nvPr/>
        </p:nvSpPr>
        <p:spPr>
          <a:xfrm>
            <a:off x="2405063" y="2493809"/>
            <a:ext cx="1081089" cy="3128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øyre klammeparentes 3"/>
          <p:cNvSpPr/>
          <p:nvPr/>
        </p:nvSpPr>
        <p:spPr>
          <a:xfrm>
            <a:off x="4751260" y="1369693"/>
            <a:ext cx="459788" cy="180783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FF0000"/>
                </a:solidFill>
              </a:ln>
            </a:endParaRPr>
          </a:p>
        </p:txBody>
      </p:sp>
      <p:pic>
        <p:nvPicPr>
          <p:cNvPr id="18" name="Picture 17">
            <a:extLst>
              <a:ext uri="{FF2B5EF4-FFF2-40B4-BE49-F238E27FC236}">
                <a16:creationId xmlns="" xmlns:a16="http://schemas.microsoft.com/office/drawing/2014/main" id="{718C9B34-37F4-40B1-9415-DAE06BF107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83" r="26041" b="6174"/>
          <a:stretch/>
        </p:blipFill>
        <p:spPr>
          <a:xfrm>
            <a:off x="1589859" y="1339792"/>
            <a:ext cx="3145544" cy="4470627"/>
          </a:xfrm>
          <a:prstGeom prst="rect">
            <a:avLst/>
          </a:prstGeom>
        </p:spPr>
      </p:pic>
      <p:sp>
        <p:nvSpPr>
          <p:cNvPr id="22" name="Rounded Rectangle 11">
            <a:extLst>
              <a:ext uri="{FF2B5EF4-FFF2-40B4-BE49-F238E27FC236}">
                <a16:creationId xmlns="" xmlns:a16="http://schemas.microsoft.com/office/drawing/2014/main" id="{576D93A2-4B20-4162-95D8-25B4AB86CF03}"/>
              </a:ext>
            </a:extLst>
          </p:cNvPr>
          <p:cNvSpPr/>
          <p:nvPr/>
        </p:nvSpPr>
        <p:spPr bwMode="auto">
          <a:xfrm>
            <a:off x="91449" y="1291338"/>
            <a:ext cx="1453896" cy="1068741"/>
          </a:xfrm>
          <a:prstGeom prst="roundRect">
            <a:avLst/>
          </a:prstGeom>
          <a:solidFill>
            <a:schemeClr val="accent1">
              <a:lumMod val="20000"/>
              <a:lumOff val="80000"/>
            </a:schemeClr>
          </a:solidFill>
          <a:ln w="9525">
            <a:noFill/>
            <a:round/>
            <a:headEnd/>
            <a:tailEnd type="none" w="med" len="med"/>
          </a:ln>
          <a:effectLst>
            <a:outerShdw blurRad="50800" dist="38100" dir="2700000" algn="tl" rotWithShape="0">
              <a:prstClr val="black">
                <a:alpha val="40000"/>
              </a:prstClr>
            </a:outerShdw>
          </a:effectLst>
          <a:extLst/>
        </p:spPr>
        <p:txBody>
          <a:bodyPr rtlCol="0" anchor="ctr"/>
          <a:lstStyle/>
          <a:p>
            <a:pPr algn="ctr"/>
            <a:r>
              <a:rPr lang="en-US" sz="1400" b="1" dirty="0">
                <a:solidFill>
                  <a:srgbClr val="000000"/>
                </a:solidFill>
                <a:latin typeface="Times New Roman"/>
                <a:cs typeface="Times New Roman"/>
              </a:rPr>
              <a:t>Clinical symptoms </a:t>
            </a:r>
            <a:br>
              <a:rPr lang="en-US" sz="1400" b="1" dirty="0">
                <a:solidFill>
                  <a:srgbClr val="000000"/>
                </a:solidFill>
                <a:latin typeface="Times New Roman"/>
                <a:cs typeface="Times New Roman"/>
              </a:rPr>
            </a:br>
            <a:endParaRPr lang="en-US" sz="1400" baseline="30000" dirty="0">
              <a:solidFill>
                <a:srgbClr val="000000"/>
              </a:solidFill>
              <a:latin typeface="Times New Roman"/>
              <a:cs typeface="Times New Roman"/>
            </a:endParaRPr>
          </a:p>
        </p:txBody>
      </p:sp>
      <p:sp>
        <p:nvSpPr>
          <p:cNvPr id="25" name="Rounded Rectangle 12">
            <a:extLst>
              <a:ext uri="{FF2B5EF4-FFF2-40B4-BE49-F238E27FC236}">
                <a16:creationId xmlns="" xmlns:a16="http://schemas.microsoft.com/office/drawing/2014/main" id="{D6C5DC75-C175-4F75-8668-2EB202422967}"/>
              </a:ext>
            </a:extLst>
          </p:cNvPr>
          <p:cNvSpPr/>
          <p:nvPr/>
        </p:nvSpPr>
        <p:spPr bwMode="auto">
          <a:xfrm>
            <a:off x="94029" y="2380528"/>
            <a:ext cx="1450135" cy="3393606"/>
          </a:xfrm>
          <a:prstGeom prst="roundRect">
            <a:avLst>
              <a:gd name="adj" fmla="val 8794"/>
            </a:avLst>
          </a:prstGeom>
          <a:solidFill>
            <a:schemeClr val="accent1">
              <a:lumMod val="40000"/>
              <a:lumOff val="60000"/>
            </a:schemeClr>
          </a:solidFill>
          <a:ln w="9525">
            <a:solidFill>
              <a:schemeClr val="accent1">
                <a:lumMod val="40000"/>
                <a:lumOff val="60000"/>
              </a:schemeClr>
            </a:solidFill>
            <a:round/>
            <a:headEnd/>
            <a:tailEnd type="none" w="med" len="med"/>
          </a:ln>
          <a:effectLst>
            <a:outerShdw blurRad="50800" dist="38100" dir="2700000" algn="tl" rotWithShape="0">
              <a:prstClr val="black">
                <a:alpha val="40000"/>
              </a:prstClr>
            </a:outerShdw>
          </a:effectLst>
          <a:extLst/>
        </p:spPr>
        <p:txBody>
          <a:bodyPr rtlCol="0" anchor="t"/>
          <a:lstStyle/>
          <a:p>
            <a:pPr algn="ctr"/>
            <a:endParaRPr lang="en-US" sz="1400" b="1" dirty="0">
              <a:solidFill>
                <a:srgbClr val="000000"/>
              </a:solidFill>
            </a:endParaRPr>
          </a:p>
          <a:p>
            <a:pPr algn="ctr"/>
            <a:endParaRPr lang="en-US" sz="1400" b="1" dirty="0">
              <a:solidFill>
                <a:srgbClr val="000000"/>
              </a:solidFill>
            </a:endParaRPr>
          </a:p>
          <a:p>
            <a:pPr algn="ctr"/>
            <a:endParaRPr lang="en-US" sz="1400" b="1" dirty="0">
              <a:solidFill>
                <a:srgbClr val="000000"/>
              </a:solidFill>
            </a:endParaRPr>
          </a:p>
          <a:p>
            <a:pPr algn="ctr"/>
            <a:endParaRPr lang="en-US" sz="1400" b="1" dirty="0">
              <a:solidFill>
                <a:srgbClr val="000000"/>
              </a:solidFill>
            </a:endParaRPr>
          </a:p>
          <a:p>
            <a:pPr algn="ctr"/>
            <a:r>
              <a:rPr lang="en-US" sz="1400" b="1" dirty="0">
                <a:solidFill>
                  <a:srgbClr val="000000"/>
                </a:solidFill>
                <a:latin typeface="Times New Roman"/>
                <a:cs typeface="Times New Roman"/>
              </a:rPr>
              <a:t>Subclinical disease</a:t>
            </a:r>
            <a:endParaRPr lang="en-US" sz="1400" b="1" baseline="30000" dirty="0">
              <a:solidFill>
                <a:srgbClr val="000000"/>
              </a:solidFill>
              <a:latin typeface="Times New Roman"/>
              <a:cs typeface="Times New Roman"/>
            </a:endParaRPr>
          </a:p>
        </p:txBody>
      </p:sp>
      <p:cxnSp>
        <p:nvCxnSpPr>
          <p:cNvPr id="26" name="Straight Connector 25">
            <a:extLst>
              <a:ext uri="{FF2B5EF4-FFF2-40B4-BE49-F238E27FC236}">
                <a16:creationId xmlns="" xmlns:a16="http://schemas.microsoft.com/office/drawing/2014/main" id="{B0F8CE93-2363-434A-BA7B-9E97B416609A}"/>
              </a:ext>
            </a:extLst>
          </p:cNvPr>
          <p:cNvCxnSpPr/>
          <p:nvPr/>
        </p:nvCxnSpPr>
        <p:spPr bwMode="auto">
          <a:xfrm>
            <a:off x="1668663" y="3581043"/>
            <a:ext cx="2926080" cy="16601"/>
          </a:xfrm>
          <a:prstGeom prst="line">
            <a:avLst/>
          </a:prstGeom>
          <a:solidFill>
            <a:schemeClr val="accent1"/>
          </a:solidFill>
          <a:ln w="28575" cap="flat" cmpd="sng" algn="ctr">
            <a:solidFill>
              <a:srgbClr val="FFC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26">
            <a:extLst>
              <a:ext uri="{FF2B5EF4-FFF2-40B4-BE49-F238E27FC236}">
                <a16:creationId xmlns="" xmlns:a16="http://schemas.microsoft.com/office/drawing/2014/main" id="{AA9D6205-4F13-45F1-ADC6-59BFB6A360BF}"/>
              </a:ext>
            </a:extLst>
          </p:cNvPr>
          <p:cNvSpPr/>
          <p:nvPr/>
        </p:nvSpPr>
        <p:spPr>
          <a:xfrm>
            <a:off x="1962078" y="2471213"/>
            <a:ext cx="2339102" cy="646331"/>
          </a:xfrm>
          <a:prstGeom prst="rect">
            <a:avLst/>
          </a:prstGeom>
        </p:spPr>
        <p:txBody>
          <a:bodyPr wrap="none">
            <a:spAutoFit/>
          </a:bodyPr>
          <a:lstStyle/>
          <a:p>
            <a:pPr algn="ctr"/>
            <a:r>
              <a:rPr lang="en-US" sz="1400" b="1" dirty="0">
                <a:solidFill>
                  <a:srgbClr val="FFFFFF"/>
                </a:solidFill>
                <a:latin typeface="Times New Roman"/>
                <a:cs typeface="Times New Roman"/>
              </a:rPr>
              <a:t>Subclinical relapses</a:t>
            </a:r>
          </a:p>
          <a:p>
            <a:pPr algn="ctr"/>
            <a:r>
              <a:rPr lang="en-US" sz="1100" b="1" dirty="0">
                <a:solidFill>
                  <a:srgbClr val="FFFFFF"/>
                </a:solidFill>
                <a:latin typeface="Times New Roman"/>
                <a:cs typeface="Times New Roman"/>
              </a:rPr>
              <a:t>Focal MRI activity – new T2 lesions</a:t>
            </a:r>
            <a:br>
              <a:rPr lang="en-US" sz="1100" b="1" dirty="0">
                <a:solidFill>
                  <a:srgbClr val="FFFFFF"/>
                </a:solidFill>
                <a:latin typeface="Times New Roman"/>
                <a:cs typeface="Times New Roman"/>
              </a:rPr>
            </a:br>
            <a:r>
              <a:rPr lang="en-US" sz="1100" b="1" dirty="0">
                <a:solidFill>
                  <a:srgbClr val="FFFFFF"/>
                </a:solidFill>
                <a:latin typeface="Times New Roman"/>
                <a:cs typeface="Times New Roman"/>
              </a:rPr>
              <a:t>and Gd-enhancing T</a:t>
            </a:r>
            <a:r>
              <a:rPr lang="en-US" sz="1100" b="1" baseline="-25000" dirty="0">
                <a:solidFill>
                  <a:srgbClr val="FFFFFF"/>
                </a:solidFill>
                <a:latin typeface="Times New Roman"/>
                <a:cs typeface="Times New Roman"/>
              </a:rPr>
              <a:t>1</a:t>
            </a:r>
            <a:r>
              <a:rPr lang="en-US" sz="1100" b="1" dirty="0">
                <a:solidFill>
                  <a:srgbClr val="FFFFFF"/>
                </a:solidFill>
                <a:latin typeface="Times New Roman"/>
                <a:cs typeface="Times New Roman"/>
              </a:rPr>
              <a:t> lesions</a:t>
            </a:r>
          </a:p>
        </p:txBody>
      </p:sp>
      <p:sp>
        <p:nvSpPr>
          <p:cNvPr id="28" name="Rectangle 27">
            <a:extLst>
              <a:ext uri="{FF2B5EF4-FFF2-40B4-BE49-F238E27FC236}">
                <a16:creationId xmlns="" xmlns:a16="http://schemas.microsoft.com/office/drawing/2014/main" id="{7ADE0248-F59B-4E67-AD39-CBACF6800F87}"/>
              </a:ext>
            </a:extLst>
          </p:cNvPr>
          <p:cNvSpPr/>
          <p:nvPr/>
        </p:nvSpPr>
        <p:spPr>
          <a:xfrm>
            <a:off x="1649595" y="3670768"/>
            <a:ext cx="3065651" cy="523220"/>
          </a:xfrm>
          <a:prstGeom prst="rect">
            <a:avLst/>
          </a:prstGeom>
        </p:spPr>
        <p:txBody>
          <a:bodyPr wrap="square">
            <a:spAutoFit/>
          </a:bodyPr>
          <a:lstStyle/>
          <a:p>
            <a:pPr algn="ctr"/>
            <a:r>
              <a:rPr lang="en-US" sz="1400" b="1" dirty="0">
                <a:solidFill>
                  <a:srgbClr val="FFFFFF"/>
                </a:solidFill>
                <a:latin typeface="Times New Roman"/>
                <a:cs typeface="Times New Roman"/>
              </a:rPr>
              <a:t>Focal grey and white matter lesions not detected by MRI </a:t>
            </a:r>
            <a:endParaRPr lang="en-US" sz="1400" b="1" baseline="30000" dirty="0">
              <a:solidFill>
                <a:srgbClr val="FFFFFF"/>
              </a:solidFill>
              <a:latin typeface="Times New Roman"/>
              <a:cs typeface="Times New Roman"/>
            </a:endParaRPr>
          </a:p>
        </p:txBody>
      </p:sp>
      <p:sp>
        <p:nvSpPr>
          <p:cNvPr id="29" name="Rectangle 28">
            <a:extLst>
              <a:ext uri="{FF2B5EF4-FFF2-40B4-BE49-F238E27FC236}">
                <a16:creationId xmlns="" xmlns:a16="http://schemas.microsoft.com/office/drawing/2014/main" id="{CD0A93C3-CA89-4C73-BCD3-5721A2EFDDA4}"/>
              </a:ext>
            </a:extLst>
          </p:cNvPr>
          <p:cNvSpPr/>
          <p:nvPr/>
        </p:nvSpPr>
        <p:spPr>
          <a:xfrm>
            <a:off x="2336405" y="1703744"/>
            <a:ext cx="1822676" cy="523220"/>
          </a:xfrm>
          <a:prstGeom prst="rect">
            <a:avLst/>
          </a:prstGeom>
        </p:spPr>
        <p:txBody>
          <a:bodyPr wrap="none">
            <a:spAutoFit/>
          </a:bodyPr>
          <a:lstStyle/>
          <a:p>
            <a:pPr algn="ctr"/>
            <a:r>
              <a:rPr lang="en-US" sz="1400" b="1" dirty="0">
                <a:solidFill>
                  <a:schemeClr val="tx2">
                    <a:lumMod val="75000"/>
                  </a:schemeClr>
                </a:solidFill>
                <a:latin typeface="Times New Roman"/>
                <a:cs typeface="Times New Roman"/>
              </a:rPr>
              <a:t>Documented relapses</a:t>
            </a:r>
          </a:p>
          <a:p>
            <a:pPr algn="ctr"/>
            <a:r>
              <a:rPr lang="en-US" sz="1400" b="1" dirty="0">
                <a:solidFill>
                  <a:schemeClr val="tx2">
                    <a:lumMod val="75000"/>
                  </a:schemeClr>
                </a:solidFill>
                <a:latin typeface="Times New Roman"/>
                <a:cs typeface="Times New Roman"/>
              </a:rPr>
              <a:t>Unreported relapses</a:t>
            </a:r>
          </a:p>
        </p:txBody>
      </p:sp>
      <p:sp>
        <p:nvSpPr>
          <p:cNvPr id="30" name="Rectangle 29">
            <a:extLst>
              <a:ext uri="{FF2B5EF4-FFF2-40B4-BE49-F238E27FC236}">
                <a16:creationId xmlns="" xmlns:a16="http://schemas.microsoft.com/office/drawing/2014/main" id="{DE4EAA86-A95F-4338-AC64-907565327156}"/>
              </a:ext>
            </a:extLst>
          </p:cNvPr>
          <p:cNvSpPr/>
          <p:nvPr/>
        </p:nvSpPr>
        <p:spPr>
          <a:xfrm>
            <a:off x="2020587" y="4204119"/>
            <a:ext cx="2319815" cy="523220"/>
          </a:xfrm>
          <a:prstGeom prst="rect">
            <a:avLst/>
          </a:prstGeom>
        </p:spPr>
        <p:txBody>
          <a:bodyPr wrap="square">
            <a:spAutoFit/>
          </a:bodyPr>
          <a:lstStyle/>
          <a:p>
            <a:pPr algn="ctr"/>
            <a:r>
              <a:rPr lang="en-US" sz="1400" b="1" dirty="0">
                <a:solidFill>
                  <a:srgbClr val="FFFFFF"/>
                </a:solidFill>
                <a:latin typeface="Times New Roman"/>
                <a:cs typeface="Times New Roman"/>
              </a:rPr>
              <a:t>Brain atrophy and neurofilament levels</a:t>
            </a:r>
            <a:endParaRPr lang="en-US" sz="1400" b="1" baseline="30000" dirty="0">
              <a:solidFill>
                <a:srgbClr val="FFFFFF"/>
              </a:solidFill>
              <a:latin typeface="Times New Roman"/>
              <a:cs typeface="Times New Roman"/>
            </a:endParaRPr>
          </a:p>
        </p:txBody>
      </p:sp>
      <p:sp>
        <p:nvSpPr>
          <p:cNvPr id="31" name="Plassholder for innhold 13">
            <a:extLst>
              <a:ext uri="{FF2B5EF4-FFF2-40B4-BE49-F238E27FC236}">
                <a16:creationId xmlns="" xmlns:a16="http://schemas.microsoft.com/office/drawing/2014/main" id="{DCEA4F7D-9B26-410D-8E01-68901A3DD973}"/>
              </a:ext>
            </a:extLst>
          </p:cNvPr>
          <p:cNvSpPr txBox="1">
            <a:spLocks/>
          </p:cNvSpPr>
          <p:nvPr/>
        </p:nvSpPr>
        <p:spPr>
          <a:xfrm>
            <a:off x="5184861" y="1482254"/>
            <a:ext cx="4009942" cy="18942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3D4694"/>
              </a:buClr>
              <a:buFont typeface="Arial"/>
              <a:buChar char="•"/>
              <a:defRPr sz="2800" kern="1200">
                <a:solidFill>
                  <a:schemeClr val="tx1"/>
                </a:solidFill>
                <a:latin typeface="Arial"/>
                <a:ea typeface="+mn-ea"/>
                <a:cs typeface="+mn-cs"/>
              </a:defRPr>
            </a:lvl1pPr>
            <a:lvl2pPr marL="360363" indent="176213" algn="l" defTabSz="457200" rtl="0" eaLnBrk="1" latinLnBrk="0" hangingPunct="1">
              <a:spcBef>
                <a:spcPct val="20000"/>
              </a:spcBef>
              <a:buClr>
                <a:srgbClr val="B0B206"/>
              </a:buClr>
              <a:buSzPct val="66000"/>
              <a:buFont typeface="Wingdings" charset="2"/>
              <a:buChar char="§"/>
              <a:defRPr sz="2400" kern="1200">
                <a:solidFill>
                  <a:schemeClr val="tx1"/>
                </a:solidFill>
                <a:latin typeface="Arial"/>
                <a:ea typeface="+mn-ea"/>
                <a:cs typeface="+mn-cs"/>
              </a:defRPr>
            </a:lvl2pPr>
            <a:lvl3pPr marL="536575" indent="176213" algn="l" defTabSz="457200" rtl="0" eaLnBrk="1" latinLnBrk="0" hangingPunct="1">
              <a:spcBef>
                <a:spcPct val="20000"/>
              </a:spcBef>
              <a:buClr>
                <a:srgbClr val="3D4694"/>
              </a:buClr>
              <a:buSzPct val="50000"/>
              <a:buFont typeface="Wingdings" charset="2"/>
              <a:buChar char="§"/>
              <a:defRPr sz="2000" kern="1200" baseline="0">
                <a:solidFill>
                  <a:schemeClr val="tx1"/>
                </a:solidFill>
                <a:latin typeface="Arial"/>
                <a:ea typeface="+mn-ea"/>
                <a:cs typeface="+mn-cs"/>
              </a:defRPr>
            </a:lvl3pPr>
            <a:lvl4pPr marL="720725" indent="176213" algn="l" defTabSz="457200" rtl="0" eaLnBrk="1" latinLnBrk="0" hangingPunct="1">
              <a:spcBef>
                <a:spcPct val="20000"/>
              </a:spcBef>
              <a:buClr>
                <a:srgbClr val="3D4694"/>
              </a:buClr>
              <a:buSzPct val="50000"/>
              <a:buFont typeface="Wingdings" charset="2"/>
              <a:buChar char="§"/>
              <a:defRPr sz="1800" kern="1200" baseline="0">
                <a:solidFill>
                  <a:schemeClr val="tx1"/>
                </a:solidFill>
                <a:latin typeface="Arial"/>
                <a:ea typeface="+mn-ea"/>
                <a:cs typeface="+mn-cs"/>
              </a:defRPr>
            </a:lvl4pPr>
            <a:lvl5pPr marL="2057400" indent="-228600" algn="l" defTabSz="457200" rtl="0" eaLnBrk="1" latinLnBrk="0" hangingPunct="1">
              <a:spcBef>
                <a:spcPct val="20000"/>
              </a:spcBef>
              <a:buSzPct val="66000"/>
              <a:buFont typeface="Wingdings" charset="2"/>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1600" b="1" dirty="0">
                <a:latin typeface="Times New Roman"/>
                <a:cs typeface="Times New Roman"/>
              </a:rPr>
              <a:t>The current focus tends to be on parameters towards the </a:t>
            </a:r>
            <a:r>
              <a:rPr lang="en-US" sz="1600" b="1" i="1" dirty="0">
                <a:latin typeface="Times New Roman"/>
                <a:cs typeface="Times New Roman"/>
              </a:rPr>
              <a:t>“tip of the iceberg”</a:t>
            </a:r>
            <a:r>
              <a:rPr lang="en-US" sz="1600" b="1" dirty="0">
                <a:latin typeface="Times New Roman"/>
                <a:cs typeface="Times New Roman"/>
              </a:rPr>
              <a:t>:</a:t>
            </a:r>
          </a:p>
          <a:p>
            <a:r>
              <a:rPr lang="en-US" sz="1600" dirty="0">
                <a:latin typeface="Times New Roman"/>
                <a:cs typeface="Times New Roman"/>
              </a:rPr>
              <a:t>ARR</a:t>
            </a:r>
          </a:p>
          <a:p>
            <a:r>
              <a:rPr lang="en-US" sz="1600" dirty="0">
                <a:latin typeface="Times New Roman"/>
                <a:cs typeface="Times New Roman"/>
              </a:rPr>
              <a:t>EDSS</a:t>
            </a:r>
          </a:p>
          <a:p>
            <a:r>
              <a:rPr lang="en-US" sz="1600" dirty="0">
                <a:latin typeface="Times New Roman"/>
                <a:cs typeface="Times New Roman"/>
              </a:rPr>
              <a:t>MRI</a:t>
            </a:r>
            <a:r>
              <a:rPr lang="en-US" sz="1600" b="1" dirty="0">
                <a:solidFill>
                  <a:schemeClr val="tx2"/>
                </a:solidFill>
                <a:latin typeface="Times New Roman"/>
                <a:cs typeface="Times New Roman"/>
              </a:rPr>
              <a:t>		</a:t>
            </a:r>
          </a:p>
          <a:p>
            <a:pPr marL="0" indent="0">
              <a:buFont typeface="Arial"/>
              <a:buNone/>
            </a:pPr>
            <a:endParaRPr lang="en-US" sz="1600" b="1" dirty="0">
              <a:solidFill>
                <a:schemeClr val="tx2"/>
              </a:solidFill>
              <a:latin typeface="Times New Roman"/>
              <a:cs typeface="Times New Roman"/>
            </a:endParaRPr>
          </a:p>
          <a:p>
            <a:pPr marL="0" indent="0">
              <a:buFont typeface="Arial"/>
              <a:buNone/>
            </a:pPr>
            <a:endParaRPr lang="en-US" sz="1600" b="1" dirty="0">
              <a:solidFill>
                <a:schemeClr val="tx2"/>
              </a:solidFill>
              <a:latin typeface="Times New Roman"/>
              <a:cs typeface="Times New Roman"/>
            </a:endParaRPr>
          </a:p>
          <a:p>
            <a:pPr marL="0" indent="0">
              <a:buFont typeface="Arial"/>
              <a:buNone/>
            </a:pPr>
            <a:endParaRPr lang="en-US" sz="1600" b="1" dirty="0">
              <a:solidFill>
                <a:schemeClr val="tx2"/>
              </a:solidFill>
              <a:latin typeface="Times New Roman"/>
              <a:cs typeface="Times New Roman"/>
            </a:endParaRPr>
          </a:p>
        </p:txBody>
      </p:sp>
      <p:sp>
        <p:nvSpPr>
          <p:cNvPr id="32" name="Rectangle 31">
            <a:extLst>
              <a:ext uri="{FF2B5EF4-FFF2-40B4-BE49-F238E27FC236}">
                <a16:creationId xmlns="" xmlns:a16="http://schemas.microsoft.com/office/drawing/2014/main" id="{AA9D6205-4F13-45F1-ADC6-59BFB6A360BF}"/>
              </a:ext>
            </a:extLst>
          </p:cNvPr>
          <p:cNvSpPr/>
          <p:nvPr/>
        </p:nvSpPr>
        <p:spPr>
          <a:xfrm>
            <a:off x="2027612" y="3191971"/>
            <a:ext cx="1980029" cy="307777"/>
          </a:xfrm>
          <a:prstGeom prst="rect">
            <a:avLst/>
          </a:prstGeom>
        </p:spPr>
        <p:txBody>
          <a:bodyPr wrap="none">
            <a:spAutoFit/>
          </a:bodyPr>
          <a:lstStyle/>
          <a:p>
            <a:pPr algn="ctr"/>
            <a:r>
              <a:rPr lang="en-US" sz="1400" b="1" dirty="0" smtClean="0">
                <a:solidFill>
                  <a:srgbClr val="FFFFFF"/>
                </a:solidFill>
                <a:latin typeface="Times New Roman"/>
                <a:cs typeface="Times New Roman"/>
              </a:rPr>
              <a:t>Cognitive deterioration</a:t>
            </a:r>
            <a:endParaRPr lang="en-US" sz="1400" b="1" dirty="0">
              <a:solidFill>
                <a:srgbClr val="FFFFFF"/>
              </a:solidFill>
              <a:latin typeface="Times New Roman"/>
              <a:cs typeface="Times New Roman"/>
            </a:endParaRPr>
          </a:p>
        </p:txBody>
      </p:sp>
    </p:spTree>
    <p:extLst>
      <p:ext uri="{BB962C8B-B14F-4D97-AF65-F5344CB8AC3E}">
        <p14:creationId xmlns:p14="http://schemas.microsoft.com/office/powerpoint/2010/main" val="40952900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603" y="68374"/>
            <a:ext cx="5479344"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9891" name="Picture 5" descr="andemo041"/>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8722" r="7834"/>
          <a:stretch>
            <a:fillRect/>
          </a:stretch>
        </p:blipFill>
        <p:spPr bwMode="auto">
          <a:xfrm>
            <a:off x="6316635" y="3159822"/>
            <a:ext cx="2341946"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9892" name="Picture 6" descr="Gambalonga final BN"/>
          <p:cNvPicPr>
            <a:picLocks noChangeAspect="1" noChangeArrowheads="1"/>
          </p:cNvPicPr>
          <p:nvPr/>
        </p:nvPicPr>
        <p:blipFill>
          <a:blip r:embed="rId4">
            <a:lum contrast="12000"/>
            <a:extLst>
              <a:ext uri="{28A0092B-C50C-407E-A947-70E740481C1C}">
                <a14:useLocalDpi xmlns:a14="http://schemas.microsoft.com/office/drawing/2010/main" val="0"/>
              </a:ext>
            </a:extLst>
          </a:blip>
          <a:srcRect l="11458" t="5473" r="10556" b="10614"/>
          <a:stretch>
            <a:fillRect/>
          </a:stretch>
        </p:blipFill>
        <p:spPr bwMode="auto">
          <a:xfrm>
            <a:off x="6316634" y="195961"/>
            <a:ext cx="2337712"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360" y="2132208"/>
            <a:ext cx="5470878"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14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03034" y="1776086"/>
            <a:ext cx="3772526" cy="2679691"/>
          </a:xfrm>
          <a:prstGeom prst="rect">
            <a:avLst/>
          </a:prstGeom>
        </p:spPr>
      </p:pic>
      <p:sp>
        <p:nvSpPr>
          <p:cNvPr id="58" name="Title 1"/>
          <p:cNvSpPr>
            <a:spLocks noGrp="1"/>
          </p:cNvSpPr>
          <p:nvPr>
            <p:ph type="title"/>
          </p:nvPr>
        </p:nvSpPr>
        <p:spPr>
          <a:xfrm>
            <a:off x="49435" y="269112"/>
            <a:ext cx="8826125" cy="717550"/>
          </a:xfrm>
        </p:spPr>
        <p:txBody>
          <a:bodyPr>
            <a:normAutofit fontScale="90000"/>
          </a:bodyPr>
          <a:lstStyle/>
          <a:p>
            <a:r>
              <a:rPr lang="en-US" dirty="0" smtClean="0">
                <a:solidFill>
                  <a:srgbClr val="FF0000"/>
                </a:solidFill>
                <a:latin typeface="Times New Roman"/>
                <a:cs typeface="Times New Roman"/>
              </a:rPr>
              <a:t>NEDA in Clinical Setting-Long-term FU (7y)</a:t>
            </a:r>
            <a:endParaRPr lang="en-US" dirty="0">
              <a:solidFill>
                <a:srgbClr val="FF0000"/>
              </a:solidFill>
              <a:latin typeface="Times New Roman"/>
              <a:cs typeface="Times New Roman"/>
            </a:endParaRPr>
          </a:p>
        </p:txBody>
      </p:sp>
      <p:pic>
        <p:nvPicPr>
          <p:cNvPr id="2" name="Picture 1"/>
          <p:cNvPicPr>
            <a:picLocks noChangeAspect="1"/>
          </p:cNvPicPr>
          <p:nvPr/>
        </p:nvPicPr>
        <p:blipFill rotWithShape="1">
          <a:blip r:embed="rId4"/>
          <a:srcRect l="3820" t="5856" b="3824"/>
          <a:stretch/>
        </p:blipFill>
        <p:spPr>
          <a:xfrm>
            <a:off x="49435" y="1402368"/>
            <a:ext cx="4977857" cy="3234573"/>
          </a:xfrm>
          <a:prstGeom prst="rect">
            <a:avLst/>
          </a:prstGeom>
        </p:spPr>
      </p:pic>
      <p:sp>
        <p:nvSpPr>
          <p:cNvPr id="59" name="Rectangle 13"/>
          <p:cNvSpPr>
            <a:spLocks noChangeArrowheads="1"/>
          </p:cNvSpPr>
          <p:nvPr/>
        </p:nvSpPr>
        <p:spPr bwMode="auto">
          <a:xfrm>
            <a:off x="6938144" y="6525019"/>
            <a:ext cx="19985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1" hangingPunct="1">
              <a:defRPr/>
            </a:pPr>
            <a:r>
              <a:rPr lang="fr-FR" sz="1050" i="1" dirty="0" err="1" smtClean="0">
                <a:latin typeface="Times New Roman"/>
                <a:cs typeface="Times New Roman"/>
              </a:rPr>
              <a:t>Rotstein</a:t>
            </a:r>
            <a:r>
              <a:rPr lang="fr-FR" sz="1050" i="1" dirty="0" smtClean="0">
                <a:latin typeface="Times New Roman"/>
                <a:cs typeface="Times New Roman"/>
              </a:rPr>
              <a:t> et al JAMA </a:t>
            </a:r>
            <a:r>
              <a:rPr lang="fr-FR" sz="1050" i="1" dirty="0" err="1" smtClean="0">
                <a:latin typeface="Times New Roman"/>
                <a:cs typeface="Times New Roman"/>
              </a:rPr>
              <a:t>Neurol</a:t>
            </a:r>
            <a:r>
              <a:rPr lang="fr-FR" sz="1050" i="1" dirty="0" smtClean="0">
                <a:latin typeface="Times New Roman"/>
                <a:cs typeface="Times New Roman"/>
              </a:rPr>
              <a:t> 2015</a:t>
            </a:r>
            <a:endParaRPr lang="es-ES" sz="1050" i="1" dirty="0">
              <a:latin typeface="Times New Roman"/>
              <a:cs typeface="Times New Roman"/>
            </a:endParaRPr>
          </a:p>
        </p:txBody>
      </p:sp>
      <p:pic>
        <p:nvPicPr>
          <p:cNvPr id="3" name="Picture 2"/>
          <p:cNvPicPr>
            <a:picLocks noChangeAspect="1"/>
          </p:cNvPicPr>
          <p:nvPr/>
        </p:nvPicPr>
        <p:blipFill>
          <a:blip r:embed="rId5"/>
          <a:stretch>
            <a:fillRect/>
          </a:stretch>
        </p:blipFill>
        <p:spPr>
          <a:xfrm>
            <a:off x="198865" y="4695722"/>
            <a:ext cx="6301028" cy="2089288"/>
          </a:xfrm>
          <a:prstGeom prst="rect">
            <a:avLst/>
          </a:prstGeom>
        </p:spPr>
      </p:pic>
      <p:cxnSp>
        <p:nvCxnSpPr>
          <p:cNvPr id="9" name="Straight Connector 8"/>
          <p:cNvCxnSpPr/>
          <p:nvPr/>
        </p:nvCxnSpPr>
        <p:spPr bwMode="auto">
          <a:xfrm>
            <a:off x="937484" y="4962794"/>
            <a:ext cx="5212692" cy="3988"/>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Straight Connector 9"/>
          <p:cNvCxnSpPr/>
          <p:nvPr/>
        </p:nvCxnSpPr>
        <p:spPr bwMode="auto">
          <a:xfrm flipV="1">
            <a:off x="311676" y="5201450"/>
            <a:ext cx="4390553" cy="2362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Straight Connector 12"/>
          <p:cNvCxnSpPr/>
          <p:nvPr/>
        </p:nvCxnSpPr>
        <p:spPr bwMode="auto">
          <a:xfrm flipV="1">
            <a:off x="305541" y="6195338"/>
            <a:ext cx="5758740" cy="2914"/>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Straight Connector 14"/>
          <p:cNvCxnSpPr/>
          <p:nvPr/>
        </p:nvCxnSpPr>
        <p:spPr bwMode="auto">
          <a:xfrm flipV="1">
            <a:off x="297035" y="6409300"/>
            <a:ext cx="2797728" cy="6902"/>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Straight Connector 17"/>
          <p:cNvCxnSpPr/>
          <p:nvPr/>
        </p:nvCxnSpPr>
        <p:spPr bwMode="auto">
          <a:xfrm flipV="1">
            <a:off x="5898626" y="5933064"/>
            <a:ext cx="447882" cy="6901"/>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 name="Text Box 32"/>
          <p:cNvSpPr txBox="1">
            <a:spLocks noChangeArrowheads="1"/>
          </p:cNvSpPr>
          <p:nvPr/>
        </p:nvSpPr>
        <p:spPr bwMode="auto">
          <a:xfrm>
            <a:off x="5143354" y="1416877"/>
            <a:ext cx="4026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Kalinga" charset="0"/>
                <a:ea typeface="ＭＳ Ｐゴシック" charset="0"/>
                <a:cs typeface="Arial" charset="0"/>
              </a:defRPr>
            </a:lvl1pPr>
            <a:lvl2pPr marL="742950" indent="-285750" eaLnBrk="0" hangingPunct="0">
              <a:defRPr>
                <a:solidFill>
                  <a:schemeClr val="tx1"/>
                </a:solidFill>
                <a:latin typeface="Kalinga" charset="0"/>
                <a:ea typeface="Arial" charset="0"/>
                <a:cs typeface="Arial" charset="0"/>
              </a:defRPr>
            </a:lvl2pPr>
            <a:lvl3pPr marL="1143000" indent="-228600" eaLnBrk="0" hangingPunct="0">
              <a:defRPr>
                <a:solidFill>
                  <a:schemeClr val="tx1"/>
                </a:solidFill>
                <a:latin typeface="Kalinga" charset="0"/>
                <a:ea typeface="Arial" charset="0"/>
                <a:cs typeface="Arial" charset="0"/>
              </a:defRPr>
            </a:lvl3pPr>
            <a:lvl4pPr marL="1600200" indent="-228600" eaLnBrk="0" hangingPunct="0">
              <a:defRPr>
                <a:solidFill>
                  <a:schemeClr val="tx1"/>
                </a:solidFill>
                <a:latin typeface="Kalinga" charset="0"/>
                <a:ea typeface="Arial" charset="0"/>
                <a:cs typeface="Arial" charset="0"/>
              </a:defRPr>
            </a:lvl4pPr>
            <a:lvl5pPr marL="2057400" indent="-228600" eaLnBrk="0" hangingPunct="0">
              <a:defRPr>
                <a:solidFill>
                  <a:schemeClr val="tx1"/>
                </a:solidFill>
                <a:latin typeface="Kaling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Kaling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Kaling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Kaling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Kalinga" charset="0"/>
                <a:ea typeface="Arial" charset="0"/>
                <a:cs typeface="Arial" charset="0"/>
              </a:defRPr>
            </a:lvl9pPr>
          </a:lstStyle>
          <a:p>
            <a:pPr algn="ctr" eaLnBrk="1" hangingPunct="1"/>
            <a:r>
              <a:rPr lang="en-US" sz="1200" dirty="0">
                <a:solidFill>
                  <a:prstClr val="black"/>
                </a:solidFill>
                <a:latin typeface="Calibri" charset="0"/>
              </a:rPr>
              <a:t>NEDA is difficult to sustain long-term even with treatment</a:t>
            </a:r>
          </a:p>
          <a:p>
            <a:pPr algn="ctr" eaLnBrk="1" hangingPunct="1"/>
            <a:r>
              <a:rPr lang="en-US" sz="1200" dirty="0">
                <a:solidFill>
                  <a:prstClr val="black"/>
                </a:solidFill>
                <a:latin typeface="Calibri" charset="0"/>
              </a:rPr>
              <a:t>(only </a:t>
            </a:r>
            <a:r>
              <a:rPr lang="en-US" sz="1200" b="1" dirty="0">
                <a:solidFill>
                  <a:prstClr val="black"/>
                </a:solidFill>
                <a:latin typeface="Calibri" charset="0"/>
              </a:rPr>
              <a:t>17 of 216, </a:t>
            </a:r>
            <a:r>
              <a:rPr lang="en-US" sz="1200" b="1" dirty="0">
                <a:solidFill>
                  <a:prstClr val="black"/>
                </a:solidFill>
                <a:latin typeface="Calibri" charset="0"/>
                <a:sym typeface="Symbol" charset="0"/>
              </a:rPr>
              <a:t>≈</a:t>
            </a:r>
            <a:r>
              <a:rPr lang="en-US" sz="1200" b="1" dirty="0">
                <a:solidFill>
                  <a:prstClr val="black"/>
                </a:solidFill>
                <a:latin typeface="Calibri" charset="0"/>
              </a:rPr>
              <a:t>8%</a:t>
            </a:r>
            <a:r>
              <a:rPr lang="en-US" sz="1200" dirty="0">
                <a:solidFill>
                  <a:prstClr val="black"/>
                </a:solidFill>
                <a:latin typeface="Calibri" charset="0"/>
              </a:rPr>
              <a:t>) maintained NEDA status after 7 years. </a:t>
            </a:r>
          </a:p>
        </p:txBody>
      </p:sp>
      <p:pic>
        <p:nvPicPr>
          <p:cNvPr id="20" name="Picture 9"/>
          <p:cNvPicPr>
            <a:picLocks noChangeAspect="1" noChangeArrowheads="1"/>
          </p:cNvPicPr>
          <p:nvPr/>
        </p:nvPicPr>
        <p:blipFill>
          <a:blip r:embed="rId6">
            <a:extLst>
              <a:ext uri="{28A0092B-C50C-407E-A947-70E740481C1C}">
                <a14:useLocalDpi xmlns:a14="http://schemas.microsoft.com/office/drawing/2010/main" val="0"/>
              </a:ext>
            </a:extLst>
          </a:blip>
          <a:srcRect l="51534" r="5528" b="72510"/>
          <a:stretch>
            <a:fillRect/>
          </a:stretch>
        </p:blipFill>
        <p:spPr bwMode="auto">
          <a:xfrm>
            <a:off x="7197838" y="4485161"/>
            <a:ext cx="187166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897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p:cNvSpPr>
          <p:nvPr>
            <p:ph idx="1"/>
          </p:nvPr>
        </p:nvSpPr>
        <p:spPr>
          <a:xfrm>
            <a:off x="390525" y="1234833"/>
            <a:ext cx="8382000" cy="5268912"/>
          </a:xfrm>
        </p:spPr>
        <p:txBody>
          <a:bodyPr/>
          <a:lstStyle/>
          <a:p>
            <a:pPr marL="217484" indent="-217484">
              <a:buClr>
                <a:srgbClr val="FF0000"/>
              </a:buClr>
            </a:pPr>
            <a:r>
              <a:rPr lang="en-GB" altLang="en-US" sz="1800" dirty="0">
                <a:latin typeface="Times New Roman"/>
                <a:cs typeface="Times New Roman"/>
              </a:rPr>
              <a:t>There is evidence that MRI lesion activity in early disease has prognostic value for estimating disability progression in natural history cohorts</a:t>
            </a:r>
            <a:r>
              <a:rPr lang="en-GB" altLang="en-US" sz="1800" baseline="30000" dirty="0">
                <a:latin typeface="Times New Roman"/>
                <a:cs typeface="Times New Roman"/>
              </a:rPr>
              <a:t>1,2</a:t>
            </a:r>
          </a:p>
        </p:txBody>
      </p:sp>
      <p:graphicFrame>
        <p:nvGraphicFramePr>
          <p:cNvPr id="1026" name="Object 6"/>
          <p:cNvGraphicFramePr>
            <a:graphicFrameLocks noChangeAspect="1"/>
          </p:cNvGraphicFramePr>
          <p:nvPr>
            <p:extLst>
              <p:ext uri="{D42A27DB-BD31-4B8C-83A1-F6EECF244321}">
                <p14:modId xmlns:p14="http://schemas.microsoft.com/office/powerpoint/2010/main" val="1595975519"/>
              </p:ext>
            </p:extLst>
          </p:nvPr>
        </p:nvGraphicFramePr>
        <p:xfrm>
          <a:off x="1453444" y="2714627"/>
          <a:ext cx="7055556" cy="3013075"/>
        </p:xfrm>
        <a:graphic>
          <a:graphicData uri="http://schemas.openxmlformats.org/presentationml/2006/ole">
            <mc:AlternateContent xmlns:mc="http://schemas.openxmlformats.org/markup-compatibility/2006">
              <mc:Choice xmlns:v="urn:schemas-microsoft-com:vml" Requires="v">
                <p:oleObj spid="_x0000_s1210" name="Grafico" r:id="rId4" imgW="7073900" imgH="3022600" progId="MSGraph.Chart.8">
                  <p:embed followColorScheme="full"/>
                </p:oleObj>
              </mc:Choice>
              <mc:Fallback>
                <p:oleObj name="Grafico" r:id="rId4" imgW="7073900" imgH="3022600" progId="MSGraph.Chart.8">
                  <p:embed followColorScheme="full"/>
                  <p:pic>
                    <p:nvPicPr>
                      <p:cNvPr id="0" name=""/>
                      <p:cNvPicPr>
                        <a:picLocks noChangeAspect="1" noChangeArrowheads="1"/>
                      </p:cNvPicPr>
                      <p:nvPr/>
                    </p:nvPicPr>
                    <p:blipFill>
                      <a:blip r:embed="rId5"/>
                      <a:srcRect/>
                      <a:stretch>
                        <a:fillRect/>
                      </a:stretch>
                    </p:blipFill>
                    <p:spPr bwMode="auto">
                      <a:xfrm>
                        <a:off x="1453444" y="2714627"/>
                        <a:ext cx="7055556"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6"/>
          <p:cNvSpPr txBox="1">
            <a:spLocks noChangeArrowheads="1"/>
          </p:cNvSpPr>
          <p:nvPr/>
        </p:nvSpPr>
        <p:spPr bwMode="auto">
          <a:xfrm rot="16200000">
            <a:off x="-294684" y="3868629"/>
            <a:ext cx="21705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20" rIns="91438" bIns="45720">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0" fontAlgn="base" hangingPunct="0">
              <a:spcBef>
                <a:spcPct val="0"/>
              </a:spcBef>
              <a:spcAft>
                <a:spcPct val="0"/>
              </a:spcAft>
            </a:pPr>
            <a:r>
              <a:rPr lang="en-US" altLang="en-US" dirty="0">
                <a:solidFill>
                  <a:srgbClr val="000000"/>
                </a:solidFill>
                <a:latin typeface="Times New Roman"/>
                <a:ea typeface="ヒラギノ角ゴ Pro W3"/>
                <a:cs typeface="Times New Roman"/>
              </a:rPr>
              <a:t>Patients reaching </a:t>
            </a:r>
            <a:br>
              <a:rPr lang="en-US" altLang="en-US" dirty="0">
                <a:solidFill>
                  <a:srgbClr val="000000"/>
                </a:solidFill>
                <a:latin typeface="Times New Roman"/>
                <a:ea typeface="ヒラギノ角ゴ Pro W3"/>
                <a:cs typeface="Times New Roman"/>
              </a:rPr>
            </a:br>
            <a:r>
              <a:rPr lang="en-US" altLang="en-US" dirty="0">
                <a:solidFill>
                  <a:srgbClr val="000000"/>
                </a:solidFill>
                <a:latin typeface="Times New Roman"/>
                <a:ea typeface="ヒラギノ角ゴ Pro W3"/>
                <a:cs typeface="Times New Roman"/>
              </a:rPr>
              <a:t>EDSS score ≥6.0 (%)</a:t>
            </a:r>
          </a:p>
        </p:txBody>
      </p:sp>
      <p:sp>
        <p:nvSpPr>
          <p:cNvPr id="1030" name="Text Box 10"/>
          <p:cNvSpPr txBox="1">
            <a:spLocks noChangeArrowheads="1"/>
          </p:cNvSpPr>
          <p:nvPr/>
        </p:nvSpPr>
        <p:spPr bwMode="auto">
          <a:xfrm>
            <a:off x="1693865" y="5646738"/>
            <a:ext cx="6757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20" rIns="91438" bIns="45720">
            <a:spAutoFit/>
          </a:bodyPr>
          <a:lstStyle>
            <a:lvl1pPr>
              <a:tabLst>
                <a:tab pos="650875" algn="ctr"/>
                <a:tab pos="2384425" algn="ctr"/>
                <a:tab pos="4117975" algn="ctr"/>
                <a:tab pos="5845175" algn="ctr"/>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tabLst>
                <a:tab pos="650875" algn="ctr"/>
                <a:tab pos="2384425" algn="ctr"/>
                <a:tab pos="4117975" algn="ctr"/>
                <a:tab pos="5845175" algn="ctr"/>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tabLst>
                <a:tab pos="650875" algn="ctr"/>
                <a:tab pos="2384425" algn="ctr"/>
                <a:tab pos="4117975" algn="ctr"/>
                <a:tab pos="5845175" algn="ctr"/>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tabLst>
                <a:tab pos="650875" algn="ctr"/>
                <a:tab pos="2384425" algn="ctr"/>
                <a:tab pos="4117975" algn="ctr"/>
                <a:tab pos="5845175" algn="ctr"/>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tabLst>
                <a:tab pos="650875" algn="ctr"/>
                <a:tab pos="2384425" algn="ctr"/>
                <a:tab pos="4117975" algn="ctr"/>
                <a:tab pos="5845175" algn="ctr"/>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tabLst>
                <a:tab pos="650875" algn="ctr"/>
                <a:tab pos="2384425" algn="ctr"/>
                <a:tab pos="4117975" algn="ctr"/>
                <a:tab pos="5845175" algn="ctr"/>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tabLst>
                <a:tab pos="650875" algn="ctr"/>
                <a:tab pos="2384425" algn="ctr"/>
                <a:tab pos="4117975" algn="ctr"/>
                <a:tab pos="5845175" algn="ctr"/>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tabLst>
                <a:tab pos="650875" algn="ctr"/>
                <a:tab pos="2384425" algn="ctr"/>
                <a:tab pos="4117975" algn="ctr"/>
                <a:tab pos="5845175" algn="ctr"/>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tabLst>
                <a:tab pos="650875" algn="ctr"/>
                <a:tab pos="2384425" algn="ctr"/>
                <a:tab pos="4117975" algn="ctr"/>
                <a:tab pos="5845175" algn="ctr"/>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de-CH" altLang="en-US" dirty="0">
                <a:solidFill>
                  <a:srgbClr val="000000"/>
                </a:solidFill>
                <a:latin typeface="Calibri" panose="020F0502020204030204" pitchFamily="34" charset="0"/>
                <a:ea typeface="ヒラギノ角ゴ Pro W3"/>
                <a:cs typeface="ヒラギノ角ゴ Pro W3"/>
              </a:rPr>
              <a:t>	</a:t>
            </a:r>
            <a:r>
              <a:rPr lang="de-CH" altLang="en-US" dirty="0">
                <a:solidFill>
                  <a:srgbClr val="000000"/>
                </a:solidFill>
                <a:latin typeface="Calibri" panose="020F0502020204030204" pitchFamily="34" charset="0"/>
              </a:rPr>
              <a:t>≥</a:t>
            </a:r>
            <a:r>
              <a:rPr lang="de-CH" altLang="en-US" dirty="0">
                <a:solidFill>
                  <a:srgbClr val="000000"/>
                </a:solidFill>
                <a:latin typeface="Calibri" panose="020F0502020204030204" pitchFamily="34" charset="0"/>
                <a:ea typeface="ヒラギノ角ゴ Pro W3"/>
                <a:cs typeface="ヒラギノ角ゴ Pro W3"/>
              </a:rPr>
              <a:t>10	4–9	1–3	0   </a:t>
            </a:r>
          </a:p>
        </p:txBody>
      </p:sp>
      <p:sp>
        <p:nvSpPr>
          <p:cNvPr id="1031" name="Text Box 13"/>
          <p:cNvSpPr txBox="1">
            <a:spLocks noChangeArrowheads="1"/>
          </p:cNvSpPr>
          <p:nvPr/>
        </p:nvSpPr>
        <p:spPr bwMode="auto">
          <a:xfrm>
            <a:off x="2122490" y="2681288"/>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20" rIns="91438" bIns="45720">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de-CH" altLang="en-US">
                <a:solidFill>
                  <a:srgbClr val="000000"/>
                </a:solidFill>
                <a:latin typeface="Calibri" panose="020F0502020204030204" pitchFamily="34" charset="0"/>
                <a:ea typeface="ヒラギノ角ゴ Pro W3"/>
                <a:cs typeface="ヒラギノ角ゴ Pro W3"/>
              </a:rPr>
              <a:t>45</a:t>
            </a:r>
          </a:p>
        </p:txBody>
      </p:sp>
      <p:sp>
        <p:nvSpPr>
          <p:cNvPr id="1032" name="Text Box 14"/>
          <p:cNvSpPr txBox="1">
            <a:spLocks noChangeArrowheads="1"/>
          </p:cNvSpPr>
          <p:nvPr/>
        </p:nvSpPr>
        <p:spPr bwMode="auto">
          <a:xfrm>
            <a:off x="3859214" y="3254375"/>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20" rIns="91438" bIns="45720">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de-CH" altLang="en-US">
                <a:solidFill>
                  <a:srgbClr val="000000"/>
                </a:solidFill>
                <a:latin typeface="Calibri" panose="020F0502020204030204" pitchFamily="34" charset="0"/>
                <a:ea typeface="ヒラギノ角ゴ Pro W3"/>
                <a:cs typeface="ヒラギノ角ゴ Pro W3"/>
              </a:rPr>
              <a:t>35</a:t>
            </a:r>
          </a:p>
        </p:txBody>
      </p:sp>
      <p:sp>
        <p:nvSpPr>
          <p:cNvPr id="1033" name="Text Box 15"/>
          <p:cNvSpPr txBox="1">
            <a:spLocks noChangeArrowheads="1"/>
          </p:cNvSpPr>
          <p:nvPr/>
        </p:nvSpPr>
        <p:spPr bwMode="auto">
          <a:xfrm>
            <a:off x="5561014" y="4221163"/>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20" rIns="91438" bIns="45720">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de-CH" altLang="en-US">
                <a:solidFill>
                  <a:srgbClr val="000000"/>
                </a:solidFill>
                <a:latin typeface="Calibri" panose="020F0502020204030204" pitchFamily="34" charset="0"/>
                <a:ea typeface="ヒラギノ角ゴ Pro W3"/>
                <a:cs typeface="ヒラギノ角ゴ Pro W3"/>
              </a:rPr>
              <a:t>18</a:t>
            </a:r>
          </a:p>
        </p:txBody>
      </p:sp>
      <p:sp>
        <p:nvSpPr>
          <p:cNvPr id="1034" name="Text Box 16"/>
          <p:cNvSpPr txBox="1">
            <a:spLocks noChangeArrowheads="1"/>
          </p:cNvSpPr>
          <p:nvPr/>
        </p:nvSpPr>
        <p:spPr bwMode="auto">
          <a:xfrm>
            <a:off x="7277101" y="4891088"/>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20" rIns="91438" bIns="45720">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de-CH" altLang="en-US">
                <a:solidFill>
                  <a:srgbClr val="000000"/>
                </a:solidFill>
                <a:latin typeface="Calibri" panose="020F0502020204030204" pitchFamily="34" charset="0"/>
                <a:ea typeface="ヒラギノ角ゴ Pro W3"/>
                <a:cs typeface="ヒラギノ角ゴ Pro W3"/>
              </a:rPr>
              <a:t>6</a:t>
            </a:r>
          </a:p>
        </p:txBody>
      </p:sp>
      <p:sp>
        <p:nvSpPr>
          <p:cNvPr id="1035" name="Text Box 14"/>
          <p:cNvSpPr txBox="1">
            <a:spLocks noChangeArrowheads="1"/>
          </p:cNvSpPr>
          <p:nvPr/>
        </p:nvSpPr>
        <p:spPr bwMode="auto">
          <a:xfrm>
            <a:off x="1116464" y="2593976"/>
            <a:ext cx="418650" cy="323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20" rIns="91438" bIns="45720">
            <a:spAutoFit/>
          </a:bodyPr>
          <a:lstStyle>
            <a:lvl1pPr defTabSz="4572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defTabSz="4572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defTabSz="4572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defTabSz="4572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defTabSz="4572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0" fontAlgn="base" hangingPunct="0">
              <a:spcBef>
                <a:spcPct val="0"/>
              </a:spcBef>
              <a:spcAft>
                <a:spcPct val="107000"/>
              </a:spcAft>
            </a:pPr>
            <a:r>
              <a:rPr lang="en-GB" altLang="en-US" dirty="0">
                <a:solidFill>
                  <a:srgbClr val="000000"/>
                </a:solidFill>
                <a:latin typeface="Calibri" panose="020F0502020204030204" pitchFamily="34" charset="0"/>
                <a:ea typeface="ヒラギノ角ゴ Pro W3"/>
                <a:cs typeface="ヒラギノ角ゴ Pro W3"/>
              </a:rPr>
              <a:t>50</a:t>
            </a:r>
          </a:p>
          <a:p>
            <a:pPr algn="r" eaLnBrk="0" fontAlgn="base" hangingPunct="0">
              <a:spcBef>
                <a:spcPct val="0"/>
              </a:spcBef>
              <a:spcAft>
                <a:spcPct val="107000"/>
              </a:spcAft>
            </a:pPr>
            <a:r>
              <a:rPr lang="en-GB" altLang="en-US" dirty="0">
                <a:solidFill>
                  <a:srgbClr val="000000"/>
                </a:solidFill>
                <a:latin typeface="Calibri" panose="020F0502020204030204" pitchFamily="34" charset="0"/>
                <a:ea typeface="ヒラギノ角ゴ Pro W3"/>
                <a:cs typeface="ヒラギノ角ゴ Pro W3"/>
              </a:rPr>
              <a:t>40</a:t>
            </a:r>
          </a:p>
          <a:p>
            <a:pPr algn="r" eaLnBrk="0" fontAlgn="base" hangingPunct="0">
              <a:spcBef>
                <a:spcPct val="0"/>
              </a:spcBef>
              <a:spcAft>
                <a:spcPct val="107000"/>
              </a:spcAft>
            </a:pPr>
            <a:r>
              <a:rPr lang="en-GB" altLang="en-US" dirty="0">
                <a:solidFill>
                  <a:srgbClr val="000000"/>
                </a:solidFill>
                <a:latin typeface="Calibri" panose="020F0502020204030204" pitchFamily="34" charset="0"/>
                <a:ea typeface="ヒラギノ角ゴ Pro W3"/>
                <a:cs typeface="ヒラギノ角ゴ Pro W3"/>
              </a:rPr>
              <a:t>30</a:t>
            </a:r>
          </a:p>
          <a:p>
            <a:pPr algn="r" eaLnBrk="0" fontAlgn="base" hangingPunct="0">
              <a:spcBef>
                <a:spcPct val="0"/>
              </a:spcBef>
              <a:spcAft>
                <a:spcPct val="107000"/>
              </a:spcAft>
            </a:pPr>
            <a:r>
              <a:rPr lang="en-GB" altLang="en-US" dirty="0">
                <a:solidFill>
                  <a:srgbClr val="000000"/>
                </a:solidFill>
                <a:latin typeface="Calibri" panose="020F0502020204030204" pitchFamily="34" charset="0"/>
                <a:ea typeface="ヒラギノ角ゴ Pro W3"/>
                <a:cs typeface="ヒラギノ角ゴ Pro W3"/>
              </a:rPr>
              <a:t>20</a:t>
            </a:r>
          </a:p>
          <a:p>
            <a:pPr algn="r" eaLnBrk="0" fontAlgn="base" hangingPunct="0">
              <a:spcBef>
                <a:spcPct val="0"/>
              </a:spcBef>
              <a:spcAft>
                <a:spcPct val="107000"/>
              </a:spcAft>
            </a:pPr>
            <a:r>
              <a:rPr lang="en-GB" altLang="en-US" dirty="0">
                <a:solidFill>
                  <a:srgbClr val="000000"/>
                </a:solidFill>
                <a:latin typeface="Calibri" panose="020F0502020204030204" pitchFamily="34" charset="0"/>
                <a:ea typeface="ヒラギノ角ゴ Pro W3"/>
                <a:cs typeface="ヒラギノ角ゴ Pro W3"/>
              </a:rPr>
              <a:t>10</a:t>
            </a:r>
          </a:p>
          <a:p>
            <a:pPr algn="r" eaLnBrk="0" fontAlgn="base" hangingPunct="0">
              <a:spcBef>
                <a:spcPct val="0"/>
              </a:spcBef>
              <a:spcAft>
                <a:spcPct val="107000"/>
              </a:spcAft>
            </a:pPr>
            <a:r>
              <a:rPr lang="en-GB" altLang="en-US" dirty="0">
                <a:solidFill>
                  <a:srgbClr val="000000"/>
                </a:solidFill>
                <a:latin typeface="Calibri" panose="020F0502020204030204" pitchFamily="34" charset="0"/>
                <a:ea typeface="ヒラギノ角ゴ Pro W3"/>
                <a:cs typeface="ヒラギノ角ゴ Pro W3"/>
              </a:rPr>
              <a:t>0</a:t>
            </a:r>
          </a:p>
        </p:txBody>
      </p:sp>
      <p:sp>
        <p:nvSpPr>
          <p:cNvPr id="1036" name="Text Box 15"/>
          <p:cNvSpPr txBox="1">
            <a:spLocks noChangeArrowheads="1"/>
          </p:cNvSpPr>
          <p:nvPr/>
        </p:nvSpPr>
        <p:spPr bwMode="auto">
          <a:xfrm>
            <a:off x="2165352" y="5328725"/>
            <a:ext cx="590550" cy="31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20" rIns="91438" bIns="45720"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50000"/>
              </a:spcBef>
              <a:spcAft>
                <a:spcPct val="0"/>
              </a:spcAft>
            </a:pPr>
            <a:r>
              <a:rPr lang="en-GB" altLang="en-US" sz="1400">
                <a:solidFill>
                  <a:srgbClr val="FFFFFF"/>
                </a:solidFill>
                <a:latin typeface="Calibri" panose="020F0502020204030204" pitchFamily="34" charset="0"/>
              </a:rPr>
              <a:t>n=31</a:t>
            </a:r>
          </a:p>
        </p:txBody>
      </p:sp>
      <p:sp>
        <p:nvSpPr>
          <p:cNvPr id="1037" name="Text Box 16"/>
          <p:cNvSpPr txBox="1">
            <a:spLocks noChangeArrowheads="1"/>
          </p:cNvSpPr>
          <p:nvPr/>
        </p:nvSpPr>
        <p:spPr bwMode="auto">
          <a:xfrm>
            <a:off x="3876676" y="5328725"/>
            <a:ext cx="596900" cy="31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20" rIns="91438" bIns="45720"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50000"/>
              </a:spcBef>
              <a:spcAft>
                <a:spcPct val="0"/>
              </a:spcAft>
            </a:pPr>
            <a:r>
              <a:rPr lang="en-GB" altLang="en-US" sz="1400">
                <a:solidFill>
                  <a:srgbClr val="FFFFFF"/>
                </a:solidFill>
                <a:latin typeface="Calibri" panose="020F0502020204030204" pitchFamily="34" charset="0"/>
              </a:rPr>
              <a:t>n=20</a:t>
            </a:r>
          </a:p>
        </p:txBody>
      </p:sp>
      <p:sp>
        <p:nvSpPr>
          <p:cNvPr id="1038" name="Text Box 17"/>
          <p:cNvSpPr txBox="1">
            <a:spLocks noChangeArrowheads="1"/>
          </p:cNvSpPr>
          <p:nvPr/>
        </p:nvSpPr>
        <p:spPr bwMode="auto">
          <a:xfrm>
            <a:off x="5580064" y="5328725"/>
            <a:ext cx="600075" cy="31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20" rIns="91438" bIns="45720"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50000"/>
              </a:spcBef>
              <a:spcAft>
                <a:spcPct val="0"/>
              </a:spcAft>
            </a:pPr>
            <a:r>
              <a:rPr lang="en-GB" altLang="en-US" sz="1400">
                <a:solidFill>
                  <a:srgbClr val="FFFFFF"/>
                </a:solidFill>
                <a:latin typeface="Calibri" panose="020F0502020204030204" pitchFamily="34" charset="0"/>
              </a:rPr>
              <a:t>n=22</a:t>
            </a:r>
          </a:p>
        </p:txBody>
      </p:sp>
      <p:sp>
        <p:nvSpPr>
          <p:cNvPr id="1039" name="TextBox 18"/>
          <p:cNvSpPr txBox="1">
            <a:spLocks noChangeArrowheads="1"/>
          </p:cNvSpPr>
          <p:nvPr/>
        </p:nvSpPr>
        <p:spPr bwMode="auto">
          <a:xfrm>
            <a:off x="1647826" y="2128838"/>
            <a:ext cx="680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20" rIns="91438" bIns="45720">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en-US" dirty="0">
                <a:solidFill>
                  <a:srgbClr val="000000"/>
                </a:solidFill>
                <a:latin typeface="Times New Roman"/>
                <a:cs typeface="Times New Roman"/>
              </a:rPr>
              <a:t>Baseline MRI lesion number and clinical status at 20 years: proportion of patients reaching EDSS score ≥6.0</a:t>
            </a:r>
            <a:r>
              <a:rPr lang="en-US" altLang="en-US" baseline="30000" dirty="0">
                <a:solidFill>
                  <a:srgbClr val="000000"/>
                </a:solidFill>
                <a:latin typeface="Times New Roman"/>
                <a:cs typeface="Times New Roman"/>
              </a:rPr>
              <a:t>1</a:t>
            </a:r>
          </a:p>
        </p:txBody>
      </p:sp>
      <p:sp>
        <p:nvSpPr>
          <p:cNvPr id="1040" name="Rectangle 60"/>
          <p:cNvSpPr>
            <a:spLocks noChangeArrowheads="1"/>
          </p:cNvSpPr>
          <p:nvPr/>
        </p:nvSpPr>
        <p:spPr bwMode="auto">
          <a:xfrm>
            <a:off x="3443289" y="5980115"/>
            <a:ext cx="2543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en-US" dirty="0">
                <a:solidFill>
                  <a:srgbClr val="000000"/>
                </a:solidFill>
                <a:latin typeface="Times New Roman"/>
                <a:cs typeface="Times New Roman"/>
              </a:rPr>
              <a:t>Number of baseline lesions</a:t>
            </a:r>
          </a:p>
        </p:txBody>
      </p:sp>
      <p:sp>
        <p:nvSpPr>
          <p:cNvPr id="1041" name="TextBox 20"/>
          <p:cNvSpPr txBox="1">
            <a:spLocks noChangeArrowheads="1"/>
          </p:cNvSpPr>
          <p:nvPr/>
        </p:nvSpPr>
        <p:spPr bwMode="auto">
          <a:xfrm rot="10800000" flipV="1">
            <a:off x="2464064" y="6350725"/>
            <a:ext cx="6425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20" rIns="91438" bIns="45720" anchor="b">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fontAlgn="base">
              <a:spcBef>
                <a:spcPct val="0"/>
              </a:spcBef>
              <a:spcAft>
                <a:spcPct val="0"/>
              </a:spcAft>
            </a:pPr>
            <a:r>
              <a:rPr lang="pt-BR" altLang="en-US" sz="1000" dirty="0" err="1" smtClean="0">
                <a:latin typeface="Times New Roman"/>
                <a:ea typeface="ヒラギノ角ゴ Pro W3"/>
                <a:cs typeface="Times New Roman"/>
              </a:rPr>
              <a:t>Fisniku</a:t>
            </a:r>
            <a:r>
              <a:rPr lang="pt-BR" altLang="en-US" sz="1000" dirty="0" smtClean="0">
                <a:latin typeface="Times New Roman"/>
                <a:ea typeface="ヒラギノ角ゴ Pro W3"/>
                <a:cs typeface="Times New Roman"/>
              </a:rPr>
              <a:t> </a:t>
            </a:r>
            <a:r>
              <a:rPr lang="pt-BR" altLang="en-US" sz="1000" dirty="0">
                <a:latin typeface="Times New Roman"/>
                <a:ea typeface="ヒラギノ角ゴ Pro W3"/>
                <a:cs typeface="Times New Roman"/>
              </a:rPr>
              <a:t>LK </a:t>
            </a:r>
            <a:r>
              <a:rPr lang="pt-BR" altLang="en-US" sz="1000" i="1" dirty="0">
                <a:latin typeface="Times New Roman"/>
                <a:ea typeface="ヒラギノ角ゴ Pro W3"/>
                <a:cs typeface="Times New Roman"/>
              </a:rPr>
              <a:t>et al.</a:t>
            </a:r>
            <a:r>
              <a:rPr lang="pt-BR" altLang="en-US" sz="1000" dirty="0">
                <a:latin typeface="Times New Roman"/>
                <a:ea typeface="ヒラギノ角ゴ Pro W3"/>
                <a:cs typeface="Times New Roman"/>
              </a:rPr>
              <a:t> </a:t>
            </a:r>
            <a:r>
              <a:rPr lang="pt-BR" altLang="en-US" sz="1000" i="1" dirty="0" err="1">
                <a:latin typeface="Times New Roman"/>
                <a:ea typeface="ヒラギノ角ゴ Pro W3"/>
                <a:cs typeface="Times New Roman"/>
              </a:rPr>
              <a:t>Brain</a:t>
            </a:r>
            <a:r>
              <a:rPr lang="pt-BR" altLang="en-US" sz="1000" dirty="0">
                <a:latin typeface="Times New Roman"/>
                <a:ea typeface="ヒラギノ角ゴ Pro W3"/>
                <a:cs typeface="Times New Roman"/>
              </a:rPr>
              <a:t> </a:t>
            </a:r>
            <a:r>
              <a:rPr lang="pt-BR" altLang="en-US" sz="1000" dirty="0" smtClean="0">
                <a:latin typeface="Times New Roman"/>
                <a:ea typeface="ヒラギノ角ゴ Pro W3"/>
                <a:cs typeface="Times New Roman"/>
              </a:rPr>
              <a:t>2008 </a:t>
            </a:r>
            <a:r>
              <a:rPr lang="pt-BR" altLang="en-US" sz="1000" dirty="0">
                <a:latin typeface="Times New Roman"/>
                <a:ea typeface="ヒラギノ角ゴ Pro W3"/>
                <a:cs typeface="Times New Roman"/>
              </a:rPr>
              <a:t/>
            </a:r>
            <a:br>
              <a:rPr lang="pt-BR" altLang="en-US" sz="1000" dirty="0">
                <a:latin typeface="Times New Roman"/>
                <a:ea typeface="ヒラギノ角ゴ Pro W3"/>
                <a:cs typeface="Times New Roman"/>
              </a:rPr>
            </a:br>
            <a:r>
              <a:rPr lang="pt-BR" altLang="en-US" sz="1000" dirty="0" err="1" smtClean="0">
                <a:latin typeface="Times New Roman"/>
                <a:ea typeface="ヒラギノ角ゴ Pro W3"/>
                <a:cs typeface="Times New Roman"/>
              </a:rPr>
              <a:t>Brex</a:t>
            </a:r>
            <a:r>
              <a:rPr lang="pt-BR" altLang="en-US" sz="1000" dirty="0" smtClean="0">
                <a:latin typeface="Times New Roman"/>
                <a:ea typeface="ヒラギノ角ゴ Pro W3"/>
                <a:cs typeface="Times New Roman"/>
              </a:rPr>
              <a:t> </a:t>
            </a:r>
            <a:r>
              <a:rPr lang="pt-BR" altLang="en-US" sz="1000" dirty="0">
                <a:latin typeface="Times New Roman"/>
                <a:ea typeface="ヒラギノ角ゴ Pro W3"/>
                <a:cs typeface="Times New Roman"/>
              </a:rPr>
              <a:t>PA </a:t>
            </a:r>
            <a:r>
              <a:rPr lang="pt-BR" altLang="en-US" sz="1000" i="1" dirty="0">
                <a:latin typeface="Times New Roman"/>
                <a:ea typeface="ヒラギノ角ゴ Pro W3"/>
                <a:cs typeface="Times New Roman"/>
              </a:rPr>
              <a:t>et al. N </a:t>
            </a:r>
            <a:r>
              <a:rPr lang="pt-BR" altLang="en-US" sz="1000" i="1" dirty="0" err="1">
                <a:latin typeface="Times New Roman"/>
                <a:ea typeface="ヒラギノ角ゴ Pro W3"/>
                <a:cs typeface="Times New Roman"/>
              </a:rPr>
              <a:t>Engl</a:t>
            </a:r>
            <a:r>
              <a:rPr lang="pt-BR" altLang="en-US" sz="1000" i="1" dirty="0">
                <a:latin typeface="Times New Roman"/>
                <a:ea typeface="ヒラギノ角ゴ Pro W3"/>
                <a:cs typeface="Times New Roman"/>
              </a:rPr>
              <a:t> J </a:t>
            </a:r>
            <a:r>
              <a:rPr lang="pt-BR" altLang="en-US" sz="1000" i="1" dirty="0" err="1">
                <a:latin typeface="Times New Roman"/>
                <a:ea typeface="ヒラギノ角ゴ Pro W3"/>
                <a:cs typeface="Times New Roman"/>
              </a:rPr>
              <a:t>Med</a:t>
            </a:r>
            <a:r>
              <a:rPr lang="pt-BR" altLang="en-US" sz="1000" i="1" dirty="0">
                <a:latin typeface="Times New Roman"/>
                <a:ea typeface="ヒラギノ角ゴ Pro W3"/>
                <a:cs typeface="Times New Roman"/>
              </a:rPr>
              <a:t> </a:t>
            </a:r>
            <a:r>
              <a:rPr lang="pt-BR" altLang="en-US" sz="1000" dirty="0" smtClean="0">
                <a:latin typeface="Times New Roman"/>
                <a:ea typeface="ヒラギノ角ゴ Pro W3"/>
                <a:cs typeface="Times New Roman"/>
              </a:rPr>
              <a:t>2002</a:t>
            </a:r>
            <a:endParaRPr lang="en-GB" altLang="en-US" sz="1000" dirty="0">
              <a:latin typeface="Times New Roman"/>
              <a:cs typeface="Times New Roman"/>
            </a:endParaRPr>
          </a:p>
        </p:txBody>
      </p:sp>
      <p:sp>
        <p:nvSpPr>
          <p:cNvPr id="1042" name="Text Box 17"/>
          <p:cNvSpPr txBox="1">
            <a:spLocks noChangeArrowheads="1"/>
          </p:cNvSpPr>
          <p:nvPr/>
        </p:nvSpPr>
        <p:spPr bwMode="auto">
          <a:xfrm>
            <a:off x="7300914" y="5328725"/>
            <a:ext cx="600075" cy="31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20" rIns="91438" bIns="45720"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50000"/>
              </a:spcBef>
              <a:spcAft>
                <a:spcPct val="0"/>
              </a:spcAft>
            </a:pPr>
            <a:r>
              <a:rPr lang="en-GB" altLang="en-US" sz="1400">
                <a:solidFill>
                  <a:srgbClr val="FFFFFF"/>
                </a:solidFill>
                <a:latin typeface="Calibri" panose="020F0502020204030204" pitchFamily="34" charset="0"/>
              </a:rPr>
              <a:t>n=34</a:t>
            </a:r>
          </a:p>
        </p:txBody>
      </p:sp>
      <p:sp>
        <p:nvSpPr>
          <p:cNvPr id="22" name="Text Box 2"/>
          <p:cNvSpPr txBox="1">
            <a:spLocks noGrp="1" noChangeArrowheads="1"/>
          </p:cNvSpPr>
          <p:nvPr>
            <p:ph type="title"/>
          </p:nvPr>
        </p:nvSpPr>
        <p:spPr>
          <a:xfrm>
            <a:off x="25056" y="-112672"/>
            <a:ext cx="8229600" cy="1022819"/>
          </a:xfrm>
          <a:prstGeom prst="rect">
            <a:avLst/>
          </a:prstGeom>
        </p:spPr>
        <p:txBody>
          <a:bodyPr lIns="91438" tIns="45720" rIns="91438" bIns="45720">
            <a:normAutofit/>
          </a:bodyPr>
          <a:lstStyle>
            <a:lvl1pPr algn="ctr" defTabSz="722313" rtl="0" eaLnBrk="0" fontAlgn="base" hangingPunct="0">
              <a:spcBef>
                <a:spcPct val="0"/>
              </a:spcBef>
              <a:spcAft>
                <a:spcPct val="0"/>
              </a:spcAft>
              <a:defRPr sz="3800" b="1" kern="1200">
                <a:solidFill>
                  <a:schemeClr val="tx2"/>
                </a:solidFill>
                <a:effectLst>
                  <a:outerShdw blurRad="38100" dist="38100" dir="2700000" algn="tl">
                    <a:srgbClr val="FFFFFF"/>
                  </a:outerShdw>
                </a:effectLst>
                <a:latin typeface="+mj-lt"/>
                <a:ea typeface="+mj-ea"/>
                <a:cs typeface="ＭＳ Ｐゴシック" charset="0"/>
              </a:defRPr>
            </a:lvl1pPr>
            <a:lvl2pPr algn="ctr" defTabSz="722313" rtl="0" eaLnBrk="0" fontAlgn="base" hangingPunct="0">
              <a:spcBef>
                <a:spcPct val="0"/>
              </a:spcBef>
              <a:spcAft>
                <a:spcPct val="0"/>
              </a:spcAft>
              <a:defRPr sz="3800" b="1">
                <a:solidFill>
                  <a:schemeClr val="tx2"/>
                </a:solidFill>
                <a:effectLst>
                  <a:outerShdw blurRad="38100" dist="38100" dir="2700000" algn="tl">
                    <a:srgbClr val="FFFFFF"/>
                  </a:outerShdw>
                </a:effectLst>
                <a:latin typeface="Arial" charset="0"/>
                <a:ea typeface="ＭＳ Ｐゴシック" charset="0"/>
                <a:cs typeface="ＭＳ Ｐゴシック" charset="0"/>
              </a:defRPr>
            </a:lvl2pPr>
            <a:lvl3pPr algn="ctr" defTabSz="722313" rtl="0" eaLnBrk="0" fontAlgn="base" hangingPunct="0">
              <a:spcBef>
                <a:spcPct val="0"/>
              </a:spcBef>
              <a:spcAft>
                <a:spcPct val="0"/>
              </a:spcAft>
              <a:defRPr sz="3800" b="1">
                <a:solidFill>
                  <a:schemeClr val="tx2"/>
                </a:solidFill>
                <a:effectLst>
                  <a:outerShdw blurRad="38100" dist="38100" dir="2700000" algn="tl">
                    <a:srgbClr val="FFFFFF"/>
                  </a:outerShdw>
                </a:effectLst>
                <a:latin typeface="Arial" charset="0"/>
                <a:ea typeface="ＭＳ Ｐゴシック" charset="0"/>
                <a:cs typeface="ＭＳ Ｐゴシック" charset="0"/>
              </a:defRPr>
            </a:lvl3pPr>
            <a:lvl4pPr algn="ctr" defTabSz="722313" rtl="0" eaLnBrk="0" fontAlgn="base" hangingPunct="0">
              <a:spcBef>
                <a:spcPct val="0"/>
              </a:spcBef>
              <a:spcAft>
                <a:spcPct val="0"/>
              </a:spcAft>
              <a:defRPr sz="3800" b="1">
                <a:solidFill>
                  <a:schemeClr val="tx2"/>
                </a:solidFill>
                <a:effectLst>
                  <a:outerShdw blurRad="38100" dist="38100" dir="2700000" algn="tl">
                    <a:srgbClr val="FFFFFF"/>
                  </a:outerShdw>
                </a:effectLst>
                <a:latin typeface="Arial" charset="0"/>
                <a:ea typeface="ＭＳ Ｐゴシック" charset="0"/>
                <a:cs typeface="ＭＳ Ｐゴシック" charset="0"/>
              </a:defRPr>
            </a:lvl4pPr>
            <a:lvl5pPr algn="ctr" defTabSz="722313" rtl="0" eaLnBrk="0" fontAlgn="base" hangingPunct="0">
              <a:spcBef>
                <a:spcPct val="0"/>
              </a:spcBef>
              <a:spcAft>
                <a:spcPct val="0"/>
              </a:spcAft>
              <a:defRPr sz="3800" b="1">
                <a:solidFill>
                  <a:schemeClr val="tx2"/>
                </a:solidFill>
                <a:effectLst>
                  <a:outerShdw blurRad="38100" dist="38100" dir="2700000" algn="tl">
                    <a:srgbClr val="FFFFFF"/>
                  </a:outerShdw>
                </a:effectLst>
                <a:latin typeface="Arial" charset="0"/>
                <a:ea typeface="ＭＳ Ｐゴシック" charset="0"/>
                <a:cs typeface="ＭＳ Ｐゴシック" charset="0"/>
              </a:defRPr>
            </a:lvl5pPr>
            <a:lvl6pPr marL="457200" algn="ctr" defTabSz="722313" rtl="0" eaLnBrk="0" fontAlgn="base" hangingPunct="0">
              <a:spcBef>
                <a:spcPct val="0"/>
              </a:spcBef>
              <a:spcAft>
                <a:spcPct val="0"/>
              </a:spcAft>
              <a:defRPr sz="3800" b="1">
                <a:solidFill>
                  <a:schemeClr val="tx2"/>
                </a:solidFill>
                <a:effectLst>
                  <a:outerShdw blurRad="38100" dist="38100" dir="2700000" algn="tl">
                    <a:srgbClr val="FFFFFF"/>
                  </a:outerShdw>
                </a:effectLst>
                <a:latin typeface="Arial" charset="0"/>
                <a:ea typeface="ＭＳ Ｐゴシック" charset="0"/>
              </a:defRPr>
            </a:lvl6pPr>
            <a:lvl7pPr marL="914400" algn="ctr" defTabSz="722313" rtl="0" eaLnBrk="0" fontAlgn="base" hangingPunct="0">
              <a:spcBef>
                <a:spcPct val="0"/>
              </a:spcBef>
              <a:spcAft>
                <a:spcPct val="0"/>
              </a:spcAft>
              <a:defRPr sz="3800" b="1">
                <a:solidFill>
                  <a:schemeClr val="tx2"/>
                </a:solidFill>
                <a:effectLst>
                  <a:outerShdw blurRad="38100" dist="38100" dir="2700000" algn="tl">
                    <a:srgbClr val="FFFFFF"/>
                  </a:outerShdw>
                </a:effectLst>
                <a:latin typeface="Arial" charset="0"/>
                <a:ea typeface="ＭＳ Ｐゴシック" charset="0"/>
              </a:defRPr>
            </a:lvl7pPr>
            <a:lvl8pPr marL="1371600" algn="ctr" defTabSz="722313" rtl="0" eaLnBrk="0" fontAlgn="base" hangingPunct="0">
              <a:spcBef>
                <a:spcPct val="0"/>
              </a:spcBef>
              <a:spcAft>
                <a:spcPct val="0"/>
              </a:spcAft>
              <a:defRPr sz="3800" b="1">
                <a:solidFill>
                  <a:schemeClr val="tx2"/>
                </a:solidFill>
                <a:effectLst>
                  <a:outerShdw blurRad="38100" dist="38100" dir="2700000" algn="tl">
                    <a:srgbClr val="FFFFFF"/>
                  </a:outerShdw>
                </a:effectLst>
                <a:latin typeface="Arial" charset="0"/>
                <a:ea typeface="ＭＳ Ｐゴシック" charset="0"/>
              </a:defRPr>
            </a:lvl8pPr>
            <a:lvl9pPr marL="1828800" algn="ctr" defTabSz="722313" rtl="0" eaLnBrk="0" fontAlgn="base" hangingPunct="0">
              <a:spcBef>
                <a:spcPct val="0"/>
              </a:spcBef>
              <a:spcAft>
                <a:spcPct val="0"/>
              </a:spcAft>
              <a:defRPr sz="3800" b="1">
                <a:solidFill>
                  <a:schemeClr val="tx2"/>
                </a:solidFill>
                <a:effectLst>
                  <a:outerShdw blurRad="38100" dist="38100" dir="2700000" algn="tl">
                    <a:srgbClr val="FFFFFF"/>
                  </a:outerShdw>
                </a:effectLst>
                <a:latin typeface="Arial" charset="0"/>
                <a:ea typeface="ＭＳ Ｐゴシック" charset="0"/>
              </a:defRPr>
            </a:lvl9pPr>
          </a:lstStyle>
          <a:p>
            <a:pPr algn="l">
              <a:defRPr/>
            </a:pPr>
            <a:r>
              <a:rPr lang="it-IT" sz="4000" b="0" i="1" dirty="0">
                <a:solidFill>
                  <a:srgbClr val="FF0000"/>
                </a:solidFill>
                <a:effectLst/>
                <a:latin typeface="Times New Roman"/>
                <a:ea typeface="ＭＳ Ｐゴシック"/>
                <a:cs typeface="Times New Roman"/>
              </a:rPr>
              <a:t>MS Lesion &amp; </a:t>
            </a:r>
            <a:r>
              <a:rPr lang="it-IT" sz="4000" b="0" i="1" dirty="0" err="1">
                <a:solidFill>
                  <a:srgbClr val="FF0000"/>
                </a:solidFill>
                <a:effectLst/>
                <a:latin typeface="Times New Roman"/>
                <a:ea typeface="ＭＳ Ｐゴシック"/>
                <a:cs typeface="Times New Roman"/>
              </a:rPr>
              <a:t>Disability</a:t>
            </a:r>
            <a:endParaRPr lang="it-IT" sz="4000" b="0" i="1" dirty="0">
              <a:solidFill>
                <a:srgbClr val="FF0000"/>
              </a:solidFill>
              <a:effectLst/>
              <a:latin typeface="Times New Roman"/>
              <a:ea typeface="ＭＳ Ｐゴシック"/>
              <a:cs typeface="Times New Roman"/>
            </a:endParaRPr>
          </a:p>
        </p:txBody>
      </p:sp>
    </p:spTree>
    <p:extLst>
      <p:ext uri="{BB962C8B-B14F-4D97-AF65-F5344CB8AC3E}">
        <p14:creationId xmlns:p14="http://schemas.microsoft.com/office/powerpoint/2010/main" val="248627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a:extLst>
              <a:ext uri="{FF2B5EF4-FFF2-40B4-BE49-F238E27FC236}">
                <a16:creationId xmlns="" xmlns:a16="http://schemas.microsoft.com/office/drawing/2014/main" id="{B55C7D04-10F3-FA49-9F5C-EF7AD473F1DA}"/>
              </a:ext>
            </a:extLst>
          </p:cNvPr>
          <p:cNvSpPr txBox="1">
            <a:spLocks noChangeArrowheads="1"/>
          </p:cNvSpPr>
          <p:nvPr/>
        </p:nvSpPr>
        <p:spPr bwMode="auto">
          <a:xfrm>
            <a:off x="256116" y="1097268"/>
            <a:ext cx="6325791" cy="313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808080"/>
                </a:solidFill>
                <a:latin typeface="Calibri" panose="020F050202020403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808080"/>
                </a:solidFill>
                <a:latin typeface="Calibri" panose="020F050202020403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808080"/>
                </a:solidFill>
                <a:latin typeface="Calibri" panose="020F050202020403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9pPr>
          </a:lstStyle>
          <a:p>
            <a:pPr>
              <a:lnSpc>
                <a:spcPct val="85000"/>
              </a:lnSpc>
              <a:spcBef>
                <a:spcPct val="0"/>
              </a:spcBef>
              <a:buClrTx/>
              <a:buFontTx/>
              <a:buNone/>
            </a:pPr>
            <a:r>
              <a:rPr lang="it-IT" altLang="it-IT" sz="1800" b="1" dirty="0" err="1">
                <a:solidFill>
                  <a:schemeClr val="tx2">
                    <a:lumMod val="75000"/>
                  </a:schemeClr>
                </a:solidFill>
                <a:latin typeface="Times New Roman"/>
                <a:cs typeface="Times New Roman"/>
              </a:rPr>
              <a:t>Correlation</a:t>
            </a:r>
            <a:r>
              <a:rPr lang="it-IT" altLang="it-IT" sz="1800" b="1" dirty="0">
                <a:solidFill>
                  <a:schemeClr val="tx2">
                    <a:lumMod val="75000"/>
                  </a:schemeClr>
                </a:solidFill>
                <a:latin typeface="Times New Roman"/>
                <a:cs typeface="Times New Roman"/>
              </a:rPr>
              <a:t> </a:t>
            </a:r>
            <a:r>
              <a:rPr lang="it-IT" altLang="it-IT" sz="1800" b="1" dirty="0" err="1">
                <a:solidFill>
                  <a:schemeClr val="tx2">
                    <a:lumMod val="75000"/>
                  </a:schemeClr>
                </a:solidFill>
                <a:latin typeface="Times New Roman"/>
                <a:cs typeface="Times New Roman"/>
              </a:rPr>
              <a:t>between</a:t>
            </a:r>
            <a:r>
              <a:rPr lang="it-IT" altLang="it-IT" sz="1800" b="1" dirty="0">
                <a:solidFill>
                  <a:schemeClr val="tx2">
                    <a:lumMod val="75000"/>
                  </a:schemeClr>
                </a:solidFill>
                <a:latin typeface="Times New Roman"/>
                <a:cs typeface="Times New Roman"/>
              </a:rPr>
              <a:t> </a:t>
            </a:r>
            <a:r>
              <a:rPr lang="it-IT" altLang="it-IT" sz="1800" b="1" dirty="0" err="1">
                <a:solidFill>
                  <a:schemeClr val="tx2">
                    <a:lumMod val="75000"/>
                  </a:schemeClr>
                </a:solidFill>
                <a:latin typeface="Times New Roman"/>
                <a:cs typeface="Times New Roman"/>
              </a:rPr>
              <a:t>active</a:t>
            </a:r>
            <a:r>
              <a:rPr lang="it-IT" altLang="it-IT" sz="1800" b="1" dirty="0">
                <a:solidFill>
                  <a:schemeClr val="tx2">
                    <a:lumMod val="75000"/>
                  </a:schemeClr>
                </a:solidFill>
                <a:latin typeface="Times New Roman"/>
                <a:cs typeface="Times New Roman"/>
              </a:rPr>
              <a:t> </a:t>
            </a:r>
            <a:r>
              <a:rPr lang="it-IT" altLang="it-IT" sz="1800" b="1" dirty="0" err="1">
                <a:solidFill>
                  <a:schemeClr val="tx2">
                    <a:lumMod val="75000"/>
                  </a:schemeClr>
                </a:solidFill>
                <a:latin typeface="Times New Roman"/>
                <a:cs typeface="Times New Roman"/>
              </a:rPr>
              <a:t>lesions</a:t>
            </a:r>
            <a:r>
              <a:rPr lang="it-IT" altLang="it-IT" sz="1800" b="1" dirty="0">
                <a:solidFill>
                  <a:schemeClr val="tx2">
                    <a:lumMod val="75000"/>
                  </a:schemeClr>
                </a:solidFill>
                <a:latin typeface="Times New Roman"/>
                <a:cs typeface="Times New Roman"/>
              </a:rPr>
              <a:t> and relapse rate</a:t>
            </a:r>
          </a:p>
        </p:txBody>
      </p:sp>
      <p:pic>
        <p:nvPicPr>
          <p:cNvPr id="22532" name="Picture 3">
            <a:extLst>
              <a:ext uri="{FF2B5EF4-FFF2-40B4-BE49-F238E27FC236}">
                <a16:creationId xmlns="" xmlns:a16="http://schemas.microsoft.com/office/drawing/2014/main" id="{E80717E1-B787-F94C-9164-98926AF23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131"/>
          <a:stretch>
            <a:fillRect/>
          </a:stretch>
        </p:blipFill>
        <p:spPr bwMode="auto">
          <a:xfrm>
            <a:off x="450552" y="5059358"/>
            <a:ext cx="4207736" cy="1642007"/>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r="1131"/>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2533" name="Group 4">
            <a:extLst>
              <a:ext uri="{FF2B5EF4-FFF2-40B4-BE49-F238E27FC236}">
                <a16:creationId xmlns="" xmlns:a16="http://schemas.microsoft.com/office/drawing/2014/main" id="{8EDE75E3-C96F-744A-BB42-7DB4F0E7F012}"/>
              </a:ext>
            </a:extLst>
          </p:cNvPr>
          <p:cNvGrpSpPr>
            <a:grpSpLocks/>
          </p:cNvGrpSpPr>
          <p:nvPr/>
        </p:nvGrpSpPr>
        <p:grpSpPr bwMode="auto">
          <a:xfrm>
            <a:off x="323851" y="1788171"/>
            <a:ext cx="8089074" cy="3056779"/>
            <a:chOff x="396" y="1145"/>
            <a:chExt cx="5733" cy="1918"/>
          </a:xfrm>
        </p:grpSpPr>
        <p:pic>
          <p:nvPicPr>
            <p:cNvPr id="22536" name="Picture 5">
              <a:extLst>
                <a:ext uri="{FF2B5EF4-FFF2-40B4-BE49-F238E27FC236}">
                  <a16:creationId xmlns="" xmlns:a16="http://schemas.microsoft.com/office/drawing/2014/main" id="{C20EFBD5-8449-624B-AD09-9D7C84C6B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303"/>
            <a:stretch>
              <a:fillRect/>
            </a:stretch>
          </p:blipFill>
          <p:spPr bwMode="auto">
            <a:xfrm>
              <a:off x="396" y="1145"/>
              <a:ext cx="5733" cy="1918"/>
            </a:xfrm>
            <a:prstGeom prst="rect">
              <a:avLst/>
            </a:prstGeom>
            <a:noFill/>
            <a:ln>
              <a:noFill/>
            </a:ln>
            <a:effectLst/>
            <a:extLst>
              <a:ext uri="{909E8E84-426E-40dd-AFC4-6F175D3DCCD1}">
                <a14:hiddenFill xmlns:a14="http://schemas.microsoft.com/office/drawing/2010/main">
                  <a:blipFill dpi="0" rotWithShape="0">
                    <a:blip/>
                    <a:srcRect b="1030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2537" name="Group 6">
              <a:extLst>
                <a:ext uri="{FF2B5EF4-FFF2-40B4-BE49-F238E27FC236}">
                  <a16:creationId xmlns="" xmlns:a16="http://schemas.microsoft.com/office/drawing/2014/main" id="{097A2604-BDC1-7D42-A825-64B5F2F12D92}"/>
                </a:ext>
              </a:extLst>
            </p:cNvPr>
            <p:cNvGrpSpPr>
              <a:grpSpLocks/>
            </p:cNvGrpSpPr>
            <p:nvPr/>
          </p:nvGrpSpPr>
          <p:grpSpPr bwMode="auto">
            <a:xfrm>
              <a:off x="490" y="1164"/>
              <a:ext cx="1046" cy="406"/>
              <a:chOff x="490" y="1164"/>
              <a:chExt cx="1046" cy="406"/>
            </a:xfrm>
          </p:grpSpPr>
          <p:sp>
            <p:nvSpPr>
              <p:cNvPr id="22545" name="Text Box 7">
                <a:extLst>
                  <a:ext uri="{FF2B5EF4-FFF2-40B4-BE49-F238E27FC236}">
                    <a16:creationId xmlns="" xmlns:a16="http://schemas.microsoft.com/office/drawing/2014/main" id="{C52F44FC-36C3-AA4B-9447-C7F949EA3D92}"/>
                  </a:ext>
                </a:extLst>
              </p:cNvPr>
              <p:cNvSpPr txBox="1">
                <a:spLocks noChangeArrowheads="1"/>
              </p:cNvSpPr>
              <p:nvPr/>
            </p:nvSpPr>
            <p:spPr bwMode="auto">
              <a:xfrm>
                <a:off x="638" y="1164"/>
                <a:ext cx="898"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808080"/>
                    </a:solidFill>
                    <a:latin typeface="Calibri" panose="020F050202020403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808080"/>
                    </a:solidFill>
                    <a:latin typeface="Calibri" panose="020F050202020403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808080"/>
                    </a:solidFill>
                    <a:latin typeface="Calibri" panose="020F050202020403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9pPr>
              </a:lstStyle>
              <a:p>
                <a:pPr>
                  <a:lnSpc>
                    <a:spcPct val="80000"/>
                  </a:lnSpc>
                  <a:spcBef>
                    <a:spcPct val="0"/>
                  </a:spcBef>
                  <a:buClrTx/>
                  <a:buFontTx/>
                  <a:buNone/>
                </a:pPr>
                <a:r>
                  <a:rPr lang="it-IT" altLang="it-IT" sz="900" dirty="0">
                    <a:solidFill>
                      <a:srgbClr val="000000"/>
                    </a:solidFill>
                    <a:latin typeface="Times New Roman"/>
                    <a:cs typeface="Times New Roman"/>
                  </a:rPr>
                  <a:t>Placebo-</a:t>
                </a:r>
                <a:r>
                  <a:rPr lang="it-IT" altLang="it-IT" sz="900" dirty="0" err="1">
                    <a:solidFill>
                      <a:srgbClr val="000000"/>
                    </a:solidFill>
                    <a:latin typeface="Times New Roman"/>
                    <a:cs typeface="Times New Roman"/>
                  </a:rPr>
                  <a:t>controlled</a:t>
                </a:r>
                <a:r>
                  <a:rPr lang="it-IT" altLang="it-IT" sz="900" dirty="0">
                    <a:solidFill>
                      <a:srgbClr val="000000"/>
                    </a:solidFill>
                    <a:latin typeface="Times New Roman"/>
                    <a:cs typeface="Times New Roman"/>
                  </a:rPr>
                  <a:t> trials</a:t>
                </a:r>
              </a:p>
              <a:p>
                <a:pPr>
                  <a:lnSpc>
                    <a:spcPct val="80000"/>
                  </a:lnSpc>
                  <a:spcBef>
                    <a:spcPct val="0"/>
                  </a:spcBef>
                  <a:buClrTx/>
                  <a:buFontTx/>
                  <a:buNone/>
                </a:pPr>
                <a:r>
                  <a:rPr lang="it-IT" altLang="it-IT" sz="900" dirty="0">
                    <a:solidFill>
                      <a:srgbClr val="000000"/>
                    </a:solidFill>
                    <a:latin typeface="Times New Roman"/>
                    <a:cs typeface="Times New Roman"/>
                  </a:rPr>
                  <a:t>R</a:t>
                </a:r>
                <a:r>
                  <a:rPr lang="it-IT" altLang="it-IT" sz="900" baseline="30000" dirty="0">
                    <a:solidFill>
                      <a:srgbClr val="000000"/>
                    </a:solidFill>
                    <a:latin typeface="Times New Roman"/>
                    <a:cs typeface="Times New Roman"/>
                  </a:rPr>
                  <a:t>2</a:t>
                </a:r>
                <a:r>
                  <a:rPr lang="it-IT" altLang="it-IT" sz="900" dirty="0">
                    <a:solidFill>
                      <a:srgbClr val="000000"/>
                    </a:solidFill>
                    <a:latin typeface="Times New Roman"/>
                    <a:cs typeface="Times New Roman"/>
                  </a:rPr>
                  <a:t> = 0.76</a:t>
                </a:r>
              </a:p>
            </p:txBody>
          </p:sp>
          <p:sp>
            <p:nvSpPr>
              <p:cNvPr id="22546" name="Text Box 8">
                <a:extLst>
                  <a:ext uri="{FF2B5EF4-FFF2-40B4-BE49-F238E27FC236}">
                    <a16:creationId xmlns="" xmlns:a16="http://schemas.microsoft.com/office/drawing/2014/main" id="{0549C4D1-6A1F-234C-B8D5-5BB97A4937C2}"/>
                  </a:ext>
                </a:extLst>
              </p:cNvPr>
              <p:cNvSpPr txBox="1">
                <a:spLocks noChangeArrowheads="1"/>
              </p:cNvSpPr>
              <p:nvPr/>
            </p:nvSpPr>
            <p:spPr bwMode="auto">
              <a:xfrm>
                <a:off x="638" y="1384"/>
                <a:ext cx="858"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808080"/>
                    </a:solidFill>
                    <a:latin typeface="Calibri" panose="020F050202020403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808080"/>
                    </a:solidFill>
                    <a:latin typeface="Calibri" panose="020F050202020403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808080"/>
                    </a:solidFill>
                    <a:latin typeface="Calibri" panose="020F050202020403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9pPr>
              </a:lstStyle>
              <a:p>
                <a:pPr>
                  <a:lnSpc>
                    <a:spcPct val="80000"/>
                  </a:lnSpc>
                  <a:spcBef>
                    <a:spcPct val="0"/>
                  </a:spcBef>
                  <a:buClrTx/>
                  <a:buFontTx/>
                  <a:buNone/>
                </a:pPr>
                <a:r>
                  <a:rPr lang="it-IT" altLang="it-IT" sz="900" dirty="0">
                    <a:solidFill>
                      <a:srgbClr val="000000"/>
                    </a:solidFill>
                    <a:latin typeface="Times New Roman"/>
                    <a:cs typeface="Times New Roman"/>
                  </a:rPr>
                  <a:t>Active-</a:t>
                </a:r>
                <a:r>
                  <a:rPr lang="it-IT" altLang="it-IT" sz="900" dirty="0" err="1">
                    <a:solidFill>
                      <a:srgbClr val="000000"/>
                    </a:solidFill>
                    <a:latin typeface="Times New Roman"/>
                    <a:cs typeface="Times New Roman"/>
                  </a:rPr>
                  <a:t>controlled</a:t>
                </a:r>
                <a:r>
                  <a:rPr lang="it-IT" altLang="it-IT" sz="900" dirty="0">
                    <a:solidFill>
                      <a:srgbClr val="000000"/>
                    </a:solidFill>
                    <a:latin typeface="Times New Roman"/>
                    <a:cs typeface="Times New Roman"/>
                  </a:rPr>
                  <a:t> trials</a:t>
                </a:r>
              </a:p>
              <a:p>
                <a:pPr>
                  <a:lnSpc>
                    <a:spcPct val="80000"/>
                  </a:lnSpc>
                  <a:spcBef>
                    <a:spcPct val="0"/>
                  </a:spcBef>
                  <a:buClrTx/>
                  <a:buFontTx/>
                  <a:buNone/>
                </a:pPr>
                <a:r>
                  <a:rPr lang="it-IT" altLang="it-IT" sz="900" dirty="0">
                    <a:solidFill>
                      <a:srgbClr val="000000"/>
                    </a:solidFill>
                    <a:latin typeface="Times New Roman"/>
                    <a:cs typeface="Times New Roman"/>
                  </a:rPr>
                  <a:t>R</a:t>
                </a:r>
                <a:r>
                  <a:rPr lang="it-IT" altLang="it-IT" sz="900" baseline="30000" dirty="0">
                    <a:solidFill>
                      <a:srgbClr val="000000"/>
                    </a:solidFill>
                    <a:latin typeface="Times New Roman"/>
                    <a:cs typeface="Times New Roman"/>
                  </a:rPr>
                  <a:t>2</a:t>
                </a:r>
                <a:r>
                  <a:rPr lang="it-IT" altLang="it-IT" sz="900" dirty="0">
                    <a:solidFill>
                      <a:srgbClr val="000000"/>
                    </a:solidFill>
                    <a:latin typeface="Times New Roman"/>
                    <a:cs typeface="Times New Roman"/>
                  </a:rPr>
                  <a:t> = 0.64</a:t>
                </a:r>
              </a:p>
            </p:txBody>
          </p:sp>
          <p:sp>
            <p:nvSpPr>
              <p:cNvPr id="22547" name="Line 9">
                <a:extLst>
                  <a:ext uri="{FF2B5EF4-FFF2-40B4-BE49-F238E27FC236}">
                    <a16:creationId xmlns="" xmlns:a16="http://schemas.microsoft.com/office/drawing/2014/main" id="{579A0EEB-8219-C346-B3FC-257784D9EFC3}"/>
                  </a:ext>
                </a:extLst>
              </p:cNvPr>
              <p:cNvSpPr>
                <a:spLocks noChangeShapeType="1"/>
              </p:cNvSpPr>
              <p:nvPr/>
            </p:nvSpPr>
            <p:spPr bwMode="auto">
              <a:xfrm>
                <a:off x="492" y="1285"/>
                <a:ext cx="125" cy="0"/>
              </a:xfrm>
              <a:prstGeom prst="line">
                <a:avLst/>
              </a:prstGeom>
              <a:noFill/>
              <a:ln w="19080" cap="sq">
                <a:solidFill>
                  <a:srgbClr val="0099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013"/>
              </a:p>
            </p:txBody>
          </p:sp>
          <p:sp>
            <p:nvSpPr>
              <p:cNvPr id="22548" name="Line 10">
                <a:extLst>
                  <a:ext uri="{FF2B5EF4-FFF2-40B4-BE49-F238E27FC236}">
                    <a16:creationId xmlns="" xmlns:a16="http://schemas.microsoft.com/office/drawing/2014/main" id="{C698FACD-B635-A145-8F9C-EB47B6243D1A}"/>
                  </a:ext>
                </a:extLst>
              </p:cNvPr>
              <p:cNvSpPr>
                <a:spLocks noChangeShapeType="1"/>
              </p:cNvSpPr>
              <p:nvPr/>
            </p:nvSpPr>
            <p:spPr bwMode="auto">
              <a:xfrm>
                <a:off x="490" y="1505"/>
                <a:ext cx="125" cy="0"/>
              </a:xfrm>
              <a:prstGeom prst="line">
                <a:avLst/>
              </a:prstGeom>
              <a:noFill/>
              <a:ln w="19080" cap="sq">
                <a:solidFill>
                  <a:srgbClr val="CC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013"/>
              </a:p>
            </p:txBody>
          </p:sp>
        </p:grpSp>
        <p:grpSp>
          <p:nvGrpSpPr>
            <p:cNvPr id="22538" name="Group 11">
              <a:extLst>
                <a:ext uri="{FF2B5EF4-FFF2-40B4-BE49-F238E27FC236}">
                  <a16:creationId xmlns="" xmlns:a16="http://schemas.microsoft.com/office/drawing/2014/main" id="{F704AFD0-4EB1-C646-9F59-7E02A965A98B}"/>
                </a:ext>
              </a:extLst>
            </p:cNvPr>
            <p:cNvGrpSpPr>
              <a:grpSpLocks/>
            </p:cNvGrpSpPr>
            <p:nvPr/>
          </p:nvGrpSpPr>
          <p:grpSpPr bwMode="auto">
            <a:xfrm>
              <a:off x="3374" y="1164"/>
              <a:ext cx="1208" cy="406"/>
              <a:chOff x="3374" y="1164"/>
              <a:chExt cx="1208" cy="406"/>
            </a:xfrm>
          </p:grpSpPr>
          <p:sp>
            <p:nvSpPr>
              <p:cNvPr id="22541" name="Text Box 12">
                <a:extLst>
                  <a:ext uri="{FF2B5EF4-FFF2-40B4-BE49-F238E27FC236}">
                    <a16:creationId xmlns="" xmlns:a16="http://schemas.microsoft.com/office/drawing/2014/main" id="{85FD943E-4B8F-EF47-B122-02D0F07DCCC0}"/>
                  </a:ext>
                </a:extLst>
              </p:cNvPr>
              <p:cNvSpPr txBox="1">
                <a:spLocks noChangeArrowheads="1"/>
              </p:cNvSpPr>
              <p:nvPr/>
            </p:nvSpPr>
            <p:spPr bwMode="auto">
              <a:xfrm>
                <a:off x="3522" y="1164"/>
                <a:ext cx="978"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808080"/>
                    </a:solidFill>
                    <a:latin typeface="Calibri" panose="020F050202020403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808080"/>
                    </a:solidFill>
                    <a:latin typeface="Calibri" panose="020F050202020403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808080"/>
                    </a:solidFill>
                    <a:latin typeface="Calibri" panose="020F050202020403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9pPr>
              </a:lstStyle>
              <a:p>
                <a:pPr>
                  <a:lnSpc>
                    <a:spcPct val="80000"/>
                  </a:lnSpc>
                  <a:spcBef>
                    <a:spcPct val="0"/>
                  </a:spcBef>
                  <a:buClrTx/>
                  <a:buFontTx/>
                  <a:buNone/>
                </a:pPr>
                <a:r>
                  <a:rPr lang="it-IT" altLang="it-IT" sz="900">
                    <a:solidFill>
                      <a:srgbClr val="000000"/>
                    </a:solidFill>
                    <a:latin typeface="Times New Roman"/>
                    <a:cs typeface="Times New Roman"/>
                  </a:rPr>
                  <a:t>Phase 2 trials (6-9 months)</a:t>
                </a:r>
              </a:p>
              <a:p>
                <a:pPr>
                  <a:lnSpc>
                    <a:spcPct val="80000"/>
                  </a:lnSpc>
                  <a:spcBef>
                    <a:spcPct val="0"/>
                  </a:spcBef>
                  <a:buClrTx/>
                  <a:buFontTx/>
                  <a:buNone/>
                </a:pPr>
                <a:r>
                  <a:rPr lang="it-IT" altLang="it-IT" sz="900">
                    <a:solidFill>
                      <a:srgbClr val="000000"/>
                    </a:solidFill>
                    <a:latin typeface="Times New Roman"/>
                    <a:cs typeface="Times New Roman"/>
                  </a:rPr>
                  <a:t>R</a:t>
                </a:r>
                <a:r>
                  <a:rPr lang="it-IT" altLang="it-IT" sz="900" baseline="30000">
                    <a:solidFill>
                      <a:srgbClr val="000000"/>
                    </a:solidFill>
                    <a:latin typeface="Times New Roman"/>
                    <a:cs typeface="Times New Roman"/>
                  </a:rPr>
                  <a:t>2</a:t>
                </a:r>
                <a:r>
                  <a:rPr lang="it-IT" altLang="it-IT" sz="900">
                    <a:solidFill>
                      <a:srgbClr val="000000"/>
                    </a:solidFill>
                    <a:latin typeface="Times New Roman"/>
                    <a:cs typeface="Times New Roman"/>
                  </a:rPr>
                  <a:t> = 0.60</a:t>
                </a:r>
              </a:p>
            </p:txBody>
          </p:sp>
          <p:sp>
            <p:nvSpPr>
              <p:cNvPr id="22542" name="Text Box 13">
                <a:extLst>
                  <a:ext uri="{FF2B5EF4-FFF2-40B4-BE49-F238E27FC236}">
                    <a16:creationId xmlns="" xmlns:a16="http://schemas.microsoft.com/office/drawing/2014/main" id="{017020F7-CACD-4241-B1C7-B532C0C3B00C}"/>
                  </a:ext>
                </a:extLst>
              </p:cNvPr>
              <p:cNvSpPr txBox="1">
                <a:spLocks noChangeArrowheads="1"/>
              </p:cNvSpPr>
              <p:nvPr/>
            </p:nvSpPr>
            <p:spPr bwMode="auto">
              <a:xfrm>
                <a:off x="3522" y="1384"/>
                <a:ext cx="1060"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808080"/>
                    </a:solidFill>
                    <a:latin typeface="Calibri" panose="020F050202020403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808080"/>
                    </a:solidFill>
                    <a:latin typeface="Calibri" panose="020F050202020403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808080"/>
                    </a:solidFill>
                    <a:latin typeface="Calibri" panose="020F050202020403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808080"/>
                    </a:solidFill>
                    <a:latin typeface="Calibri" panose="020F0502020204030204" pitchFamily="34" charset="0"/>
                  </a:defRPr>
                </a:lvl9pPr>
              </a:lstStyle>
              <a:p>
                <a:pPr>
                  <a:lnSpc>
                    <a:spcPct val="80000"/>
                  </a:lnSpc>
                  <a:spcBef>
                    <a:spcPct val="0"/>
                  </a:spcBef>
                  <a:buClrTx/>
                  <a:buFontTx/>
                  <a:buNone/>
                </a:pPr>
                <a:r>
                  <a:rPr lang="it-IT" altLang="it-IT" sz="900" dirty="0" err="1">
                    <a:solidFill>
                      <a:srgbClr val="000000"/>
                    </a:solidFill>
                    <a:latin typeface="Times New Roman"/>
                    <a:cs typeface="Times New Roman"/>
                  </a:rPr>
                  <a:t>Phase</a:t>
                </a:r>
                <a:r>
                  <a:rPr lang="it-IT" altLang="it-IT" sz="900" dirty="0">
                    <a:solidFill>
                      <a:srgbClr val="000000"/>
                    </a:solidFill>
                    <a:latin typeface="Times New Roman"/>
                    <a:cs typeface="Times New Roman"/>
                  </a:rPr>
                  <a:t> 3 trials (12-36 </a:t>
                </a:r>
                <a:r>
                  <a:rPr lang="it-IT" altLang="it-IT" sz="900" dirty="0" err="1">
                    <a:solidFill>
                      <a:srgbClr val="000000"/>
                    </a:solidFill>
                    <a:latin typeface="Times New Roman"/>
                    <a:cs typeface="Times New Roman"/>
                  </a:rPr>
                  <a:t>months</a:t>
                </a:r>
                <a:r>
                  <a:rPr lang="it-IT" altLang="it-IT" sz="900" dirty="0">
                    <a:solidFill>
                      <a:srgbClr val="000000"/>
                    </a:solidFill>
                    <a:latin typeface="Times New Roman"/>
                    <a:cs typeface="Times New Roman"/>
                  </a:rPr>
                  <a:t>)</a:t>
                </a:r>
              </a:p>
              <a:p>
                <a:pPr>
                  <a:lnSpc>
                    <a:spcPct val="80000"/>
                  </a:lnSpc>
                  <a:spcBef>
                    <a:spcPct val="0"/>
                  </a:spcBef>
                  <a:buClrTx/>
                  <a:buFontTx/>
                  <a:buNone/>
                </a:pPr>
                <a:r>
                  <a:rPr lang="it-IT" altLang="it-IT" sz="900" dirty="0">
                    <a:solidFill>
                      <a:srgbClr val="000000"/>
                    </a:solidFill>
                    <a:latin typeface="Times New Roman"/>
                    <a:cs typeface="Times New Roman"/>
                  </a:rPr>
                  <a:t>R</a:t>
                </a:r>
                <a:r>
                  <a:rPr lang="it-IT" altLang="it-IT" sz="900" baseline="30000" dirty="0">
                    <a:solidFill>
                      <a:srgbClr val="000000"/>
                    </a:solidFill>
                    <a:latin typeface="Times New Roman"/>
                    <a:cs typeface="Times New Roman"/>
                  </a:rPr>
                  <a:t>2</a:t>
                </a:r>
                <a:r>
                  <a:rPr lang="it-IT" altLang="it-IT" sz="900" dirty="0">
                    <a:solidFill>
                      <a:srgbClr val="000000"/>
                    </a:solidFill>
                    <a:latin typeface="Times New Roman"/>
                    <a:cs typeface="Times New Roman"/>
                  </a:rPr>
                  <a:t> = 0.80</a:t>
                </a:r>
              </a:p>
            </p:txBody>
          </p:sp>
          <p:sp>
            <p:nvSpPr>
              <p:cNvPr id="22543" name="Line 14">
                <a:extLst>
                  <a:ext uri="{FF2B5EF4-FFF2-40B4-BE49-F238E27FC236}">
                    <a16:creationId xmlns="" xmlns:a16="http://schemas.microsoft.com/office/drawing/2014/main" id="{2A195292-7B39-D54C-BEC2-1B0CF19C52F4}"/>
                  </a:ext>
                </a:extLst>
              </p:cNvPr>
              <p:cNvSpPr>
                <a:spLocks noChangeShapeType="1"/>
              </p:cNvSpPr>
              <p:nvPr/>
            </p:nvSpPr>
            <p:spPr bwMode="auto">
              <a:xfrm>
                <a:off x="3376" y="1285"/>
                <a:ext cx="125" cy="0"/>
              </a:xfrm>
              <a:prstGeom prst="line">
                <a:avLst/>
              </a:prstGeom>
              <a:noFill/>
              <a:ln w="19080" cap="sq">
                <a:solidFill>
                  <a:srgbClr val="0099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013"/>
              </a:p>
            </p:txBody>
          </p:sp>
          <p:sp>
            <p:nvSpPr>
              <p:cNvPr id="22544" name="Line 15">
                <a:extLst>
                  <a:ext uri="{FF2B5EF4-FFF2-40B4-BE49-F238E27FC236}">
                    <a16:creationId xmlns="" xmlns:a16="http://schemas.microsoft.com/office/drawing/2014/main" id="{C2E6D9EA-A45C-EA4C-B604-4C96E7488D25}"/>
                  </a:ext>
                </a:extLst>
              </p:cNvPr>
              <p:cNvSpPr>
                <a:spLocks noChangeShapeType="1"/>
              </p:cNvSpPr>
              <p:nvPr/>
            </p:nvSpPr>
            <p:spPr bwMode="auto">
              <a:xfrm>
                <a:off x="3374" y="1505"/>
                <a:ext cx="125" cy="0"/>
              </a:xfrm>
              <a:prstGeom prst="line">
                <a:avLst/>
              </a:prstGeom>
              <a:noFill/>
              <a:ln w="19080" cap="sq">
                <a:solidFill>
                  <a:srgbClr val="CC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013"/>
              </a:p>
            </p:txBody>
          </p:sp>
        </p:grpSp>
        <p:sp>
          <p:nvSpPr>
            <p:cNvPr id="22539" name="Rectangle 16">
              <a:extLst>
                <a:ext uri="{FF2B5EF4-FFF2-40B4-BE49-F238E27FC236}">
                  <a16:creationId xmlns="" xmlns:a16="http://schemas.microsoft.com/office/drawing/2014/main" id="{DBABCDB6-2431-2E48-9CEA-E457B0674D3C}"/>
                </a:ext>
              </a:extLst>
            </p:cNvPr>
            <p:cNvSpPr>
              <a:spLocks noChangeArrowheads="1"/>
            </p:cNvSpPr>
            <p:nvPr/>
          </p:nvSpPr>
          <p:spPr bwMode="auto">
            <a:xfrm>
              <a:off x="396" y="2808"/>
              <a:ext cx="923" cy="22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ltLang="it-IT" sz="1013"/>
            </a:p>
          </p:txBody>
        </p:sp>
        <p:sp>
          <p:nvSpPr>
            <p:cNvPr id="22540" name="Rectangle 17">
              <a:extLst>
                <a:ext uri="{FF2B5EF4-FFF2-40B4-BE49-F238E27FC236}">
                  <a16:creationId xmlns="" xmlns:a16="http://schemas.microsoft.com/office/drawing/2014/main" id="{69AE442D-49B9-C646-943B-C408570C3581}"/>
                </a:ext>
              </a:extLst>
            </p:cNvPr>
            <p:cNvSpPr>
              <a:spLocks noChangeArrowheads="1"/>
            </p:cNvSpPr>
            <p:nvPr/>
          </p:nvSpPr>
          <p:spPr bwMode="auto">
            <a:xfrm>
              <a:off x="3238" y="2800"/>
              <a:ext cx="1331" cy="22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ltLang="it-IT" sz="1013"/>
            </a:p>
          </p:txBody>
        </p:sp>
      </p:grpSp>
      <p:sp>
        <p:nvSpPr>
          <p:cNvPr id="2" name="Titolo 1">
            <a:extLst>
              <a:ext uri="{FF2B5EF4-FFF2-40B4-BE49-F238E27FC236}">
                <a16:creationId xmlns="" xmlns:a16="http://schemas.microsoft.com/office/drawing/2014/main" id="{4B055157-B701-FC4A-BF81-8CC82A6C7A5D}"/>
              </a:ext>
            </a:extLst>
          </p:cNvPr>
          <p:cNvSpPr>
            <a:spLocks noGrp="1"/>
          </p:cNvSpPr>
          <p:nvPr>
            <p:ph type="title"/>
          </p:nvPr>
        </p:nvSpPr>
        <p:spPr>
          <a:xfrm>
            <a:off x="94619" y="133191"/>
            <a:ext cx="7358189" cy="670655"/>
          </a:xfrm>
        </p:spPr>
        <p:txBody>
          <a:bodyPr>
            <a:normAutofit fontScale="90000"/>
          </a:bodyPr>
          <a:lstStyle/>
          <a:p>
            <a:pPr algn="l"/>
            <a:r>
              <a:rPr lang="it-IT" i="1" dirty="0" smtClean="0">
                <a:solidFill>
                  <a:srgbClr val="FF0000"/>
                </a:solidFill>
                <a:latin typeface="Times New Roman"/>
                <a:cs typeface="Times New Roman"/>
              </a:rPr>
              <a:t>MS Lesions</a:t>
            </a:r>
            <a:r>
              <a:rPr lang="it-IT" i="1" dirty="0">
                <a:solidFill>
                  <a:srgbClr val="FF0000"/>
                </a:solidFill>
                <a:latin typeface="Times New Roman"/>
                <a:cs typeface="Times New Roman"/>
              </a:rPr>
              <a:t/>
            </a:r>
            <a:br>
              <a:rPr lang="it-IT" i="1" dirty="0">
                <a:solidFill>
                  <a:srgbClr val="FF0000"/>
                </a:solidFill>
                <a:latin typeface="Times New Roman"/>
                <a:cs typeface="Times New Roman"/>
              </a:rPr>
            </a:br>
            <a:r>
              <a:rPr lang="it-IT" sz="1800" i="1" dirty="0">
                <a:solidFill>
                  <a:srgbClr val="FF0000"/>
                </a:solidFill>
                <a:latin typeface="Times New Roman"/>
                <a:cs typeface="Times New Roman"/>
              </a:rPr>
              <a:t>Meta-</a:t>
            </a:r>
            <a:r>
              <a:rPr lang="it-IT" sz="1800" i="1" dirty="0" err="1">
                <a:solidFill>
                  <a:srgbClr val="FF0000"/>
                </a:solidFill>
                <a:latin typeface="Times New Roman"/>
                <a:cs typeface="Times New Roman"/>
              </a:rPr>
              <a:t>analysis</a:t>
            </a:r>
            <a:r>
              <a:rPr lang="it-IT" sz="1800" i="1" dirty="0">
                <a:solidFill>
                  <a:srgbClr val="FF0000"/>
                </a:solidFill>
                <a:latin typeface="Times New Roman"/>
                <a:cs typeface="Times New Roman"/>
              </a:rPr>
              <a:t> of 31 trials (18901 RRMS patients) </a:t>
            </a:r>
          </a:p>
        </p:txBody>
      </p:sp>
      <p:sp>
        <p:nvSpPr>
          <p:cNvPr id="23" name="CasellaDiTesto 22">
            <a:extLst>
              <a:ext uri="{FF2B5EF4-FFF2-40B4-BE49-F238E27FC236}">
                <a16:creationId xmlns="" xmlns:a16="http://schemas.microsoft.com/office/drawing/2014/main" id="{21C2810F-25E1-BE4F-A368-A3BC4BD1A66F}"/>
              </a:ext>
            </a:extLst>
          </p:cNvPr>
          <p:cNvSpPr txBox="1"/>
          <p:nvPr/>
        </p:nvSpPr>
        <p:spPr>
          <a:xfrm>
            <a:off x="6576492" y="6564816"/>
            <a:ext cx="2345847" cy="261610"/>
          </a:xfrm>
          <a:prstGeom prst="rect">
            <a:avLst/>
          </a:prstGeom>
        </p:spPr>
        <p:txBody>
          <a:bodyPr wrap="square" anchor="b" anchorCtr="0">
            <a:spAutoFit/>
          </a:bodyPr>
          <a:lstStyle>
            <a:defPPr>
              <a:defRPr lang="it-IT"/>
            </a:defPPr>
            <a:lvl1pPr>
              <a:defRPr sz="1000" i="1" kern="0">
                <a:solidFill>
                  <a:schemeClr val="tx1">
                    <a:lumMod val="50000"/>
                    <a:lumOff val="50000"/>
                  </a:schemeClr>
                </a:solidFill>
                <a:latin typeface="Arial" panose="020B0604020202020204" pitchFamily="34" charset="0"/>
                <a:cs typeface="Arial" panose="020B0604020202020204" pitchFamily="34" charset="0"/>
              </a:defRPr>
            </a:lvl1pPr>
          </a:lstStyle>
          <a:p>
            <a:pPr>
              <a:spcAft>
                <a:spcPts val="300"/>
              </a:spcAft>
            </a:pPr>
            <a:r>
              <a:rPr lang="en-GB" sz="1100" dirty="0" err="1">
                <a:solidFill>
                  <a:schemeClr val="tx1"/>
                </a:solidFill>
                <a:latin typeface="Times New Roman"/>
                <a:cs typeface="Times New Roman"/>
              </a:rPr>
              <a:t>Sormani</a:t>
            </a:r>
            <a:r>
              <a:rPr lang="en-GB" sz="1100" dirty="0">
                <a:solidFill>
                  <a:schemeClr val="tx1"/>
                </a:solidFill>
                <a:latin typeface="Times New Roman"/>
                <a:cs typeface="Times New Roman"/>
              </a:rPr>
              <a:t> et al., Lancet </a:t>
            </a:r>
            <a:r>
              <a:rPr lang="en-GB" sz="1100" dirty="0" err="1">
                <a:solidFill>
                  <a:schemeClr val="tx1"/>
                </a:solidFill>
                <a:latin typeface="Times New Roman"/>
                <a:cs typeface="Times New Roman"/>
              </a:rPr>
              <a:t>Neurol</a:t>
            </a:r>
            <a:r>
              <a:rPr lang="en-GB" sz="1100" dirty="0">
                <a:solidFill>
                  <a:schemeClr val="tx1"/>
                </a:solidFill>
                <a:latin typeface="Times New Roman"/>
                <a:cs typeface="Times New Roman"/>
              </a:rPr>
              <a:t> 2013</a:t>
            </a:r>
          </a:p>
        </p:txBody>
      </p:sp>
    </p:spTree>
    <p:extLst>
      <p:ext uri="{BB962C8B-B14F-4D97-AF65-F5344CB8AC3E}">
        <p14:creationId xmlns:p14="http://schemas.microsoft.com/office/powerpoint/2010/main" val="41546930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446410" y="2907697"/>
            <a:ext cx="4499025" cy="3728508"/>
          </a:xfrm>
          <a:prstGeom prst="rect">
            <a:avLst/>
          </a:prstGeom>
        </p:spPr>
      </p:pic>
      <p:pic>
        <p:nvPicPr>
          <p:cNvPr id="4" name="Picture 3"/>
          <p:cNvPicPr>
            <a:picLocks noChangeAspect="1"/>
          </p:cNvPicPr>
          <p:nvPr/>
        </p:nvPicPr>
        <p:blipFill rotWithShape="1">
          <a:blip r:embed="rId3"/>
          <a:srcRect r="3827"/>
          <a:stretch/>
        </p:blipFill>
        <p:spPr>
          <a:xfrm>
            <a:off x="6" y="3"/>
            <a:ext cx="4358758" cy="2353641"/>
          </a:xfrm>
          <a:prstGeom prst="rect">
            <a:avLst/>
          </a:prstGeom>
        </p:spPr>
      </p:pic>
      <p:pic>
        <p:nvPicPr>
          <p:cNvPr id="2" name="Picture 1"/>
          <p:cNvPicPr>
            <a:picLocks noChangeAspect="1"/>
          </p:cNvPicPr>
          <p:nvPr/>
        </p:nvPicPr>
        <p:blipFill rotWithShape="1">
          <a:blip r:embed="rId4"/>
          <a:srcRect l="6084"/>
          <a:stretch/>
        </p:blipFill>
        <p:spPr>
          <a:xfrm>
            <a:off x="271881" y="2856901"/>
            <a:ext cx="4298569" cy="3809999"/>
          </a:xfrm>
          <a:prstGeom prst="rect">
            <a:avLst/>
          </a:prstGeom>
        </p:spPr>
      </p:pic>
      <p:sp>
        <p:nvSpPr>
          <p:cNvPr id="23" name="Rectangle 22"/>
          <p:cNvSpPr/>
          <p:nvPr/>
        </p:nvSpPr>
        <p:spPr>
          <a:xfrm>
            <a:off x="676775" y="2566464"/>
            <a:ext cx="3681989" cy="312178"/>
          </a:xfrm>
          <a:prstGeom prst="rect">
            <a:avLst/>
          </a:prstGeom>
          <a:noFill/>
        </p:spPr>
        <p:txBody>
          <a:bodyPr wrap="square" lIns="91435" tIns="45720" rIns="91435" bIns="45720">
            <a:spAutoFit/>
          </a:bodyPr>
          <a:lstStyle/>
          <a:p>
            <a:pPr algn="ctr">
              <a:spcBef>
                <a:spcPct val="40000"/>
              </a:spcBef>
            </a:pPr>
            <a:r>
              <a:rPr lang="en-GB" sz="1400" b="1" dirty="0">
                <a:solidFill>
                  <a:srgbClr val="FF0000"/>
                </a:solidFill>
                <a:latin typeface="Times New Roman"/>
                <a:cs typeface="Times New Roman"/>
              </a:rPr>
              <a:t>Relevance on Conversion to CDMS</a:t>
            </a:r>
          </a:p>
        </p:txBody>
      </p:sp>
      <p:sp>
        <p:nvSpPr>
          <p:cNvPr id="24" name="Rectangle 23"/>
          <p:cNvSpPr/>
          <p:nvPr/>
        </p:nvSpPr>
        <p:spPr>
          <a:xfrm>
            <a:off x="5080001" y="2566464"/>
            <a:ext cx="3838223" cy="312178"/>
          </a:xfrm>
          <a:prstGeom prst="rect">
            <a:avLst/>
          </a:prstGeom>
          <a:noFill/>
        </p:spPr>
        <p:txBody>
          <a:bodyPr wrap="square" lIns="91435" tIns="45720" rIns="91435" bIns="45720">
            <a:spAutoFit/>
          </a:bodyPr>
          <a:lstStyle/>
          <a:p>
            <a:pPr algn="ctr">
              <a:spcBef>
                <a:spcPct val="40000"/>
              </a:spcBef>
            </a:pPr>
            <a:r>
              <a:rPr lang="en-GB" sz="1400" b="1" dirty="0">
                <a:solidFill>
                  <a:srgbClr val="FF0000"/>
                </a:solidFill>
                <a:latin typeface="Times New Roman"/>
                <a:cs typeface="Times New Roman"/>
              </a:rPr>
              <a:t>Relevance on getting to EDSS 3.0 </a:t>
            </a:r>
          </a:p>
        </p:txBody>
      </p:sp>
      <p:grpSp>
        <p:nvGrpSpPr>
          <p:cNvPr id="43" name="Gruppo 42"/>
          <p:cNvGrpSpPr/>
          <p:nvPr/>
        </p:nvGrpSpPr>
        <p:grpSpPr>
          <a:xfrm>
            <a:off x="97227" y="2889548"/>
            <a:ext cx="8946445" cy="3901723"/>
            <a:chOff x="126999" y="2899833"/>
            <a:chExt cx="8946445" cy="3901723"/>
          </a:xfrm>
        </p:grpSpPr>
        <p:sp>
          <p:nvSpPr>
            <p:cNvPr id="44" name="Rettangolo 43"/>
            <p:cNvSpPr/>
            <p:nvPr/>
          </p:nvSpPr>
          <p:spPr>
            <a:xfrm>
              <a:off x="126999" y="2899833"/>
              <a:ext cx="8946445" cy="390172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45" name="Gruppo 44"/>
            <p:cNvGrpSpPr/>
            <p:nvPr/>
          </p:nvGrpSpPr>
          <p:grpSpPr>
            <a:xfrm>
              <a:off x="404003" y="3027915"/>
              <a:ext cx="8348445" cy="3612274"/>
              <a:chOff x="404003" y="3056139"/>
              <a:chExt cx="8348445" cy="3612274"/>
            </a:xfrm>
          </p:grpSpPr>
          <p:pic>
            <p:nvPicPr>
              <p:cNvPr id="46" name="Picture 4"/>
              <p:cNvPicPr>
                <a:picLocks noChangeAspect="1"/>
              </p:cNvPicPr>
              <p:nvPr/>
            </p:nvPicPr>
            <p:blipFill rotWithShape="1">
              <a:blip r:embed="rId5"/>
              <a:srcRect r="9341"/>
              <a:stretch/>
            </p:blipFill>
            <p:spPr>
              <a:xfrm>
                <a:off x="404003" y="3056139"/>
                <a:ext cx="3722775" cy="3454683"/>
              </a:xfrm>
              <a:prstGeom prst="rect">
                <a:avLst/>
              </a:prstGeom>
            </p:spPr>
          </p:pic>
          <p:pic>
            <p:nvPicPr>
              <p:cNvPr id="47" name="Picture 5"/>
              <p:cNvPicPr>
                <a:picLocks noChangeAspect="1"/>
              </p:cNvPicPr>
              <p:nvPr/>
            </p:nvPicPr>
            <p:blipFill rotWithShape="1">
              <a:blip r:embed="rId6"/>
              <a:srcRect t="4132"/>
              <a:stretch/>
            </p:blipFill>
            <p:spPr>
              <a:xfrm>
                <a:off x="4240025" y="3125088"/>
                <a:ext cx="4464747" cy="3543325"/>
              </a:xfrm>
              <a:prstGeom prst="rect">
                <a:avLst/>
              </a:prstGeom>
            </p:spPr>
          </p:pic>
          <p:sp>
            <p:nvSpPr>
              <p:cNvPr id="48" name="TextBox 14"/>
              <p:cNvSpPr txBox="1"/>
              <p:nvPr/>
            </p:nvSpPr>
            <p:spPr>
              <a:xfrm>
                <a:off x="3348122" y="5486370"/>
                <a:ext cx="818036" cy="307777"/>
              </a:xfrm>
              <a:prstGeom prst="rect">
                <a:avLst/>
              </a:prstGeom>
              <a:noFill/>
            </p:spPr>
            <p:txBody>
              <a:bodyPr wrap="none" lIns="91438" tIns="45720" rIns="91438" bIns="45720" rtlCol="0">
                <a:spAutoFit/>
              </a:bodyPr>
              <a:lstStyle/>
              <a:p>
                <a:r>
                  <a:rPr lang="en-US" sz="1400" dirty="0">
                    <a:latin typeface="Times New Roman"/>
                    <a:cs typeface="Times New Roman"/>
                  </a:rPr>
                  <a:t>0 lesions</a:t>
                </a:r>
              </a:p>
            </p:txBody>
          </p:sp>
          <p:sp>
            <p:nvSpPr>
              <p:cNvPr id="49" name="TextBox 15"/>
              <p:cNvSpPr txBox="1"/>
              <p:nvPr/>
            </p:nvSpPr>
            <p:spPr>
              <a:xfrm>
                <a:off x="3270397" y="3807568"/>
                <a:ext cx="1057359" cy="307777"/>
              </a:xfrm>
              <a:prstGeom prst="rect">
                <a:avLst/>
              </a:prstGeom>
              <a:noFill/>
            </p:spPr>
            <p:txBody>
              <a:bodyPr wrap="none" lIns="91438" tIns="45720" rIns="91438" bIns="45720" rtlCol="0">
                <a:spAutoFit/>
              </a:bodyPr>
              <a:lstStyle/>
              <a:p>
                <a:r>
                  <a:rPr lang="en-US" sz="1400" dirty="0">
                    <a:latin typeface="Times New Roman"/>
                    <a:cs typeface="Times New Roman"/>
                  </a:rPr>
                  <a:t>4-10 lesions</a:t>
                </a:r>
              </a:p>
            </p:txBody>
          </p:sp>
          <p:sp>
            <p:nvSpPr>
              <p:cNvPr id="50" name="TextBox 16"/>
              <p:cNvSpPr txBox="1"/>
              <p:nvPr/>
            </p:nvSpPr>
            <p:spPr>
              <a:xfrm>
                <a:off x="3412205" y="3596112"/>
                <a:ext cx="1006339" cy="307777"/>
              </a:xfrm>
              <a:prstGeom prst="rect">
                <a:avLst/>
              </a:prstGeom>
              <a:noFill/>
            </p:spPr>
            <p:txBody>
              <a:bodyPr wrap="none" lIns="91438" tIns="45720" rIns="91438" bIns="45720" rtlCol="0">
                <a:spAutoFit/>
              </a:bodyPr>
              <a:lstStyle/>
              <a:p>
                <a:r>
                  <a:rPr lang="en-US" sz="1400" dirty="0">
                    <a:latin typeface="Times New Roman"/>
                    <a:cs typeface="Times New Roman"/>
                  </a:rPr>
                  <a:t>≥10 lesions</a:t>
                </a:r>
              </a:p>
            </p:txBody>
          </p:sp>
          <p:sp>
            <p:nvSpPr>
              <p:cNvPr id="51" name="TextBox 17"/>
              <p:cNvSpPr txBox="1"/>
              <p:nvPr/>
            </p:nvSpPr>
            <p:spPr>
              <a:xfrm>
                <a:off x="3370088" y="4019622"/>
                <a:ext cx="967591" cy="307777"/>
              </a:xfrm>
              <a:prstGeom prst="rect">
                <a:avLst/>
              </a:prstGeom>
              <a:noFill/>
            </p:spPr>
            <p:txBody>
              <a:bodyPr wrap="none" lIns="91438" tIns="45720" rIns="91438" bIns="45720" rtlCol="0">
                <a:spAutoFit/>
              </a:bodyPr>
              <a:lstStyle/>
              <a:p>
                <a:r>
                  <a:rPr lang="en-US" sz="1400" dirty="0">
                    <a:latin typeface="Times New Roman"/>
                    <a:cs typeface="Times New Roman"/>
                  </a:rPr>
                  <a:t>1-3 lesions</a:t>
                </a:r>
              </a:p>
            </p:txBody>
          </p:sp>
          <p:sp>
            <p:nvSpPr>
              <p:cNvPr id="52" name="TextBox 18"/>
              <p:cNvSpPr txBox="1"/>
              <p:nvPr/>
            </p:nvSpPr>
            <p:spPr>
              <a:xfrm>
                <a:off x="7606779" y="5786108"/>
                <a:ext cx="818036" cy="307777"/>
              </a:xfrm>
              <a:prstGeom prst="rect">
                <a:avLst/>
              </a:prstGeom>
              <a:noFill/>
            </p:spPr>
            <p:txBody>
              <a:bodyPr wrap="none" lIns="91438" tIns="45720" rIns="91438" bIns="45720" rtlCol="0">
                <a:spAutoFit/>
              </a:bodyPr>
              <a:lstStyle/>
              <a:p>
                <a:r>
                  <a:rPr lang="en-US" sz="1400" dirty="0">
                    <a:latin typeface="Times New Roman"/>
                    <a:cs typeface="Times New Roman"/>
                  </a:rPr>
                  <a:t>0 lesions</a:t>
                </a:r>
              </a:p>
            </p:txBody>
          </p:sp>
          <p:sp>
            <p:nvSpPr>
              <p:cNvPr id="53" name="TextBox 19"/>
              <p:cNvSpPr txBox="1"/>
              <p:nvPr/>
            </p:nvSpPr>
            <p:spPr>
              <a:xfrm>
                <a:off x="7456842" y="4930260"/>
                <a:ext cx="1057359" cy="307777"/>
              </a:xfrm>
              <a:prstGeom prst="rect">
                <a:avLst/>
              </a:prstGeom>
              <a:noFill/>
            </p:spPr>
            <p:txBody>
              <a:bodyPr wrap="none" lIns="91438" tIns="45720" rIns="91438" bIns="45720" rtlCol="0">
                <a:spAutoFit/>
              </a:bodyPr>
              <a:lstStyle/>
              <a:p>
                <a:r>
                  <a:rPr lang="en-US" sz="1400" dirty="0">
                    <a:latin typeface="Times New Roman"/>
                    <a:cs typeface="Times New Roman"/>
                  </a:rPr>
                  <a:t>4-10 lesions</a:t>
                </a:r>
              </a:p>
            </p:txBody>
          </p:sp>
          <p:sp>
            <p:nvSpPr>
              <p:cNvPr id="54" name="TextBox 20"/>
              <p:cNvSpPr txBox="1"/>
              <p:nvPr/>
            </p:nvSpPr>
            <p:spPr>
              <a:xfrm>
                <a:off x="7535229" y="4754474"/>
                <a:ext cx="1006339" cy="307777"/>
              </a:xfrm>
              <a:prstGeom prst="rect">
                <a:avLst/>
              </a:prstGeom>
              <a:noFill/>
            </p:spPr>
            <p:txBody>
              <a:bodyPr wrap="none" lIns="91438" tIns="45720" rIns="91438" bIns="45720" rtlCol="0">
                <a:spAutoFit/>
              </a:bodyPr>
              <a:lstStyle/>
              <a:p>
                <a:r>
                  <a:rPr lang="en-US" sz="1400" dirty="0">
                    <a:latin typeface="Times New Roman"/>
                    <a:cs typeface="Times New Roman"/>
                  </a:rPr>
                  <a:t>≥10 lesions</a:t>
                </a:r>
              </a:p>
            </p:txBody>
          </p:sp>
          <p:sp>
            <p:nvSpPr>
              <p:cNvPr id="55" name="TextBox 21"/>
              <p:cNvSpPr txBox="1"/>
              <p:nvPr/>
            </p:nvSpPr>
            <p:spPr>
              <a:xfrm>
                <a:off x="7784857" y="5485211"/>
                <a:ext cx="967591" cy="307777"/>
              </a:xfrm>
              <a:prstGeom prst="rect">
                <a:avLst/>
              </a:prstGeom>
              <a:noFill/>
            </p:spPr>
            <p:txBody>
              <a:bodyPr wrap="none" lIns="91438" tIns="45720" rIns="91438" bIns="45720" rtlCol="0">
                <a:spAutoFit/>
              </a:bodyPr>
              <a:lstStyle/>
              <a:p>
                <a:r>
                  <a:rPr lang="en-US" sz="1400" dirty="0">
                    <a:latin typeface="Times New Roman"/>
                    <a:cs typeface="Times New Roman"/>
                  </a:rPr>
                  <a:t>1-3 lesions</a:t>
                </a:r>
              </a:p>
            </p:txBody>
          </p:sp>
        </p:grpSp>
      </p:grpSp>
    </p:spTree>
    <p:extLst>
      <p:ext uri="{BB962C8B-B14F-4D97-AF65-F5344CB8AC3E}">
        <p14:creationId xmlns:p14="http://schemas.microsoft.com/office/powerpoint/2010/main" val="2286354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3" name="Group 4"/>
          <p:cNvGrpSpPr>
            <a:grpSpLocks/>
          </p:cNvGrpSpPr>
          <p:nvPr/>
        </p:nvGrpSpPr>
        <p:grpSpPr bwMode="auto">
          <a:xfrm>
            <a:off x="4868909" y="1409147"/>
            <a:ext cx="4202290" cy="4566059"/>
            <a:chOff x="5272037" y="1388372"/>
            <a:chExt cx="4728389" cy="4567399"/>
          </a:xfrm>
        </p:grpSpPr>
        <p:pic>
          <p:nvPicPr>
            <p:cNvPr id="20992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2037" y="1388372"/>
              <a:ext cx="4728389" cy="438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5" name="Text Box 3"/>
            <p:cNvSpPr txBox="1">
              <a:spLocks noChangeArrowheads="1"/>
            </p:cNvSpPr>
            <p:nvPr/>
          </p:nvSpPr>
          <p:spPr bwMode="auto">
            <a:xfrm>
              <a:off x="7505495" y="5678691"/>
              <a:ext cx="2251737" cy="2770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i="1">
                  <a:solidFill>
                    <a:schemeClr val="tx2"/>
                  </a:solidFill>
                  <a:latin typeface="Arial" charset="0"/>
                  <a:ea typeface="ＭＳ Ｐゴシック" charset="0"/>
                  <a:cs typeface="ＭＳ Ｐゴシック" charset="0"/>
                </a:defRPr>
              </a:lvl1pPr>
              <a:lvl2pPr marL="742950" indent="-285750">
                <a:defRPr sz="2800" b="1" i="1">
                  <a:solidFill>
                    <a:schemeClr val="tx2"/>
                  </a:solidFill>
                  <a:latin typeface="Arial" charset="0"/>
                  <a:ea typeface="ＭＳ Ｐゴシック" charset="0"/>
                </a:defRPr>
              </a:lvl2pPr>
              <a:lvl3pPr marL="1143000" indent="-228600">
                <a:defRPr sz="2800" b="1" i="1">
                  <a:solidFill>
                    <a:schemeClr val="tx2"/>
                  </a:solidFill>
                  <a:latin typeface="Arial" charset="0"/>
                  <a:ea typeface="ＭＳ Ｐゴシック" charset="0"/>
                </a:defRPr>
              </a:lvl3pPr>
              <a:lvl4pPr marL="1600200" indent="-228600">
                <a:defRPr sz="2800" b="1" i="1">
                  <a:solidFill>
                    <a:schemeClr val="tx2"/>
                  </a:solidFill>
                  <a:latin typeface="Arial" charset="0"/>
                  <a:ea typeface="ＭＳ Ｐゴシック" charset="0"/>
                </a:defRPr>
              </a:lvl4pPr>
              <a:lvl5pPr marL="2057400" indent="-228600">
                <a:defRPr sz="2800" b="1" i="1">
                  <a:solidFill>
                    <a:schemeClr val="tx2"/>
                  </a:solidFill>
                  <a:latin typeface="Arial" charset="0"/>
                  <a:ea typeface="ＭＳ Ｐゴシック" charset="0"/>
                </a:defRPr>
              </a:lvl5pPr>
              <a:lvl6pPr marL="2514600" indent="-228600" algn="ctr" eaLnBrk="0" fontAlgn="base" hangingPunct="0">
                <a:spcBef>
                  <a:spcPct val="0"/>
                </a:spcBef>
                <a:spcAft>
                  <a:spcPct val="0"/>
                </a:spcAft>
                <a:defRPr sz="2800" b="1" i="1">
                  <a:solidFill>
                    <a:schemeClr val="tx2"/>
                  </a:solidFill>
                  <a:latin typeface="Arial" charset="0"/>
                  <a:ea typeface="ＭＳ Ｐゴシック" charset="0"/>
                </a:defRPr>
              </a:lvl6pPr>
              <a:lvl7pPr marL="2971800" indent="-228600" algn="ctr" eaLnBrk="0" fontAlgn="base" hangingPunct="0">
                <a:spcBef>
                  <a:spcPct val="0"/>
                </a:spcBef>
                <a:spcAft>
                  <a:spcPct val="0"/>
                </a:spcAft>
                <a:defRPr sz="2800" b="1" i="1">
                  <a:solidFill>
                    <a:schemeClr val="tx2"/>
                  </a:solidFill>
                  <a:latin typeface="Arial" charset="0"/>
                  <a:ea typeface="ＭＳ Ｐゴシック" charset="0"/>
                </a:defRPr>
              </a:lvl7pPr>
              <a:lvl8pPr marL="3429000" indent="-228600" algn="ctr" eaLnBrk="0" fontAlgn="base" hangingPunct="0">
                <a:spcBef>
                  <a:spcPct val="0"/>
                </a:spcBef>
                <a:spcAft>
                  <a:spcPct val="0"/>
                </a:spcAft>
                <a:defRPr sz="2800" b="1" i="1">
                  <a:solidFill>
                    <a:schemeClr val="tx2"/>
                  </a:solidFill>
                  <a:latin typeface="Arial" charset="0"/>
                  <a:ea typeface="ＭＳ Ｐゴシック" charset="0"/>
                </a:defRPr>
              </a:lvl8pPr>
              <a:lvl9pPr marL="3886200" indent="-228600" algn="ctr" eaLnBrk="0" fontAlgn="base" hangingPunct="0">
                <a:spcBef>
                  <a:spcPct val="0"/>
                </a:spcBef>
                <a:spcAft>
                  <a:spcPct val="0"/>
                </a:spcAft>
                <a:defRPr sz="2800" b="1" i="1">
                  <a:solidFill>
                    <a:schemeClr val="tx2"/>
                  </a:solidFill>
                  <a:latin typeface="Arial" charset="0"/>
                  <a:ea typeface="ＭＳ Ｐゴシック" charset="0"/>
                </a:defRPr>
              </a:lvl9pPr>
            </a:lstStyle>
            <a:p>
              <a:pPr algn="ctr"/>
              <a:r>
                <a:rPr lang="en-US" sz="1200" b="0" dirty="0" err="1" smtClean="0">
                  <a:solidFill>
                    <a:schemeClr val="tx1"/>
                  </a:solidFill>
                  <a:latin typeface="Times New Roman" charset="0"/>
                </a:rPr>
                <a:t>Tintore</a:t>
              </a:r>
              <a:r>
                <a:rPr lang="en-US" sz="1200" b="0" dirty="0" smtClean="0">
                  <a:solidFill>
                    <a:schemeClr val="tx1"/>
                  </a:solidFill>
                  <a:latin typeface="Times New Roman" charset="0"/>
                </a:rPr>
                <a:t> et al Neurology 2010</a:t>
              </a:r>
              <a:endParaRPr lang="en-US" sz="1800" dirty="0" smtClean="0">
                <a:solidFill>
                  <a:schemeClr val="tx1"/>
                </a:solidFill>
                <a:latin typeface="Helvetica" charset="0"/>
              </a:endParaRPr>
            </a:p>
          </p:txBody>
        </p:sp>
      </p:grpSp>
      <p:grpSp>
        <p:nvGrpSpPr>
          <p:cNvPr id="3" name="Group 2"/>
          <p:cNvGrpSpPr/>
          <p:nvPr/>
        </p:nvGrpSpPr>
        <p:grpSpPr>
          <a:xfrm>
            <a:off x="183068" y="1452785"/>
            <a:ext cx="4627807" cy="4515627"/>
            <a:chOff x="5066271" y="1399402"/>
            <a:chExt cx="5206283" cy="4515627"/>
          </a:xfrm>
        </p:grpSpPr>
        <p:sp>
          <p:nvSpPr>
            <p:cNvPr id="10" name="Text Box 3"/>
            <p:cNvSpPr txBox="1">
              <a:spLocks noChangeArrowheads="1"/>
            </p:cNvSpPr>
            <p:nvPr/>
          </p:nvSpPr>
          <p:spPr bwMode="auto">
            <a:xfrm>
              <a:off x="7822973" y="5638030"/>
              <a:ext cx="2449581"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i="1">
                  <a:solidFill>
                    <a:schemeClr val="tx2"/>
                  </a:solidFill>
                  <a:latin typeface="Arial" charset="0"/>
                  <a:ea typeface="ＭＳ Ｐゴシック" charset="0"/>
                  <a:cs typeface="ＭＳ Ｐゴシック" charset="0"/>
                </a:defRPr>
              </a:lvl1pPr>
              <a:lvl2pPr marL="742950" indent="-285750">
                <a:defRPr sz="2800" b="1" i="1">
                  <a:solidFill>
                    <a:schemeClr val="tx2"/>
                  </a:solidFill>
                  <a:latin typeface="Arial" charset="0"/>
                  <a:ea typeface="ＭＳ Ｐゴシック" charset="0"/>
                </a:defRPr>
              </a:lvl2pPr>
              <a:lvl3pPr marL="1143000" indent="-228600">
                <a:defRPr sz="2800" b="1" i="1">
                  <a:solidFill>
                    <a:schemeClr val="tx2"/>
                  </a:solidFill>
                  <a:latin typeface="Arial" charset="0"/>
                  <a:ea typeface="ＭＳ Ｐゴシック" charset="0"/>
                </a:defRPr>
              </a:lvl3pPr>
              <a:lvl4pPr marL="1600200" indent="-228600">
                <a:defRPr sz="2800" b="1" i="1">
                  <a:solidFill>
                    <a:schemeClr val="tx2"/>
                  </a:solidFill>
                  <a:latin typeface="Arial" charset="0"/>
                  <a:ea typeface="ＭＳ Ｐゴシック" charset="0"/>
                </a:defRPr>
              </a:lvl4pPr>
              <a:lvl5pPr marL="2057400" indent="-228600">
                <a:defRPr sz="2800" b="1" i="1">
                  <a:solidFill>
                    <a:schemeClr val="tx2"/>
                  </a:solidFill>
                  <a:latin typeface="Arial" charset="0"/>
                  <a:ea typeface="ＭＳ Ｐゴシック" charset="0"/>
                </a:defRPr>
              </a:lvl5pPr>
              <a:lvl6pPr marL="2514600" indent="-228600" algn="ctr" eaLnBrk="0" fontAlgn="base" hangingPunct="0">
                <a:spcBef>
                  <a:spcPct val="0"/>
                </a:spcBef>
                <a:spcAft>
                  <a:spcPct val="0"/>
                </a:spcAft>
                <a:defRPr sz="2800" b="1" i="1">
                  <a:solidFill>
                    <a:schemeClr val="tx2"/>
                  </a:solidFill>
                  <a:latin typeface="Arial" charset="0"/>
                  <a:ea typeface="ＭＳ Ｐゴシック" charset="0"/>
                </a:defRPr>
              </a:lvl6pPr>
              <a:lvl7pPr marL="2971800" indent="-228600" algn="ctr" eaLnBrk="0" fontAlgn="base" hangingPunct="0">
                <a:spcBef>
                  <a:spcPct val="0"/>
                </a:spcBef>
                <a:spcAft>
                  <a:spcPct val="0"/>
                </a:spcAft>
                <a:defRPr sz="2800" b="1" i="1">
                  <a:solidFill>
                    <a:schemeClr val="tx2"/>
                  </a:solidFill>
                  <a:latin typeface="Arial" charset="0"/>
                  <a:ea typeface="ＭＳ Ｐゴシック" charset="0"/>
                </a:defRPr>
              </a:lvl7pPr>
              <a:lvl8pPr marL="3429000" indent="-228600" algn="ctr" eaLnBrk="0" fontAlgn="base" hangingPunct="0">
                <a:spcBef>
                  <a:spcPct val="0"/>
                </a:spcBef>
                <a:spcAft>
                  <a:spcPct val="0"/>
                </a:spcAft>
                <a:defRPr sz="2800" b="1" i="1">
                  <a:solidFill>
                    <a:schemeClr val="tx2"/>
                  </a:solidFill>
                  <a:latin typeface="Arial" charset="0"/>
                  <a:ea typeface="ＭＳ Ｐゴシック" charset="0"/>
                </a:defRPr>
              </a:lvl8pPr>
              <a:lvl9pPr marL="3886200" indent="-228600" algn="ctr" eaLnBrk="0" fontAlgn="base" hangingPunct="0">
                <a:spcBef>
                  <a:spcPct val="0"/>
                </a:spcBef>
                <a:spcAft>
                  <a:spcPct val="0"/>
                </a:spcAft>
                <a:defRPr sz="2800" b="1" i="1">
                  <a:solidFill>
                    <a:schemeClr val="tx2"/>
                  </a:solidFill>
                  <a:latin typeface="Arial" charset="0"/>
                  <a:ea typeface="ＭＳ Ｐゴシック" charset="0"/>
                </a:defRPr>
              </a:lvl9pPr>
            </a:lstStyle>
            <a:p>
              <a:pPr algn="ctr"/>
              <a:r>
                <a:rPr lang="en-US" sz="1200" b="0" dirty="0" err="1" smtClean="0">
                  <a:solidFill>
                    <a:srgbClr val="000000"/>
                  </a:solidFill>
                  <a:latin typeface="Times New Roman" charset="0"/>
                </a:rPr>
                <a:t>Sombekke</a:t>
              </a:r>
              <a:r>
                <a:rPr lang="en-US" sz="1200" b="0" dirty="0" smtClean="0">
                  <a:solidFill>
                    <a:srgbClr val="000000"/>
                  </a:solidFill>
                  <a:latin typeface="Times New Roman" charset="0"/>
                </a:rPr>
                <a:t> et al Neurology 2013</a:t>
              </a:r>
              <a:endParaRPr lang="en-US" sz="1800" dirty="0" smtClean="0">
                <a:solidFill>
                  <a:srgbClr val="000000"/>
                </a:solidFill>
                <a:latin typeface="Helvetica" charset="0"/>
              </a:endParaRPr>
            </a:p>
          </p:txBody>
        </p:sp>
        <p:pic>
          <p:nvPicPr>
            <p:cNvPr id="2" name="Picture 1"/>
            <p:cNvPicPr>
              <a:picLocks noChangeAspect="1"/>
            </p:cNvPicPr>
            <p:nvPr/>
          </p:nvPicPr>
          <p:blipFill>
            <a:blip r:embed="rId3"/>
            <a:stretch>
              <a:fillRect/>
            </a:stretch>
          </p:blipFill>
          <p:spPr>
            <a:xfrm>
              <a:off x="5066271" y="1399402"/>
              <a:ext cx="5128570" cy="4243516"/>
            </a:xfrm>
            <a:prstGeom prst="rect">
              <a:avLst/>
            </a:prstGeom>
          </p:spPr>
        </p:pic>
      </p:grpSp>
      <p:sp>
        <p:nvSpPr>
          <p:cNvPr id="13" name="Text Box 13"/>
          <p:cNvSpPr txBox="1">
            <a:spLocks noChangeArrowheads="1"/>
          </p:cNvSpPr>
          <p:nvPr/>
        </p:nvSpPr>
        <p:spPr bwMode="auto">
          <a:xfrm>
            <a:off x="18192" y="38667"/>
            <a:ext cx="8741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800" b="1">
                <a:solidFill>
                  <a:schemeClr val="tx2"/>
                </a:solidFill>
                <a:latin typeface="Arial" charset="0"/>
                <a:ea typeface="ＭＳ Ｐゴシック" charset="0"/>
              </a:defRPr>
            </a:lvl1pPr>
            <a:lvl2pPr marL="742950" indent="-285750">
              <a:defRPr sz="2800" b="1">
                <a:solidFill>
                  <a:schemeClr val="tx2"/>
                </a:solidFill>
                <a:latin typeface="Arial" charset="0"/>
                <a:ea typeface="ＭＳ Ｐゴシック" charset="0"/>
              </a:defRPr>
            </a:lvl2pPr>
            <a:lvl3pPr marL="1143000" indent="-228600">
              <a:defRPr sz="2800" b="1">
                <a:solidFill>
                  <a:schemeClr val="tx2"/>
                </a:solidFill>
                <a:latin typeface="Arial" charset="0"/>
                <a:ea typeface="ＭＳ Ｐゴシック" charset="0"/>
              </a:defRPr>
            </a:lvl3pPr>
            <a:lvl4pPr marL="1600200" indent="-228600">
              <a:defRPr sz="2800" b="1">
                <a:solidFill>
                  <a:schemeClr val="tx2"/>
                </a:solidFill>
                <a:latin typeface="Arial" charset="0"/>
                <a:ea typeface="ＭＳ Ｐゴシック" charset="0"/>
              </a:defRPr>
            </a:lvl4pPr>
            <a:lvl5pPr marL="2057400" indent="-228600">
              <a:defRPr sz="2800" b="1">
                <a:solidFill>
                  <a:schemeClr val="tx2"/>
                </a:solidFill>
                <a:latin typeface="Arial" charset="0"/>
                <a:ea typeface="ＭＳ Ｐゴシック" charset="0"/>
              </a:defRPr>
            </a:lvl5pPr>
            <a:lvl6pPr marL="2514600" indent="-228600" algn="ctr" eaLnBrk="0" fontAlgn="base" hangingPunct="0">
              <a:spcBef>
                <a:spcPct val="0"/>
              </a:spcBef>
              <a:spcAft>
                <a:spcPct val="0"/>
              </a:spcAft>
              <a:defRPr sz="2800" b="1">
                <a:solidFill>
                  <a:schemeClr val="tx2"/>
                </a:solidFill>
                <a:latin typeface="Arial" charset="0"/>
                <a:ea typeface="ＭＳ Ｐゴシック" charset="0"/>
              </a:defRPr>
            </a:lvl6pPr>
            <a:lvl7pPr marL="2971800" indent="-228600" algn="ctr" eaLnBrk="0" fontAlgn="base" hangingPunct="0">
              <a:spcBef>
                <a:spcPct val="0"/>
              </a:spcBef>
              <a:spcAft>
                <a:spcPct val="0"/>
              </a:spcAft>
              <a:defRPr sz="2800" b="1">
                <a:solidFill>
                  <a:schemeClr val="tx2"/>
                </a:solidFill>
                <a:latin typeface="Arial" charset="0"/>
                <a:ea typeface="ＭＳ Ｐゴシック" charset="0"/>
              </a:defRPr>
            </a:lvl7pPr>
            <a:lvl8pPr marL="3429000" indent="-228600" algn="ctr" eaLnBrk="0" fontAlgn="base" hangingPunct="0">
              <a:spcBef>
                <a:spcPct val="0"/>
              </a:spcBef>
              <a:spcAft>
                <a:spcPct val="0"/>
              </a:spcAft>
              <a:defRPr sz="2800" b="1">
                <a:solidFill>
                  <a:schemeClr val="tx2"/>
                </a:solidFill>
                <a:latin typeface="Arial" charset="0"/>
                <a:ea typeface="ＭＳ Ｐゴシック" charset="0"/>
              </a:defRPr>
            </a:lvl8pPr>
            <a:lvl9pPr marL="3886200" indent="-228600" algn="ctr" eaLnBrk="0" fontAlgn="base" hangingPunct="0">
              <a:spcBef>
                <a:spcPct val="0"/>
              </a:spcBef>
              <a:spcAft>
                <a:spcPct val="0"/>
              </a:spcAft>
              <a:defRPr sz="2800" b="1">
                <a:solidFill>
                  <a:schemeClr val="tx2"/>
                </a:solidFill>
                <a:latin typeface="Arial" charset="0"/>
                <a:ea typeface="ＭＳ Ｐゴシック" charset="0"/>
              </a:defRPr>
            </a:lvl9pPr>
          </a:lstStyle>
          <a:p>
            <a:pPr>
              <a:defRPr/>
            </a:pPr>
            <a:r>
              <a:rPr lang="it-IT" sz="4000" b="0" i="1" dirty="0" err="1" smtClean="0">
                <a:solidFill>
                  <a:srgbClr val="FF0000"/>
                </a:solidFill>
                <a:latin typeface="Times New Roman" pitchFamily="18" charset="0"/>
                <a:cs typeface="Times New Roman" pitchFamily="18" charset="0"/>
              </a:rPr>
              <a:t>Relevance</a:t>
            </a:r>
            <a:r>
              <a:rPr lang="it-IT" sz="4000" b="0" i="1" dirty="0" smtClean="0">
                <a:solidFill>
                  <a:srgbClr val="FF0000"/>
                </a:solidFill>
                <a:latin typeface="Times New Roman" pitchFamily="18" charset="0"/>
                <a:cs typeface="Times New Roman" pitchFamily="18" charset="0"/>
              </a:rPr>
              <a:t> of </a:t>
            </a:r>
            <a:r>
              <a:rPr lang="it-IT" sz="4000" b="0" i="1" dirty="0" err="1" smtClean="0">
                <a:solidFill>
                  <a:srgbClr val="FF0000"/>
                </a:solidFill>
                <a:latin typeface="Times New Roman" pitchFamily="18" charset="0"/>
                <a:cs typeface="Times New Roman" pitchFamily="18" charset="0"/>
              </a:rPr>
              <a:t>lesion</a:t>
            </a:r>
            <a:r>
              <a:rPr lang="it-IT" sz="4000" b="0" i="1" dirty="0" smtClean="0">
                <a:solidFill>
                  <a:srgbClr val="FF0000"/>
                </a:solidFill>
                <a:latin typeface="Times New Roman" pitchFamily="18" charset="0"/>
                <a:cs typeface="Times New Roman" pitchFamily="18" charset="0"/>
              </a:rPr>
              <a:t> location</a:t>
            </a:r>
          </a:p>
        </p:txBody>
      </p:sp>
    </p:spTree>
    <p:extLst>
      <p:ext uri="{BB962C8B-B14F-4D97-AF65-F5344CB8AC3E}">
        <p14:creationId xmlns:p14="http://schemas.microsoft.com/office/powerpoint/2010/main" val="394755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158704" y="444078"/>
            <a:ext cx="9861550" cy="865188"/>
          </a:xfrm>
          <a:prstGeom prst="rect">
            <a:avLst/>
          </a:prstGeom>
          <a:noFill/>
          <a:ln w="9525">
            <a:noFill/>
            <a:miter lim="800000"/>
            <a:headEnd/>
            <a:tailEnd/>
          </a:ln>
        </p:spPr>
        <p:txBody>
          <a:bodyPr lIns="0" tIns="0" rIns="0" bIns="0" anchor="b"/>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4000" i="1" u="none" strike="noStrike" kern="1200" cap="none" spc="0" normalizeH="0" baseline="0" noProof="0" dirty="0">
              <a:ln>
                <a:noFill/>
              </a:ln>
              <a:solidFill>
                <a:srgbClr val="FF0000"/>
              </a:solidFill>
              <a:effectLst/>
              <a:uLnTx/>
              <a:uFillTx/>
              <a:latin typeface="Times New Roman"/>
              <a:ea typeface="+mn-ea"/>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4000" i="1" u="none" strike="noStrike" kern="1200" cap="none" spc="0" normalizeH="0" baseline="0" noProof="0" dirty="0">
                <a:ln>
                  <a:noFill/>
                </a:ln>
                <a:solidFill>
                  <a:srgbClr val="FF0000"/>
                </a:solidFill>
                <a:effectLst/>
                <a:uLnTx/>
                <a:uFillTx/>
                <a:latin typeface="Times New Roman"/>
                <a:ea typeface="+mn-ea"/>
                <a:cs typeface="Times New Roman"/>
              </a:rPr>
              <a:t>Brain and spinal cord atrophy </a:t>
            </a:r>
            <a:r>
              <a:rPr kumimoji="0" lang="en-US" altLang="it-IT" sz="4000" i="1" u="none" strike="noStrike" kern="1200" cap="none" spc="0" normalizeH="0" baseline="0" noProof="0" dirty="0" smtClean="0">
                <a:ln>
                  <a:noFill/>
                </a:ln>
                <a:solidFill>
                  <a:srgbClr val="FF0000"/>
                </a:solidFill>
                <a:effectLst/>
                <a:uLnTx/>
                <a:uFillTx/>
                <a:latin typeface="Times New Roman"/>
                <a:ea typeface="+mn-ea"/>
                <a:cs typeface="Times New Roman"/>
              </a:rPr>
              <a:t>measures</a:t>
            </a:r>
            <a:endParaRPr kumimoji="0" lang="en-US" altLang="it-IT" sz="4000" i="1" u="none" strike="noStrike" kern="1200" cap="none" spc="0" normalizeH="0" baseline="0" noProof="0" dirty="0">
              <a:ln>
                <a:noFill/>
              </a:ln>
              <a:solidFill>
                <a:srgbClr val="FF0000"/>
              </a:solidFill>
              <a:effectLst/>
              <a:uLnTx/>
              <a:uFillTx/>
              <a:latin typeface="Times New Roman"/>
              <a:ea typeface="+mn-ea"/>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i="1" u="none" strike="noStrike" kern="1200" cap="none" spc="0" normalizeH="0" baseline="0" noProof="0" dirty="0">
              <a:ln>
                <a:noFill/>
              </a:ln>
              <a:solidFill>
                <a:srgbClr val="FF0000"/>
              </a:solidFill>
              <a:effectLst/>
              <a:uLnTx/>
              <a:uFillTx/>
              <a:latin typeface="Times New Roman"/>
              <a:ea typeface="+mn-ea"/>
              <a:cs typeface="Times New Roman"/>
            </a:endParaRPr>
          </a:p>
        </p:txBody>
      </p:sp>
      <p:sp>
        <p:nvSpPr>
          <p:cNvPr id="3" name="TextBox 2"/>
          <p:cNvSpPr txBox="1">
            <a:spLocks noChangeArrowheads="1"/>
          </p:cNvSpPr>
          <p:nvPr/>
        </p:nvSpPr>
        <p:spPr bwMode="auto">
          <a:xfrm>
            <a:off x="175139" y="3630653"/>
            <a:ext cx="8738256" cy="2757678"/>
          </a:xfrm>
          <a:prstGeom prst="rect">
            <a:avLst/>
          </a:prstGeom>
          <a:noFill/>
          <a:ln w="9525">
            <a:noFill/>
            <a:miter lim="800000"/>
            <a:headEnd/>
            <a:tailEnd/>
          </a:ln>
        </p:spPr>
        <p:txBody>
          <a:bodyPr wrap="square">
            <a:spAutoFit/>
          </a:bodyPr>
          <a:lstStyle/>
          <a:p>
            <a:pPr marL="342900" marR="0" lvl="0" indent="-34290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 Metrics of global brain atrophy (brain parenchymal volume or fraction</a:t>
            </a:r>
            <a:r>
              <a:rPr kumimoji="0" lang="en-US" altLang="it-IT" sz="2400" b="0" i="0" u="none" strike="noStrike" kern="1200" cap="none" spc="0" normalizeH="0" baseline="0" noProof="0" dirty="0" smtClean="0">
                <a:ln>
                  <a:noFill/>
                </a:ln>
                <a:solidFill>
                  <a:prstClr val="black"/>
                </a:solidFill>
                <a:effectLst/>
                <a:uLnTx/>
                <a:uFillTx/>
                <a:latin typeface="Times New Roman"/>
                <a:ea typeface="+mn-ea"/>
                <a:cs typeface="Times New Roman"/>
              </a:rPr>
              <a:t>).</a:t>
            </a: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
            </a:r>
            <a:b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br>
            <a:endPar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342900" marR="0" lvl="0" indent="-34290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 Metrics of regional brain volumes, such as </a:t>
            </a:r>
            <a:r>
              <a:rPr kumimoji="0" lang="en-US" altLang="it-IT" sz="2400" b="0" i="0" u="none" strike="noStrike" kern="1200" cap="none" spc="0" normalizeH="0" baseline="0" noProof="0" dirty="0" smtClean="0">
                <a:ln>
                  <a:noFill/>
                </a:ln>
                <a:solidFill>
                  <a:prstClr val="black"/>
                </a:solidFill>
                <a:effectLst/>
                <a:uLnTx/>
                <a:uFillTx/>
                <a:latin typeface="Times New Roman"/>
                <a:ea typeface="+mn-ea"/>
                <a:cs typeface="Times New Roman"/>
              </a:rPr>
              <a:t>WM and GM.</a:t>
            </a:r>
            <a:endPar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342900" marR="0" lvl="0" indent="-34290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endPar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342900" marR="0" lvl="0" indent="-342900" algn="just" defTabSz="914400" rtl="0" eaLnBrk="0" fontAlgn="base" latinLnBrk="0" hangingPunct="0">
              <a:lnSpc>
                <a:spcPct val="90000"/>
              </a:lnSpc>
              <a:spcBef>
                <a:spcPct val="0"/>
              </a:spcBef>
              <a:spcAft>
                <a:spcPct val="0"/>
              </a:spcAft>
              <a:buClr>
                <a:srgbClr val="FF0000"/>
              </a:buClr>
              <a:buSzTx/>
              <a:buFont typeface="Wingdings" charset="2"/>
              <a:buChar char="²"/>
              <a:tabLst/>
              <a:defRPr/>
            </a:pP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 Trials in PPMS or SPMS have used the change in cord area as a </a:t>
            </a:r>
            <a:r>
              <a:rPr kumimoji="0" lang="en-US" altLang="it-IT" sz="2400" b="0" i="0" u="none" strike="noStrike" kern="1200" cap="none" spc="0" normalizeH="0" baseline="0" noProof="0" dirty="0" smtClean="0">
                <a:ln>
                  <a:noFill/>
                </a:ln>
                <a:solidFill>
                  <a:prstClr val="black"/>
                </a:solidFill>
                <a:effectLst/>
                <a:uLnTx/>
                <a:uFillTx/>
                <a:latin typeface="Times New Roman"/>
                <a:ea typeface="+mn-ea"/>
                <a:cs typeface="Times New Roman"/>
              </a:rPr>
              <a:t>secondary end point.</a:t>
            </a:r>
            <a: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t/>
            </a:r>
            <a:br>
              <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rPr>
            </a:br>
            <a:endParaRPr kumimoji="0" lang="en-US" altLang="it-IT"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 name="Picture 1"/>
          <p:cNvPicPr>
            <a:picLocks noChangeAspect="1"/>
          </p:cNvPicPr>
          <p:nvPr/>
        </p:nvPicPr>
        <p:blipFill rotWithShape="1">
          <a:blip r:embed="rId2"/>
          <a:srcRect l="-365" r="50471"/>
          <a:stretch/>
        </p:blipFill>
        <p:spPr bwMode="auto">
          <a:xfrm>
            <a:off x="175142" y="1060624"/>
            <a:ext cx="4171044" cy="2354263"/>
          </a:xfrm>
          <a:prstGeom prst="rect">
            <a:avLst/>
          </a:prstGeom>
          <a:noFill/>
          <a:ln w="9525">
            <a:noFill/>
            <a:miter lim="800000"/>
            <a:headEnd/>
            <a:tailEnd/>
          </a:ln>
        </p:spPr>
      </p:pic>
      <p:sp>
        <p:nvSpPr>
          <p:cNvPr id="5" name="TextBox 1"/>
          <p:cNvSpPr txBox="1">
            <a:spLocks noChangeArrowheads="1"/>
          </p:cNvSpPr>
          <p:nvPr/>
        </p:nvSpPr>
        <p:spPr bwMode="auto">
          <a:xfrm>
            <a:off x="3828630" y="6539967"/>
            <a:ext cx="52297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err="1">
                <a:ln>
                  <a:noFill/>
                </a:ln>
                <a:effectLst/>
                <a:uLnTx/>
                <a:uFillTx/>
                <a:latin typeface="Times New Roman"/>
                <a:ea typeface="+mn-ea"/>
                <a:cs typeface="Times New Roman"/>
              </a:rPr>
              <a:t>Kaunzner</a:t>
            </a:r>
            <a:r>
              <a:rPr kumimoji="0" lang="en-US" altLang="en-US" sz="1100" b="0" i="1" u="none" strike="noStrike" kern="1200" cap="none" spc="0" normalizeH="0" baseline="0" noProof="0" dirty="0">
                <a:ln>
                  <a:noFill/>
                </a:ln>
                <a:effectLst/>
                <a:uLnTx/>
                <a:uFillTx/>
                <a:latin typeface="Times New Roman"/>
                <a:ea typeface="+mn-ea"/>
                <a:cs typeface="Times New Roman"/>
              </a:rPr>
              <a:t> U  et al. 2017; Tur C et al, Nat Reviews 2018; Giorgio a et al. </a:t>
            </a:r>
            <a:r>
              <a:rPr kumimoji="0" lang="en-US" altLang="en-US" sz="1100" b="0" i="1" u="none" strike="noStrike" kern="1200" cap="none" spc="0" normalizeH="0" baseline="0" noProof="0" dirty="0" err="1">
                <a:ln>
                  <a:noFill/>
                </a:ln>
                <a:effectLst/>
                <a:uLnTx/>
                <a:uFillTx/>
                <a:latin typeface="Times New Roman"/>
                <a:ea typeface="+mn-ea"/>
                <a:cs typeface="Times New Roman"/>
              </a:rPr>
              <a:t>Neur</a:t>
            </a:r>
            <a:r>
              <a:rPr kumimoji="0" lang="en-US" altLang="en-US" sz="1100" b="0" i="1" u="none" strike="noStrike" kern="1200" cap="none" spc="0" normalizeH="0" baseline="0" noProof="0" dirty="0">
                <a:ln>
                  <a:noFill/>
                </a:ln>
                <a:effectLst/>
                <a:uLnTx/>
                <a:uFillTx/>
                <a:latin typeface="Times New Roman"/>
                <a:ea typeface="+mn-ea"/>
                <a:cs typeface="Times New Roman"/>
              </a:rPr>
              <a:t> </a:t>
            </a:r>
            <a:r>
              <a:rPr kumimoji="0" lang="en-US" altLang="en-US" sz="1100" b="0" i="1" u="none" strike="noStrike" kern="1200" cap="none" spc="0" normalizeH="0" baseline="0" noProof="0" dirty="0" err="1">
                <a:ln>
                  <a:noFill/>
                </a:ln>
                <a:effectLst/>
                <a:uLnTx/>
                <a:uFillTx/>
                <a:latin typeface="Times New Roman"/>
                <a:ea typeface="+mn-ea"/>
                <a:cs typeface="Times New Roman"/>
              </a:rPr>
              <a:t>Clin</a:t>
            </a:r>
            <a:r>
              <a:rPr kumimoji="0" lang="en-US" altLang="en-US" sz="1100" b="0" i="1" u="none" strike="noStrike" kern="1200" cap="none" spc="0" normalizeH="0" baseline="0" noProof="0" dirty="0">
                <a:ln>
                  <a:noFill/>
                </a:ln>
                <a:effectLst/>
                <a:uLnTx/>
                <a:uFillTx/>
                <a:latin typeface="Times New Roman"/>
                <a:ea typeface="+mn-ea"/>
                <a:cs typeface="Times New Roman"/>
              </a:rPr>
              <a:t> 2018</a:t>
            </a:r>
          </a:p>
        </p:txBody>
      </p:sp>
      <p:pic>
        <p:nvPicPr>
          <p:cNvPr id="6" name="Picture 14"/>
          <p:cNvPicPr>
            <a:picLocks noChangeAspect="1"/>
          </p:cNvPicPr>
          <p:nvPr/>
        </p:nvPicPr>
        <p:blipFill rotWithShape="1">
          <a:blip r:embed="rId3">
            <a:extLst>
              <a:ext uri="{28A0092B-C50C-407E-A947-70E740481C1C}">
                <a14:useLocalDpi xmlns:a14="http://schemas.microsoft.com/office/drawing/2010/main" val="0"/>
              </a:ext>
            </a:extLst>
          </a:blip>
          <a:srcRect t="50972" r="55680"/>
          <a:stretch/>
        </p:blipFill>
        <p:spPr>
          <a:xfrm>
            <a:off x="4552878" y="1039082"/>
            <a:ext cx="2425252" cy="2375805"/>
          </a:xfrm>
          <a:prstGeom prst="rect">
            <a:avLst/>
          </a:prstGeom>
        </p:spPr>
      </p:pic>
      <p:pic>
        <p:nvPicPr>
          <p:cNvPr id="7" name="Picture 7" descr="STIR"/>
          <p:cNvPicPr>
            <a:picLocks noChangeAspect="1" noChangeArrowheads="1"/>
          </p:cNvPicPr>
          <p:nvPr/>
        </p:nvPicPr>
        <p:blipFill>
          <a:blip r:embed="rId4">
            <a:extLst>
              <a:ext uri="{28A0092B-C50C-407E-A947-70E740481C1C}">
                <a14:useLocalDpi xmlns:a14="http://schemas.microsoft.com/office/drawing/2010/main" val="0"/>
              </a:ext>
            </a:extLst>
          </a:blip>
          <a:srcRect l="7037"/>
          <a:stretch>
            <a:fillRect/>
          </a:stretch>
        </p:blipFill>
        <p:spPr bwMode="auto">
          <a:xfrm>
            <a:off x="6709428" y="1039082"/>
            <a:ext cx="2203967" cy="2372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56662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244805" y="863297"/>
            <a:ext cx="8118279" cy="1259999"/>
            <a:chOff x="244805" y="819202"/>
            <a:chExt cx="8118279" cy="1259999"/>
          </a:xfrm>
        </p:grpSpPr>
        <p:grpSp>
          <p:nvGrpSpPr>
            <p:cNvPr id="2" name="Group 9"/>
            <p:cNvGrpSpPr>
              <a:grpSpLocks/>
            </p:cNvGrpSpPr>
            <p:nvPr/>
          </p:nvGrpSpPr>
          <p:grpSpPr bwMode="auto">
            <a:xfrm>
              <a:off x="244805" y="819202"/>
              <a:ext cx="3417088" cy="1259999"/>
              <a:chOff x="107504" y="44624"/>
              <a:chExt cx="8068687" cy="2681444"/>
            </a:xfrm>
          </p:grpSpPr>
          <p:pic>
            <p:nvPicPr>
              <p:cNvPr id="187406" name="Picture 10"/>
              <p:cNvPicPr>
                <a:picLocks noChangeAspect="1"/>
              </p:cNvPicPr>
              <p:nvPr/>
            </p:nvPicPr>
            <p:blipFill>
              <a:blip r:embed="rId3"/>
              <a:srcRect/>
              <a:stretch>
                <a:fillRect/>
              </a:stretch>
            </p:blipFill>
            <p:spPr bwMode="auto">
              <a:xfrm>
                <a:off x="107504" y="44624"/>
                <a:ext cx="8068687" cy="2556978"/>
              </a:xfrm>
              <a:prstGeom prst="rect">
                <a:avLst/>
              </a:prstGeom>
              <a:noFill/>
              <a:ln w="9525">
                <a:noFill/>
                <a:miter lim="800000"/>
                <a:headEnd/>
                <a:tailEnd/>
              </a:ln>
            </p:spPr>
          </p:pic>
          <p:pic>
            <p:nvPicPr>
              <p:cNvPr id="187407" name="Picture 11"/>
              <p:cNvPicPr>
                <a:picLocks noChangeAspect="1"/>
              </p:cNvPicPr>
              <p:nvPr/>
            </p:nvPicPr>
            <p:blipFill>
              <a:blip r:embed="rId4"/>
              <a:srcRect/>
              <a:stretch>
                <a:fillRect/>
              </a:stretch>
            </p:blipFill>
            <p:spPr bwMode="auto">
              <a:xfrm>
                <a:off x="107504" y="2564904"/>
                <a:ext cx="4415904" cy="161164"/>
              </a:xfrm>
              <a:prstGeom prst="rect">
                <a:avLst/>
              </a:prstGeom>
              <a:noFill/>
              <a:ln w="9525">
                <a:noFill/>
                <a:miter lim="800000"/>
                <a:headEnd/>
                <a:tailEnd/>
              </a:ln>
            </p:spPr>
          </p:pic>
        </p:grpSp>
        <p:sp>
          <p:nvSpPr>
            <p:cNvPr id="187398" name="TextBox 12"/>
            <p:cNvSpPr txBox="1">
              <a:spLocks noChangeArrowheads="1"/>
            </p:cNvSpPr>
            <p:nvPr/>
          </p:nvSpPr>
          <p:spPr bwMode="auto">
            <a:xfrm>
              <a:off x="4012934" y="1067681"/>
              <a:ext cx="4350150" cy="923330"/>
            </a:xfrm>
            <a:prstGeom prst="rect">
              <a:avLst/>
            </a:prstGeom>
            <a:noFill/>
            <a:ln w="9525">
              <a:noFill/>
              <a:miter lim="800000"/>
              <a:headEnd/>
              <a:tailEnd/>
            </a:ln>
          </p:spPr>
          <p:txBody>
            <a:bodyPr wrap="square">
              <a:prstTxWarp prst="textNoShape">
                <a:avLst/>
              </a:prstTxWarp>
              <a:spAutoFit/>
            </a:bodyPr>
            <a:lstStyle/>
            <a:p>
              <a:pPr algn="just" eaLnBrk="0" hangingPunct="0"/>
              <a:r>
                <a:rPr lang="en-US" b="1" i="0" dirty="0">
                  <a:latin typeface="Times New Roman"/>
                  <a:ea typeface="Arial" pitchFamily="10" charset="0"/>
                  <a:cs typeface="Times New Roman"/>
                </a:rPr>
                <a:t>6-month </a:t>
              </a:r>
              <a:r>
                <a:rPr lang="en-US" b="1" i="0" dirty="0" err="1">
                  <a:latin typeface="Times New Roman"/>
                  <a:ea typeface="Arial" pitchFamily="10" charset="0"/>
                  <a:cs typeface="Times New Roman"/>
                </a:rPr>
                <a:t>callosal</a:t>
              </a:r>
              <a:r>
                <a:rPr lang="en-US" b="1" i="0" dirty="0">
                  <a:latin typeface="Times New Roman"/>
                  <a:ea typeface="Arial" pitchFamily="10" charset="0"/>
                  <a:cs typeface="Times New Roman"/>
                </a:rPr>
                <a:t> atrophy and greater baseline </a:t>
              </a:r>
              <a:r>
                <a:rPr lang="en-US" b="1" i="0" dirty="0" smtClean="0">
                  <a:latin typeface="Times New Roman"/>
                  <a:ea typeface="Arial" pitchFamily="10" charset="0"/>
                  <a:cs typeface="Times New Roman"/>
                </a:rPr>
                <a:t>T</a:t>
              </a:r>
              <a:r>
                <a:rPr lang="en-US" b="1" i="0" baseline="-25000" dirty="0" smtClean="0">
                  <a:latin typeface="Times New Roman"/>
                  <a:ea typeface="Arial" pitchFamily="10" charset="0"/>
                  <a:cs typeface="Times New Roman"/>
                </a:rPr>
                <a:t>2</a:t>
              </a:r>
              <a:r>
                <a:rPr lang="en-US" b="1" i="0" dirty="0" smtClean="0">
                  <a:latin typeface="Times New Roman"/>
                  <a:ea typeface="Arial" pitchFamily="10" charset="0"/>
                  <a:cs typeface="Times New Roman"/>
                </a:rPr>
                <a:t>LV predicted </a:t>
              </a:r>
              <a:r>
                <a:rPr lang="en-US" b="1" i="0" dirty="0">
                  <a:latin typeface="Times New Roman"/>
                  <a:ea typeface="Arial" pitchFamily="10" charset="0"/>
                  <a:cs typeface="Times New Roman"/>
                </a:rPr>
                <a:t>conversion to CDMS within 2 years</a:t>
              </a:r>
            </a:p>
          </p:txBody>
        </p:sp>
      </p:grpSp>
      <p:grpSp>
        <p:nvGrpSpPr>
          <p:cNvPr id="6" name="Gruppo 5"/>
          <p:cNvGrpSpPr/>
          <p:nvPr/>
        </p:nvGrpSpPr>
        <p:grpSpPr>
          <a:xfrm>
            <a:off x="834678" y="2206139"/>
            <a:ext cx="7787738" cy="1419332"/>
            <a:chOff x="834678" y="2162044"/>
            <a:chExt cx="7787738" cy="1419332"/>
          </a:xfrm>
        </p:grpSpPr>
        <p:pic>
          <p:nvPicPr>
            <p:cNvPr id="187395" name="Picture 1"/>
            <p:cNvPicPr>
              <a:picLocks noChangeAspect="1"/>
            </p:cNvPicPr>
            <p:nvPr/>
          </p:nvPicPr>
          <p:blipFill rotWithShape="1">
            <a:blip r:embed="rId5"/>
            <a:srcRect l="4053" t="8128" r="5743" b="-1"/>
            <a:stretch/>
          </p:blipFill>
          <p:spPr bwMode="auto">
            <a:xfrm>
              <a:off x="834678" y="2162044"/>
              <a:ext cx="3169436" cy="1419332"/>
            </a:xfrm>
            <a:prstGeom prst="rect">
              <a:avLst/>
            </a:prstGeom>
            <a:noFill/>
            <a:ln w="9525">
              <a:noFill/>
              <a:miter lim="800000"/>
              <a:headEnd/>
              <a:tailEnd/>
            </a:ln>
          </p:spPr>
        </p:pic>
        <p:sp>
          <p:nvSpPr>
            <p:cNvPr id="187399" name="TextBox 13"/>
            <p:cNvSpPr txBox="1">
              <a:spLocks noChangeArrowheads="1"/>
            </p:cNvSpPr>
            <p:nvPr/>
          </p:nvSpPr>
          <p:spPr bwMode="auto">
            <a:xfrm>
              <a:off x="4039394" y="2517034"/>
              <a:ext cx="4583022" cy="646331"/>
            </a:xfrm>
            <a:prstGeom prst="rect">
              <a:avLst/>
            </a:prstGeom>
            <a:noFill/>
            <a:ln w="9525">
              <a:noFill/>
              <a:miter lim="800000"/>
              <a:headEnd/>
              <a:tailEnd/>
            </a:ln>
          </p:spPr>
          <p:txBody>
            <a:bodyPr wrap="square">
              <a:prstTxWarp prst="textNoShape">
                <a:avLst/>
              </a:prstTxWarp>
              <a:spAutoFit/>
            </a:bodyPr>
            <a:lstStyle/>
            <a:p>
              <a:pPr algn="just" eaLnBrk="0" hangingPunct="0"/>
              <a:r>
                <a:rPr lang="en-US" b="1" i="0" dirty="0">
                  <a:latin typeface="Times New Roman"/>
                  <a:ea typeface="Arial" pitchFamily="10" charset="0"/>
                  <a:cs typeface="Times New Roman"/>
                </a:rPr>
                <a:t>2-year central atrophy and lesion volume </a:t>
              </a:r>
              <a:r>
                <a:rPr lang="en-US" b="1" i="0" dirty="0" smtClean="0">
                  <a:latin typeface="Times New Roman"/>
                  <a:ea typeface="Arial" pitchFamily="10" charset="0"/>
                  <a:cs typeface="Times New Roman"/>
                </a:rPr>
                <a:t>change as predictors </a:t>
              </a:r>
              <a:r>
                <a:rPr lang="en-US" b="1" i="0" dirty="0">
                  <a:latin typeface="Times New Roman"/>
                  <a:ea typeface="Arial" pitchFamily="10" charset="0"/>
                  <a:cs typeface="Times New Roman"/>
                </a:rPr>
                <a:t>of</a:t>
              </a:r>
              <a:r>
                <a:rPr lang="en-US" b="1" i="0" dirty="0" smtClean="0">
                  <a:latin typeface="Times New Roman"/>
                  <a:ea typeface="Arial" pitchFamily="10" charset="0"/>
                  <a:cs typeface="Times New Roman"/>
                </a:rPr>
                <a:t> EDSS after 10 years</a:t>
              </a:r>
              <a:endParaRPr lang="en-US" b="1" i="0" dirty="0">
                <a:latin typeface="Times New Roman"/>
                <a:ea typeface="Arial" pitchFamily="10" charset="0"/>
                <a:cs typeface="Times New Roman"/>
              </a:endParaRPr>
            </a:p>
          </p:txBody>
        </p:sp>
      </p:grpSp>
      <p:grpSp>
        <p:nvGrpSpPr>
          <p:cNvPr id="7" name="Gruppo 6"/>
          <p:cNvGrpSpPr/>
          <p:nvPr/>
        </p:nvGrpSpPr>
        <p:grpSpPr>
          <a:xfrm>
            <a:off x="196807" y="3769427"/>
            <a:ext cx="8555439" cy="1474788"/>
            <a:chOff x="196807" y="3725332"/>
            <a:chExt cx="8555439" cy="1474788"/>
          </a:xfrm>
        </p:grpSpPr>
        <p:grpSp>
          <p:nvGrpSpPr>
            <p:cNvPr id="3" name="Group 14"/>
            <p:cNvGrpSpPr>
              <a:grpSpLocks/>
            </p:cNvGrpSpPr>
            <p:nvPr/>
          </p:nvGrpSpPr>
          <p:grpSpPr bwMode="auto">
            <a:xfrm>
              <a:off x="196807" y="3725332"/>
              <a:ext cx="4741333" cy="1474788"/>
              <a:chOff x="913775" y="1566934"/>
              <a:chExt cx="7211375" cy="2027627"/>
            </a:xfrm>
          </p:grpSpPr>
          <p:pic>
            <p:nvPicPr>
              <p:cNvPr id="187403" name="Picture 15"/>
              <p:cNvPicPr>
                <a:picLocks noChangeAspect="1"/>
              </p:cNvPicPr>
              <p:nvPr/>
            </p:nvPicPr>
            <p:blipFill>
              <a:blip r:embed="rId6"/>
              <a:srcRect t="-3" b="68356"/>
              <a:stretch>
                <a:fillRect/>
              </a:stretch>
            </p:blipFill>
            <p:spPr bwMode="auto">
              <a:xfrm>
                <a:off x="913775" y="1566934"/>
                <a:ext cx="7211375" cy="1706820"/>
              </a:xfrm>
              <a:prstGeom prst="rect">
                <a:avLst/>
              </a:prstGeom>
              <a:noFill/>
              <a:ln w="9525">
                <a:noFill/>
                <a:miter lim="800000"/>
                <a:headEnd/>
                <a:tailEnd/>
              </a:ln>
            </p:spPr>
          </p:pic>
          <p:pic>
            <p:nvPicPr>
              <p:cNvPr id="187404" name="Picture 16"/>
              <p:cNvPicPr>
                <a:picLocks noChangeAspect="1"/>
              </p:cNvPicPr>
              <p:nvPr/>
            </p:nvPicPr>
            <p:blipFill>
              <a:blip r:embed="rId6"/>
              <a:srcRect t="31390" r="77448" b="41267"/>
              <a:stretch>
                <a:fillRect/>
              </a:stretch>
            </p:blipFill>
            <p:spPr bwMode="auto">
              <a:xfrm>
                <a:off x="923392" y="1672869"/>
                <a:ext cx="1626394" cy="1474692"/>
              </a:xfrm>
              <a:prstGeom prst="rect">
                <a:avLst/>
              </a:prstGeom>
              <a:noFill/>
              <a:ln w="9525">
                <a:noFill/>
                <a:miter lim="800000"/>
                <a:headEnd/>
                <a:tailEnd/>
              </a:ln>
            </p:spPr>
          </p:pic>
          <p:pic>
            <p:nvPicPr>
              <p:cNvPr id="187405" name="Picture 17"/>
              <p:cNvPicPr>
                <a:picLocks noChangeAspect="1"/>
              </p:cNvPicPr>
              <p:nvPr/>
            </p:nvPicPr>
            <p:blipFill>
              <a:blip r:embed="rId6"/>
              <a:srcRect l="52290" t="95769"/>
              <a:stretch>
                <a:fillRect/>
              </a:stretch>
            </p:blipFill>
            <p:spPr bwMode="auto">
              <a:xfrm>
                <a:off x="1106204" y="3304403"/>
                <a:ext cx="4374726" cy="290158"/>
              </a:xfrm>
              <a:prstGeom prst="rect">
                <a:avLst/>
              </a:prstGeom>
              <a:noFill/>
              <a:ln w="9525">
                <a:noFill/>
                <a:miter lim="800000"/>
                <a:headEnd/>
                <a:tailEnd/>
              </a:ln>
            </p:spPr>
          </p:pic>
        </p:grpSp>
        <p:sp>
          <p:nvSpPr>
            <p:cNvPr id="187401" name="TextBox 18"/>
            <p:cNvSpPr txBox="1">
              <a:spLocks noChangeArrowheads="1"/>
            </p:cNvSpPr>
            <p:nvPr/>
          </p:nvSpPr>
          <p:spPr bwMode="auto">
            <a:xfrm>
              <a:off x="5198751" y="3925208"/>
              <a:ext cx="3553495" cy="923330"/>
            </a:xfrm>
            <a:prstGeom prst="rect">
              <a:avLst/>
            </a:prstGeom>
            <a:noFill/>
            <a:ln w="9525">
              <a:noFill/>
              <a:miter lim="800000"/>
              <a:headEnd/>
              <a:tailEnd/>
            </a:ln>
          </p:spPr>
          <p:txBody>
            <a:bodyPr wrap="square">
              <a:prstTxWarp prst="textNoShape">
                <a:avLst/>
              </a:prstTxWarp>
              <a:spAutoFit/>
            </a:bodyPr>
            <a:lstStyle/>
            <a:p>
              <a:pPr algn="just" eaLnBrk="0" hangingPunct="0"/>
              <a:r>
                <a:rPr lang="en-US" b="1" dirty="0">
                  <a:latin typeface="Times New Roman"/>
                  <a:ea typeface="Arial" pitchFamily="10" charset="0"/>
                  <a:cs typeface="Times New Roman"/>
                </a:rPr>
                <a:t>B</a:t>
              </a:r>
              <a:r>
                <a:rPr lang="en-US" b="1" i="0" dirty="0" smtClean="0">
                  <a:latin typeface="Times New Roman"/>
                  <a:ea typeface="Arial" pitchFamily="10" charset="0"/>
                  <a:cs typeface="Times New Roman"/>
                </a:rPr>
                <a:t>aseline </a:t>
              </a:r>
              <a:r>
                <a:rPr lang="en-US" b="1" i="0" dirty="0">
                  <a:latin typeface="Times New Roman"/>
                  <a:ea typeface="Arial" pitchFamily="10" charset="0"/>
                  <a:cs typeface="Times New Roman"/>
                </a:rPr>
                <a:t>GM fraction as the only </a:t>
              </a:r>
              <a:r>
                <a:rPr lang="en-US" b="1" i="0" dirty="0" smtClean="0">
                  <a:latin typeface="Times New Roman"/>
                  <a:ea typeface="Arial" pitchFamily="10" charset="0"/>
                  <a:cs typeface="Times New Roman"/>
                </a:rPr>
                <a:t>predictor of </a:t>
              </a:r>
              <a:r>
                <a:rPr lang="en-US" b="1" i="0" dirty="0">
                  <a:latin typeface="Times New Roman"/>
                  <a:ea typeface="Arial" pitchFamily="10" charset="0"/>
                  <a:cs typeface="Times New Roman"/>
                </a:rPr>
                <a:t>worsening of disability at 13 years</a:t>
              </a:r>
            </a:p>
          </p:txBody>
        </p:sp>
      </p:grpSp>
      <p:grpSp>
        <p:nvGrpSpPr>
          <p:cNvPr id="8" name="Gruppo 7"/>
          <p:cNvGrpSpPr/>
          <p:nvPr/>
        </p:nvGrpSpPr>
        <p:grpSpPr>
          <a:xfrm>
            <a:off x="203130" y="5270672"/>
            <a:ext cx="8732126" cy="1547999"/>
            <a:chOff x="203130" y="5226577"/>
            <a:chExt cx="8732126" cy="1547999"/>
          </a:xfrm>
        </p:grpSpPr>
        <p:pic>
          <p:nvPicPr>
            <p:cNvPr id="187396" name="Picture 8"/>
            <p:cNvPicPr>
              <a:picLocks noChangeAspect="1"/>
            </p:cNvPicPr>
            <p:nvPr/>
          </p:nvPicPr>
          <p:blipFill>
            <a:blip r:embed="rId7"/>
            <a:srcRect/>
            <a:stretch>
              <a:fillRect/>
            </a:stretch>
          </p:blipFill>
          <p:spPr bwMode="auto">
            <a:xfrm>
              <a:off x="203130" y="5226577"/>
              <a:ext cx="3084303" cy="1547999"/>
            </a:xfrm>
            <a:prstGeom prst="rect">
              <a:avLst/>
            </a:prstGeom>
            <a:noFill/>
            <a:ln w="9525">
              <a:noFill/>
              <a:miter lim="800000"/>
              <a:headEnd/>
              <a:tailEnd/>
            </a:ln>
          </p:spPr>
        </p:pic>
        <p:sp>
          <p:nvSpPr>
            <p:cNvPr id="187402" name="TextBox 19"/>
            <p:cNvSpPr txBox="1">
              <a:spLocks noChangeArrowheads="1"/>
            </p:cNvSpPr>
            <p:nvPr/>
          </p:nvSpPr>
          <p:spPr bwMode="auto">
            <a:xfrm>
              <a:off x="3390900" y="5466392"/>
              <a:ext cx="5544356" cy="1200329"/>
            </a:xfrm>
            <a:prstGeom prst="rect">
              <a:avLst/>
            </a:prstGeom>
            <a:noFill/>
            <a:ln w="9525">
              <a:noFill/>
              <a:miter lim="800000"/>
              <a:headEnd/>
              <a:tailEnd/>
            </a:ln>
          </p:spPr>
          <p:txBody>
            <a:bodyPr wrap="square">
              <a:prstTxWarp prst="textNoShape">
                <a:avLst/>
              </a:prstTxWarp>
              <a:spAutoFit/>
            </a:bodyPr>
            <a:lstStyle/>
            <a:p>
              <a:pPr algn="just" eaLnBrk="0" hangingPunct="0"/>
              <a:r>
                <a:rPr lang="en-US" b="1" dirty="0">
                  <a:latin typeface="Times New Roman"/>
                  <a:ea typeface="Arial" pitchFamily="10" charset="0"/>
                  <a:cs typeface="Times New Roman"/>
                </a:rPr>
                <a:t>B</a:t>
              </a:r>
              <a:r>
                <a:rPr lang="en-US" b="1" i="0" dirty="0" smtClean="0">
                  <a:latin typeface="Times New Roman"/>
                  <a:ea typeface="Arial" pitchFamily="10" charset="0"/>
                  <a:cs typeface="Times New Roman"/>
                </a:rPr>
                <a:t>aseline </a:t>
              </a:r>
              <a:r>
                <a:rPr lang="en-US" b="1" i="0" dirty="0">
                  <a:latin typeface="Times New Roman"/>
                  <a:ea typeface="Arial" pitchFamily="10" charset="0"/>
                  <a:cs typeface="Times New Roman"/>
                </a:rPr>
                <a:t>GM volume and EDSS as the best predictors </a:t>
              </a:r>
              <a:r>
                <a:rPr lang="en-US" b="1" i="0" dirty="0" smtClean="0">
                  <a:latin typeface="Times New Roman"/>
                  <a:ea typeface="Arial" pitchFamily="10" charset="0"/>
                  <a:cs typeface="Times New Roman"/>
                </a:rPr>
                <a:t>of progression </a:t>
              </a:r>
              <a:r>
                <a:rPr lang="en-US" b="1" i="0" dirty="0">
                  <a:latin typeface="Times New Roman"/>
                  <a:ea typeface="Arial" pitchFamily="10" charset="0"/>
                  <a:cs typeface="Times New Roman"/>
                </a:rPr>
                <a:t>(conversion to SP,</a:t>
              </a:r>
              <a:r>
                <a:rPr lang="en-US" b="1" i="0" dirty="0" smtClean="0">
                  <a:latin typeface="Times New Roman"/>
                  <a:ea typeface="Arial" pitchFamily="10" charset="0"/>
                  <a:cs typeface="Times New Roman"/>
                </a:rPr>
                <a:t> EDSS </a:t>
              </a:r>
              <a:r>
                <a:rPr lang="en-US" b="1" i="0" dirty="0">
                  <a:latin typeface="Times New Roman"/>
                  <a:ea typeface="Arial" pitchFamily="10" charset="0"/>
                  <a:cs typeface="Times New Roman"/>
                </a:rPr>
                <a:t>4) </a:t>
              </a:r>
              <a:r>
                <a:rPr lang="en-US" b="1" i="0" dirty="0" smtClean="0">
                  <a:latin typeface="Times New Roman"/>
                  <a:ea typeface="Arial" pitchFamily="10" charset="0"/>
                  <a:cs typeface="Times New Roman"/>
                </a:rPr>
                <a:t>after </a:t>
              </a:r>
              <a:r>
                <a:rPr lang="en-US" b="1" i="0" dirty="0">
                  <a:latin typeface="Times New Roman"/>
                  <a:ea typeface="Arial" pitchFamily="10" charset="0"/>
                  <a:cs typeface="Times New Roman"/>
                </a:rPr>
                <a:t>9 years in RRMS </a:t>
              </a:r>
            </a:p>
            <a:p>
              <a:pPr algn="ctr" eaLnBrk="0" hangingPunct="0"/>
              <a:endParaRPr lang="en-US" b="1" i="0" dirty="0">
                <a:latin typeface="Times New Roman"/>
                <a:ea typeface="Arial" pitchFamily="10" charset="0"/>
                <a:cs typeface="Times New Roman"/>
              </a:endParaRPr>
            </a:p>
          </p:txBody>
        </p:sp>
      </p:grpSp>
      <p:sp>
        <p:nvSpPr>
          <p:cNvPr id="4" name="CasellaDiTesto 3"/>
          <p:cNvSpPr txBox="1"/>
          <p:nvPr/>
        </p:nvSpPr>
        <p:spPr>
          <a:xfrm>
            <a:off x="46427" y="38302"/>
            <a:ext cx="7660638" cy="646331"/>
          </a:xfrm>
          <a:prstGeom prst="rect">
            <a:avLst/>
          </a:prstGeom>
          <a:noFill/>
        </p:spPr>
        <p:txBody>
          <a:bodyPr wrap="none" rtlCol="0">
            <a:spAutoFit/>
          </a:bodyPr>
          <a:lstStyle/>
          <a:p>
            <a:r>
              <a:rPr lang="it-IT" sz="3600" i="1" dirty="0" smtClean="0">
                <a:solidFill>
                  <a:srgbClr val="FF0000"/>
                </a:solidFill>
                <a:latin typeface="Times New Roman"/>
                <a:cs typeface="Times New Roman"/>
              </a:rPr>
              <a:t>Brain atrophy </a:t>
            </a:r>
            <a:r>
              <a:rPr lang="it-IT" sz="3600" i="1" dirty="0" err="1" smtClean="0">
                <a:solidFill>
                  <a:srgbClr val="FF0000"/>
                </a:solidFill>
                <a:latin typeface="Times New Roman"/>
                <a:cs typeface="Times New Roman"/>
              </a:rPr>
              <a:t>as</a:t>
            </a:r>
            <a:r>
              <a:rPr lang="it-IT" sz="3600" i="1" dirty="0" smtClean="0">
                <a:solidFill>
                  <a:srgbClr val="FF0000"/>
                </a:solidFill>
                <a:latin typeface="Times New Roman"/>
                <a:cs typeface="Times New Roman"/>
              </a:rPr>
              <a:t> </a:t>
            </a:r>
            <a:r>
              <a:rPr lang="it-IT" sz="3600" i="1" dirty="0" err="1" smtClean="0">
                <a:solidFill>
                  <a:srgbClr val="FF0000"/>
                </a:solidFill>
                <a:latin typeface="Times New Roman"/>
                <a:cs typeface="Times New Roman"/>
              </a:rPr>
              <a:t>predictor</a:t>
            </a:r>
            <a:r>
              <a:rPr lang="it-IT" sz="3600" i="1" dirty="0" smtClean="0">
                <a:solidFill>
                  <a:srgbClr val="FF0000"/>
                </a:solidFill>
                <a:latin typeface="Times New Roman"/>
                <a:cs typeface="Times New Roman"/>
              </a:rPr>
              <a:t> of </a:t>
            </a:r>
            <a:r>
              <a:rPr lang="it-IT" sz="3600" i="1" dirty="0" err="1" smtClean="0">
                <a:solidFill>
                  <a:srgbClr val="FF0000"/>
                </a:solidFill>
                <a:latin typeface="Times New Roman"/>
                <a:cs typeface="Times New Roman"/>
              </a:rPr>
              <a:t>prognosis</a:t>
            </a:r>
            <a:endParaRPr lang="it-IT" sz="3600" i="1" dirty="0">
              <a:solidFill>
                <a:srgbClr val="FF0000"/>
              </a:solidFill>
              <a:latin typeface="Times New Roman"/>
              <a:cs typeface="Times New Roman"/>
            </a:endParaRPr>
          </a:p>
        </p:txBody>
      </p:sp>
    </p:spTree>
    <p:extLst>
      <p:ext uri="{BB962C8B-B14F-4D97-AF65-F5344CB8AC3E}">
        <p14:creationId xmlns:p14="http://schemas.microsoft.com/office/powerpoint/2010/main" val="356654105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QPSLIDECODE" val="2017092715401800003"/>
</p:tagLst>
</file>

<file path=ppt/tags/tag2.xml><?xml version="1.0" encoding="utf-8"?>
<p:tagLst xmlns:a="http://schemas.openxmlformats.org/drawingml/2006/main" xmlns:r="http://schemas.openxmlformats.org/officeDocument/2006/relationships" xmlns:p="http://schemas.openxmlformats.org/presentationml/2006/main">
  <p:tag name="QPSLIDECODE" val="2017092715401800003"/>
</p:tagLst>
</file>

<file path=ppt/tags/tag3.xml><?xml version="1.0" encoding="utf-8"?>
<p:tagLst xmlns:a="http://schemas.openxmlformats.org/drawingml/2006/main" xmlns:r="http://schemas.openxmlformats.org/officeDocument/2006/relationships" xmlns:p="http://schemas.openxmlformats.org/presentationml/2006/main">
  <p:tag name="QPSLIDECODE" val="2017092715401800003"/>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33459</TotalTime>
  <Words>3177</Words>
  <Application>Microsoft Macintosh PowerPoint</Application>
  <PresentationFormat>Presentazione su schermo (4:3)</PresentationFormat>
  <Paragraphs>471</Paragraphs>
  <Slides>39</Slides>
  <Notes>11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39</vt:i4>
      </vt:variant>
    </vt:vector>
  </HeadingPairs>
  <TitlesOfParts>
    <vt:vector size="41" baseType="lpstr">
      <vt:lpstr>Tema di Office</vt:lpstr>
      <vt:lpstr>Grafico</vt:lpstr>
      <vt:lpstr>Presentazione di PowerPoint</vt:lpstr>
      <vt:lpstr>Presentazione di PowerPoint</vt:lpstr>
      <vt:lpstr>Presentazione di PowerPoint</vt:lpstr>
      <vt:lpstr>MS Lesion &amp; Disability</vt:lpstr>
      <vt:lpstr>MS Lesions Meta-analysis of 31 trials (18901 RRMS patients) </vt:lpstr>
      <vt:lpstr>Presentazione di PowerPoint</vt:lpstr>
      <vt:lpstr>Presentazione di PowerPoint</vt:lpstr>
      <vt:lpstr>Presentazione di PowerPoint</vt:lpstr>
      <vt:lpstr>Presentazione di PowerPoint</vt:lpstr>
      <vt:lpstr>Presentazione di PowerPoint</vt:lpstr>
      <vt:lpstr>Pseudoatrophy is observed in the first 6-9 months of treatment  with the majority of DMTs</vt:lpstr>
      <vt:lpstr>Presentazione di PowerPoint</vt:lpstr>
      <vt:lpstr>Presentazione di PowerPoint</vt:lpstr>
      <vt:lpstr>Presentazione di PowerPoint</vt:lpstr>
      <vt:lpstr>Assessment of treatment response</vt:lpstr>
      <vt:lpstr>Presentazione di PowerPoint</vt:lpstr>
      <vt:lpstr>Presentazione di PowerPoint</vt:lpstr>
      <vt:lpstr>NEDA is achievable with existing  MS therapies</vt:lpstr>
      <vt:lpstr>Minimal evidence of disease activity (MEDA)</vt:lpstr>
      <vt:lpstr>Presentazione di PowerPoint</vt:lpstr>
      <vt:lpstr>Presentazione di PowerPoint</vt:lpstr>
      <vt:lpstr>Presentazione di PowerPoint</vt:lpstr>
      <vt:lpstr>Presentazione di PowerPoint</vt:lpstr>
      <vt:lpstr>Presentazione di PowerPoint</vt:lpstr>
      <vt:lpstr>Guidelines on the use of MRI in MS</vt:lpstr>
      <vt:lpstr>MAGNIMS consensus guidelines on the use of MRI in MS </vt:lpstr>
      <vt:lpstr>Presentazione di PowerPoint</vt:lpstr>
      <vt:lpstr>Standardized MRI protocol/Timing</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Traditional Outcome Measures in MS</vt:lpstr>
      <vt:lpstr>The MS “Iceberg”–Time to Address the Subclinical Markers </vt:lpstr>
      <vt:lpstr>Presentazione di PowerPoint</vt:lpstr>
      <vt:lpstr>NEDA in Clinical Setting-Long-term FU (7y)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Maria Laura Stromillo</dc:creator>
  <cp:lastModifiedBy>Maria Laura Stromillo</cp:lastModifiedBy>
  <cp:revision>276</cp:revision>
  <dcterms:created xsi:type="dcterms:W3CDTF">2018-11-08T13:14:36Z</dcterms:created>
  <dcterms:modified xsi:type="dcterms:W3CDTF">2019-04-05T10:19:32Z</dcterms:modified>
</cp:coreProperties>
</file>