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61" r:id="rId3"/>
    <p:sldId id="260" r:id="rId4"/>
    <p:sldId id="283" r:id="rId5"/>
    <p:sldId id="284" r:id="rId6"/>
    <p:sldId id="262" r:id="rId7"/>
    <p:sldId id="263" r:id="rId8"/>
    <p:sldId id="264" r:id="rId9"/>
    <p:sldId id="265" r:id="rId10"/>
    <p:sldId id="259" r:id="rId11"/>
    <p:sldId id="258" r:id="rId12"/>
    <p:sldId id="282" r:id="rId13"/>
    <p:sldId id="273" r:id="rId14"/>
    <p:sldId id="268" r:id="rId15"/>
    <p:sldId id="276" r:id="rId16"/>
    <p:sldId id="275" r:id="rId17"/>
    <p:sldId id="269" r:id="rId18"/>
    <p:sldId id="270" r:id="rId19"/>
    <p:sldId id="271" r:id="rId20"/>
    <p:sldId id="277" r:id="rId21"/>
    <p:sldId id="278" r:id="rId22"/>
    <p:sldId id="279" r:id="rId23"/>
    <p:sldId id="280" r:id="rId24"/>
    <p:sldId id="274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88802" autoAdjust="0"/>
  </p:normalViewPr>
  <p:slideViewPr>
    <p:cSldViewPr snapToGrid="0">
      <p:cViewPr varScale="1">
        <p:scale>
          <a:sx n="76" d="100"/>
          <a:sy n="76" d="100"/>
        </p:scale>
        <p:origin x="4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sz="1200" b="0" i="0" u="none" strike="noStrike">
                <a:solidFill>
                  <a:srgbClr val="444444"/>
                </a:solidFill>
                <a:latin typeface="Helvetica Neue Medium"/>
              </a:defRPr>
            </a:pPr>
            <a:r>
              <a:rPr lang="it-IT" sz="1200" b="0" i="0" u="none" strike="noStrike">
                <a:solidFill>
                  <a:srgbClr val="444444"/>
                </a:solidFill>
                <a:latin typeface="Helvetica Neue Medium"/>
              </a:rPr>
              <a:t>N. RISPOSTE</a:t>
            </a:r>
          </a:p>
        </c:rich>
      </c:tx>
      <c:layout>
        <c:manualLayout>
          <c:xMode val="edge"/>
          <c:yMode val="edge"/>
          <c:x val="0.45954099999999998"/>
          <c:y val="0"/>
          <c:w val="8.0917100000000006E-2"/>
          <c:h val="3.6865099999999998E-2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4127799999999999"/>
          <c:y val="3.6865099999999998E-2"/>
          <c:w val="0.85213799999999995"/>
          <c:h val="0.85229200000000005"/>
        </c:manualLayout>
      </c:layout>
      <c:barChart>
        <c:barDir val="bar"/>
        <c:grouping val="clustered"/>
        <c:varyColors val="0"/>
        <c:ser>
          <c:idx val="0"/>
          <c:order val="0"/>
          <c:tx>
            <c:v>N. RISPOSTE</c:v>
          </c:tx>
          <c:spPr>
            <a:solidFill>
              <a:srgbClr val="00A3D7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1"/>
            <c:bubble3D val="0"/>
          </c:dPt>
          <c:dPt>
            <c:idx val="1"/>
            <c:invertIfNegative val="1"/>
            <c:bubble3D val="0"/>
            <c:spPr>
              <a:solidFill>
                <a:srgbClr val="6EBB46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invertIfNegative val="1"/>
            <c:bubble3D val="0"/>
            <c:spPr>
              <a:solidFill>
                <a:srgbClr val="F6C100"/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invertIfNegative val="1"/>
            <c:bubble3D val="0"/>
            <c:spPr>
              <a:solidFill>
                <a:srgbClr val="FF6A00"/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invertIfNegative val="1"/>
            <c:bubble3D val="0"/>
            <c:spPr>
              <a:solidFill>
                <a:srgbClr val="E32400"/>
              </a:solidFill>
              <a:ln w="12700" cap="flat">
                <a:noFill/>
                <a:miter lim="400000"/>
              </a:ln>
              <a:effectLst/>
            </c:spPr>
          </c:dPt>
          <c:dPt>
            <c:idx val="5"/>
            <c:invertIfNegative val="1"/>
            <c:bubble3D val="0"/>
            <c:spPr>
              <a:solidFill>
                <a:srgbClr val="423BA8"/>
              </a:solidFill>
              <a:ln w="12700" cap="flat">
                <a:noFill/>
                <a:miter lim="400000"/>
              </a:ln>
              <a:effectLst/>
            </c:spPr>
          </c:dPt>
          <c:dPt>
            <c:idx val="6"/>
            <c:invertIfNegative val="1"/>
            <c:bubble3D val="0"/>
          </c:dPt>
          <c:dPt>
            <c:idx val="7"/>
            <c:invertIfNegative val="1"/>
            <c:bubble3D val="0"/>
            <c:spPr>
              <a:solidFill>
                <a:srgbClr val="6EBB46"/>
              </a:solidFill>
              <a:ln w="12700" cap="flat">
                <a:noFill/>
                <a:miter lim="400000"/>
              </a:ln>
              <a:effectLst/>
            </c:spPr>
          </c:dPt>
          <c:dPt>
            <c:idx val="8"/>
            <c:invertIfNegative val="1"/>
            <c:bubble3D val="0"/>
            <c:spPr>
              <a:solidFill>
                <a:srgbClr val="F6C100"/>
              </a:solidFill>
              <a:ln w="12700" cap="flat">
                <a:noFill/>
                <a:miter lim="400000"/>
              </a:ln>
              <a:effectLst/>
            </c:spPr>
          </c:dPt>
          <c:dPt>
            <c:idx val="9"/>
            <c:invertIfNegative val="1"/>
            <c:bubble3D val="0"/>
            <c:spPr>
              <a:solidFill>
                <a:srgbClr val="FF6A00"/>
              </a:solidFill>
              <a:ln w="12700" cap="flat">
                <a:noFill/>
                <a:miter lim="400000"/>
              </a:ln>
              <a:effectLst/>
            </c:spPr>
          </c:dPt>
          <c:dPt>
            <c:idx val="10"/>
            <c:invertIfNegative val="1"/>
            <c:bubble3D val="0"/>
            <c:spPr>
              <a:solidFill>
                <a:srgbClr val="E32400"/>
              </a:solidFill>
              <a:ln w="12700" cap="flat">
                <a:noFill/>
                <a:miter lim="400000"/>
              </a:ln>
              <a:effectLst/>
            </c:spPr>
          </c:dPt>
          <c:dPt>
            <c:idx val="11"/>
            <c:invertIfNegative val="1"/>
            <c:bubble3D val="0"/>
            <c:spPr>
              <a:solidFill>
                <a:srgbClr val="423BA8"/>
              </a:solidFill>
              <a:ln w="12700" cap="flat">
                <a:noFill/>
                <a:miter lim="400000"/>
              </a:ln>
              <a:effectLst/>
            </c:spPr>
          </c:dPt>
          <c:dPt>
            <c:idx val="12"/>
            <c:invertIfNegative val="1"/>
            <c:bubble3D val="0"/>
          </c:dPt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effectLst>
                        <a:outerShdw blurRad="63500" dist="35135" dir="5388752" algn="tl">
                          <a:srgbClr val="000000">
                            <a:alpha val="90342"/>
                          </a:srgbClr>
                        </a:outerShdw>
                      </a:effectLst>
                      <a:latin typeface="Helvetica Neue Medium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effectLst>
                        <a:outerShdw blurRad="63500" dist="35135" dir="5388752" algn="tl">
                          <a:srgbClr val="000000">
                            <a:alpha val="90342"/>
                          </a:srgbClr>
                        </a:outerShdw>
                      </a:effectLst>
                      <a:latin typeface="Helvetica Neue Medium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effectLst>
                        <a:outerShdw blurRad="63500" dist="35135" dir="5388752" algn="tl">
                          <a:srgbClr val="000000">
                            <a:alpha val="90342"/>
                          </a:srgbClr>
                        </a:outerShdw>
                      </a:effectLst>
                      <a:latin typeface="Helvetica Neue Medium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effectLst>
                        <a:outerShdw blurRad="63500" dist="35135" dir="5388752" algn="tl">
                          <a:srgbClr val="000000">
                            <a:alpha val="90342"/>
                          </a:srgbClr>
                        </a:outerShdw>
                      </a:effectLst>
                      <a:latin typeface="Helvetica Neue Medium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effectLst>
                        <a:outerShdw blurRad="63500" dist="35135" dir="5388752" algn="tl">
                          <a:srgbClr val="000000">
                            <a:alpha val="90342"/>
                          </a:srgbClr>
                        </a:outerShdw>
                      </a:effectLst>
                      <a:latin typeface="Helvetica Neue Medium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#,##0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effectLst>
                        <a:outerShdw blurRad="63500" dist="35135" dir="5388752" algn="tl">
                          <a:srgbClr val="000000">
                            <a:alpha val="90342"/>
                          </a:srgbClr>
                        </a:outerShdw>
                      </a:effectLst>
                      <a:latin typeface="Helvetica Neue Medium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numFmt formatCode="#,##0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effectLst>
                        <a:outerShdw blurRad="63500" dist="35135" dir="5388752" algn="tl">
                          <a:srgbClr val="000000">
                            <a:alpha val="90342"/>
                          </a:srgbClr>
                        </a:outerShdw>
                      </a:effectLst>
                      <a:latin typeface="Helvetica Neue Medium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numFmt formatCode="#,##0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effectLst>
                        <a:outerShdw blurRad="63500" dist="35135" dir="5388752" algn="tl">
                          <a:srgbClr val="000000">
                            <a:alpha val="90342"/>
                          </a:srgbClr>
                        </a:outerShdw>
                      </a:effectLst>
                      <a:latin typeface="Helvetica Neue Medium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numFmt formatCode="#,##0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effectLst>
                        <a:outerShdw blurRad="63500" dist="35135" dir="5388752" algn="tl">
                          <a:srgbClr val="000000">
                            <a:alpha val="90342"/>
                          </a:srgbClr>
                        </a:outerShdw>
                      </a:effectLst>
                      <a:latin typeface="Helvetica Neue Medium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numFmt formatCode="#,##0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effectLst>
                        <a:outerShdw blurRad="63500" dist="35135" dir="5388752" algn="tl">
                          <a:srgbClr val="000000">
                            <a:alpha val="90342"/>
                          </a:srgbClr>
                        </a:outerShdw>
                      </a:effectLst>
                      <a:latin typeface="Helvetica Neue Medium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#,##0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effectLst>
                        <a:outerShdw blurRad="63500" dist="35135" dir="5388752" algn="tl">
                          <a:srgbClr val="000000">
                            <a:alpha val="90342"/>
                          </a:srgbClr>
                        </a:outerShdw>
                      </a:effectLst>
                      <a:latin typeface="Helvetica Neue Medium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numFmt formatCode="#,##0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effectLst>
                        <a:outerShdw blurRad="63500" dist="35135" dir="5388752" algn="tl">
                          <a:srgbClr val="000000">
                            <a:alpha val="90342"/>
                          </a:srgbClr>
                        </a:outerShdw>
                      </a:effectLst>
                      <a:latin typeface="Helvetica Neue Medium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numFmt formatCode="#,##0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effectLst>
                        <a:outerShdw blurRad="63500" dist="35135" dir="5388752" algn="tl">
                          <a:srgbClr val="000000">
                            <a:alpha val="90342"/>
                          </a:srgbClr>
                        </a:outerShdw>
                      </a:effectLst>
                      <a:latin typeface="Helvetica Neue Medium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FFFFFF"/>
                    </a:solidFill>
                    <a:effectLst>
                      <a:outerShdw blurRad="63500" dist="35135" dir="5388752" algn="tl">
                        <a:srgbClr val="000000">
                          <a:alpha val="90342"/>
                        </a:srgbClr>
                      </a:outerShdw>
                    </a:effectLst>
                    <a:latin typeface="Helvetica Neue Medium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3"/>
              <c:pt idx="0">
                <c:v>scompenso</c:v>
              </c:pt>
              <c:pt idx="1">
                <c:v>diabete</c:v>
              </c:pt>
              <c:pt idx="2">
                <c:v>ictus-post ictus</c:v>
              </c:pt>
              <c:pt idx="3">
                <c:v>patologie oncologiche</c:v>
              </c:pt>
              <c:pt idx="4">
                <c:v> BPCO</c:v>
              </c:pt>
              <c:pt idx="5">
                <c:v>demenze</c:v>
              </c:pt>
              <c:pt idx="6">
                <c:v>fratture di femore</c:v>
              </c:pt>
              <c:pt idx="7">
                <c:v>sclerosi multipla</c:v>
              </c:pt>
              <c:pt idx="8">
                <c:v>parkinson</c:v>
              </c:pt>
              <c:pt idx="9">
                <c:v>autismo</c:v>
              </c:pt>
              <c:pt idx="10">
                <c:v> malattie renali croniche</c:v>
              </c:pt>
              <c:pt idx="11">
                <c:v>malattie reumatiche</c:v>
              </c:pt>
              <c:pt idx="12">
                <c:v>infezioni da epatite C</c:v>
              </c:pt>
            </c:strLit>
          </c:cat>
          <c:val>
            <c:numLit>
              <c:formatCode>General</c:formatCode>
              <c:ptCount val="13"/>
              <c:pt idx="0">
                <c:v>22</c:v>
              </c:pt>
              <c:pt idx="1">
                <c:v>21</c:v>
              </c:pt>
              <c:pt idx="2">
                <c:v>18</c:v>
              </c:pt>
              <c:pt idx="3">
                <c:v>17</c:v>
              </c:pt>
              <c:pt idx="4">
                <c:v>15</c:v>
              </c:pt>
              <c:pt idx="5">
                <c:v>10</c:v>
              </c:pt>
              <c:pt idx="6">
                <c:v>9</c:v>
              </c:pt>
              <c:pt idx="7">
                <c:v>6</c:v>
              </c:pt>
              <c:pt idx="8">
                <c:v>5</c:v>
              </c:pt>
              <c:pt idx="9">
                <c:v>5</c:v>
              </c:pt>
              <c:pt idx="10">
                <c:v>4</c:v>
              </c:pt>
              <c:pt idx="11">
                <c:v>3</c:v>
              </c:pt>
              <c:pt idx="12">
                <c:v>2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-40"/>
        <c:axId val="147622360"/>
        <c:axId val="147624712"/>
      </c:barChart>
      <c:catAx>
        <c:axId val="147622360"/>
        <c:scaling>
          <c:orientation val="maxMin"/>
        </c:scaling>
        <c:delete val="0"/>
        <c:axPos val="l"/>
        <c:numFmt formatCode="#,##0" sourceLinked="0"/>
        <c:majorTickMark val="none"/>
        <c:minorTickMark val="none"/>
        <c:tickLblPos val="nextTo"/>
        <c:spPr>
          <a:ln w="635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444444"/>
                </a:solidFill>
                <a:latin typeface="Helvetica Neue"/>
              </a:defRPr>
            </a:pPr>
            <a:endParaRPr lang="it-IT"/>
          </a:p>
        </c:txPr>
        <c:crossAx val="147624712"/>
        <c:crosses val="autoZero"/>
        <c:auto val="1"/>
        <c:lblAlgn val="ctr"/>
        <c:lblOffset val="100"/>
        <c:noMultiLvlLbl val="1"/>
      </c:catAx>
      <c:valAx>
        <c:axId val="147624712"/>
        <c:scaling>
          <c:orientation val="minMax"/>
        </c:scaling>
        <c:delete val="0"/>
        <c:axPos val="t"/>
        <c:majorGridlines>
          <c:spPr>
            <a:ln w="635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635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444444"/>
                </a:solidFill>
                <a:latin typeface="Helvetica Neue"/>
              </a:defRPr>
            </a:pPr>
            <a:endParaRPr lang="it-IT"/>
          </a:p>
        </c:txPr>
        <c:crossAx val="147622360"/>
        <c:crosses val="autoZero"/>
        <c:crossBetween val="between"/>
        <c:majorUnit val="7.5"/>
        <c:minorUnit val="3.7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79605599999999999"/>
          <c:h val="0.98750000000000004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Etichetta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latin typeface="Helvetica Neue Medium"/>
                    </a:defRPr>
                  </a:pPr>
                  <a:endParaRPr lang="it-IT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latin typeface="Helvetica Neue Medium"/>
                    </a:defRPr>
                  </a:pPr>
                  <a:endParaRPr lang="it-IT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FFFFFF"/>
                    </a:solidFill>
                    <a:latin typeface="Helvetica Neue Medium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Sì</c:v>
                </c:pt>
                <c:pt idx="1">
                  <c:v>No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28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62923"/>
          <c:y val="0.55387699999999995"/>
          <c:w val="0.137077"/>
          <c:h val="0.12344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000" b="0" i="0" u="none" strike="noStrike">
              <a:solidFill>
                <a:srgbClr val="444444"/>
              </a:solidFill>
              <a:latin typeface="Helvetica Neue"/>
            </a:defRPr>
          </a:pPr>
          <a:endParaRPr lang="it-IT"/>
        </a:p>
      </c:txPr>
    </c:legend>
    <c:plotVisOnly val="0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79605599999999999"/>
          <c:h val="0.98750000000000004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Etichetta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latin typeface="Helvetica Neue Medium"/>
                    </a:defRPr>
                  </a:pPr>
                  <a:endParaRPr lang="it-IT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latin typeface="Helvetica Neue Medium"/>
                    </a:defRPr>
                  </a:pPr>
                  <a:endParaRPr lang="it-IT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FFFFFF"/>
                    </a:solidFill>
                    <a:latin typeface="Helvetica Neue Medium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Sì</c:v>
                </c:pt>
                <c:pt idx="1">
                  <c:v>No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5</c:v>
                </c:pt>
                <c:pt idx="1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62923"/>
          <c:y val="0.55387699999999995"/>
          <c:w val="0.137077"/>
          <c:h val="0.12344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000" b="0" i="0" u="none" strike="noStrike">
              <a:solidFill>
                <a:srgbClr val="444444"/>
              </a:solidFill>
              <a:latin typeface="Helvetica Neue"/>
            </a:defRPr>
          </a:pPr>
          <a:endParaRPr lang="it-IT"/>
        </a:p>
      </c:txPr>
    </c:legend>
    <c:plotVisOnly val="0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795956"/>
          <c:h val="0.98750000000000004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Etichetta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latin typeface="Helvetica Neue Medium"/>
                    </a:defRPr>
                  </a:pPr>
                  <a:endParaRPr lang="it-IT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latin typeface="Helvetica Neue Medium"/>
                    </a:defRPr>
                  </a:pPr>
                  <a:endParaRPr lang="it-IT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FFFFFF"/>
                    </a:solidFill>
                    <a:latin typeface="Helvetica Neue Medium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Sì</c:v>
                </c:pt>
                <c:pt idx="1">
                  <c:v>No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40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6285599999999996"/>
          <c:y val="0.55381199999999997"/>
          <c:w val="0.13714399999999999"/>
          <c:h val="0.12350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000" b="0" i="0" u="none" strike="noStrike">
              <a:solidFill>
                <a:srgbClr val="444444"/>
              </a:solidFill>
              <a:latin typeface="Helvetica Neue"/>
            </a:defRPr>
          </a:pPr>
          <a:endParaRPr lang="it-IT"/>
        </a:p>
      </c:txPr>
    </c:legend>
    <c:plotVisOnly val="0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sz="1200" b="0" i="0" u="none" strike="noStrike">
                <a:solidFill>
                  <a:srgbClr val="444444"/>
                </a:solidFill>
                <a:latin typeface="Helvetica Neue Medium"/>
              </a:defRPr>
            </a:pPr>
            <a:r>
              <a:rPr lang="it-IT" sz="1200" b="0" i="0" u="none" strike="noStrike">
                <a:solidFill>
                  <a:srgbClr val="444444"/>
                </a:solidFill>
                <a:latin typeface="Helvetica Neue Medium"/>
              </a:rPr>
              <a:t>N. RISPOSTE</a:t>
            </a:r>
          </a:p>
        </c:rich>
      </c:tx>
      <c:layout>
        <c:manualLayout>
          <c:xMode val="edge"/>
          <c:yMode val="edge"/>
          <c:x val="0.41310200000000002"/>
          <c:y val="0"/>
          <c:w val="0.17379600000000001"/>
          <c:h val="3.6865099999999998E-2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21387300000000001"/>
          <c:y val="3.6865099999999998E-2"/>
          <c:w val="0.77198500000000003"/>
          <c:h val="0.85229200000000005"/>
        </c:manualLayout>
      </c:layout>
      <c:barChart>
        <c:barDir val="bar"/>
        <c:grouping val="clustered"/>
        <c:varyColors val="0"/>
        <c:ser>
          <c:idx val="0"/>
          <c:order val="0"/>
          <c:tx>
            <c:v>N. RISPOSTE</c:v>
          </c:tx>
          <c:spPr>
            <a:solidFill>
              <a:srgbClr val="00A3D7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1"/>
            <c:bubble3D val="0"/>
          </c:dPt>
          <c:dPt>
            <c:idx val="1"/>
            <c:invertIfNegative val="1"/>
            <c:bubble3D val="0"/>
            <c:spPr>
              <a:solidFill>
                <a:srgbClr val="6EBB46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invertIfNegative val="1"/>
            <c:bubble3D val="0"/>
            <c:spPr>
              <a:solidFill>
                <a:srgbClr val="F6C100"/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invertIfNegative val="1"/>
            <c:bubble3D val="0"/>
            <c:spPr>
              <a:solidFill>
                <a:srgbClr val="FF6A00"/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invertIfNegative val="1"/>
            <c:bubble3D val="0"/>
            <c:spPr>
              <a:solidFill>
                <a:srgbClr val="E32400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effectLst>
                        <a:outerShdw blurRad="63500" dist="35135" dir="5388752" algn="tl">
                          <a:srgbClr val="000000">
                            <a:alpha val="90342"/>
                          </a:srgbClr>
                        </a:outerShdw>
                      </a:effectLst>
                      <a:latin typeface="Helvetica Neue Medium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effectLst>
                        <a:outerShdw blurRad="63500" dist="35135" dir="5388752" algn="tl">
                          <a:srgbClr val="000000">
                            <a:alpha val="90342"/>
                          </a:srgbClr>
                        </a:outerShdw>
                      </a:effectLst>
                      <a:latin typeface="Helvetica Neue Medium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effectLst>
                        <a:outerShdw blurRad="63500" dist="35135" dir="5388752" algn="tl">
                          <a:srgbClr val="000000">
                            <a:alpha val="90342"/>
                          </a:srgbClr>
                        </a:outerShdw>
                      </a:effectLst>
                      <a:latin typeface="Helvetica Neue Medium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effectLst>
                        <a:outerShdw blurRad="63500" dist="35135" dir="5388752" algn="tl">
                          <a:srgbClr val="000000">
                            <a:alpha val="90342"/>
                          </a:srgbClr>
                        </a:outerShdw>
                      </a:effectLst>
                      <a:latin typeface="Helvetica Neue Medium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FFFFFF"/>
                      </a:solidFill>
                      <a:effectLst>
                        <a:outerShdw blurRad="63500" dist="35135" dir="5388752" algn="tl">
                          <a:srgbClr val="000000">
                            <a:alpha val="90342"/>
                          </a:srgbClr>
                        </a:outerShdw>
                      </a:effectLst>
                      <a:latin typeface="Helvetica Neue Medium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FFFFFF"/>
                    </a:solidFill>
                    <a:effectLst>
                      <a:outerShdw blurRad="63500" dist="35135" dir="5388752" algn="tl">
                        <a:srgbClr val="000000">
                          <a:alpha val="90342"/>
                        </a:srgbClr>
                      </a:outerShdw>
                    </a:effectLst>
                    <a:latin typeface="Helvetica Neue Medium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Appropriatezza</c:v>
              </c:pt>
              <c:pt idx="1">
                <c:v>Continuità</c:v>
              </c:pt>
              <c:pt idx="2">
                <c:v>Compliance</c:v>
              </c:pt>
              <c:pt idx="3">
                <c:v>Sostenibilità</c:v>
              </c:pt>
              <c:pt idx="4">
                <c:v>Altro</c:v>
              </c:pt>
            </c:strLit>
          </c:cat>
          <c:val>
            <c:numLit>
              <c:formatCode>General</c:formatCode>
              <c:ptCount val="5"/>
              <c:pt idx="0">
                <c:v>26</c:v>
              </c:pt>
              <c:pt idx="1">
                <c:v>30</c:v>
              </c:pt>
              <c:pt idx="2">
                <c:v>23</c:v>
              </c:pt>
              <c:pt idx="3">
                <c:v>13</c:v>
              </c:pt>
              <c:pt idx="4">
                <c:v>4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-40"/>
        <c:axId val="147623536"/>
        <c:axId val="147623928"/>
      </c:barChart>
      <c:catAx>
        <c:axId val="147623536"/>
        <c:scaling>
          <c:orientation val="maxMin"/>
        </c:scaling>
        <c:delete val="0"/>
        <c:axPos val="l"/>
        <c:numFmt formatCode="#,##0" sourceLinked="0"/>
        <c:majorTickMark val="none"/>
        <c:minorTickMark val="none"/>
        <c:tickLblPos val="nextTo"/>
        <c:spPr>
          <a:ln w="635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444444"/>
                </a:solidFill>
                <a:latin typeface="Helvetica Neue"/>
              </a:defRPr>
            </a:pPr>
            <a:endParaRPr lang="it-IT"/>
          </a:p>
        </c:txPr>
        <c:crossAx val="147623928"/>
        <c:crosses val="autoZero"/>
        <c:auto val="1"/>
        <c:lblAlgn val="ctr"/>
        <c:lblOffset val="100"/>
        <c:noMultiLvlLbl val="1"/>
      </c:catAx>
      <c:valAx>
        <c:axId val="147623928"/>
        <c:scaling>
          <c:orientation val="minMax"/>
        </c:scaling>
        <c:delete val="0"/>
        <c:axPos val="t"/>
        <c:majorGridlines>
          <c:spPr>
            <a:ln w="635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635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444444"/>
                </a:solidFill>
                <a:latin typeface="Helvetica Neue"/>
              </a:defRPr>
            </a:pPr>
            <a:endParaRPr lang="it-IT"/>
          </a:p>
        </c:txPr>
        <c:crossAx val="147623536"/>
        <c:crosses val="autoZero"/>
        <c:crossBetween val="between"/>
        <c:majorUnit val="7.5"/>
        <c:minorUnit val="3.7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3BC46-C49E-40BB-B56F-F0C6DB57E898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B83A4-0A2C-40A6-A079-F4DEFC7995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304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B83A4-0A2C-40A6-A079-F4DEFC79954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082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B83A4-0A2C-40A6-A079-F4DEFC799549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567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B83A4-0A2C-40A6-A079-F4DEFC799549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994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B83A4-0A2C-40A6-A079-F4DEFC799549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791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olo e contenuto sopra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0684" cy="114141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1" y="1600200"/>
            <a:ext cx="10970684" cy="21859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3938589"/>
            <a:ext cx="10970684" cy="21859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14/09/15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FA8EC-EC64-45AC-8015-F94D5EED01C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07972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 copi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Testo"/>
          <p:cNvSpPr txBox="1">
            <a:spLocks noGrp="1"/>
          </p:cNvSpPr>
          <p:nvPr>
            <p:ph type="title"/>
          </p:nvPr>
        </p:nvSpPr>
        <p:spPr>
          <a:xfrm>
            <a:off x="457200" y="238125"/>
            <a:ext cx="8530977" cy="509192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2182313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  <p:sldLayoutId id="2147483670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1600" dirty="0" smtClean="0"/>
              <a:t>iii Meeting delle Neuroscienze Toscane					</a:t>
            </a:r>
            <a:br>
              <a:rPr lang="it-IT" sz="1600" dirty="0" smtClean="0"/>
            </a:br>
            <a:r>
              <a:rPr lang="it-IT" sz="1600" dirty="0" smtClean="0"/>
              <a:t>Viareggio,5/7 Aprile 2019						</a:t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2800" dirty="0" smtClean="0"/>
              <a:t>Linee</a:t>
            </a:r>
            <a:r>
              <a:rPr lang="it-IT" sz="1600" dirty="0" smtClean="0"/>
              <a:t> </a:t>
            </a:r>
            <a:r>
              <a:rPr lang="it-IT" sz="2800" dirty="0" smtClean="0"/>
              <a:t>Guida, PDTA, buone pratiche: come ottimizzare la </a:t>
            </a:r>
            <a:r>
              <a:rPr lang="it-IT" sz="2800" dirty="0" err="1" smtClean="0"/>
              <a:t>Governance</a:t>
            </a:r>
            <a:r>
              <a:rPr lang="it-IT" sz="2800" dirty="0" smtClean="0"/>
              <a:t> del Rischio Clinico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048163" y="4309946"/>
            <a:ext cx="8689976" cy="1371599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             </a:t>
            </a:r>
            <a:r>
              <a:rPr lang="it-IT" sz="2600" dirty="0" smtClean="0">
                <a:solidFill>
                  <a:schemeClr val="tx1"/>
                </a:solidFill>
              </a:rPr>
              <a:t>Paolo </a:t>
            </a:r>
            <a:r>
              <a:rPr lang="it-IT" sz="2600" dirty="0" err="1" smtClean="0">
                <a:solidFill>
                  <a:schemeClr val="tx1"/>
                </a:solidFill>
              </a:rPr>
              <a:t>Zolo</a:t>
            </a:r>
            <a:r>
              <a:rPr lang="it-IT" sz="2600" dirty="0" smtClean="0">
                <a:solidFill>
                  <a:schemeClr val="tx1"/>
                </a:solidFill>
              </a:rPr>
              <a:t>	</a:t>
            </a:r>
            <a:r>
              <a:rPr lang="it-IT" dirty="0" smtClean="0">
                <a:solidFill>
                  <a:schemeClr val="tx1"/>
                </a:solidFill>
              </a:rPr>
              <a:t>					   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              Neurologo, </a:t>
            </a:r>
            <a:r>
              <a:rPr lang="it-IT" dirty="0" err="1" smtClean="0">
                <a:solidFill>
                  <a:schemeClr val="tx1"/>
                </a:solidFill>
              </a:rPr>
              <a:t>arezzo</a:t>
            </a:r>
            <a:r>
              <a:rPr lang="it-IT" dirty="0" smtClean="0">
                <a:solidFill>
                  <a:schemeClr val="tx1"/>
                </a:solidFill>
              </a:rPr>
              <a:t>					 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                               Comitato Scientifico Forum </a:t>
            </a:r>
            <a:r>
              <a:rPr lang="it-IT" dirty="0" err="1" smtClean="0">
                <a:solidFill>
                  <a:schemeClr val="tx1"/>
                </a:solidFill>
              </a:rPr>
              <a:t>Risk</a:t>
            </a:r>
            <a:r>
              <a:rPr lang="it-IT" dirty="0" smtClean="0">
                <a:solidFill>
                  <a:schemeClr val="tx1"/>
                </a:solidFill>
              </a:rPr>
              <a:t> Management in Sanità, Firenze</a:t>
            </a:r>
            <a:r>
              <a:rPr lang="it-IT" dirty="0" smtClean="0"/>
              <a:t>						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20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strategie a confronto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t-IT" sz="14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Negli anni 90</a:t>
            </a:r>
            <a:r>
              <a:rPr lang="it-IT" sz="1400" dirty="0" smtClean="0">
                <a:latin typeface="Arial Rounded MT Bold" panose="020F0704030504030204" pitchFamily="34" charset="0"/>
              </a:rPr>
              <a:t>:   le MISURE ADOTTATE SONO STATE QUELLE DI </a:t>
            </a:r>
            <a:r>
              <a:rPr lang="it-IT" sz="1400" b="1" dirty="0" smtClean="0">
                <a:latin typeface="Arial Rounded MT Bold" panose="020F0704030504030204" pitchFamily="34" charset="0"/>
              </a:rPr>
              <a:t>AUMENTO DELLA </a:t>
            </a:r>
            <a:r>
              <a:rPr lang="it-IT" sz="1400" b="1" dirty="0" err="1" smtClean="0">
                <a:latin typeface="Arial Rounded MT Bold" panose="020F0704030504030204" pitchFamily="34" charset="0"/>
              </a:rPr>
              <a:t>PRODUTTIVITà</a:t>
            </a:r>
            <a:r>
              <a:rPr lang="it-IT" sz="1400" b="1" dirty="0" smtClean="0">
                <a:latin typeface="Arial Rounded MT Bold" panose="020F0704030504030204" pitchFamily="34" charset="0"/>
              </a:rPr>
              <a:t> E DI RECUPERO DELL’EFFICIENZA</a:t>
            </a:r>
            <a:r>
              <a:rPr lang="it-IT" sz="14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: l’ </a:t>
            </a:r>
            <a:r>
              <a:rPr lang="it-IT" sz="1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AZIENDALIZZAZIONE DEL  </a:t>
            </a:r>
            <a:r>
              <a:rPr lang="it-IT" sz="1400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ssn</a:t>
            </a:r>
            <a:endParaRPr lang="it-IT" sz="1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it-IT" sz="1400" b="1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NE</a:t>
            </a:r>
            <a:r>
              <a:rPr lang="it-IT" sz="14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L NUOVO </a:t>
            </a:r>
            <a:r>
              <a:rPr lang="it-IT" sz="1400" dirty="0" err="1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MILLENnio</a:t>
            </a:r>
            <a:r>
              <a:rPr lang="it-IT" sz="14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:</a:t>
            </a:r>
            <a:r>
              <a:rPr lang="it-IT" sz="1400" dirty="0" smtClean="0">
                <a:latin typeface="Arial Rounded MT Bold" panose="020F0704030504030204" pitchFamily="34" charset="0"/>
              </a:rPr>
              <a:t> temi centrali nel dibattito politico-amministrativo e tecnico-professionale sono:</a:t>
            </a:r>
          </a:p>
          <a:p>
            <a:pPr marL="0" indent="0">
              <a:buNone/>
            </a:pPr>
            <a:r>
              <a:rPr lang="it-IT" sz="1400" dirty="0">
                <a:latin typeface="Arial Rounded MT Bold" panose="020F0704030504030204" pitchFamily="34" charset="0"/>
              </a:rPr>
              <a:t> </a:t>
            </a:r>
            <a:r>
              <a:rPr lang="it-IT" sz="1400" dirty="0" smtClean="0">
                <a:latin typeface="Arial Rounded MT Bold" panose="020F0704030504030204" pitchFamily="34" charset="0"/>
              </a:rPr>
              <a:t>                                                               - </a:t>
            </a:r>
            <a:r>
              <a:rPr lang="it-IT" sz="1400" dirty="0">
                <a:latin typeface="Arial Rounded MT Bold" panose="020F0704030504030204" pitchFamily="34" charset="0"/>
              </a:rPr>
              <a:t> </a:t>
            </a:r>
            <a:r>
              <a:rPr lang="it-IT" sz="1400" dirty="0" smtClean="0">
                <a:latin typeface="Arial Rounded MT Bold" panose="020F0704030504030204" pitchFamily="34" charset="0"/>
              </a:rPr>
              <a:t>La  </a:t>
            </a:r>
            <a:r>
              <a:rPr lang="it-IT" sz="1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qualità della risposta </a:t>
            </a:r>
            <a:r>
              <a:rPr lang="it-IT" sz="1400" dirty="0" smtClean="0">
                <a:latin typeface="Arial Rounded MT Bold" panose="020F0704030504030204" pitchFamily="34" charset="0"/>
              </a:rPr>
              <a:t>ai bisogni sanitari e la sua valutazione </a:t>
            </a:r>
          </a:p>
          <a:p>
            <a:pPr marL="0" indent="0">
              <a:buNone/>
            </a:pPr>
            <a:r>
              <a:rPr lang="it-IT" sz="1400" dirty="0">
                <a:latin typeface="Arial Rounded MT Bold" panose="020F0704030504030204" pitchFamily="34" charset="0"/>
              </a:rPr>
              <a:t> </a:t>
            </a:r>
            <a:r>
              <a:rPr lang="it-IT" sz="1400" dirty="0" smtClean="0">
                <a:latin typeface="Arial Rounded MT Bold" panose="020F0704030504030204" pitchFamily="34" charset="0"/>
              </a:rPr>
              <a:t>                                                               -  la </a:t>
            </a:r>
            <a:r>
              <a:rPr lang="it-IT" sz="1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gestione della domanda </a:t>
            </a:r>
            <a:r>
              <a:rPr lang="it-IT" sz="1400" dirty="0" smtClean="0">
                <a:latin typeface="Arial Rounded MT Bold" panose="020F0704030504030204" pitchFamily="34" charset="0"/>
              </a:rPr>
              <a:t>dei cittadini-consumatori, più 						consapevoli ed esigenti</a:t>
            </a:r>
          </a:p>
          <a:p>
            <a:pPr marL="0" indent="0">
              <a:buNone/>
            </a:pPr>
            <a:r>
              <a:rPr lang="it-IT" sz="1400" dirty="0">
                <a:latin typeface="Arial Rounded MT Bold" panose="020F0704030504030204" pitchFamily="34" charset="0"/>
              </a:rPr>
              <a:t> </a:t>
            </a:r>
            <a:r>
              <a:rPr lang="it-IT" sz="1400" dirty="0" smtClean="0">
                <a:latin typeface="Arial Rounded MT Bold" panose="020F0704030504030204" pitchFamily="34" charset="0"/>
              </a:rPr>
              <a:t>                                                               -  la </a:t>
            </a:r>
            <a:r>
              <a:rPr lang="it-IT" sz="1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sostenibilità</a:t>
            </a:r>
            <a:r>
              <a:rPr lang="it-IT" sz="1400" dirty="0" smtClean="0">
                <a:latin typeface="Arial Rounded MT Bold" panose="020F0704030504030204" pitchFamily="34" charset="0"/>
              </a:rPr>
              <a:t> del sistema tra limitazione delle risorse e i costi 					della HT e dei risultati della ricerca biomedica</a:t>
            </a:r>
          </a:p>
          <a:p>
            <a:pPr marL="0" indent="0">
              <a:buNone/>
            </a:pPr>
            <a:r>
              <a:rPr lang="it-IT" sz="1400" dirty="0">
                <a:latin typeface="Arial Rounded MT Bold" panose="020F0704030504030204" pitchFamily="34" charset="0"/>
              </a:rPr>
              <a:t> </a:t>
            </a:r>
            <a:r>
              <a:rPr lang="it-IT" sz="1400" dirty="0" smtClean="0">
                <a:latin typeface="Arial Rounded MT Bold" panose="020F0704030504030204" pitchFamily="34" charset="0"/>
              </a:rPr>
              <a:t>                                                              -   l’</a:t>
            </a:r>
            <a:r>
              <a:rPr lang="it-IT" sz="1400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appropiatezza</a:t>
            </a:r>
            <a:r>
              <a:rPr lang="it-IT" sz="1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it-IT" sz="1400" dirty="0" smtClean="0">
                <a:latin typeface="Arial Rounded MT Bold" panose="020F0704030504030204" pitchFamily="34" charset="0"/>
              </a:rPr>
              <a:t>degli interventi</a:t>
            </a:r>
            <a:endParaRPr lang="it-IT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8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Clinica </a:t>
            </a:r>
            <a:r>
              <a:rPr lang="it-IT" dirty="0" err="1" smtClean="0"/>
              <a:t>Governance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1504788" y="2946955"/>
            <a:ext cx="10363826" cy="3424107"/>
          </a:xfrm>
        </p:spPr>
        <p:txBody>
          <a:bodyPr/>
          <a:lstStyle/>
          <a:p>
            <a:r>
              <a:rPr lang="it-IT" dirty="0" smtClean="0"/>
              <a:t>La CG è la cornice strategica in cui ritrovare strumenti ed azioni. Essi delineano un modello in cui sottintendono una visione di</a:t>
            </a:r>
            <a:r>
              <a:rPr lang="it-IT" u="sng" dirty="0" smtClean="0"/>
              <a:t> responsabilizzazione </a:t>
            </a:r>
            <a:r>
              <a:rPr lang="it-IT" dirty="0" smtClean="0"/>
              <a:t>esplicita dei professionisti e di </a:t>
            </a:r>
            <a:r>
              <a:rPr lang="it-IT" u="sng" dirty="0" smtClean="0"/>
              <a:t>valutazione delle performance </a:t>
            </a:r>
            <a:r>
              <a:rPr lang="it-IT" dirty="0" smtClean="0"/>
              <a:t>dell’assistenza come base per il miglioramento del «prodotto» , le prestazioni del ss.</a:t>
            </a:r>
          </a:p>
          <a:p>
            <a:r>
              <a:rPr lang="it-IT" dirty="0" smtClean="0"/>
              <a:t>La cg deve assicurare </a:t>
            </a:r>
            <a:r>
              <a:rPr lang="it-IT" dirty="0" smtClean="0">
                <a:solidFill>
                  <a:srgbClr val="FF0000"/>
                </a:solidFill>
              </a:rPr>
              <a:t>Efficacia e Sicurezza :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          A- Efficacia: </a:t>
            </a:r>
            <a:r>
              <a:rPr lang="it-IT" dirty="0" smtClean="0"/>
              <a:t>Audit, linee Guida e EBM/EB care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</a:t>
            </a:r>
            <a:r>
              <a:rPr lang="it-IT" dirty="0" smtClean="0">
                <a:solidFill>
                  <a:srgbClr val="FF0000"/>
                </a:solidFill>
              </a:rPr>
              <a:t>B- Sicurezza: </a:t>
            </a:r>
            <a:r>
              <a:rPr lang="it-IT" dirty="0" err="1" smtClean="0"/>
              <a:t>Risk</a:t>
            </a:r>
            <a:r>
              <a:rPr lang="it-IT" dirty="0" smtClean="0"/>
              <a:t> Management: reporting, analisi degli errori, audit clinico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84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obiettivi della </a:t>
            </a:r>
            <a:r>
              <a:rPr lang="it-IT" dirty="0" err="1" smtClean="0"/>
              <a:t>clinical</a:t>
            </a:r>
            <a:r>
              <a:rPr lang="it-IT" dirty="0" smtClean="0"/>
              <a:t> </a:t>
            </a:r>
            <a:r>
              <a:rPr lang="it-IT" dirty="0" err="1" smtClean="0"/>
              <a:t>governance</a:t>
            </a: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485" y="2371266"/>
            <a:ext cx="4565649" cy="3424237"/>
          </a:xfrm>
        </p:spPr>
      </p:pic>
      <p:sp>
        <p:nvSpPr>
          <p:cNvPr id="4" name="Segnaposto contenuto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86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dimensione </a:t>
            </a:r>
            <a:r>
              <a:rPr lang="it-IT" dirty="0" smtClean="0">
                <a:solidFill>
                  <a:srgbClr val="FF0000"/>
                </a:solidFill>
              </a:rPr>
              <a:t>«efficacia» </a:t>
            </a:r>
            <a:r>
              <a:rPr lang="it-IT" dirty="0" smtClean="0"/>
              <a:t>della </a:t>
            </a:r>
            <a:r>
              <a:rPr lang="it-IT" dirty="0" err="1" smtClean="0"/>
              <a:t>Clinical</a:t>
            </a:r>
            <a:r>
              <a:rPr lang="it-IT" dirty="0" smtClean="0"/>
              <a:t> </a:t>
            </a:r>
            <a:r>
              <a:rPr lang="it-IT" dirty="0" err="1" smtClean="0"/>
              <a:t>Governance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domanda di Efficacia dell’azione sanitaria proviene dai principali </a:t>
            </a:r>
            <a:r>
              <a:rPr lang="it-IT" dirty="0" err="1" smtClean="0"/>
              <a:t>stakeholders</a:t>
            </a:r>
            <a:r>
              <a:rPr lang="it-IT" dirty="0" smtClean="0"/>
              <a:t> del pianeta sanità: è all’origine della diffusa, ma ancora non sufficientemente matura, proposta di sviluppo di un sistema di misurazione degli </a:t>
            </a:r>
            <a:r>
              <a:rPr lang="it-IT" dirty="0" err="1" smtClean="0"/>
              <a:t>outcome</a:t>
            </a:r>
            <a:r>
              <a:rPr lang="it-IT" dirty="0" smtClean="0"/>
              <a:t>.</a:t>
            </a:r>
          </a:p>
          <a:p>
            <a:r>
              <a:rPr lang="it-IT" dirty="0" smtClean="0"/>
              <a:t>L’avvio di sperimentazioni di elaborazione di sistemi informativi regionali in grado tra l’altro di rilevare e confrontare gli </a:t>
            </a:r>
            <a:r>
              <a:rPr lang="it-IT" dirty="0" err="1" smtClean="0"/>
              <a:t>outcome</a:t>
            </a:r>
            <a:r>
              <a:rPr lang="it-IT" dirty="0" smtClean="0"/>
              <a:t> delle strutture sanitarie in un contesto nazionale unitario.</a:t>
            </a:r>
          </a:p>
          <a:p>
            <a:r>
              <a:rPr lang="it-IT" dirty="0" smtClean="0"/>
              <a:t>Appare prioritario lo sviluppo di un sistema di monitoraggio in grado di integrare le informazioni dei risultati dell’area delle attività clinico-sanitarie (core) con altre aree di attività di supporto ai processi primari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22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78149" y="0"/>
            <a:ext cx="10364451" cy="1596177"/>
          </a:xfrm>
        </p:spPr>
        <p:txBody>
          <a:bodyPr/>
          <a:lstStyle/>
          <a:p>
            <a:r>
              <a:rPr lang="it-IT" dirty="0"/>
              <a:t>La Riforma Gelli: L.8 marzo 2017,n.24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180658" y="1139581"/>
            <a:ext cx="8761412" cy="34163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it-IT" sz="1800" dirty="0"/>
              <a:t>La XVII° Legislatura repubblicana prima del suo recente termine, ci ha regalato due provvedimenti legislativi di forte innovazione e modernizzazione:</a:t>
            </a:r>
          </a:p>
          <a:p>
            <a:pPr marL="0" indent="0">
              <a:buNone/>
            </a:pPr>
            <a:r>
              <a:rPr lang="it-IT" sz="1800" dirty="0"/>
              <a:t>	- </a:t>
            </a:r>
            <a:r>
              <a:rPr lang="it-IT" sz="1800" dirty="0">
                <a:solidFill>
                  <a:srgbClr val="FF0000"/>
                </a:solidFill>
              </a:rPr>
              <a:t>L 8 marzo 2017, n.24. </a:t>
            </a:r>
            <a:r>
              <a:rPr lang="it-IT" sz="1800" dirty="0"/>
              <a:t>Disposizioni in materia di </a:t>
            </a:r>
            <a:r>
              <a:rPr lang="it-IT" sz="1800" b="1" dirty="0">
                <a:solidFill>
                  <a:srgbClr val="FF0000"/>
                </a:solidFill>
              </a:rPr>
              <a:t>sicurezza delle cure </a:t>
            </a:r>
            <a:r>
              <a:rPr lang="it-IT" sz="1800" dirty="0"/>
              <a:t>e della persona assistita, nonché in materia di responsabilità professionale degli esercenti le professioni </a:t>
            </a:r>
            <a:r>
              <a:rPr lang="it-IT" sz="1800" dirty="0" smtClean="0"/>
              <a:t>sanitarie: </a:t>
            </a:r>
            <a:r>
              <a:rPr lang="it-IT" sz="1800" dirty="0" smtClean="0">
                <a:solidFill>
                  <a:srgbClr val="FF0000"/>
                </a:solidFill>
              </a:rPr>
              <a:t> </a:t>
            </a:r>
            <a:r>
              <a:rPr lang="it-IT" sz="1800" b="1" u="sng" dirty="0">
                <a:solidFill>
                  <a:srgbClr val="FF0000"/>
                </a:solidFill>
              </a:rPr>
              <a:t>la legge Bianco-Gelli</a:t>
            </a:r>
            <a:r>
              <a:rPr lang="it-IT" sz="1800" dirty="0">
                <a:solidFill>
                  <a:srgbClr val="FF0000"/>
                </a:solidFill>
              </a:rPr>
              <a:t>, ha il merito del superamento della medicina difensiva e la regolamentazione delle Linee Guida e del sistema delle buone pratiche</a:t>
            </a:r>
          </a:p>
          <a:p>
            <a:pPr marL="0" indent="0">
              <a:buNone/>
            </a:pPr>
            <a:r>
              <a:rPr lang="it-IT" sz="1800" dirty="0"/>
              <a:t> </a:t>
            </a:r>
            <a:r>
              <a:rPr lang="it-IT" sz="1800" dirty="0" smtClean="0"/>
              <a:t>             - </a:t>
            </a:r>
            <a:r>
              <a:rPr lang="it-IT" sz="1800" dirty="0">
                <a:solidFill>
                  <a:srgbClr val="FF0000"/>
                </a:solidFill>
              </a:rPr>
              <a:t>L 22 dicembre 2017, n219. </a:t>
            </a:r>
            <a:r>
              <a:rPr lang="it-IT" sz="1800" dirty="0"/>
              <a:t>Norme in materia di consenso informato e di disposizioni anticipate di </a:t>
            </a:r>
            <a:r>
              <a:rPr lang="it-IT" sz="1800" dirty="0" smtClean="0"/>
              <a:t>trattamento: </a:t>
            </a:r>
            <a:r>
              <a:rPr lang="it-IT" sz="1800" dirty="0"/>
              <a:t>innova profondamente la cultura delle relazioni medico-paziente, dal consenso informato, alla terapia del dolore , all’accanimento </a:t>
            </a:r>
            <a:r>
              <a:rPr lang="it-IT" sz="1800" dirty="0" err="1"/>
              <a:t>terapeutico,alla</a:t>
            </a:r>
            <a:r>
              <a:rPr lang="it-IT" sz="1800" dirty="0"/>
              <a:t> condivisione delle cure, ivi compresa l’alimentazione, alle </a:t>
            </a:r>
            <a:r>
              <a:rPr lang="it-IT" sz="1800" dirty="0" smtClean="0"/>
              <a:t>DAT.</a:t>
            </a:r>
            <a:endParaRPr lang="it-IT" sz="1800" dirty="0"/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r>
              <a:rPr lang="it-IT" sz="1800" dirty="0" smtClean="0"/>
              <a:t>  </a:t>
            </a:r>
            <a:r>
              <a:rPr lang="it-IT" sz="1800" dirty="0" smtClean="0">
                <a:solidFill>
                  <a:srgbClr val="00B0F0"/>
                </a:solidFill>
              </a:rPr>
              <a:t> </a:t>
            </a:r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23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Il diritto alla salute e la Dimensione «</a:t>
            </a:r>
            <a:r>
              <a:rPr lang="it-IT" sz="3200" dirty="0" smtClean="0">
                <a:solidFill>
                  <a:srgbClr val="FF0000"/>
                </a:solidFill>
              </a:rPr>
              <a:t>sicurezza»</a:t>
            </a:r>
            <a:r>
              <a:rPr lang="it-IT" sz="3200" dirty="0" smtClean="0"/>
              <a:t> delle cure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sz="1800" dirty="0" smtClean="0">
                <a:solidFill>
                  <a:srgbClr val="FF0000"/>
                </a:solidFill>
              </a:rPr>
              <a:t>Il Diritto alla salute</a:t>
            </a:r>
            <a:r>
              <a:rPr lang="it-IT" sz="1800" dirty="0" smtClean="0"/>
              <a:t>, diritto costituzionale garantito dall’art 32 della nostra costituzione,</a:t>
            </a:r>
            <a:r>
              <a:rPr lang="it-IT" sz="1800" dirty="0"/>
              <a:t> prevede tre diverse situazioni:</a:t>
            </a:r>
            <a:r>
              <a:rPr lang="it-IT" sz="1800" b="1" dirty="0"/>
              <a:t> </a:t>
            </a:r>
            <a:r>
              <a:rPr lang="it-IT" sz="1800" b="1" dirty="0" smtClean="0"/>
              <a:t>il Diritto dell’individuo alla integrità psicofisica personale; il diritto di prestazione sanitaria e in fine il diritto ad un ambiente salubre</a:t>
            </a:r>
          </a:p>
          <a:p>
            <a:r>
              <a:rPr lang="it-IT" sz="1800" dirty="0" smtClean="0">
                <a:solidFill>
                  <a:srgbClr val="FF0000"/>
                </a:solidFill>
              </a:rPr>
              <a:t>La Legge Gelli </a:t>
            </a:r>
            <a:r>
              <a:rPr lang="it-IT" sz="1800" dirty="0" smtClean="0"/>
              <a:t>allarga il bacino della tutela del </a:t>
            </a:r>
            <a:r>
              <a:rPr lang="it-IT" sz="1800" dirty="0" smtClean="0">
                <a:solidFill>
                  <a:srgbClr val="FF0000"/>
                </a:solidFill>
              </a:rPr>
              <a:t>diritto alla salute al diritto alla sicurezza delle cure:</a:t>
            </a:r>
            <a:r>
              <a:rPr lang="it-IT" sz="1800" dirty="0" smtClean="0"/>
              <a:t> la sicurezza delle cure si ottiene sia mediante l’insieme di tutte le attività volte alla prevenzione e alla gestione del Rischio sia mediante l’impiego di tutte le risorse disponibili, </a:t>
            </a:r>
            <a:r>
              <a:rPr lang="it-IT" sz="1800" dirty="0" err="1" smtClean="0"/>
              <a:t>umane,tecnologiche</a:t>
            </a:r>
            <a:r>
              <a:rPr lang="it-IT" sz="1800" dirty="0" smtClean="0"/>
              <a:t> e organizzative.</a:t>
            </a:r>
          </a:p>
          <a:p>
            <a:r>
              <a:rPr lang="it-IT" sz="1800" dirty="0" smtClean="0"/>
              <a:t>Il </a:t>
            </a:r>
            <a:r>
              <a:rPr lang="it-IT" sz="1800" dirty="0" err="1" smtClean="0">
                <a:solidFill>
                  <a:srgbClr val="FF0000"/>
                </a:solidFill>
              </a:rPr>
              <a:t>Risk</a:t>
            </a:r>
            <a:r>
              <a:rPr lang="it-IT" sz="1800" dirty="0" smtClean="0">
                <a:solidFill>
                  <a:srgbClr val="FF0000"/>
                </a:solidFill>
              </a:rPr>
              <a:t> Management in sanità</a:t>
            </a:r>
            <a:r>
              <a:rPr lang="it-IT" sz="1800" dirty="0" smtClean="0"/>
              <a:t>, già previsto dalla </a:t>
            </a:r>
            <a:r>
              <a:rPr lang="it-IT" sz="1800" dirty="0" err="1" smtClean="0"/>
              <a:t>L.Balduzzi</a:t>
            </a:r>
            <a:r>
              <a:rPr lang="it-IT" sz="1800" dirty="0" smtClean="0"/>
              <a:t>, prevede a monte:</a:t>
            </a:r>
          </a:p>
          <a:p>
            <a:pPr marL="0" indent="0">
              <a:buNone/>
            </a:pPr>
            <a:r>
              <a:rPr lang="it-IT" sz="1800" dirty="0"/>
              <a:t> </a:t>
            </a:r>
            <a:r>
              <a:rPr lang="it-IT" sz="1800" dirty="0" smtClean="0"/>
              <a:t>                     - la ricerca di pratiche cliniche sempre più improntate a criteri di evidenza scientifica, efficacia e 		</a:t>
            </a:r>
            <a:r>
              <a:rPr lang="it-IT" sz="1800" dirty="0" err="1" smtClean="0"/>
              <a:t>appropiatezza</a:t>
            </a:r>
            <a:r>
              <a:rPr lang="it-IT" sz="1800" dirty="0" smtClean="0"/>
              <a:t> (</a:t>
            </a:r>
            <a:r>
              <a:rPr lang="it-IT" sz="1800" dirty="0" err="1" smtClean="0"/>
              <a:t>evidence</a:t>
            </a:r>
            <a:r>
              <a:rPr lang="it-IT" sz="1800" dirty="0" smtClean="0"/>
              <a:t> </a:t>
            </a:r>
            <a:r>
              <a:rPr lang="it-IT" sz="1800" dirty="0" err="1" smtClean="0"/>
              <a:t>based</a:t>
            </a:r>
            <a:r>
              <a:rPr lang="it-IT" sz="1800" dirty="0" smtClean="0"/>
              <a:t> medicine)    e la sensibilità al problema della gestione del rischio</a:t>
            </a:r>
          </a:p>
          <a:p>
            <a:pPr marL="0" indent="0">
              <a:buNone/>
            </a:pPr>
            <a:r>
              <a:rPr lang="it-IT" sz="1800" dirty="0"/>
              <a:t> </a:t>
            </a:r>
            <a:r>
              <a:rPr lang="it-IT" sz="1800" dirty="0" smtClean="0"/>
              <a:t>                     - Una domanda esplicita di intervento (il contenzioso dei «consumatori» e il mercato 	assicurativo) che prefigura l’evoluzione di una funzione aziendale di </a:t>
            </a:r>
            <a:r>
              <a:rPr lang="it-IT" sz="1800" dirty="0" err="1" smtClean="0"/>
              <a:t>risk</a:t>
            </a:r>
            <a:r>
              <a:rPr lang="it-IT" sz="1800" dirty="0" smtClean="0"/>
              <a:t> management</a:t>
            </a:r>
          </a:p>
        </p:txBody>
      </p:sp>
    </p:spTree>
    <p:extLst>
      <p:ext uri="{BB962C8B-B14F-4D97-AF65-F5344CB8AC3E}">
        <p14:creationId xmlns:p14="http://schemas.microsoft.com/office/powerpoint/2010/main" val="315903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funzione del </a:t>
            </a:r>
            <a:r>
              <a:rPr lang="it-IT" dirty="0" err="1" smtClean="0"/>
              <a:t>Risk</a:t>
            </a:r>
            <a:r>
              <a:rPr lang="it-IT" dirty="0" smtClean="0"/>
              <a:t> Management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 La nuova strategia del SSN prevede inevitabilmente </a:t>
            </a:r>
            <a:r>
              <a:rPr lang="it-IT" b="1" dirty="0" smtClean="0">
                <a:solidFill>
                  <a:srgbClr val="FF0000"/>
                </a:solidFill>
              </a:rPr>
              <a:t>l’evoluzione della funzione di </a:t>
            </a:r>
            <a:r>
              <a:rPr lang="it-IT" b="1" dirty="0" err="1" smtClean="0">
                <a:solidFill>
                  <a:srgbClr val="FF0000"/>
                </a:solidFill>
              </a:rPr>
              <a:t>risk</a:t>
            </a:r>
            <a:r>
              <a:rPr lang="it-IT" b="1" dirty="0" smtClean="0">
                <a:solidFill>
                  <a:srgbClr val="FF0000"/>
                </a:solidFill>
              </a:rPr>
              <a:t> Management </a:t>
            </a:r>
            <a:r>
              <a:rPr lang="it-IT" dirty="0" smtClean="0"/>
              <a:t>come </a:t>
            </a:r>
            <a:r>
              <a:rPr lang="it-IT" b="1" dirty="0" smtClean="0">
                <a:solidFill>
                  <a:srgbClr val="FF0000"/>
                </a:solidFill>
              </a:rPr>
              <a:t>strumento centrale per la promozione della qualità, oggi per il miglioramento dell’appropriatezza dell’assistenza prestata ai cittadini e domani per garantire la sostenibilità del sistema. </a:t>
            </a:r>
          </a:p>
          <a:p>
            <a:r>
              <a:rPr lang="it-IT" dirty="0" smtClean="0"/>
              <a:t>È necessario per gli </a:t>
            </a:r>
            <a:r>
              <a:rPr lang="it-IT" dirty="0" err="1" smtClean="0"/>
              <a:t>stakeholders</a:t>
            </a:r>
            <a:r>
              <a:rPr lang="it-IT" dirty="0" smtClean="0"/>
              <a:t> del pianeta sanità dimostrare ai portatori di interesse interni ed esterni il </a:t>
            </a:r>
            <a:r>
              <a:rPr lang="it-IT" b="1" u="sng" dirty="0" smtClean="0"/>
              <a:t>livello di efficacia e </a:t>
            </a:r>
            <a:r>
              <a:rPr lang="it-IT" b="1" u="sng" dirty="0" err="1" smtClean="0"/>
              <a:t>appropiatezza</a:t>
            </a:r>
            <a:r>
              <a:rPr lang="it-IT" b="1" u="sng" dirty="0" smtClean="0"/>
              <a:t> raggiunto e le prospettive di miglioramento futuro</a:t>
            </a:r>
            <a:r>
              <a:rPr lang="it-IT" dirty="0" smtClean="0"/>
              <a:t>: necessità di investire in qualità e visibilità dei risultati.</a:t>
            </a:r>
          </a:p>
          <a:p>
            <a:r>
              <a:rPr lang="it-IT" b="1" dirty="0" smtClean="0"/>
              <a:t>Attuali fragilità </a:t>
            </a:r>
            <a:r>
              <a:rPr lang="it-IT" dirty="0" smtClean="0"/>
              <a:t>della gestione dei rischi dell’assistenza sanitaria: </a:t>
            </a:r>
            <a:r>
              <a:rPr lang="it-IT" u="sng" dirty="0" smtClean="0"/>
              <a:t>incertezze</a:t>
            </a:r>
            <a:r>
              <a:rPr lang="it-IT" dirty="0" smtClean="0"/>
              <a:t> negli strumenti del management (corporate </a:t>
            </a:r>
            <a:r>
              <a:rPr lang="it-IT" dirty="0" err="1" smtClean="0"/>
              <a:t>governance</a:t>
            </a:r>
            <a:r>
              <a:rPr lang="it-IT" dirty="0" smtClean="0"/>
              <a:t>, </a:t>
            </a:r>
            <a:r>
              <a:rPr lang="it-IT" dirty="0" err="1" smtClean="0"/>
              <a:t>risk</a:t>
            </a:r>
            <a:r>
              <a:rPr lang="it-IT" dirty="0" smtClean="0"/>
              <a:t> management, </a:t>
            </a:r>
            <a:r>
              <a:rPr lang="it-IT" dirty="0" err="1" smtClean="0"/>
              <a:t>clinical</a:t>
            </a:r>
            <a:r>
              <a:rPr lang="it-IT" dirty="0" smtClean="0"/>
              <a:t> </a:t>
            </a:r>
            <a:r>
              <a:rPr lang="it-IT" dirty="0" err="1" smtClean="0"/>
              <a:t>governance</a:t>
            </a:r>
            <a:r>
              <a:rPr lang="it-IT" dirty="0" smtClean="0"/>
              <a:t>), </a:t>
            </a:r>
            <a:r>
              <a:rPr lang="it-IT" u="sng" dirty="0" smtClean="0"/>
              <a:t>ritardi</a:t>
            </a:r>
            <a:r>
              <a:rPr lang="it-IT" dirty="0" smtClean="0"/>
              <a:t> nella performance </a:t>
            </a:r>
            <a:r>
              <a:rPr lang="it-IT" dirty="0" err="1" smtClean="0"/>
              <a:t>measurement</a:t>
            </a:r>
            <a:r>
              <a:rPr lang="it-IT" dirty="0" smtClean="0"/>
              <a:t> </a:t>
            </a:r>
            <a:r>
              <a:rPr lang="it-IT" u="sng" dirty="0" smtClean="0"/>
              <a:t>a fronte </a:t>
            </a:r>
            <a:r>
              <a:rPr lang="it-IT" dirty="0" smtClean="0"/>
              <a:t>della crescita del fenomeno </a:t>
            </a:r>
            <a:r>
              <a:rPr lang="it-IT" u="sng" dirty="0" err="1" smtClean="0"/>
              <a:t>dell’empowerment</a:t>
            </a:r>
            <a:r>
              <a:rPr lang="it-IT" u="sng" dirty="0" smtClean="0"/>
              <a:t> degli utenti </a:t>
            </a:r>
            <a:r>
              <a:rPr lang="it-IT" dirty="0" smtClean="0"/>
              <a:t>e della</a:t>
            </a:r>
            <a:r>
              <a:rPr lang="it-IT" u="sng" dirty="0" smtClean="0"/>
              <a:t> disponibilità </a:t>
            </a:r>
            <a:r>
              <a:rPr lang="it-IT" dirty="0" smtClean="0"/>
              <a:t>di sistemi informativi (là dove adottati) e gestionali più potenti e maturi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350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3142" y="-308759"/>
            <a:ext cx="10364451" cy="1596177"/>
          </a:xfrm>
        </p:spPr>
        <p:txBody>
          <a:bodyPr/>
          <a:lstStyle/>
          <a:p>
            <a:r>
              <a:rPr lang="it-IT" dirty="0"/>
              <a:t>Dalle Linee Guide ai PDTA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853573" y="1036085"/>
            <a:ext cx="8761412" cy="34163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600" dirty="0"/>
              <a:t>         Punto di incontro tra l’innovazione del sistema sanitario e della sua organizzazione e lo sviluppo della Riforma Gelli insito nella Legge 24/2017, è </a:t>
            </a:r>
            <a:r>
              <a:rPr lang="it-IT" sz="1600" dirty="0">
                <a:solidFill>
                  <a:srgbClr val="FF0000"/>
                </a:solidFill>
              </a:rPr>
              <a:t>l’affermazione del sistema dei Percorsi diagnostico terapeutici ed assistenziali, </a:t>
            </a:r>
            <a:r>
              <a:rPr lang="it-IT" sz="1600" b="1" dirty="0">
                <a:solidFill>
                  <a:srgbClr val="FF0000"/>
                </a:solidFill>
              </a:rPr>
              <a:t>i PDTA.</a:t>
            </a:r>
          </a:p>
          <a:p>
            <a:pPr marL="0" indent="0">
              <a:buNone/>
            </a:pPr>
            <a:r>
              <a:rPr lang="it-IT" sz="1600" dirty="0">
                <a:solidFill>
                  <a:schemeClr val="tx1"/>
                </a:solidFill>
              </a:rPr>
              <a:t>          Accanto alle </a:t>
            </a:r>
            <a:r>
              <a:rPr lang="it-IT" sz="1600" b="1" dirty="0">
                <a:solidFill>
                  <a:srgbClr val="FF0000"/>
                </a:solidFill>
              </a:rPr>
              <a:t>Linee </a:t>
            </a:r>
            <a:r>
              <a:rPr lang="it-IT" sz="1600" b="1" dirty="0" smtClean="0">
                <a:solidFill>
                  <a:srgbClr val="FF0000"/>
                </a:solidFill>
              </a:rPr>
              <a:t>Guida, </a:t>
            </a:r>
            <a:r>
              <a:rPr lang="it-IT" sz="1600" dirty="0" smtClean="0">
                <a:solidFill>
                  <a:schemeClr val="tx2"/>
                </a:solidFill>
              </a:rPr>
              <a:t>intese anche </a:t>
            </a:r>
            <a:r>
              <a:rPr lang="it-IT" sz="1600" dirty="0">
                <a:solidFill>
                  <a:schemeClr val="tx1"/>
                </a:solidFill>
              </a:rPr>
              <a:t>come termine di confronto per stabilire la responsabilità degli esercenti le professioni sanitarie (art 5 della L24),  vengono </a:t>
            </a:r>
            <a:r>
              <a:rPr lang="it-IT" sz="1600" dirty="0" smtClean="0">
                <a:solidFill>
                  <a:schemeClr val="tx1"/>
                </a:solidFill>
              </a:rPr>
              <a:t>identificate le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>
                <a:solidFill>
                  <a:srgbClr val="FF0000"/>
                </a:solidFill>
              </a:rPr>
              <a:t>«buone pratiche clinico-assistenziali».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>
                <a:solidFill>
                  <a:schemeClr val="tx1"/>
                </a:solidFill>
              </a:rPr>
              <a:t>come ulteriore elemento di valutazione dei riferimenti tecnico-scientifici e organizzativi </a:t>
            </a:r>
            <a:r>
              <a:rPr lang="it-IT" sz="1600" dirty="0"/>
              <a:t>.</a:t>
            </a:r>
            <a:endParaRPr lang="it-IT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 smtClean="0">
                <a:solidFill>
                  <a:srgbClr val="FF0000"/>
                </a:solidFill>
              </a:rPr>
              <a:t>         </a:t>
            </a:r>
            <a:r>
              <a:rPr lang="it-IT" sz="1600" u="sng" dirty="0" smtClean="0">
                <a:solidFill>
                  <a:srgbClr val="00B050"/>
                </a:solidFill>
              </a:rPr>
              <a:t>Una buona pratica </a:t>
            </a:r>
            <a:r>
              <a:rPr lang="it-IT" sz="1600" u="sng" dirty="0" smtClean="0">
                <a:solidFill>
                  <a:schemeClr val="tx1"/>
                </a:solidFill>
              </a:rPr>
              <a:t>può essere definita come ogni attività, procedura o comportamento riguardante </a:t>
            </a:r>
            <a:r>
              <a:rPr lang="it-IT" sz="1600" u="sng" dirty="0" smtClean="0">
                <a:solidFill>
                  <a:srgbClr val="00B050"/>
                </a:solidFill>
              </a:rPr>
              <a:t>percorsi assistenziali</a:t>
            </a:r>
            <a:r>
              <a:rPr lang="it-IT" sz="1600" u="sng" dirty="0" smtClean="0">
                <a:solidFill>
                  <a:schemeClr val="tx1"/>
                </a:solidFill>
              </a:rPr>
              <a:t>, basata su standard di qualità e sicurezza. </a:t>
            </a:r>
            <a:r>
              <a:rPr lang="it-IT" sz="1600" dirty="0" smtClean="0">
                <a:solidFill>
                  <a:schemeClr val="tx1"/>
                </a:solidFill>
              </a:rPr>
              <a:t>Questi standard hanno origine da evidenze, da letteratura e da organizzazioni sanitarie. Una buona pratica necessita di </a:t>
            </a:r>
            <a:r>
              <a:rPr lang="it-IT" sz="1600" dirty="0" smtClean="0">
                <a:solidFill>
                  <a:srgbClr val="00B050"/>
                </a:solidFill>
              </a:rPr>
              <a:t>indicatori specifici </a:t>
            </a:r>
            <a:r>
              <a:rPr lang="it-IT" sz="1600" dirty="0" smtClean="0">
                <a:solidFill>
                  <a:schemeClr val="tx1"/>
                </a:solidFill>
              </a:rPr>
              <a:t>da monitorare nel tempo e può variare 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smtClean="0">
                <a:solidFill>
                  <a:schemeClr val="tx1"/>
                </a:solidFill>
              </a:rPr>
              <a:t>a seconda del settore a cui si fa riferimento (Ospedale, territorio, ambulatori </a:t>
            </a:r>
            <a:r>
              <a:rPr lang="it-IT" sz="1600" dirty="0" err="1" smtClean="0">
                <a:solidFill>
                  <a:schemeClr val="tx1"/>
                </a:solidFill>
              </a:rPr>
              <a:t>ecc</a:t>
            </a:r>
            <a:r>
              <a:rPr lang="it-IT" sz="1600" dirty="0" smtClean="0">
                <a:solidFill>
                  <a:schemeClr val="tx1"/>
                </a:solidFill>
              </a:rPr>
              <a:t>).      Queste pratiche ancora fanno </a:t>
            </a:r>
            <a:r>
              <a:rPr lang="it-IT" sz="1600" dirty="0">
                <a:solidFill>
                  <a:schemeClr val="tx1"/>
                </a:solidFill>
              </a:rPr>
              <a:t>esplicito </a:t>
            </a:r>
            <a:r>
              <a:rPr lang="it-IT" sz="1600" dirty="0" smtClean="0">
                <a:solidFill>
                  <a:schemeClr val="tx1"/>
                </a:solidFill>
              </a:rPr>
              <a:t>rinvio anche </a:t>
            </a:r>
            <a:r>
              <a:rPr lang="it-IT" sz="1600" dirty="0">
                <a:solidFill>
                  <a:schemeClr val="tx1"/>
                </a:solidFill>
              </a:rPr>
              <a:t>alle specificità territoriali, sia Regionali che </a:t>
            </a:r>
            <a:r>
              <a:rPr lang="it-IT" sz="1600" dirty="0" smtClean="0"/>
              <a:t>aziendali.</a:t>
            </a:r>
            <a:r>
              <a:rPr lang="it-IT" sz="1600" dirty="0" smtClean="0">
                <a:solidFill>
                  <a:srgbClr val="FF0000"/>
                </a:solidFill>
              </a:rPr>
              <a:t>.</a:t>
            </a:r>
            <a:endParaRPr lang="it-IT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 smtClean="0">
                <a:solidFill>
                  <a:srgbClr val="FF0000"/>
                </a:solidFill>
              </a:rPr>
              <a:t>          </a:t>
            </a:r>
            <a:r>
              <a:rPr lang="it-IT" sz="1600" b="1" dirty="0">
                <a:solidFill>
                  <a:srgbClr val="FF0000"/>
                </a:solidFill>
              </a:rPr>
              <a:t>I </a:t>
            </a:r>
            <a:r>
              <a:rPr lang="it-IT" sz="1600" b="1" dirty="0" smtClean="0">
                <a:solidFill>
                  <a:srgbClr val="FF0000"/>
                </a:solidFill>
              </a:rPr>
              <a:t>PDTA sono i percorsi della buona pratica </a:t>
            </a:r>
            <a:r>
              <a:rPr lang="it-IT" sz="1600" dirty="0" smtClean="0">
                <a:solidFill>
                  <a:srgbClr val="FF0000"/>
                </a:solidFill>
              </a:rPr>
              <a:t>e  </a:t>
            </a:r>
            <a:r>
              <a:rPr lang="it-IT" sz="1600" dirty="0">
                <a:solidFill>
                  <a:schemeClr val="tx1"/>
                </a:solidFill>
              </a:rPr>
              <a:t>svolgono </a:t>
            </a:r>
            <a:r>
              <a:rPr lang="it-IT" sz="1600" dirty="0" smtClean="0">
                <a:solidFill>
                  <a:schemeClr val="tx1"/>
                </a:solidFill>
              </a:rPr>
              <a:t>la </a:t>
            </a:r>
            <a:r>
              <a:rPr lang="it-IT" sz="1600" dirty="0">
                <a:solidFill>
                  <a:schemeClr val="tx1"/>
                </a:solidFill>
              </a:rPr>
              <a:t>funzione strategica di raccordo </a:t>
            </a:r>
            <a:r>
              <a:rPr lang="it-IT" sz="1600" dirty="0" smtClean="0">
                <a:solidFill>
                  <a:schemeClr val="tx1"/>
                </a:solidFill>
              </a:rPr>
              <a:t>tra </a:t>
            </a:r>
            <a:r>
              <a:rPr lang="it-IT" sz="1600" dirty="0">
                <a:solidFill>
                  <a:schemeClr val="tx1"/>
                </a:solidFill>
              </a:rPr>
              <a:t>le Linee Guida </a:t>
            </a:r>
            <a:r>
              <a:rPr lang="it-IT" sz="1600" dirty="0" smtClean="0">
                <a:solidFill>
                  <a:schemeClr val="tx1"/>
                </a:solidFill>
              </a:rPr>
              <a:t>e le</a:t>
            </a:r>
            <a:r>
              <a:rPr lang="it-IT" sz="1600" u="sng" dirty="0" smtClean="0">
                <a:solidFill>
                  <a:schemeClr val="tx1"/>
                </a:solidFill>
              </a:rPr>
              <a:t> migliori </a:t>
            </a:r>
            <a:r>
              <a:rPr lang="it-IT" sz="1600" dirty="0" smtClean="0">
                <a:solidFill>
                  <a:schemeClr val="tx1"/>
                </a:solidFill>
              </a:rPr>
              <a:t>soluzioni organizzative e gestionali per il servizio sanitario e sociale (</a:t>
            </a:r>
            <a:r>
              <a:rPr lang="it-IT" sz="1600" u="sng" dirty="0" err="1" smtClean="0">
                <a:solidFill>
                  <a:schemeClr val="tx1"/>
                </a:solidFill>
              </a:rPr>
              <a:t>real</a:t>
            </a:r>
            <a:r>
              <a:rPr lang="it-IT" sz="1600" u="sng" dirty="0" smtClean="0">
                <a:solidFill>
                  <a:schemeClr val="tx1"/>
                </a:solidFill>
              </a:rPr>
              <a:t> </a:t>
            </a:r>
            <a:r>
              <a:rPr lang="it-IT" sz="1600" u="sng" dirty="0" err="1" smtClean="0">
                <a:solidFill>
                  <a:schemeClr val="tx1"/>
                </a:solidFill>
              </a:rPr>
              <a:t>practice</a:t>
            </a:r>
            <a:r>
              <a:rPr lang="it-IT" sz="1600" dirty="0" smtClean="0">
                <a:solidFill>
                  <a:schemeClr val="tx1"/>
                </a:solidFill>
              </a:rPr>
              <a:t>) di Regioni e di Aziende Sanitarie.</a:t>
            </a:r>
            <a:endParaRPr lang="it-IT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1400" dirty="0">
                <a:solidFill>
                  <a:srgbClr val="FF0000"/>
                </a:solidFill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9212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2183" y="92422"/>
            <a:ext cx="10364451" cy="1596177"/>
          </a:xfrm>
        </p:spPr>
        <p:txBody>
          <a:bodyPr/>
          <a:lstStyle/>
          <a:p>
            <a:r>
              <a:rPr lang="it-IT" dirty="0"/>
              <a:t>I PDTA: </a:t>
            </a:r>
            <a:br>
              <a:rPr lang="it-IT" dirty="0"/>
            </a:br>
            <a:r>
              <a:rPr lang="it-IT" dirty="0"/>
              <a:t>Percorsi Diagnostico-Terapeutici e     </a:t>
            </a:r>
            <a:r>
              <a:rPr lang="it-IT" dirty="0" smtClean="0"/>
              <a:t>Assistenziali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083703" y="2077787"/>
            <a:ext cx="8761412" cy="34163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600" dirty="0"/>
              <a:t>Definizione</a:t>
            </a:r>
          </a:p>
          <a:p>
            <a:pPr marL="0" indent="0">
              <a:buNone/>
            </a:pPr>
            <a:r>
              <a:rPr lang="it-IT" sz="1600" dirty="0"/>
              <a:t>  - Nuovo strumento per sviluppare </a:t>
            </a:r>
            <a:r>
              <a:rPr lang="it-IT" sz="1600" dirty="0">
                <a:solidFill>
                  <a:srgbClr val="FF0000"/>
                </a:solidFill>
              </a:rPr>
              <a:t>l’</a:t>
            </a:r>
            <a:r>
              <a:rPr lang="it-IT" sz="1600" dirty="0" err="1">
                <a:solidFill>
                  <a:srgbClr val="FF0000"/>
                </a:solidFill>
              </a:rPr>
              <a:t>appropiatezza</a:t>
            </a:r>
            <a:r>
              <a:rPr lang="it-IT" sz="1600" dirty="0">
                <a:solidFill>
                  <a:srgbClr val="FF0000"/>
                </a:solidFill>
              </a:rPr>
              <a:t> prescrittiva</a:t>
            </a:r>
            <a:r>
              <a:rPr lang="it-IT" sz="1600" dirty="0"/>
              <a:t>, clinica e     	organizzativa -obiettivo primario anche della Legge Gelli-  in un nuovo 	contesto programmatorio;</a:t>
            </a:r>
          </a:p>
          <a:p>
            <a:pPr marL="0" indent="0">
              <a:buNone/>
            </a:pPr>
            <a:r>
              <a:rPr lang="it-IT" sz="1600" dirty="0"/>
              <a:t>  - Modello per una </a:t>
            </a:r>
            <a:r>
              <a:rPr lang="it-IT" sz="1600" dirty="0" err="1">
                <a:solidFill>
                  <a:srgbClr val="FF0000"/>
                </a:solidFill>
              </a:rPr>
              <a:t>governance</a:t>
            </a:r>
            <a:r>
              <a:rPr lang="it-IT" sz="1600" dirty="0">
                <a:solidFill>
                  <a:srgbClr val="FF0000"/>
                </a:solidFill>
              </a:rPr>
              <a:t> integrata </a:t>
            </a:r>
            <a:r>
              <a:rPr lang="it-IT" sz="1600" dirty="0"/>
              <a:t>del processo di riassetto degli 	interventi </a:t>
            </a:r>
            <a:r>
              <a:rPr lang="it-IT" sz="1600" dirty="0" smtClean="0"/>
              <a:t>	sulle </a:t>
            </a:r>
            <a:r>
              <a:rPr lang="it-IT" sz="1600" dirty="0"/>
              <a:t>patologie croniche</a:t>
            </a:r>
            <a:r>
              <a:rPr lang="it-IT" sz="1600" dirty="0" smtClean="0"/>
              <a:t>; multidisciplinarietà e superamento della   	frammentazione degli interventi; superamento delle liste di attesa e 	ottimizzazione delle risorse.</a:t>
            </a:r>
            <a:endParaRPr lang="it-IT" sz="1600" dirty="0"/>
          </a:p>
          <a:p>
            <a:pPr marL="0" indent="0">
              <a:buNone/>
            </a:pPr>
            <a:r>
              <a:rPr lang="it-IT" sz="1600" dirty="0"/>
              <a:t>  - Elemento di attuazione di</a:t>
            </a:r>
            <a:r>
              <a:rPr lang="it-IT" sz="1600" dirty="0">
                <a:solidFill>
                  <a:srgbClr val="FF0000"/>
                </a:solidFill>
              </a:rPr>
              <a:t> ipotesi «realistiche» di processi di  continuità   	</a:t>
            </a:r>
            <a:r>
              <a:rPr lang="it-IT" sz="1600" dirty="0" smtClean="0">
                <a:solidFill>
                  <a:srgbClr val="FF0000"/>
                </a:solidFill>
              </a:rPr>
              <a:t>ospedale-	territorio</a:t>
            </a:r>
            <a:r>
              <a:rPr lang="it-IT" sz="1600" dirty="0"/>
              <a:t>, come le proposte del </a:t>
            </a:r>
            <a:r>
              <a:rPr lang="it-IT" sz="1600" dirty="0" err="1"/>
              <a:t>Chronic</a:t>
            </a:r>
            <a:r>
              <a:rPr lang="it-IT" sz="1600" dirty="0"/>
              <a:t> Care Model (nella sua </a:t>
            </a:r>
            <a:r>
              <a:rPr lang="it-IT" sz="1600" dirty="0" smtClean="0"/>
              <a:t>versione 	</a:t>
            </a:r>
            <a:r>
              <a:rPr lang="it-IT" sz="1600" dirty="0" err="1" smtClean="0"/>
              <a:t>Expanded</a:t>
            </a:r>
            <a:r>
              <a:rPr lang="it-IT" sz="1600" dirty="0"/>
              <a:t>), la stratificazione del rischio per il </a:t>
            </a:r>
            <a:r>
              <a:rPr lang="it-IT" sz="1600" dirty="0" err="1"/>
              <a:t>Population</a:t>
            </a:r>
            <a:r>
              <a:rPr lang="it-IT" sz="1600" dirty="0"/>
              <a:t> </a:t>
            </a:r>
            <a:r>
              <a:rPr lang="it-IT" sz="1600" dirty="0" smtClean="0"/>
              <a:t>management </a:t>
            </a:r>
            <a:r>
              <a:rPr lang="it-IT" sz="1600" dirty="0"/>
              <a:t>nei tre </a:t>
            </a:r>
            <a:r>
              <a:rPr lang="it-IT" sz="1600" dirty="0" smtClean="0"/>
              <a:t>	livelli </a:t>
            </a:r>
            <a:r>
              <a:rPr lang="it-IT" sz="1600" dirty="0"/>
              <a:t>della Piramide di Kaiser Permanente. La </a:t>
            </a:r>
            <a:r>
              <a:rPr lang="it-IT" sz="1600" dirty="0" smtClean="0"/>
              <a:t>inclusione </a:t>
            </a:r>
            <a:r>
              <a:rPr lang="it-IT" sz="1600" dirty="0"/>
              <a:t>nei percorsi della </a:t>
            </a:r>
            <a:r>
              <a:rPr lang="it-IT" sz="1600" dirty="0" smtClean="0"/>
              <a:t>	</a:t>
            </a:r>
            <a:r>
              <a:rPr lang="it-IT" sz="1600" dirty="0" smtClean="0">
                <a:solidFill>
                  <a:srgbClr val="FF0000"/>
                </a:solidFill>
              </a:rPr>
              <a:t>Prevenzione</a:t>
            </a:r>
            <a:r>
              <a:rPr lang="it-IT" sz="1600" dirty="0" smtClean="0"/>
              <a:t> </a:t>
            </a:r>
            <a:r>
              <a:rPr lang="it-IT" sz="1600" dirty="0"/>
              <a:t>e della</a:t>
            </a:r>
            <a:r>
              <a:rPr lang="it-IT" sz="1600" dirty="0">
                <a:solidFill>
                  <a:srgbClr val="FF0000"/>
                </a:solidFill>
              </a:rPr>
              <a:t> Riabilitazione</a:t>
            </a:r>
            <a:r>
              <a:rPr lang="it-IT" sz="1600" dirty="0"/>
              <a:t>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					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30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="" xmlns:a16="http://schemas.microsoft.com/office/drawing/2014/main" id="{2EF2F5EF-017C-42FB-8059-D2DCD7E314B0}"/>
              </a:ext>
            </a:extLst>
          </p:cNvPr>
          <p:cNvSpPr/>
          <p:nvPr/>
        </p:nvSpPr>
        <p:spPr>
          <a:xfrm>
            <a:off x="1216404" y="3129094"/>
            <a:ext cx="3903607" cy="1627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="" xmlns:a16="http://schemas.microsoft.com/office/drawing/2014/main" id="{C44E3C15-73DC-458E-B145-670460A8233C}"/>
              </a:ext>
            </a:extLst>
          </p:cNvPr>
          <p:cNvSpPr/>
          <p:nvPr/>
        </p:nvSpPr>
        <p:spPr>
          <a:xfrm>
            <a:off x="6217101" y="3087148"/>
            <a:ext cx="4572000" cy="17029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itolo 3">
            <a:extLst>
              <a:ext uri="{FF2B5EF4-FFF2-40B4-BE49-F238E27FC236}">
                <a16:creationId xmlns="" xmlns:a16="http://schemas.microsoft.com/office/drawing/2014/main" id="{54FC3903-3356-4058-9C83-FF393B9E0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PDTA VS LINEE GUIDA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383C11A-10B0-4CEC-AEF7-8555EB0466A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154954" y="2684477"/>
            <a:ext cx="3903607" cy="3335324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it-IT" sz="1400" dirty="0"/>
          </a:p>
          <a:p>
            <a:pPr marL="0" indent="0">
              <a:spcBef>
                <a:spcPts val="0"/>
              </a:spcBef>
              <a:buNone/>
            </a:pPr>
            <a:endParaRPr lang="it-IT" sz="1400" dirty="0"/>
          </a:p>
          <a:p>
            <a:pPr marL="0" indent="0">
              <a:spcBef>
                <a:spcPts val="0"/>
              </a:spcBef>
              <a:buNone/>
            </a:pPr>
            <a:r>
              <a:rPr lang="it-IT" sz="1400" dirty="0">
                <a:solidFill>
                  <a:srgbClr val="FF0000"/>
                </a:solidFill>
              </a:rPr>
              <a:t>PDTA</a:t>
            </a:r>
            <a:r>
              <a:rPr lang="it-IT" sz="1400" dirty="0"/>
              <a:t> sono strumenti aderenti alla     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400" dirty="0"/>
              <a:t>realtà organizzativa, ai dati epidemiologici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400" dirty="0"/>
              <a:t>locali, espressione di ogni specifica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400" dirty="0"/>
              <a:t>area </a:t>
            </a:r>
            <a:r>
              <a:rPr lang="it-IT" sz="1400" dirty="0" smtClean="0"/>
              <a:t>territoriale.      La dimensione in cui si definiscono e poi si realizzano </a:t>
            </a:r>
            <a:r>
              <a:rPr lang="it-IT" sz="1400" dirty="0"/>
              <a:t>è</a:t>
            </a:r>
            <a:r>
              <a:rPr lang="it-IT" sz="1400" dirty="0" smtClean="0"/>
              <a:t> quella territoriale,  regionale e aziendale                                                   </a:t>
            </a:r>
            <a:endParaRPr lang="it-IT" sz="14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="" xmlns:a16="http://schemas.microsoft.com/office/drawing/2014/main" id="{624BF4AF-562D-4024-9B2C-3C511C665A3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096000" y="2503291"/>
            <a:ext cx="4825159" cy="34163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it-IT" sz="1400" dirty="0"/>
          </a:p>
          <a:p>
            <a:pPr marL="0" indent="0">
              <a:spcBef>
                <a:spcPts val="0"/>
              </a:spcBef>
              <a:buNone/>
            </a:pPr>
            <a:endParaRPr lang="it-IT" sz="1400" dirty="0"/>
          </a:p>
          <a:p>
            <a:pPr marL="0" indent="0">
              <a:spcBef>
                <a:spcPts val="0"/>
              </a:spcBef>
              <a:buNone/>
            </a:pPr>
            <a:r>
              <a:rPr lang="it-IT" sz="1400" dirty="0">
                <a:solidFill>
                  <a:srgbClr val="FF0000"/>
                </a:solidFill>
              </a:rPr>
              <a:t>Le linee guida </a:t>
            </a:r>
            <a:r>
              <a:rPr lang="it-IT" sz="1400" dirty="0"/>
              <a:t>tradizionalmente sono orientate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400" dirty="0"/>
              <a:t>a rappresentare un percorso ideale in </a:t>
            </a:r>
            <a:r>
              <a:rPr lang="it-IT" sz="1400" dirty="0" smtClean="0"/>
              <a:t>cui confluiscono </a:t>
            </a:r>
            <a:r>
              <a:rPr lang="it-IT" sz="1400" dirty="0"/>
              <a:t>tutti gli aggiornamenti procedurali,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400" dirty="0"/>
              <a:t>terapeutici e tecnologici che riguardano una certa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400" dirty="0"/>
              <a:t> patologia o una problematica clinica, attraverso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400" dirty="0"/>
              <a:t>l’acquisizione delle indicazioni EBM disponibili </a:t>
            </a:r>
            <a:r>
              <a:rPr lang="it-IT" sz="1400" dirty="0" smtClean="0"/>
              <a:t>. Non hanno un riferimento territoriale</a:t>
            </a:r>
            <a:endParaRPr lang="it-IT" dirty="0"/>
          </a:p>
        </p:txBody>
      </p:sp>
      <p:cxnSp>
        <p:nvCxnSpPr>
          <p:cNvPr id="7" name="Connettore 2 6">
            <a:extLst>
              <a:ext uri="{FF2B5EF4-FFF2-40B4-BE49-F238E27FC236}">
                <a16:creationId xmlns="" xmlns:a16="http://schemas.microsoft.com/office/drawing/2014/main" id="{95D513A4-9D0C-4341-91D1-57D71BB0B6B5}"/>
              </a:ext>
            </a:extLst>
          </p:cNvPr>
          <p:cNvCxnSpPr/>
          <p:nvPr/>
        </p:nvCxnSpPr>
        <p:spPr>
          <a:xfrm>
            <a:off x="5148044" y="3429000"/>
            <a:ext cx="99549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09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74220" y="652388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sz="3200" dirty="0" smtClean="0"/>
              <a:t>Modificazioni epidemiologiche e contesto politico-sanitario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it-IT" sz="1600" dirty="0" smtClean="0"/>
              <a:t>Nel mondo occidentale la </a:t>
            </a:r>
            <a:r>
              <a:rPr lang="it-IT" sz="1600" b="1" dirty="0" smtClean="0">
                <a:solidFill>
                  <a:srgbClr val="FF0000"/>
                </a:solidFill>
              </a:rPr>
              <a:t>transizione epidemiologica </a:t>
            </a:r>
            <a:r>
              <a:rPr lang="it-IT" sz="1600" dirty="0" smtClean="0"/>
              <a:t>iniziata nello scorso secolo si caratterizza per la riduzione significativa della prevalenza delle Malattie Infettive e</a:t>
            </a:r>
            <a:r>
              <a:rPr lang="it-IT" sz="1600" b="1" dirty="0" smtClean="0"/>
              <a:t> per la straordinaria crescita delle Patologie cronico-degenerative. </a:t>
            </a:r>
            <a:r>
              <a:rPr lang="it-IT" sz="1600" dirty="0" smtClean="0"/>
              <a:t>Questa trasformazione dei determinanti epidemiologici a cui i nostri sistemi sanitari e di welfare devono far fronte si fonda sul marcato incremento delle aspettative di vita delle nostre popolazioni (oltre 80 anni per gli uomini e oltre84 anni per le donne), per effetto di fattori sanitari ed </a:t>
            </a:r>
            <a:r>
              <a:rPr lang="it-IT" sz="1600" dirty="0" err="1" smtClean="0"/>
              <a:t>extrasanitari</a:t>
            </a:r>
            <a:r>
              <a:rPr lang="it-IT" sz="1600" dirty="0" smtClean="0"/>
              <a:t>.</a:t>
            </a:r>
          </a:p>
          <a:p>
            <a:r>
              <a:rPr lang="it-IT" sz="1600" b="1" dirty="0" smtClean="0"/>
              <a:t>La prevalenza di Malattie croniche </a:t>
            </a:r>
            <a:r>
              <a:rPr lang="it-IT" sz="1600" dirty="0" smtClean="0"/>
              <a:t>è in netta crescita, il loro aumento è correlato al crescere dell’età e per questo accentuata tra gli over 75 anni: la percentuale di persone che dichiara di avere almeno una patologia cronica è del 38% mentre coloro che ne dichiarano due sono oltre il 20% ma sulle fasce di età tra 65 e 74 anni la percentuale sale al 48% delle persone e oltre i 75 anni raggiunge il 68% (ISTAT 2016).</a:t>
            </a:r>
          </a:p>
          <a:p>
            <a:r>
              <a:rPr lang="it-IT" sz="1600" dirty="0" smtClean="0"/>
              <a:t>In Italia ogni 10 anni la vita media si allunga di circa tre anni: sono oltre 10 milioni e mezzo i residenti con età tra 65 e 84 anni e oltre un milione e mezzo gli anziani di età superiore agli 85 </a:t>
            </a:r>
            <a:r>
              <a:rPr lang="it-IT" sz="1600" dirty="0" err="1" smtClean="0"/>
              <a:t>anni.Più</a:t>
            </a:r>
            <a:r>
              <a:rPr lang="it-IT" sz="1600" dirty="0" smtClean="0"/>
              <a:t> di </a:t>
            </a:r>
            <a:r>
              <a:rPr lang="it-IT" sz="1600" b="1" dirty="0" smtClean="0"/>
              <a:t>7 milioni sono colpiti da patologia cronica </a:t>
            </a:r>
            <a:r>
              <a:rPr lang="it-IT" sz="1600" dirty="0" smtClean="0"/>
              <a:t>più o meno grave quali diabete, IMA, ictus o emorragia cerebrale, BPCO, tumori e demenze;</a:t>
            </a:r>
            <a:r>
              <a:rPr lang="it-IT" sz="1600" b="1" dirty="0" smtClean="0"/>
              <a:t> 2 milioni i disabili</a:t>
            </a:r>
            <a:r>
              <a:rPr lang="it-IT" sz="1600" dirty="0" smtClean="0"/>
              <a:t>, il 4% della popolazione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31921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Adesione al questionario 2"/>
          <p:cNvSpPr txBox="1">
            <a:spLocks noGrp="1"/>
          </p:cNvSpPr>
          <p:nvPr>
            <p:ph type="title"/>
          </p:nvPr>
        </p:nvSpPr>
        <p:spPr>
          <a:xfrm>
            <a:off x="254000" y="349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dirty="0" err="1" smtClean="0"/>
              <a:t>Adesione</a:t>
            </a:r>
            <a:r>
              <a:rPr lang="it-IT" dirty="0" smtClean="0"/>
              <a:t> delle DS</a:t>
            </a:r>
            <a:r>
              <a:rPr dirty="0" smtClean="0"/>
              <a:t> </a:t>
            </a:r>
            <a:r>
              <a:rPr dirty="0"/>
              <a:t>al </a:t>
            </a:r>
            <a:r>
              <a:rPr dirty="0" err="1" smtClean="0"/>
              <a:t>questionario</a:t>
            </a:r>
            <a:r>
              <a:rPr lang="it-IT" dirty="0" smtClean="0"/>
              <a:t> PDTA</a:t>
            </a:r>
            <a:r>
              <a:rPr dirty="0" smtClean="0"/>
              <a:t> 2</a:t>
            </a:r>
            <a:r>
              <a:rPr lang="it-IT" dirty="0" smtClean="0"/>
              <a:t>017</a:t>
            </a:r>
            <a:endParaRPr dirty="0"/>
          </a:p>
        </p:txBody>
      </p:sp>
      <p:sp>
        <p:nvSpPr>
          <p:cNvPr id="195" name="Risposte al questionario…"/>
          <p:cNvSpPr txBox="1">
            <a:spLocks noGrp="1"/>
          </p:cNvSpPr>
          <p:nvPr>
            <p:ph type="body" sz="half" idx="4294967295"/>
          </p:nvPr>
        </p:nvSpPr>
        <p:spPr>
          <a:xfrm>
            <a:off x="316978" y="1400274"/>
            <a:ext cx="5469831" cy="452511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Risposte</a:t>
            </a:r>
            <a:r>
              <a:rPr dirty="0"/>
              <a:t> al </a:t>
            </a:r>
            <a:r>
              <a:rPr dirty="0" err="1"/>
              <a:t>questionario</a:t>
            </a:r>
            <a:r>
              <a:rPr dirty="0"/>
              <a:t> </a:t>
            </a:r>
          </a:p>
          <a:p>
            <a:pPr marL="0" indent="0">
              <a:buSzTx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48 (26%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Aziende</a:t>
            </a:r>
            <a:r>
              <a:rPr dirty="0"/>
              <a:t>) </a:t>
            </a:r>
          </a:p>
          <a:p>
            <a:pPr marL="0" indent="0">
              <a:buSzTx/>
              <a:buFontTx/>
              <a:buNone/>
              <a:defRPr sz="23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0" indent="0">
              <a:buSzTx/>
              <a:buFontTx/>
              <a:buNone/>
              <a:defRPr sz="23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0" indent="0">
              <a:buSzTx/>
              <a:buFontTx/>
              <a:buNone/>
              <a:defRPr sz="2300">
                <a:latin typeface="Arial"/>
                <a:ea typeface="Arial"/>
                <a:cs typeface="Arial"/>
                <a:sym typeface="Arial"/>
              </a:defRPr>
            </a:pPr>
            <a:r>
              <a:rPr dirty="0" smtClean="0"/>
              <a:t>di </a:t>
            </a:r>
            <a:r>
              <a:rPr dirty="0"/>
              <a:t>cui 10 </a:t>
            </a:r>
            <a:r>
              <a:rPr dirty="0" err="1"/>
              <a:t>Aziende</a:t>
            </a:r>
            <a:r>
              <a:rPr dirty="0"/>
              <a:t> </a:t>
            </a:r>
          </a:p>
          <a:p>
            <a:pPr marL="0" indent="0">
              <a:buSzTx/>
              <a:buFontTx/>
              <a:buNone/>
              <a:defRPr sz="2300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Universitarie</a:t>
            </a:r>
            <a:r>
              <a:rPr dirty="0"/>
              <a:t> </a:t>
            </a:r>
            <a:r>
              <a:rPr dirty="0" err="1"/>
              <a:t>Ospedaliere</a:t>
            </a:r>
            <a:r>
              <a:rPr dirty="0"/>
              <a:t> </a:t>
            </a:r>
          </a:p>
          <a:p>
            <a:pPr marL="0" indent="0">
              <a:buSzTx/>
              <a:buFontTx/>
              <a:buNone/>
              <a:defRPr sz="23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(17% </a:t>
            </a:r>
            <a:r>
              <a:rPr dirty="0" err="1"/>
              <a:t>delle</a:t>
            </a:r>
            <a:r>
              <a:rPr dirty="0"/>
              <a:t> Az. </a:t>
            </a:r>
            <a:r>
              <a:rPr dirty="0" smtClean="0"/>
              <a:t>UO)</a:t>
            </a:r>
            <a:r>
              <a:rPr lang="it-IT" dirty="0" smtClean="0"/>
              <a:t>                       					</a:t>
            </a:r>
            <a:r>
              <a:rPr lang="it-IT" sz="1400" b="1" dirty="0" smtClean="0"/>
              <a:t>  forum</a:t>
            </a:r>
            <a:r>
              <a:rPr lang="it-IT" sz="1400" b="1" dirty="0"/>
              <a:t> </a:t>
            </a:r>
            <a:r>
              <a:rPr lang="it-IT" sz="1400" b="1" dirty="0" err="1" smtClean="0"/>
              <a:t>Risk</a:t>
            </a:r>
            <a:r>
              <a:rPr lang="it-IT" sz="1400" b="1" dirty="0" smtClean="0"/>
              <a:t> Management in sanità, Firenze 2017</a:t>
            </a:r>
          </a:p>
          <a:p>
            <a:pPr marL="0" indent="0">
              <a:buSzTx/>
              <a:buFontTx/>
              <a:buNone/>
              <a:defRPr sz="23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graphicFrame>
        <p:nvGraphicFramePr>
          <p:cNvPr id="196" name="Tabella"/>
          <p:cNvGraphicFramePr/>
          <p:nvPr/>
        </p:nvGraphicFramePr>
        <p:xfrm>
          <a:off x="7179733" y="1803187"/>
          <a:ext cx="4904316" cy="3688119"/>
        </p:xfrm>
        <a:graphic>
          <a:graphicData uri="http://schemas.openxmlformats.org/drawingml/2006/table">
            <a:tbl>
              <a:tblPr bandRow="1"/>
              <a:tblGrid>
                <a:gridCol w="2452158"/>
                <a:gridCol w="2452158"/>
              </a:tblGrid>
              <a:tr h="64773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latin typeface="Arial"/>
                          <a:ea typeface="Arial"/>
                          <a:cs typeface="Arial"/>
                          <a:sym typeface="Arial"/>
                        </a:rPr>
                        <a:t>Italia Nord 16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Piemonte Friuli Lombardia Liguria</a:t>
                      </a:r>
                    </a:p>
                  </a:txBody>
                  <a:tcPr marL="0" marR="0" marT="0" marB="0" horzOverflow="overflow"/>
                </a:tc>
              </a:tr>
              <a:tr h="10134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latin typeface="Arial"/>
                          <a:ea typeface="Arial"/>
                          <a:cs typeface="Arial"/>
                          <a:sym typeface="Arial"/>
                        </a:rPr>
                        <a:t>Italia Centro 14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Toscana Emilia-Romagna
Lazio Umbria</a:t>
                      </a:r>
                    </a:p>
                  </a:txBody>
                  <a:tcPr marL="0" marR="0" marT="0" marB="0" horzOverflow="overflow"/>
                </a:tc>
              </a:tr>
              <a:tr h="10134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latin typeface="Arial"/>
                          <a:ea typeface="Arial"/>
                          <a:cs typeface="Arial"/>
                          <a:sym typeface="Arial"/>
                        </a:rPr>
                        <a:t>Italia Sud 10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Puglia Campania Abruzzo Calabria Basilicata</a:t>
                      </a:r>
                    </a:p>
                  </a:txBody>
                  <a:tcPr marL="0" marR="0" marT="0" marB="0" horzOverflow="overflow"/>
                </a:tc>
              </a:tr>
              <a:tr h="10134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latin typeface="Arial"/>
                          <a:ea typeface="Arial"/>
                          <a:cs typeface="Arial"/>
                          <a:sym typeface="Arial"/>
                        </a:rPr>
                        <a:t>Italia insulare 8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Sicilia Sardegna</a:t>
                      </a:r>
                    </a:p>
                  </a:txBody>
                  <a:tcPr marL="0" marR="0" marT="0" marB="0" horzOverflow="overflow"/>
                </a:tc>
              </a:tr>
            </a:tbl>
          </a:graphicData>
        </a:graphic>
      </p:graphicFrame>
      <p:pic>
        <p:nvPicPr>
          <p:cNvPr id="197" name="Immagine" descr="Immagin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50720" y="2061160"/>
            <a:ext cx="3603969" cy="4217489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Regioni rappresentate nell’indagine conoscitiva “I PDTA nella mia Azienda”"/>
          <p:cNvSpPr txBox="1"/>
          <p:nvPr/>
        </p:nvSpPr>
        <p:spPr>
          <a:xfrm>
            <a:off x="7166867" y="1121717"/>
            <a:ext cx="4286003" cy="5571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 lnSpcReduction="10000"/>
          </a:bodyPr>
          <a:lstStyle>
            <a:lvl1pPr defTabSz="365760">
              <a:lnSpc>
                <a:spcPct val="90000"/>
              </a:lnSpc>
              <a:defRPr sz="1760"/>
            </a:lvl1pPr>
          </a:lstStyle>
          <a:p>
            <a:r>
              <a:t>Regioni rappresentate nell’indagine conoscitiva “I PDTA nella mia Azienda”</a:t>
            </a:r>
          </a:p>
        </p:txBody>
      </p:sp>
    </p:spTree>
    <p:extLst>
      <p:ext uri="{BB962C8B-B14F-4D97-AF65-F5344CB8AC3E}">
        <p14:creationId xmlns:p14="http://schemas.microsoft.com/office/powerpoint/2010/main" val="54007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“I PDTA nella mia Azienda”"/>
          <p:cNvSpPr txBox="1">
            <a:spLocks noGrp="1"/>
          </p:cNvSpPr>
          <p:nvPr>
            <p:ph type="title"/>
          </p:nvPr>
        </p:nvSpPr>
        <p:spPr>
          <a:xfrm>
            <a:off x="457200" y="492125"/>
            <a:ext cx="8530977" cy="50919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704087">
              <a:defRPr sz="3387"/>
            </a:lvl1pPr>
          </a:lstStyle>
          <a:p>
            <a:r>
              <a:t>“I PDTA nella mia Azienda”</a:t>
            </a:r>
          </a:p>
        </p:txBody>
      </p:sp>
      <p:sp>
        <p:nvSpPr>
          <p:cNvPr id="207" name="PROFILO DELLA INIZIATIVA DELLE DIREZIONI SANITARIE AZIENDALI A PROPOSITO DEI PDTA"/>
          <p:cNvSpPr txBox="1"/>
          <p:nvPr/>
        </p:nvSpPr>
        <p:spPr>
          <a:xfrm>
            <a:off x="457200" y="1076325"/>
            <a:ext cx="10390585" cy="509192"/>
          </a:xfrm>
          <a:prstGeom prst="rect">
            <a:avLst/>
          </a:prstGeom>
          <a:solidFill>
            <a:srgbClr val="FF2600"/>
          </a:solidFill>
          <a:ln w="12700">
            <a:solidFill>
              <a:srgbClr val="AD5B24"/>
            </a:solidFill>
            <a:miter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PROFILO DELLA INIZIATIVA DELLE DIREZIONI SANITARIE AZIENDALI A PROPOSITO DEI PDTA</a:t>
            </a:r>
          </a:p>
        </p:txBody>
      </p:sp>
      <p:sp>
        <p:nvSpPr>
          <p:cNvPr id="208" name="PDTA attivati nelle diverse aziende:"/>
          <p:cNvSpPr txBox="1"/>
          <p:nvPr/>
        </p:nvSpPr>
        <p:spPr>
          <a:xfrm>
            <a:off x="479351" y="1827356"/>
            <a:ext cx="6085088" cy="362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19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PDTA attivati nelle diverse aziende:</a:t>
            </a:r>
          </a:p>
        </p:txBody>
      </p:sp>
      <p:graphicFrame>
        <p:nvGraphicFramePr>
          <p:cNvPr id="209" name="Grafico a barre interattivo"/>
          <p:cNvGraphicFramePr/>
          <p:nvPr/>
        </p:nvGraphicFramePr>
        <p:xfrm>
          <a:off x="137703" y="2270942"/>
          <a:ext cx="11688439" cy="403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0" name="Totale parziale 137…"/>
          <p:cNvSpPr txBox="1"/>
          <p:nvPr/>
        </p:nvSpPr>
        <p:spPr>
          <a:xfrm>
            <a:off x="9763052" y="4999466"/>
            <a:ext cx="1646087" cy="695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defTabSz="457200"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Totale parziale 137</a:t>
            </a:r>
          </a:p>
          <a:p>
            <a:pPr defTabSz="457200"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36 altre</a:t>
            </a:r>
          </a:p>
          <a:p>
            <a:pPr defTabSz="457200">
              <a:defRPr sz="1400" b="1">
                <a:latin typeface="Arial"/>
                <a:ea typeface="Arial"/>
                <a:cs typeface="Arial"/>
                <a:sym typeface="Arial"/>
              </a:defRPr>
            </a:pPr>
            <a:r>
              <a:t>Totale 173</a:t>
            </a:r>
          </a:p>
        </p:txBody>
      </p:sp>
    </p:spTree>
    <p:extLst>
      <p:ext uri="{BB962C8B-B14F-4D97-AF65-F5344CB8AC3E}">
        <p14:creationId xmlns:p14="http://schemas.microsoft.com/office/powerpoint/2010/main" val="1562906866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" grpId="0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“I PDTA nella mia Azienda”"/>
          <p:cNvSpPr txBox="1">
            <a:spLocks noGrp="1"/>
          </p:cNvSpPr>
          <p:nvPr>
            <p:ph type="title"/>
          </p:nvPr>
        </p:nvSpPr>
        <p:spPr>
          <a:xfrm>
            <a:off x="457200" y="492125"/>
            <a:ext cx="8530977" cy="50919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704087">
              <a:defRPr sz="3387"/>
            </a:lvl1pPr>
          </a:lstStyle>
          <a:p>
            <a:r>
              <a:t>“I PDTA nella mia Azienda”</a:t>
            </a:r>
          </a:p>
        </p:txBody>
      </p:sp>
      <p:sp>
        <p:nvSpPr>
          <p:cNvPr id="235" name="PROFILO DELLA INIZIATIVA DELLE DIREZIONI SANITARIE AZIENDALI A PROPOSITO DEI PDTA"/>
          <p:cNvSpPr txBox="1"/>
          <p:nvPr/>
        </p:nvSpPr>
        <p:spPr>
          <a:xfrm>
            <a:off x="457200" y="1076325"/>
            <a:ext cx="10390585" cy="509192"/>
          </a:xfrm>
          <a:prstGeom prst="rect">
            <a:avLst/>
          </a:prstGeom>
          <a:solidFill>
            <a:srgbClr val="FF2600"/>
          </a:solidFill>
          <a:ln w="12700">
            <a:solidFill>
              <a:srgbClr val="AD5B24"/>
            </a:solidFill>
            <a:miter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PROFILO DELLA INIZIATIVA DELLE DIREZIONI SANITARIE AZIENDALI A PROPOSITO DEI PDTA</a:t>
            </a:r>
          </a:p>
        </p:txBody>
      </p:sp>
      <p:sp>
        <p:nvSpPr>
          <p:cNvPr id="236" name="Indici di valutazione dei risultati:"/>
          <p:cNvSpPr txBox="1"/>
          <p:nvPr/>
        </p:nvSpPr>
        <p:spPr>
          <a:xfrm>
            <a:off x="479351" y="2208356"/>
            <a:ext cx="4201123" cy="362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19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Indici di valutazione dei risultati:</a:t>
            </a:r>
          </a:p>
        </p:txBody>
      </p:sp>
      <p:sp>
        <p:nvSpPr>
          <p:cNvPr id="237" name="RISPOSTE:…"/>
          <p:cNvSpPr txBox="1"/>
          <p:nvPr/>
        </p:nvSpPr>
        <p:spPr>
          <a:xfrm>
            <a:off x="3870251" y="4900756"/>
            <a:ext cx="895888" cy="5440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defTabSz="457200">
              <a:defRPr sz="1100" b="1">
                <a:latin typeface="Arial"/>
                <a:ea typeface="Arial"/>
                <a:cs typeface="Arial"/>
                <a:sym typeface="Arial"/>
              </a:defRPr>
            </a:pPr>
            <a:r>
              <a:t>RISPOSTE:</a:t>
            </a:r>
          </a:p>
          <a:p>
            <a:pPr defTabSz="457200"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28 sì</a:t>
            </a:r>
          </a:p>
          <a:p>
            <a:pPr defTabSz="457200"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12 no</a:t>
            </a:r>
          </a:p>
        </p:txBody>
      </p:sp>
      <p:graphicFrame>
        <p:nvGraphicFramePr>
          <p:cNvPr id="238" name="Grafico a torta 2D"/>
          <p:cNvGraphicFramePr/>
          <p:nvPr/>
        </p:nvGraphicFramePr>
        <p:xfrm>
          <a:off x="544674" y="2794137"/>
          <a:ext cx="3798589" cy="3023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9" name="Risorse finanziarie specifiche per i PDTA:"/>
          <p:cNvSpPr txBox="1"/>
          <p:nvPr/>
        </p:nvSpPr>
        <p:spPr>
          <a:xfrm>
            <a:off x="6168951" y="2208356"/>
            <a:ext cx="5189986" cy="362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19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Risorse finanziarie specifiche per i PDTA:</a:t>
            </a:r>
          </a:p>
        </p:txBody>
      </p:sp>
      <p:graphicFrame>
        <p:nvGraphicFramePr>
          <p:cNvPr id="240" name="Grafico a torta 2D"/>
          <p:cNvGraphicFramePr/>
          <p:nvPr/>
        </p:nvGraphicFramePr>
        <p:xfrm>
          <a:off x="6170774" y="2781437"/>
          <a:ext cx="3798589" cy="3023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1" name="RISPOSTE:…"/>
          <p:cNvSpPr txBox="1"/>
          <p:nvPr/>
        </p:nvSpPr>
        <p:spPr>
          <a:xfrm>
            <a:off x="9470952" y="4900756"/>
            <a:ext cx="895888" cy="5440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defTabSz="457200">
              <a:defRPr sz="1100" b="1">
                <a:latin typeface="Arial"/>
                <a:ea typeface="Arial"/>
                <a:cs typeface="Arial"/>
                <a:sym typeface="Arial"/>
              </a:defRPr>
            </a:pPr>
            <a:r>
              <a:t>RISPOSTE:</a:t>
            </a:r>
          </a:p>
          <a:p>
            <a:pPr defTabSz="457200"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5 sì</a:t>
            </a:r>
          </a:p>
          <a:p>
            <a:pPr defTabSz="457200"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36 no</a:t>
            </a:r>
          </a:p>
        </p:txBody>
      </p:sp>
    </p:spTree>
    <p:extLst>
      <p:ext uri="{BB962C8B-B14F-4D97-AF65-F5344CB8AC3E}">
        <p14:creationId xmlns:p14="http://schemas.microsoft.com/office/powerpoint/2010/main" val="11133711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“I PDTA nella mia Azienda”"/>
          <p:cNvSpPr txBox="1">
            <a:spLocks noGrp="1"/>
          </p:cNvSpPr>
          <p:nvPr>
            <p:ph type="title"/>
          </p:nvPr>
        </p:nvSpPr>
        <p:spPr>
          <a:xfrm>
            <a:off x="457200" y="492125"/>
            <a:ext cx="8530977" cy="50919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704087">
              <a:defRPr sz="3387"/>
            </a:lvl1pPr>
          </a:lstStyle>
          <a:p>
            <a:r>
              <a:t>“I PDTA nella mia Azienda”</a:t>
            </a:r>
          </a:p>
        </p:txBody>
      </p:sp>
      <p:sp>
        <p:nvSpPr>
          <p:cNvPr id="265" name="OPINION’S corner dei direttori sanitari"/>
          <p:cNvSpPr txBox="1"/>
          <p:nvPr/>
        </p:nvSpPr>
        <p:spPr>
          <a:xfrm>
            <a:off x="457200" y="1076325"/>
            <a:ext cx="10390585" cy="509192"/>
          </a:xfrm>
          <a:prstGeom prst="rect">
            <a:avLst/>
          </a:prstGeom>
          <a:solidFill>
            <a:srgbClr val="FF2600"/>
          </a:solidFill>
          <a:ln w="12700">
            <a:solidFill>
              <a:srgbClr val="AD5B24"/>
            </a:solidFill>
            <a:miter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OPINION’S</a:t>
            </a:r>
            <a:r>
              <a:rPr cap="all"/>
              <a:t> corner dei direttori sanitari</a:t>
            </a:r>
          </a:p>
        </p:txBody>
      </p:sp>
      <p:sp>
        <p:nvSpPr>
          <p:cNvPr id="266" name="Ritiene il percorso PDTA opportunità…"/>
          <p:cNvSpPr txBox="1"/>
          <p:nvPr/>
        </p:nvSpPr>
        <p:spPr>
          <a:xfrm>
            <a:off x="479351" y="1979756"/>
            <a:ext cx="5679036" cy="6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 sz="1900" b="1">
                <a:latin typeface="Arial"/>
                <a:ea typeface="Arial"/>
                <a:cs typeface="Arial"/>
                <a:sym typeface="Arial"/>
              </a:defRPr>
            </a:pPr>
            <a:r>
              <a:t>Ritiene il percorso PDTA opportunità </a:t>
            </a:r>
          </a:p>
          <a:p>
            <a:pPr defTabSz="457200">
              <a:defRPr sz="1900" b="1">
                <a:latin typeface="Arial"/>
                <a:ea typeface="Arial"/>
                <a:cs typeface="Arial"/>
                <a:sym typeface="Arial"/>
              </a:defRPr>
            </a:pPr>
            <a:r>
              <a:t>per migliorare i rapporti HT?</a:t>
            </a:r>
          </a:p>
        </p:txBody>
      </p:sp>
      <p:sp>
        <p:nvSpPr>
          <p:cNvPr id="267" name="RISPOSTE:…"/>
          <p:cNvSpPr txBox="1"/>
          <p:nvPr/>
        </p:nvSpPr>
        <p:spPr>
          <a:xfrm>
            <a:off x="3828791" y="5256356"/>
            <a:ext cx="895888" cy="696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defTabSz="457200">
              <a:defRPr sz="1100" b="1">
                <a:latin typeface="Arial"/>
                <a:ea typeface="Arial"/>
                <a:cs typeface="Arial"/>
                <a:sym typeface="Arial"/>
              </a:defRPr>
            </a:pPr>
            <a:r>
              <a:t>RISPOSTE:</a:t>
            </a:r>
          </a:p>
          <a:p>
            <a:pPr defTabSz="457200"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40 Sì </a:t>
            </a:r>
          </a:p>
          <a:p>
            <a:pPr defTabSz="457200"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0 No</a:t>
            </a:r>
          </a:p>
        </p:txBody>
      </p:sp>
      <p:graphicFrame>
        <p:nvGraphicFramePr>
          <p:cNvPr id="268" name="Grafico a torta 2D"/>
          <p:cNvGraphicFramePr/>
          <p:nvPr/>
        </p:nvGraphicFramePr>
        <p:xfrm>
          <a:off x="503215" y="2948397"/>
          <a:ext cx="3796728" cy="3022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9" name="Sì:"/>
          <p:cNvSpPr txBox="1"/>
          <p:nvPr/>
        </p:nvSpPr>
        <p:spPr>
          <a:xfrm>
            <a:off x="5394251" y="3798096"/>
            <a:ext cx="718693" cy="362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19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Sì:</a:t>
            </a:r>
          </a:p>
        </p:txBody>
      </p:sp>
      <p:graphicFrame>
        <p:nvGraphicFramePr>
          <p:cNvPr id="270" name="Grafico a barre interattivo"/>
          <p:cNvGraphicFramePr/>
          <p:nvPr/>
        </p:nvGraphicFramePr>
        <p:xfrm>
          <a:off x="6034979" y="2084912"/>
          <a:ext cx="5441976" cy="403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40579085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" grpId="0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I </a:t>
            </a:r>
            <a:r>
              <a:rPr lang="it-IT" dirty="0" smtClean="0">
                <a:solidFill>
                  <a:srgbClr val="FF0000"/>
                </a:solidFill>
              </a:rPr>
              <a:t>Percorsi Diagnostico-terapeutici e assistenziali (PDTA), </a:t>
            </a:r>
            <a:r>
              <a:rPr lang="it-IT" dirty="0" smtClean="0"/>
              <a:t>comprensivi delle politiche di prevenzione e della gestione riabilitativa , sono nell’attuale </a:t>
            </a:r>
            <a:r>
              <a:rPr lang="it-IT" dirty="0"/>
              <a:t>dibattito </a:t>
            </a:r>
            <a:r>
              <a:rPr lang="it-IT" dirty="0" smtClean="0"/>
              <a:t>sulle </a:t>
            </a:r>
            <a:r>
              <a:rPr lang="it-IT" dirty="0"/>
              <a:t>patologie </a:t>
            </a:r>
            <a:r>
              <a:rPr lang="it-IT" dirty="0" smtClean="0"/>
              <a:t>cronico-degenerative</a:t>
            </a:r>
            <a:r>
              <a:rPr lang="it-IT" dirty="0"/>
              <a:t> la miglior risposta oggi proponibile</a:t>
            </a:r>
            <a:r>
              <a:rPr lang="it-IT" dirty="0" smtClean="0"/>
              <a:t> a proposito della qualità delle risposte assistenziali, della sostenibilità del sistema pubblico e della </a:t>
            </a:r>
            <a:r>
              <a:rPr lang="it-IT" dirty="0" err="1" smtClean="0"/>
              <a:t>appropiatezza</a:t>
            </a:r>
            <a:r>
              <a:rPr lang="it-IT" dirty="0" smtClean="0"/>
              <a:t> degli interventi.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Il </a:t>
            </a:r>
            <a:r>
              <a:rPr lang="it-IT" dirty="0" err="1" smtClean="0">
                <a:solidFill>
                  <a:srgbClr val="FF0000"/>
                </a:solidFill>
              </a:rPr>
              <a:t>risk</a:t>
            </a:r>
            <a:r>
              <a:rPr lang="it-IT" dirty="0" smtClean="0">
                <a:solidFill>
                  <a:srgbClr val="FF0000"/>
                </a:solidFill>
              </a:rPr>
              <a:t> management </a:t>
            </a:r>
            <a:r>
              <a:rPr lang="it-IT" dirty="0" smtClean="0"/>
              <a:t>per essere efficace non può prescindere in questi casi </a:t>
            </a:r>
            <a:r>
              <a:rPr lang="it-IT" dirty="0" smtClean="0">
                <a:solidFill>
                  <a:srgbClr val="FF0000"/>
                </a:solidFill>
              </a:rPr>
              <a:t>(la cronicità</a:t>
            </a:r>
            <a:r>
              <a:rPr lang="it-IT" dirty="0" smtClean="0"/>
              <a:t>)  dalla definizione dei percorsi, dalla loro progettazione e dalla loro gestione.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nell’ ambito delle neuroscienze  patologie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di tipo cronico-degenerativo su cui attuare progetti di riordino assistenziale e ottimizzazione delle risorse attraverso </a:t>
            </a:r>
            <a:r>
              <a:rPr lang="it-IT" b="1" dirty="0" smtClean="0">
                <a:solidFill>
                  <a:srgbClr val="FF0000"/>
                </a:solidFill>
              </a:rPr>
              <a:t>i PDTA </a:t>
            </a:r>
            <a:r>
              <a:rPr lang="it-IT" dirty="0" smtClean="0">
                <a:solidFill>
                  <a:srgbClr val="FF0000"/>
                </a:solidFill>
              </a:rPr>
              <a:t>sono </a:t>
            </a:r>
            <a:r>
              <a:rPr lang="it-IT" dirty="0" smtClean="0"/>
              <a:t>le demenze, la Malattia di </a:t>
            </a:r>
            <a:r>
              <a:rPr lang="it-IT" dirty="0" err="1" smtClean="0"/>
              <a:t>parkinson</a:t>
            </a:r>
            <a:r>
              <a:rPr lang="it-IT" dirty="0" smtClean="0"/>
              <a:t> e parkinsonismi, lo, la sclerosi Multipla, le cefalee, molte malattie rare (Malattie del Motoneurone, Malattia di </a:t>
            </a:r>
            <a:r>
              <a:rPr lang="it-IT" dirty="0" err="1" smtClean="0"/>
              <a:t>Huntigton</a:t>
            </a:r>
            <a:r>
              <a:rPr lang="it-IT" dirty="0" smtClean="0"/>
              <a:t> </a:t>
            </a:r>
            <a:r>
              <a:rPr lang="it-IT" dirty="0" err="1" smtClean="0"/>
              <a:t>ecc</a:t>
            </a:r>
            <a:r>
              <a:rPr lang="it-IT" dirty="0" smtClean="0"/>
              <a:t>), l’epilessia, gli esiti traumatici a carico del SN: indubbiamente facciamo riferimento alla parte più rilevante delle competenze specialistiche della neurologia per le quali è in atto un impegno significativo nella direzione auspicata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879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E….in Toscana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b="1" dirty="0" smtClean="0"/>
              <a:t>In regione toscana </a:t>
            </a:r>
            <a:r>
              <a:rPr lang="it-IT" dirty="0" smtClean="0"/>
              <a:t>i </a:t>
            </a:r>
            <a:r>
              <a:rPr lang="it-IT" dirty="0"/>
              <a:t>neurologi</a:t>
            </a:r>
            <a:r>
              <a:rPr lang="it-IT" dirty="0" smtClean="0"/>
              <a:t> hanno contribuito a definire </a:t>
            </a:r>
            <a:r>
              <a:rPr lang="it-IT" b="1" dirty="0" smtClean="0">
                <a:solidFill>
                  <a:srgbClr val="FF0000"/>
                </a:solidFill>
              </a:rPr>
              <a:t>PDTA</a:t>
            </a:r>
            <a:r>
              <a:rPr lang="it-IT" dirty="0" smtClean="0"/>
              <a:t> neurologici a </a:t>
            </a:r>
            <a:r>
              <a:rPr lang="it-IT" dirty="0" smtClean="0">
                <a:solidFill>
                  <a:srgbClr val="FF0000"/>
                </a:solidFill>
              </a:rPr>
              <a:t>valenza regionale </a:t>
            </a:r>
            <a:r>
              <a:rPr lang="it-IT" dirty="0" smtClean="0"/>
              <a:t>come quello sulla sclerosi multipla, sullo </a:t>
            </a:r>
            <a:r>
              <a:rPr lang="it-IT" dirty="0" err="1" smtClean="0"/>
              <a:t>stroke</a:t>
            </a:r>
            <a:r>
              <a:rPr lang="it-IT" dirty="0" smtClean="0"/>
              <a:t> e sulla malattia di Parkinson così come</a:t>
            </a:r>
            <a:r>
              <a:rPr lang="it-IT" dirty="0"/>
              <a:t> hanno condotto esperienze significative a livello di </a:t>
            </a:r>
            <a:r>
              <a:rPr lang="it-IT" dirty="0">
                <a:solidFill>
                  <a:srgbClr val="FF0000"/>
                </a:solidFill>
              </a:rPr>
              <a:t>singole Aziende </a:t>
            </a:r>
            <a:r>
              <a:rPr lang="it-IT" dirty="0" smtClean="0">
                <a:solidFill>
                  <a:srgbClr val="FF0000"/>
                </a:solidFill>
              </a:rPr>
              <a:t>sanitarie  </a:t>
            </a:r>
            <a:r>
              <a:rPr lang="it-IT" dirty="0" smtClean="0"/>
              <a:t>su tematiche neurodegenerative come il TCE, la SLA e le malattie del motoneurone, le cefalee. </a:t>
            </a:r>
            <a:r>
              <a:rPr lang="it-IT" dirty="0"/>
              <a:t> </a:t>
            </a:r>
            <a:r>
              <a:rPr lang="it-IT" dirty="0" smtClean="0"/>
              <a:t>  intensa è la partecipazione al dibattito sulla </a:t>
            </a:r>
            <a:r>
              <a:rPr lang="it-IT" u="sng" dirty="0" smtClean="0"/>
              <a:t>qualità</a:t>
            </a:r>
            <a:r>
              <a:rPr lang="it-IT" dirty="0" smtClean="0"/>
              <a:t> , sulla</a:t>
            </a:r>
            <a:r>
              <a:rPr lang="it-IT" u="sng" dirty="0" smtClean="0"/>
              <a:t> sostenibilità </a:t>
            </a:r>
            <a:r>
              <a:rPr lang="it-IT" dirty="0" smtClean="0"/>
              <a:t>del sistema pubblico, sulla </a:t>
            </a:r>
            <a:r>
              <a:rPr lang="it-IT" u="sng" dirty="0" err="1" smtClean="0"/>
              <a:t>appropiatezza</a:t>
            </a:r>
            <a:r>
              <a:rPr lang="it-IT" dirty="0" smtClean="0"/>
              <a:t> delle prestazioni e dei trattamenti   in un contesto di </a:t>
            </a:r>
            <a:r>
              <a:rPr lang="it-IT" u="sng" dirty="0" smtClean="0"/>
              <a:t>equità</a:t>
            </a:r>
            <a:r>
              <a:rPr lang="it-IT" dirty="0" smtClean="0"/>
              <a:t> dell’accesso alle cure.</a:t>
            </a:r>
          </a:p>
          <a:p>
            <a:r>
              <a:rPr lang="it-IT" b="1" dirty="0" smtClean="0"/>
              <a:t>Il Forum nazionale</a:t>
            </a:r>
            <a:r>
              <a:rPr lang="it-IT" dirty="0" smtClean="0"/>
              <a:t>, annuale,  </a:t>
            </a:r>
            <a:r>
              <a:rPr lang="it-IT" b="1" dirty="0" err="1" smtClean="0"/>
              <a:t>Risk</a:t>
            </a:r>
            <a:r>
              <a:rPr lang="it-IT" b="1" dirty="0" smtClean="0"/>
              <a:t> Management in sanità   </a:t>
            </a:r>
            <a:r>
              <a:rPr lang="it-IT" dirty="0" smtClean="0"/>
              <a:t>(promotori :</a:t>
            </a:r>
            <a:r>
              <a:rPr lang="it-IT" u="sng" dirty="0" smtClean="0"/>
              <a:t> Istituto Superiore di sanità e  fondazione sicurezza in sanità</a:t>
            </a:r>
            <a:r>
              <a:rPr lang="it-IT" dirty="0"/>
              <a:t>)</a:t>
            </a:r>
            <a:r>
              <a:rPr lang="it-IT" dirty="0" smtClean="0"/>
              <a:t>, che si tiene in Regione, da 2 anni a </a:t>
            </a:r>
            <a:r>
              <a:rPr lang="it-IT" dirty="0" err="1" smtClean="0"/>
              <a:t>firenze</a:t>
            </a:r>
            <a:r>
              <a:rPr lang="it-IT" dirty="0" smtClean="0"/>
              <a:t>, dedica dal 2013 sessioni specifiche sui principali PDTA di ambito neuroscienze, </a:t>
            </a:r>
            <a:r>
              <a:rPr lang="it-IT" dirty="0" smtClean="0"/>
              <a:t> </a:t>
            </a:r>
            <a:r>
              <a:rPr lang="it-IT" dirty="0" smtClean="0"/>
              <a:t>con il contributo e la partecipazione delle società scientifiche </a:t>
            </a:r>
            <a:r>
              <a:rPr lang="it-IT" dirty="0" err="1" smtClean="0"/>
              <a:t>SIN,SNO,Accademia</a:t>
            </a:r>
            <a:r>
              <a:rPr lang="it-IT" dirty="0" smtClean="0"/>
              <a:t> </a:t>
            </a:r>
            <a:r>
              <a:rPr lang="it-IT" dirty="0" err="1" smtClean="0"/>
              <a:t>limpe</a:t>
            </a:r>
            <a:r>
              <a:rPr lang="it-IT" smtClean="0"/>
              <a:t>.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713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314598" y="456741"/>
            <a:ext cx="10364451" cy="1596177"/>
          </a:xfrm>
        </p:spPr>
        <p:txBody>
          <a:bodyPr/>
          <a:lstStyle/>
          <a:p>
            <a:r>
              <a:rPr lang="it-IT" dirty="0" smtClean="0"/>
              <a:t>          La transizione sanitaria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it-IT" dirty="0" smtClean="0"/>
              <a:t>La </a:t>
            </a:r>
            <a:r>
              <a:rPr lang="it-IT" b="1" dirty="0" smtClean="0">
                <a:solidFill>
                  <a:srgbClr val="FF0000"/>
                </a:solidFill>
              </a:rPr>
              <a:t>transizione sanitaria </a:t>
            </a:r>
            <a:r>
              <a:rPr lang="it-IT" dirty="0" smtClean="0"/>
              <a:t>si caratterizza come il complesso delle misure sanitarie e sociali che i diversi Paesi coinvolti hanno saputo programmare e che stanno iniziando ad adottare come risposta alla </a:t>
            </a:r>
            <a:r>
              <a:rPr lang="it-IT" dirty="0" smtClean="0">
                <a:solidFill>
                  <a:srgbClr val="FF0000"/>
                </a:solidFill>
              </a:rPr>
              <a:t>mutazione epidemiologica. </a:t>
            </a:r>
            <a:r>
              <a:rPr lang="it-IT" dirty="0" smtClean="0"/>
              <a:t>L’85% dei costi sanitari nei Paesi occidentali sono concentrati sulle Malattie croniche: il problema della cronicità e del suo clamoroso incremento ha quindi prodotto forte impulso a ripensare l’organizzazione sanitaria e l’offerta di servizi.</a:t>
            </a:r>
          </a:p>
          <a:p>
            <a:r>
              <a:rPr lang="it-IT" dirty="0" smtClean="0"/>
              <a:t>La sfida di oggi è quella di </a:t>
            </a:r>
            <a:r>
              <a:rPr lang="it-IT" dirty="0" smtClean="0">
                <a:solidFill>
                  <a:srgbClr val="FF0000"/>
                </a:solidFill>
              </a:rPr>
              <a:t>rinnovare e implementare nuovi modelli di cura e di assistenza</a:t>
            </a:r>
            <a:r>
              <a:rPr lang="it-IT" dirty="0" smtClean="0"/>
              <a:t>, per migliorare le condizioni di salute del paziente e ottimizzare i costi, a partire da quelli ospedalieri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883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14817" y="-205587"/>
            <a:ext cx="10364451" cy="1596177"/>
          </a:xfrm>
        </p:spPr>
        <p:txBody>
          <a:bodyPr>
            <a:normAutofit/>
          </a:bodyPr>
          <a:lstStyle/>
          <a:p>
            <a:r>
              <a:rPr lang="it-IT" sz="2800" dirty="0" smtClean="0"/>
              <a:t>Lo stato di sofferenza dei sistemi sanitari europei nell’attuale congiuntura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1064087" y="1053947"/>
            <a:ext cx="10363826" cy="3424107"/>
          </a:xfrm>
        </p:spPr>
        <p:txBody>
          <a:bodyPr>
            <a:noAutofit/>
          </a:bodyPr>
          <a:lstStyle/>
          <a:p>
            <a:r>
              <a:rPr lang="it-IT" sz="1800" dirty="0" smtClean="0"/>
              <a:t>LE MUTATE CONDIZIONI SOCIODEMOGRAFICHE</a:t>
            </a:r>
          </a:p>
          <a:p>
            <a:r>
              <a:rPr lang="it-IT" sz="1800" dirty="0" smtClean="0"/>
              <a:t>Le crescenti aspettative degli utenti influenzate dai media in un contesto culturale di medicina idealizzata, fantascientifica e onnipotente</a:t>
            </a:r>
          </a:p>
          <a:p>
            <a:r>
              <a:rPr lang="it-IT" sz="1800" dirty="0" smtClean="0"/>
              <a:t>La proliferazione incontrollata di tecnologie sanitarie senza evidenze</a:t>
            </a:r>
            <a:r>
              <a:rPr lang="it-IT" sz="1800" dirty="0"/>
              <a:t> in una spirale di costi </a:t>
            </a:r>
            <a:r>
              <a:rPr lang="it-IT" sz="1800" dirty="0" smtClean="0"/>
              <a:t>incontrollati</a:t>
            </a:r>
          </a:p>
          <a:p>
            <a:pPr marL="0" indent="0">
              <a:buNone/>
            </a:pPr>
            <a:r>
              <a:rPr lang="it-IT" sz="1800" dirty="0" smtClean="0"/>
              <a:t>                                                                             pongono</a:t>
            </a:r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r>
              <a:rPr lang="it-IT" sz="1800" dirty="0" smtClean="0"/>
              <a:t>  &lt; L’urgenza di soluzioni politico-organizzative a cominciare dal controllo della spesa,    	all’obiettivo «</a:t>
            </a:r>
            <a:r>
              <a:rPr lang="it-IT" sz="1800" dirty="0" err="1" smtClean="0"/>
              <a:t>appropiatezza</a:t>
            </a:r>
            <a:r>
              <a:rPr lang="it-IT" sz="1800" dirty="0" smtClean="0"/>
              <a:t> prescrittiva» dei professionisti;</a:t>
            </a:r>
          </a:p>
          <a:p>
            <a:pPr marL="0" indent="0">
              <a:buNone/>
            </a:pPr>
            <a:r>
              <a:rPr lang="it-IT" sz="1800" dirty="0" smtClean="0"/>
              <a:t>  &lt; La riduzione drastica del gap tra le migliori evidenze scientifiche e la pratica 	professionale:</a:t>
            </a:r>
          </a:p>
          <a:p>
            <a:pPr marL="0" indent="0">
              <a:buNone/>
            </a:pPr>
            <a:r>
              <a:rPr lang="it-IT" sz="1800" dirty="0" smtClean="0"/>
              <a:t>            - 30-35% degli interventi sanitari è </a:t>
            </a:r>
            <a:r>
              <a:rPr lang="it-IT" sz="1800" dirty="0" err="1" smtClean="0"/>
              <a:t>inappropiata</a:t>
            </a:r>
            <a:r>
              <a:rPr lang="it-IT" sz="1800" dirty="0" smtClean="0"/>
              <a:t>;</a:t>
            </a:r>
          </a:p>
          <a:p>
            <a:pPr marL="0" indent="0">
              <a:buNone/>
            </a:pPr>
            <a:r>
              <a:rPr lang="it-IT" sz="1800" dirty="0" smtClean="0"/>
              <a:t>             - 30-45 % dei </a:t>
            </a:r>
            <a:r>
              <a:rPr lang="it-IT" sz="1800" dirty="0" err="1" smtClean="0"/>
              <a:t>pt</a:t>
            </a:r>
            <a:r>
              <a:rPr lang="it-IT" sz="1800" dirty="0" smtClean="0"/>
              <a:t> non riceve interventi sanitari </a:t>
            </a:r>
            <a:r>
              <a:rPr lang="it-IT" sz="1800" dirty="0" err="1" smtClean="0"/>
              <a:t>appropiati</a:t>
            </a:r>
            <a:r>
              <a:rPr lang="it-IT" sz="1800" dirty="0" smtClean="0"/>
              <a:t> in accordo alle evidenze 			scientifiche</a:t>
            </a:r>
          </a:p>
          <a:p>
            <a:pPr>
              <a:buFontTx/>
              <a:buChar char="-"/>
            </a:pPr>
            <a:endParaRPr lang="it-IT" sz="1800" dirty="0"/>
          </a:p>
          <a:p>
            <a:pPr>
              <a:buFontTx/>
              <a:buChar char="-"/>
            </a:pPr>
            <a:endParaRPr lang="it-IT" sz="1800" dirty="0" smtClean="0"/>
          </a:p>
          <a:p>
            <a:pPr>
              <a:buFontTx/>
              <a:buChar char="-"/>
            </a:pPr>
            <a:endParaRPr lang="it-IT" sz="1800" dirty="0"/>
          </a:p>
          <a:p>
            <a:pPr>
              <a:buFontTx/>
              <a:buChar char="-"/>
            </a:pPr>
            <a:endParaRPr lang="it-IT" sz="1800" dirty="0" smtClean="0"/>
          </a:p>
          <a:p>
            <a:pPr>
              <a:buFontTx/>
              <a:buChar char="-"/>
            </a:pPr>
            <a:endParaRPr lang="it-IT" sz="1800" dirty="0" smtClean="0"/>
          </a:p>
        </p:txBody>
      </p:sp>
      <p:sp>
        <p:nvSpPr>
          <p:cNvPr id="4" name="Saetta 3"/>
          <p:cNvSpPr/>
          <p:nvPr/>
        </p:nvSpPr>
        <p:spPr>
          <a:xfrm>
            <a:off x="3933173" y="3148045"/>
            <a:ext cx="2204580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8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39452" y="1623012"/>
            <a:ext cx="10364451" cy="1596177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>La mancata adozione di nuovi modelli di organizzazione del </a:t>
            </a:r>
            <a:r>
              <a:rPr lang="it-IT" sz="2800" dirty="0" err="1" smtClean="0"/>
              <a:t>ss</a:t>
            </a:r>
            <a:r>
              <a:rPr lang="it-IT" sz="2800" dirty="0" smtClean="0"/>
              <a:t>, di indici e parametri di valutazione di processo e di esito, l’abbandono della EBM</a:t>
            </a:r>
            <a:br>
              <a:rPr lang="it-IT" sz="2800" dirty="0" smtClean="0"/>
            </a:br>
            <a:r>
              <a:rPr lang="it-IT" sz="2800" dirty="0" smtClean="0"/>
              <a:t>comportano: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2166378" y="3433893"/>
            <a:ext cx="10363826" cy="3424107"/>
          </a:xfrm>
        </p:spPr>
        <p:txBody>
          <a:bodyPr/>
          <a:lstStyle/>
          <a:p>
            <a:r>
              <a:rPr lang="it-IT" dirty="0" smtClean="0"/>
              <a:t>L’aggravamento delle condizioni di </a:t>
            </a:r>
            <a:r>
              <a:rPr lang="it-IT" dirty="0" err="1" smtClean="0"/>
              <a:t>inappropiatezza</a:t>
            </a:r>
            <a:r>
              <a:rPr lang="it-IT" dirty="0" smtClean="0"/>
              <a:t> clinica e organizzativa</a:t>
            </a:r>
          </a:p>
          <a:p>
            <a:r>
              <a:rPr lang="it-IT" dirty="0" smtClean="0"/>
              <a:t>La riduzione dell’efficacia dell’assistenza</a:t>
            </a:r>
          </a:p>
          <a:p>
            <a:r>
              <a:rPr lang="it-IT" dirty="0" smtClean="0"/>
              <a:t>L’aumento del rischio clinico</a:t>
            </a:r>
          </a:p>
          <a:p>
            <a:r>
              <a:rPr lang="it-IT" dirty="0" smtClean="0"/>
              <a:t>Il consumo di preziose risorse economiche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446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Processi di cambiamento nella Sanità italiana</a:t>
            </a:r>
          </a:p>
        </p:txBody>
      </p:sp>
      <p:sp>
        <p:nvSpPr>
          <p:cNvPr id="6147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endParaRPr lang="it-IT" altLang="it-IT" dirty="0" smtClean="0"/>
          </a:p>
        </p:txBody>
      </p:sp>
      <p:sp>
        <p:nvSpPr>
          <p:cNvPr id="6149" name="Segnaposto testo 3"/>
          <p:cNvSpPr>
            <a:spLocks noGrp="1"/>
          </p:cNvSpPr>
          <p:nvPr>
            <p:ph type="body" sz="half" idx="2"/>
          </p:nvPr>
        </p:nvSpPr>
        <p:spPr>
          <a:xfrm>
            <a:off x="2032794" y="2093913"/>
            <a:ext cx="8228013" cy="4676775"/>
          </a:xfrm>
        </p:spPr>
        <p:txBody>
          <a:bodyPr/>
          <a:lstStyle/>
          <a:p>
            <a:pPr marL="0" indent="0"/>
            <a:endParaRPr lang="it-IT" altLang="it-IT" dirty="0" smtClean="0"/>
          </a:p>
        </p:txBody>
      </p:sp>
      <p:sp>
        <p:nvSpPr>
          <p:cNvPr id="5" name="Segnaposto data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it-IT" altLang="it-IT" dirty="0"/>
          </a:p>
        </p:txBody>
      </p:sp>
      <p:pic>
        <p:nvPicPr>
          <p:cNvPr id="7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230" y="1600200"/>
            <a:ext cx="7591425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160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88740" y="305596"/>
            <a:ext cx="10970684" cy="1141412"/>
          </a:xfrm>
        </p:spPr>
        <p:txBody>
          <a:bodyPr/>
          <a:lstStyle/>
          <a:p>
            <a:pPr eaLnBrk="1" hangingPunct="1"/>
            <a:r>
              <a:rPr lang="it-IT" altLang="it-IT" dirty="0" smtClean="0"/>
              <a:t>I riferimenti più recenti al nuovo modell0 di riordino del SSN</a:t>
            </a:r>
          </a:p>
        </p:txBody>
      </p:sp>
      <p:sp>
        <p:nvSpPr>
          <p:cNvPr id="7171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endParaRPr lang="it-IT" altLang="it-IT" dirty="0" smtClean="0"/>
          </a:p>
        </p:txBody>
      </p:sp>
      <p:pic>
        <p:nvPicPr>
          <p:cNvPr id="717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724" y="1594646"/>
            <a:ext cx="7694613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Segnaposto testo 3"/>
          <p:cNvSpPr>
            <a:spLocks noGrp="1"/>
          </p:cNvSpPr>
          <p:nvPr>
            <p:ph type="body" sz="half" idx="2"/>
          </p:nvPr>
        </p:nvSpPr>
        <p:spPr>
          <a:xfrm>
            <a:off x="3006776" y="1747838"/>
            <a:ext cx="8228013" cy="4135437"/>
          </a:xfrm>
        </p:spPr>
        <p:txBody>
          <a:bodyPr>
            <a:normAutofit/>
          </a:bodyPr>
          <a:lstStyle/>
          <a:p>
            <a:pPr marL="0" indent="0"/>
            <a:endParaRPr lang="it-IT" altLang="it-IT" sz="2400" dirty="0" smtClean="0"/>
          </a:p>
        </p:txBody>
      </p:sp>
      <p:sp>
        <p:nvSpPr>
          <p:cNvPr id="5" name="Segnaposto data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26374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3432" y="198075"/>
            <a:ext cx="9404723" cy="1400530"/>
          </a:xfrm>
        </p:spPr>
        <p:txBody>
          <a:bodyPr/>
          <a:lstStyle/>
          <a:p>
            <a:r>
              <a:rPr lang="it-IT" dirty="0" smtClean="0"/>
              <a:t>People-</a:t>
            </a:r>
            <a:r>
              <a:rPr lang="it-IT" dirty="0" err="1" smtClean="0"/>
              <a:t>Centred</a:t>
            </a:r>
            <a:r>
              <a:rPr lang="it-IT" dirty="0" smtClean="0"/>
              <a:t> and </a:t>
            </a:r>
            <a:r>
              <a:rPr lang="it-IT" dirty="0" err="1" smtClean="0"/>
              <a:t>Integrated</a:t>
            </a:r>
            <a:r>
              <a:rPr lang="it-IT" dirty="0" smtClean="0"/>
              <a:t> </a:t>
            </a:r>
            <a:r>
              <a:rPr lang="it-IT" dirty="0" err="1" smtClean="0"/>
              <a:t>Health</a:t>
            </a:r>
            <a:r>
              <a:rPr lang="it-IT" dirty="0" smtClean="0"/>
              <a:t> Services (WHO)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921499" y="1876397"/>
            <a:ext cx="8946541" cy="4195481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  Punti focali di nuovi modelli di assistenza per rispondere alla sfida della cronicità possono essere:</a:t>
            </a:r>
          </a:p>
          <a:p>
            <a:r>
              <a:rPr lang="it-IT" dirty="0" smtClean="0"/>
              <a:t>- lo sviluppo di Reti Cliniche integrate e strutturate tra cure primarie, specialistica e assistenza.</a:t>
            </a:r>
          </a:p>
          <a:p>
            <a:r>
              <a:rPr lang="it-IT" dirty="0" smtClean="0"/>
              <a:t>- la rete ospedaliera tra ospedali locali, ospedali a struttura complessa ed eccellenza ospedaliera, comprendente sia aziende universitarie che appartenenti al Servizio Sanitario (regionale e nazionale), oltre agli IRCCS.</a:t>
            </a:r>
          </a:p>
          <a:p>
            <a:r>
              <a:rPr lang="it-IT" dirty="0" smtClean="0"/>
              <a:t>- lo sviluppo di sistemi informativi integrati.</a:t>
            </a:r>
          </a:p>
          <a:p>
            <a:r>
              <a:rPr lang="it-IT" dirty="0" smtClean="0"/>
              <a:t>- la </a:t>
            </a:r>
            <a:r>
              <a:rPr lang="it-IT" dirty="0" err="1" smtClean="0"/>
              <a:t>governance</a:t>
            </a:r>
            <a:r>
              <a:rPr lang="it-IT" dirty="0" smtClean="0"/>
              <a:t> dell’</a:t>
            </a:r>
            <a:r>
              <a:rPr lang="it-IT" dirty="0" err="1" smtClean="0"/>
              <a:t>appropiatezza</a:t>
            </a:r>
            <a:r>
              <a:rPr lang="it-IT" dirty="0" smtClean="0"/>
              <a:t>, dell’equità di accesso, dell’innovazione e della sostenibilità, della trasparenza e della partecipazione degli utenti.</a:t>
            </a:r>
          </a:p>
          <a:p>
            <a:r>
              <a:rPr lang="it-IT" dirty="0" smtClean="0"/>
              <a:t>- la strategia preventiva collettiva.</a:t>
            </a:r>
          </a:p>
          <a:p>
            <a:r>
              <a:rPr lang="it-IT" dirty="0" smtClean="0"/>
              <a:t>- il territorio come dimensione ineludibile dell’intervento centrale di ogni strategia di Welfare, riabilitazione e prevenzione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345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84789" y="452718"/>
            <a:ext cx="9167149" cy="1400530"/>
          </a:xfrm>
        </p:spPr>
        <p:txBody>
          <a:bodyPr/>
          <a:lstStyle/>
          <a:p>
            <a:r>
              <a:rPr lang="it-IT" dirty="0" smtClean="0"/>
              <a:t>Piani e Programmi nazionali di indirizzo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Recente il </a:t>
            </a:r>
            <a:r>
              <a:rPr lang="it-IT" dirty="0" smtClean="0">
                <a:solidFill>
                  <a:srgbClr val="FF0000"/>
                </a:solidFill>
              </a:rPr>
              <a:t>Piano Nazionale della Cronicità (2016), </a:t>
            </a:r>
            <a:r>
              <a:rPr lang="it-IT" dirty="0" smtClean="0"/>
              <a:t>che recepisce e adotta i modelli a cui si è fatto riferimento. Questo Piano si affianca al Piano Sanitario Nazionale, al Programma «Guadagnare Salute», al </a:t>
            </a:r>
            <a:r>
              <a:rPr lang="it-IT" dirty="0" smtClean="0">
                <a:solidFill>
                  <a:srgbClr val="FF0000"/>
                </a:solidFill>
              </a:rPr>
              <a:t>Piano Nazionale della Prevenzione, </a:t>
            </a:r>
            <a:r>
              <a:rPr lang="it-IT" dirty="0" smtClean="0"/>
              <a:t>che nell’ultima edizione 2014-2018 prevede sia strategie di popolazione che strategie individuali al fine di promuovere la salute e gestire al meglio i fattori di rischio individuali e collettivi. </a:t>
            </a:r>
          </a:p>
          <a:p>
            <a:r>
              <a:rPr lang="it-IT" dirty="0" smtClean="0"/>
              <a:t>Ulteriori Piani e Programmi Nazionali hanno animato il dibattito politico, amministrativo e scientifico: tra questi i Piani Nazionali Tecnici su patologie specifiche quali la malattia diabetica, le Malattie Rare e più recentemente il </a:t>
            </a:r>
            <a:r>
              <a:rPr lang="it-IT" dirty="0" smtClean="0">
                <a:solidFill>
                  <a:srgbClr val="FF0000"/>
                </a:solidFill>
              </a:rPr>
              <a:t>Piano Nazionale Demenze </a:t>
            </a:r>
            <a:r>
              <a:rPr lang="it-IT" dirty="0" smtClean="0"/>
              <a:t>(13.01.2015).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Programma Nazionale Esiti </a:t>
            </a:r>
            <a:r>
              <a:rPr lang="it-IT" dirty="0" smtClean="0"/>
              <a:t>(PNE, aggiornamento del 19.12.2016), sviluppato da </a:t>
            </a:r>
            <a:r>
              <a:rPr lang="it-IT" dirty="0" err="1" smtClean="0"/>
              <a:t>Agenas</a:t>
            </a:r>
            <a:r>
              <a:rPr lang="it-IT" dirty="0" smtClean="0"/>
              <a:t>, offre valutazioni comparative a livello nazionale  di efficacia, sicurezza, efficienza e qualità delle cure prodotte nell’ambito del Servizio Sanitario, ivi compreso il problema della integrazione dei Sistemi Informativi del SSN.</a:t>
            </a:r>
          </a:p>
          <a:p>
            <a:r>
              <a:rPr lang="it-IT" dirty="0" smtClean="0"/>
              <a:t>Il </a:t>
            </a:r>
            <a:r>
              <a:rPr lang="it-IT" dirty="0" smtClean="0">
                <a:solidFill>
                  <a:srgbClr val="FF0000"/>
                </a:solidFill>
              </a:rPr>
              <a:t>Patto per la Salute 2014-2016 </a:t>
            </a:r>
            <a:r>
              <a:rPr lang="it-IT" dirty="0" smtClean="0"/>
              <a:t>che ha  rilanciato nei confronti delle Regioni il nuovo modello </a:t>
            </a:r>
            <a:r>
              <a:rPr lang="it-IT" dirty="0" err="1" smtClean="0"/>
              <a:t>multiprofessionale</a:t>
            </a:r>
            <a:r>
              <a:rPr lang="it-IT" dirty="0" smtClean="0"/>
              <a:t> e interdisciplinare dell’assistenza territoriale (AFT e UCCP), l’approccio proattivo, l’iniziativa nei confronti dei malati cronici, la prevenzione collettiva.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95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Goccia</Template>
  <TotalTime>932</TotalTime>
  <Words>2236</Words>
  <Application>Microsoft Office PowerPoint</Application>
  <PresentationFormat>Widescreen</PresentationFormat>
  <Paragraphs>181</Paragraphs>
  <Slides>25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1" baseType="lpstr">
      <vt:lpstr>Arial</vt:lpstr>
      <vt:lpstr>Arial Rounded MT Bold</vt:lpstr>
      <vt:lpstr>Calibri</vt:lpstr>
      <vt:lpstr>Helvetica Neue Medium</vt:lpstr>
      <vt:lpstr>Tw Cen MT</vt:lpstr>
      <vt:lpstr>Goccia</vt:lpstr>
      <vt:lpstr>iii Meeting delle Neuroscienze Toscane      Viareggio,5/7 Aprile 2019            Linee Guida, PDTA, buone pratiche: come ottimizzare la Governance del Rischio Clinico</vt:lpstr>
      <vt:lpstr> Modificazioni epidemiologiche e contesto politico-sanitario</vt:lpstr>
      <vt:lpstr>          La transizione sanitaria</vt:lpstr>
      <vt:lpstr>Lo stato di sofferenza dei sistemi sanitari europei nell’attuale congiuntura</vt:lpstr>
      <vt:lpstr>La mancata adozione di nuovi modelli di organizzazione del ss, di indici e parametri di valutazione di processo e di esito, l’abbandono della EBM comportano:</vt:lpstr>
      <vt:lpstr>Processi di cambiamento nella Sanità italiana</vt:lpstr>
      <vt:lpstr>I riferimenti più recenti al nuovo modell0 di riordino del SSN</vt:lpstr>
      <vt:lpstr>People-Centred and Integrated Health Services (WHO)</vt:lpstr>
      <vt:lpstr>Piani e Programmi nazionali di indirizzo</vt:lpstr>
      <vt:lpstr>Le strategie a confronto</vt:lpstr>
      <vt:lpstr>La Clinica Governance</vt:lpstr>
      <vt:lpstr>Gli obiettivi della clinical governance </vt:lpstr>
      <vt:lpstr>La dimensione «efficacia» della Clinical Governance</vt:lpstr>
      <vt:lpstr>La Riforma Gelli: L.8 marzo 2017,n.24</vt:lpstr>
      <vt:lpstr>Il diritto alla salute e la Dimensione «sicurezza» delle cure</vt:lpstr>
      <vt:lpstr>La funzione del Risk Management</vt:lpstr>
      <vt:lpstr>Dalle Linee Guide ai PDTA</vt:lpstr>
      <vt:lpstr>I PDTA:  Percorsi Diagnostico-Terapeutici e     Assistenziali</vt:lpstr>
      <vt:lpstr>PDTA VS LINEE GUIDA</vt:lpstr>
      <vt:lpstr>Adesione delle DS al questionario PDTA 2017</vt:lpstr>
      <vt:lpstr>“I PDTA nella mia Azienda”</vt:lpstr>
      <vt:lpstr>“I PDTA nella mia Azienda”</vt:lpstr>
      <vt:lpstr>“I PDTA nella mia Azienda”</vt:lpstr>
      <vt:lpstr>Conclusioni</vt:lpstr>
      <vt:lpstr>E….in Toscana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Linee Guida, PDTA, buone pratiche: come ottimizzare la Governance del Rischio Clinico</dc:title>
  <dc:creator>Paolo</dc:creator>
  <cp:lastModifiedBy>Paolo</cp:lastModifiedBy>
  <cp:revision>66</cp:revision>
  <dcterms:created xsi:type="dcterms:W3CDTF">2019-03-25T09:55:59Z</dcterms:created>
  <dcterms:modified xsi:type="dcterms:W3CDTF">2019-04-04T14:29:08Z</dcterms:modified>
</cp:coreProperties>
</file>