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66" r:id="rId5"/>
    <p:sldId id="261" r:id="rId6"/>
    <p:sldId id="263" r:id="rId7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15467-35D6-4C85-9502-9F00AECD70AE}" type="datetimeFigureOut">
              <a:rPr lang="it-IT"/>
              <a:pPr>
                <a:defRPr/>
              </a:pPr>
              <a:t>06/04/2019</a:t>
            </a:fld>
            <a:endParaRPr lang="it-IT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58AF4-9E20-4EF6-9FA5-A117194CA68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A9619-75E1-4772-B120-234137FA2C45}" type="datetimeFigureOut">
              <a:rPr lang="it-IT"/>
              <a:pPr>
                <a:defRPr/>
              </a:pPr>
              <a:t>06/04/2019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19103-6EF7-4A1A-9CF1-F5D5FD20EDB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E6184-92C8-4D4E-A928-7F53F44D448F}" type="datetimeFigureOut">
              <a:rPr lang="it-IT"/>
              <a:pPr>
                <a:defRPr/>
              </a:pPr>
              <a:t>06/04/2019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498ED-25CE-42FD-A111-20F521C79E0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4C14A-8F03-4E64-AF76-09830125D3DC}" type="datetimeFigureOut">
              <a:rPr lang="it-IT"/>
              <a:pPr>
                <a:defRPr/>
              </a:pPr>
              <a:t>06/04/2019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50E1A-1B28-43A2-B806-FD132465FA8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705CE-DAEA-4A91-8BC5-8E195C08950F}" type="datetimeFigureOut">
              <a:rPr lang="it-IT"/>
              <a:pPr>
                <a:defRPr/>
              </a:pPr>
              <a:t>06/04/2019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43676-5FEF-422B-AC8D-C856287C969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D0616-0818-43DF-999E-66A1351B1AB7}" type="datetimeFigureOut">
              <a:rPr lang="it-IT"/>
              <a:pPr>
                <a:defRPr/>
              </a:pPr>
              <a:t>06/04/2019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EA078-5796-4BCC-9E4E-669A6EFD6E8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3A4C0-8395-4580-B423-50A726B2E8E2}" type="datetimeFigureOut">
              <a:rPr lang="it-IT"/>
              <a:pPr>
                <a:defRPr/>
              </a:pPr>
              <a:t>06/04/2019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BC241-EC67-4C39-A4B1-7A417B56914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66DB9-2840-4AC7-8DF8-6C4047274DE0}" type="datetimeFigureOut">
              <a:rPr lang="it-IT"/>
              <a:pPr>
                <a:defRPr/>
              </a:pPr>
              <a:t>06/04/2019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8EB2B-3968-494A-A914-CA73C1E92BD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3F956-4E60-45DB-86B5-F81DF5979B3F}" type="datetimeFigureOut">
              <a:rPr lang="it-IT"/>
              <a:pPr>
                <a:defRPr/>
              </a:pPr>
              <a:t>06/04/2019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894A-1581-4BB5-931B-F5637F36516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1F029-DF49-48C8-9E10-18233EBB6BD0}" type="datetimeFigureOut">
              <a:rPr lang="it-IT"/>
              <a:pPr>
                <a:defRPr/>
              </a:pPr>
              <a:t>06/04/2019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4DC1A-FD02-4312-A57A-BA0EEDD32A0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B0E9F-FBFE-4A5F-8C36-911BE72C4688}" type="datetimeFigureOut">
              <a:rPr lang="it-IT"/>
              <a:pPr>
                <a:defRPr/>
              </a:pPr>
              <a:t>06/04/2019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87F90-9E25-48FC-B8BC-6133683A46B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1DA66-FC4B-4260-82B7-EAA46505E8EF}" type="datetimeFigureOut">
              <a:rPr lang="it-IT"/>
              <a:pPr>
                <a:defRPr/>
              </a:pPr>
              <a:t>06/04/2019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61E29-E4BC-4F05-ABAA-B1820F84129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8C8D7-1CDC-4983-AE59-246E8C0545E0}" type="datetimeFigureOut">
              <a:rPr lang="it-IT"/>
              <a:pPr>
                <a:defRPr/>
              </a:pPr>
              <a:t>06/04/2019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A966E-0637-47EE-928E-D8D36E093B3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7439C-5B62-4FBD-9A38-A5383D4BB6B5}" type="datetimeFigureOut">
              <a:rPr lang="it-IT"/>
              <a:pPr>
                <a:defRPr/>
              </a:pPr>
              <a:t>06/04/2019</a:t>
            </a:fld>
            <a:endParaRPr 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E094D-C3A3-4BF6-90E8-3AA4D3C9DEE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8F671-2C8B-4418-A5C4-AED4110D570D}" type="datetimeFigureOut">
              <a:rPr lang="it-IT"/>
              <a:pPr>
                <a:defRPr/>
              </a:pPr>
              <a:t>06/04/2019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AA91D-629D-4220-B078-4CFE385BA66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7F4D6-7775-4BDA-901F-6AD1108D6E7F}" type="datetimeFigureOut">
              <a:rPr lang="it-IT"/>
              <a:pPr>
                <a:defRPr/>
              </a:pPr>
              <a:t>06/04/2019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04392-7AE7-495A-B30E-041490EBEF0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25E652-4480-43D1-87B3-9479C7C6C1EC}" type="datetimeFigureOut">
              <a:rPr lang="it-IT"/>
              <a:pPr>
                <a:defRPr/>
              </a:pPr>
              <a:t>06/04/2019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36C349-58E5-4FE1-86E0-DB37E64AB2E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69" r:id="rId9"/>
    <p:sldLayoutId id="2147483668" r:id="rId10"/>
    <p:sldLayoutId id="2147483678" r:id="rId11"/>
    <p:sldLayoutId id="2147483667" r:id="rId12"/>
    <p:sldLayoutId id="2147483679" r:id="rId13"/>
    <p:sldLayoutId id="2147483666" r:id="rId14"/>
    <p:sldLayoutId id="2147483665" r:id="rId15"/>
    <p:sldLayoutId id="2147483664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olo 1"/>
          <p:cNvSpPr>
            <a:spLocks noGrp="1"/>
          </p:cNvSpPr>
          <p:nvPr>
            <p:ph type="ctrTitle"/>
          </p:nvPr>
        </p:nvSpPr>
        <p:spPr>
          <a:xfrm>
            <a:off x="211014" y="1012874"/>
            <a:ext cx="6485206" cy="3018762"/>
          </a:xfrm>
        </p:spPr>
        <p:txBody>
          <a:bodyPr>
            <a:normAutofit/>
          </a:bodyPr>
          <a:lstStyle/>
          <a:p>
            <a:r>
              <a:rPr lang="it-IT" dirty="0"/>
              <a:t> MUTAZIONE DI SMAD3- </a:t>
            </a:r>
            <a:br>
              <a:rPr lang="it-IT" dirty="0"/>
            </a:br>
            <a:r>
              <a:rPr lang="it-IT" dirty="0"/>
              <a:t>CASE REPORT</a:t>
            </a:r>
          </a:p>
        </p:txBody>
      </p:sp>
      <p:sp>
        <p:nvSpPr>
          <p:cNvPr id="3" name="Sottotitolo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47709" y="5087761"/>
            <a:ext cx="9345541" cy="1096899"/>
          </a:xfrm>
        </p:spPr>
        <p:txBody>
          <a:bodyPr rtlCol="0">
            <a:no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en-US" sz="2000" b="1" u="sng" dirty="0"/>
              <a:t>Caselli MC</a:t>
            </a:r>
            <a:r>
              <a:rPr lang="en-US" sz="2000" b="1" dirty="0"/>
              <a:t>, Ferrari E, Giannini N, </a:t>
            </a:r>
            <a:r>
              <a:rPr lang="en-US" sz="2000" b="1" dirty="0" err="1"/>
              <a:t>Caligo</a:t>
            </a:r>
            <a:r>
              <a:rPr lang="en-US" sz="2000" b="1" dirty="0"/>
              <a:t> A*, </a:t>
            </a:r>
            <a:r>
              <a:rPr lang="en-US" sz="2000" b="1" dirty="0" err="1"/>
              <a:t>Orlandi</a:t>
            </a:r>
            <a:r>
              <a:rPr lang="en-US" sz="2000" b="1" dirty="0"/>
              <a:t> G, Mancuso M</a:t>
            </a:r>
            <a:endParaRPr lang="it-IT" sz="2000" b="1" dirty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en-US" sz="2000" b="1" dirty="0" err="1"/>
              <a:t>Clinica</a:t>
            </a:r>
            <a:r>
              <a:rPr lang="en-US" sz="2000" b="1" dirty="0"/>
              <a:t> </a:t>
            </a:r>
            <a:r>
              <a:rPr lang="en-US" sz="2000" b="1" dirty="0" err="1"/>
              <a:t>Neurologica</a:t>
            </a:r>
            <a:r>
              <a:rPr lang="en-US" sz="2000" b="1" dirty="0"/>
              <a:t> </a:t>
            </a:r>
            <a:r>
              <a:rPr lang="en-US" sz="2000" b="1" dirty="0" err="1"/>
              <a:t>Università</a:t>
            </a:r>
            <a:r>
              <a:rPr lang="en-US" sz="2000" b="1" dirty="0"/>
              <a:t> di Pisa e *SD </a:t>
            </a:r>
            <a:r>
              <a:rPr lang="en-US" sz="2000" b="1" dirty="0" err="1"/>
              <a:t>Genetica</a:t>
            </a:r>
            <a:r>
              <a:rPr lang="en-US" sz="2000" b="1" dirty="0"/>
              <a:t> </a:t>
            </a:r>
            <a:r>
              <a:rPr lang="en-US" sz="2000" b="1" dirty="0" err="1"/>
              <a:t>Molecolare</a:t>
            </a:r>
            <a:r>
              <a:rPr lang="en-US" sz="2000" b="1" dirty="0"/>
              <a:t>, AOU Pisa</a:t>
            </a:r>
            <a:endParaRPr lang="it-IT" sz="2000" b="1" dirty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3" charset="2"/>
              <a:buNone/>
              <a:defRPr/>
            </a:pPr>
            <a:endParaRPr lang="it-IT" sz="2000" b="1" dirty="0"/>
          </a:p>
        </p:txBody>
      </p:sp>
      <p:pic>
        <p:nvPicPr>
          <p:cNvPr id="1026" name="Picture 2" descr="http://www.biolab.ing.unipi.it/sites/default/files/unipi.png">
            <a:extLst>
              <a:ext uri="{FF2B5EF4-FFF2-40B4-BE49-F238E27FC236}">
                <a16:creationId xmlns:a16="http://schemas.microsoft.com/office/drawing/2014/main" id="{95D1D586-3375-4D3E-A670-08A522D77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455" y="1688351"/>
            <a:ext cx="2816651" cy="28755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egnaposto contenuto 2"/>
          <p:cNvSpPr>
            <a:spLocks noGrp="1"/>
          </p:cNvSpPr>
          <p:nvPr>
            <p:ph idx="1"/>
          </p:nvPr>
        </p:nvSpPr>
        <p:spPr>
          <a:xfrm>
            <a:off x="677862" y="246063"/>
            <a:ext cx="6538864" cy="56054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tx1"/>
                </a:solidFill>
                <a:latin typeface="Agency FB" panose="020B0503020202020204" pitchFamily="34" charset="0"/>
              </a:rPr>
              <a:t>Donna, 36 anni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Agency FB" panose="020B0503020202020204" pitchFamily="34" charset="0"/>
              </a:rPr>
              <a:t>Accede  in PS per </a:t>
            </a:r>
            <a:r>
              <a:rPr lang="en-US" dirty="0" err="1">
                <a:solidFill>
                  <a:schemeClr val="tx1"/>
                </a:solidFill>
                <a:latin typeface="Agency FB" panose="020B0503020202020204" pitchFamily="34" charset="0"/>
              </a:rPr>
              <a:t>intensa</a:t>
            </a:r>
            <a:r>
              <a:rPr lang="en-US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gency FB" panose="020B0503020202020204" pitchFamily="34" charset="0"/>
              </a:rPr>
              <a:t>cefalea</a:t>
            </a:r>
            <a:r>
              <a:rPr lang="en-US" dirty="0">
                <a:solidFill>
                  <a:schemeClr val="tx1"/>
                </a:solidFill>
                <a:latin typeface="Agency FB" panose="020B0503020202020204" pitchFamily="34" charset="0"/>
              </a:rPr>
              <a:t> (</a:t>
            </a:r>
            <a:r>
              <a:rPr lang="en-US" dirty="0" err="1">
                <a:solidFill>
                  <a:schemeClr val="tx1"/>
                </a:solidFill>
                <a:latin typeface="Agency FB" panose="020B0503020202020204" pitchFamily="34" charset="0"/>
              </a:rPr>
              <a:t>novembre</a:t>
            </a:r>
            <a:r>
              <a:rPr lang="en-US" dirty="0">
                <a:solidFill>
                  <a:schemeClr val="tx1"/>
                </a:solidFill>
                <a:latin typeface="Agency FB" panose="020B0503020202020204" pitchFamily="34" charset="0"/>
              </a:rPr>
              <a:t> 2008) 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tx1"/>
                </a:solidFill>
                <a:latin typeface="Agency FB" panose="020B0503020202020204" pitchFamily="34" charset="0"/>
              </a:rPr>
              <a:t>APR : emicrania con aura, ipertensione arteriosa, </a:t>
            </a:r>
            <a:r>
              <a:rPr lang="en-US" dirty="0" err="1">
                <a:solidFill>
                  <a:schemeClr val="tx1"/>
                </a:solidFill>
                <a:latin typeface="Agency FB" panose="020B0503020202020204" pitchFamily="34" charset="0"/>
              </a:rPr>
              <a:t>dissezione</a:t>
            </a:r>
            <a:r>
              <a:rPr lang="en-US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gency FB" panose="020B0503020202020204" pitchFamily="34" charset="0"/>
              </a:rPr>
              <a:t>aortica</a:t>
            </a:r>
            <a:r>
              <a:rPr lang="en-US" dirty="0">
                <a:solidFill>
                  <a:schemeClr val="tx1"/>
                </a:solidFill>
                <a:latin typeface="Agency FB" panose="020B0503020202020204" pitchFamily="34" charset="0"/>
              </a:rPr>
              <a:t> Stanford A </a:t>
            </a:r>
            <a:r>
              <a:rPr lang="en-US" dirty="0" err="1">
                <a:solidFill>
                  <a:schemeClr val="tx1"/>
                </a:solidFill>
                <a:latin typeface="Agency FB" panose="020B0503020202020204" pitchFamily="34" charset="0"/>
              </a:rPr>
              <a:t>trattata</a:t>
            </a:r>
            <a:r>
              <a:rPr lang="en-US" dirty="0">
                <a:solidFill>
                  <a:schemeClr val="tx1"/>
                </a:solidFill>
                <a:latin typeface="Agency FB" panose="020B0503020202020204" pitchFamily="34" charset="0"/>
              </a:rPr>
              <a:t> con </a:t>
            </a:r>
            <a:r>
              <a:rPr lang="en-US" dirty="0" err="1">
                <a:solidFill>
                  <a:schemeClr val="tx1"/>
                </a:solidFill>
                <a:latin typeface="Agency FB" panose="020B0503020202020204" pitchFamily="34" charset="0"/>
              </a:rPr>
              <a:t>sostituzione</a:t>
            </a:r>
            <a:r>
              <a:rPr lang="en-US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gency FB" panose="020B0503020202020204" pitchFamily="34" charset="0"/>
              </a:rPr>
              <a:t>protesica</a:t>
            </a:r>
            <a:r>
              <a:rPr lang="en-US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gency FB" panose="020B0503020202020204" pitchFamily="34" charset="0"/>
              </a:rPr>
              <a:t>valvolare</a:t>
            </a:r>
            <a:r>
              <a:rPr lang="en-US" dirty="0">
                <a:solidFill>
                  <a:schemeClr val="tx1"/>
                </a:solidFill>
                <a:latin typeface="Agency FB" panose="020B0503020202020204" pitchFamily="34" charset="0"/>
              </a:rPr>
              <a:t> e aorta </a:t>
            </a:r>
            <a:r>
              <a:rPr lang="en-US" dirty="0" err="1">
                <a:solidFill>
                  <a:schemeClr val="tx1"/>
                </a:solidFill>
                <a:latin typeface="Agency FB" panose="020B0503020202020204" pitchFamily="34" charset="0"/>
              </a:rPr>
              <a:t>toracica</a:t>
            </a:r>
            <a:r>
              <a:rPr lang="en-US" dirty="0">
                <a:solidFill>
                  <a:schemeClr val="tx1"/>
                </a:solidFill>
                <a:latin typeface="Agency FB" panose="020B0503020202020204" pitchFamily="34" charset="0"/>
              </a:rPr>
              <a:t> (</a:t>
            </a:r>
            <a:r>
              <a:rPr lang="en-US" dirty="0" err="1">
                <a:solidFill>
                  <a:schemeClr val="tx1"/>
                </a:solidFill>
                <a:latin typeface="Agency FB" panose="020B0503020202020204" pitchFamily="34" charset="0"/>
              </a:rPr>
              <a:t>aprile</a:t>
            </a:r>
            <a:r>
              <a:rPr lang="en-US" dirty="0">
                <a:solidFill>
                  <a:schemeClr val="tx1"/>
                </a:solidFill>
                <a:latin typeface="Agency FB" panose="020B0503020202020204" pitchFamily="34" charset="0"/>
              </a:rPr>
              <a:t> 2008)</a:t>
            </a:r>
            <a:endParaRPr lang="en-US" b="1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tx1"/>
                </a:solidFill>
                <a:latin typeface="Agency FB" panose="020B0503020202020204" pitchFamily="34" charset="0"/>
              </a:rPr>
              <a:t>Terapia</a:t>
            </a:r>
            <a:r>
              <a:rPr lang="en-US" dirty="0">
                <a:solidFill>
                  <a:schemeClr val="tx1"/>
                </a:solidFill>
                <a:latin typeface="Agency FB" panose="020B0503020202020204" pitchFamily="34" charset="0"/>
              </a:rPr>
              <a:t>: </a:t>
            </a:r>
            <a:r>
              <a:rPr lang="it-IT" dirty="0" err="1">
                <a:solidFill>
                  <a:schemeClr val="tx1"/>
                </a:solidFill>
                <a:latin typeface="Agency FB" panose="020B0503020202020204" pitchFamily="34" charset="0"/>
              </a:rPr>
              <a:t>Coumadin</a:t>
            </a:r>
            <a:r>
              <a:rPr lang="it-IT" dirty="0">
                <a:solidFill>
                  <a:schemeClr val="tx1"/>
                </a:solidFill>
                <a:latin typeface="Agency FB" panose="020B0503020202020204" pitchFamily="34" charset="0"/>
              </a:rPr>
              <a:t>, </a:t>
            </a:r>
            <a:r>
              <a:rPr lang="it-IT" dirty="0" err="1">
                <a:solidFill>
                  <a:schemeClr val="tx1"/>
                </a:solidFill>
                <a:latin typeface="Agency FB" panose="020B0503020202020204" pitchFamily="34" charset="0"/>
              </a:rPr>
              <a:t>Triatec</a:t>
            </a:r>
            <a:r>
              <a:rPr lang="it-IT" dirty="0">
                <a:solidFill>
                  <a:schemeClr val="tx1"/>
                </a:solidFill>
                <a:latin typeface="Agency FB" panose="020B0503020202020204" pitchFamily="34" charset="0"/>
              </a:rPr>
              <a:t>, </a:t>
            </a:r>
            <a:r>
              <a:rPr lang="it-IT" dirty="0" err="1">
                <a:solidFill>
                  <a:schemeClr val="tx1"/>
                </a:solidFill>
                <a:latin typeface="Agency FB" panose="020B0503020202020204" pitchFamily="34" charset="0"/>
              </a:rPr>
              <a:t>Dilatrend</a:t>
            </a:r>
            <a:r>
              <a:rPr lang="it-IT" dirty="0">
                <a:solidFill>
                  <a:schemeClr val="tx1"/>
                </a:solidFill>
                <a:latin typeface="Agency FB" panose="020B0503020202020204" pitchFamily="34" charset="0"/>
              </a:rPr>
              <a:t>, </a:t>
            </a:r>
            <a:r>
              <a:rPr lang="it-IT" dirty="0" err="1">
                <a:solidFill>
                  <a:schemeClr val="tx1"/>
                </a:solidFill>
                <a:latin typeface="Agency FB" panose="020B0503020202020204" pitchFamily="34" charset="0"/>
              </a:rPr>
              <a:t>Lasix</a:t>
            </a:r>
            <a:r>
              <a:rPr lang="it-IT" dirty="0">
                <a:solidFill>
                  <a:schemeClr val="tx1"/>
                </a:solidFill>
                <a:latin typeface="Agency FB" panose="020B0503020202020204" pitchFamily="34" charset="0"/>
              </a:rPr>
              <a:t>, </a:t>
            </a:r>
            <a:r>
              <a:rPr lang="it-IT" dirty="0" err="1">
                <a:solidFill>
                  <a:schemeClr val="tx1"/>
                </a:solidFill>
                <a:latin typeface="Agency FB" panose="020B0503020202020204" pitchFamily="34" charset="0"/>
              </a:rPr>
              <a:t>Lansox</a:t>
            </a:r>
            <a:r>
              <a:rPr lang="it-IT" dirty="0">
                <a:solidFill>
                  <a:schemeClr val="tx1"/>
                </a:solidFill>
                <a:latin typeface="Agency FB" panose="020B0503020202020204" pitchFamily="34" charset="0"/>
              </a:rPr>
              <a:t>. 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Agency FB" panose="020B0503020202020204" pitchFamily="34" charset="0"/>
              </a:rPr>
              <a:t>EON </a:t>
            </a:r>
            <a:r>
              <a:rPr lang="en-US" dirty="0" err="1">
                <a:solidFill>
                  <a:schemeClr val="tx1"/>
                </a:solidFill>
                <a:latin typeface="Agency FB" panose="020B0503020202020204" pitchFamily="34" charset="0"/>
              </a:rPr>
              <a:t>negativo</a:t>
            </a:r>
            <a:endParaRPr lang="en-US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tx1"/>
                </a:solidFill>
                <a:latin typeface="Agency FB" panose="020B0503020202020204" pitchFamily="34" charset="0"/>
              </a:rPr>
              <a:t>Ecocolordoppler</a:t>
            </a:r>
            <a:r>
              <a:rPr lang="en-US" dirty="0">
                <a:solidFill>
                  <a:schemeClr val="tx1"/>
                </a:solidFill>
                <a:latin typeface="Agency FB" panose="020B0503020202020204" pitchFamily="34" charset="0"/>
              </a:rPr>
              <a:t> VCA e DT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Agency FB" panose="020B0503020202020204" pitchFamily="34" charset="0"/>
              </a:rPr>
              <a:t>TC </a:t>
            </a:r>
            <a:r>
              <a:rPr lang="en-US" dirty="0" err="1">
                <a:solidFill>
                  <a:schemeClr val="tx1"/>
                </a:solidFill>
                <a:latin typeface="Agency FB" panose="020B0503020202020204" pitchFamily="34" charset="0"/>
              </a:rPr>
              <a:t>cranio</a:t>
            </a:r>
            <a:r>
              <a:rPr lang="en-US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Agency FB" panose="020B0503020202020204" pitchFamily="34" charset="0"/>
              </a:rPr>
              <a:t>RM </a:t>
            </a:r>
            <a:r>
              <a:rPr lang="en-US" dirty="0" err="1">
                <a:solidFill>
                  <a:schemeClr val="tx1"/>
                </a:solidFill>
                <a:latin typeface="Agency FB" panose="020B0503020202020204" pitchFamily="34" charset="0"/>
              </a:rPr>
              <a:t>encefalo</a:t>
            </a:r>
            <a:endParaRPr lang="en-US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tx1"/>
                </a:solidFill>
                <a:latin typeface="Agency FB" panose="020B0503020202020204" pitchFamily="34" charset="0"/>
              </a:rPr>
              <a:t>Angio</a:t>
            </a:r>
            <a:r>
              <a:rPr lang="en-US" dirty="0">
                <a:solidFill>
                  <a:schemeClr val="tx1"/>
                </a:solidFill>
                <a:latin typeface="Agency FB" panose="020B0503020202020204" pitchFamily="34" charset="0"/>
              </a:rPr>
              <a:t> RM </a:t>
            </a:r>
            <a:r>
              <a:rPr lang="en-US" dirty="0" err="1">
                <a:solidFill>
                  <a:schemeClr val="tx1"/>
                </a:solidFill>
                <a:latin typeface="Agency FB" panose="020B0503020202020204" pitchFamily="34" charset="0"/>
              </a:rPr>
              <a:t>vasi</a:t>
            </a:r>
            <a:r>
              <a:rPr lang="en-US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gency FB" panose="020B0503020202020204" pitchFamily="34" charset="0"/>
              </a:rPr>
              <a:t>intracranici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96AA9618-ABB1-4377-A7CE-9A4785C50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44951" y="204239"/>
            <a:ext cx="2472774" cy="322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https://lh6.googleusercontent.com/ItossYkiOz3EuJ3H0SzEnmXw2hcqEqp0qe4w5MUtS_oBZu-PtNpDnlfRBoVxRpfb4TDmbRsGFSXHkkVGwj-3WiiI1O4s8PiHOy9cu7Lcwjzd-HWlCYKOpCgITdIsjosMTHg9to4cpaPobyCwyA">
            <a:extLst>
              <a:ext uri="{FF2B5EF4-FFF2-40B4-BE49-F238E27FC236}">
                <a16:creationId xmlns:a16="http://schemas.microsoft.com/office/drawing/2014/main" id="{FF79972A-9BEE-49D7-94A2-41B88E0A6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108" y="2819552"/>
            <a:ext cx="3127375" cy="375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64D58CD2-4912-4D3A-A4A0-B20387D429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6049" y="3560410"/>
            <a:ext cx="3075381" cy="30152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786BB4D-38B2-436E-ABF3-F055DF347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4504" y="601841"/>
            <a:ext cx="2060627" cy="590753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15FF13BD-BE40-4264-9516-AEF68037A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8140" y="4095198"/>
            <a:ext cx="3304708" cy="269694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69F8435A-A0A3-4A53-A3BC-7DB38C9A98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89" y="191851"/>
            <a:ext cx="2929673" cy="222166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AD771FD-4191-4975-96F0-138A0CD38A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8486" y="4236462"/>
            <a:ext cx="3206530" cy="241441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CBF7D2B-1003-4DCF-A72D-15D9CD062ED2}"/>
              </a:ext>
            </a:extLst>
          </p:cNvPr>
          <p:cNvSpPr txBox="1"/>
          <p:nvPr/>
        </p:nvSpPr>
        <p:spPr>
          <a:xfrm>
            <a:off x="5719543" y="200999"/>
            <a:ext cx="2557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Agency FB" panose="020B0503020202020204" pitchFamily="34" charset="0"/>
              </a:rPr>
              <a:t>Dissezione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 err="1">
                <a:latin typeface="Agency FB" panose="020B0503020202020204" pitchFamily="34" charset="0"/>
              </a:rPr>
              <a:t>tronco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 err="1">
                <a:latin typeface="Agency FB" panose="020B0503020202020204" pitchFamily="34" charset="0"/>
              </a:rPr>
              <a:t>anonimo</a:t>
            </a:r>
            <a:r>
              <a:rPr lang="en-US" dirty="0">
                <a:latin typeface="Agency FB" panose="020B0503020202020204" pitchFamily="34" charset="0"/>
              </a:rPr>
              <a:t> e  </a:t>
            </a:r>
            <a:r>
              <a:rPr lang="en-US" b="1" dirty="0" err="1">
                <a:latin typeface="Agency FB" panose="020B0503020202020204" pitchFamily="34" charset="0"/>
              </a:rPr>
              <a:t>l’arteria</a:t>
            </a:r>
            <a:r>
              <a:rPr lang="en-US" b="1" dirty="0">
                <a:latin typeface="Agency FB" panose="020B0503020202020204" pitchFamily="34" charset="0"/>
              </a:rPr>
              <a:t> </a:t>
            </a:r>
            <a:r>
              <a:rPr lang="en-US" b="1" dirty="0" err="1">
                <a:latin typeface="Agency FB" panose="020B0503020202020204" pitchFamily="34" charset="0"/>
              </a:rPr>
              <a:t>carotide</a:t>
            </a:r>
            <a:r>
              <a:rPr lang="en-US" b="1" dirty="0">
                <a:latin typeface="Agency FB" panose="020B0503020202020204" pitchFamily="34" charset="0"/>
              </a:rPr>
              <a:t> </a:t>
            </a:r>
            <a:r>
              <a:rPr lang="en-US" b="1" dirty="0" err="1">
                <a:latin typeface="Agency FB" panose="020B0503020202020204" pitchFamily="34" charset="0"/>
              </a:rPr>
              <a:t>comune</a:t>
            </a:r>
            <a:r>
              <a:rPr lang="en-US" b="1" dirty="0">
                <a:latin typeface="Agency FB" panose="020B0503020202020204" pitchFamily="34" charset="0"/>
              </a:rPr>
              <a:t> </a:t>
            </a:r>
            <a:r>
              <a:rPr lang="en-US" dirty="0">
                <a:latin typeface="Agency FB" panose="020B0503020202020204" pitchFamily="34" charset="0"/>
              </a:rPr>
              <a:t>dx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E3AB30A-50EC-4437-A2E1-CD2B87B49589}"/>
              </a:ext>
            </a:extLst>
          </p:cNvPr>
          <p:cNvSpPr txBox="1"/>
          <p:nvPr/>
        </p:nvSpPr>
        <p:spPr>
          <a:xfrm>
            <a:off x="6095566" y="1131405"/>
            <a:ext cx="21058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Agency FB" panose="020B0503020202020204" pitchFamily="34" charset="0"/>
              </a:rPr>
              <a:t>Assottigliamento </a:t>
            </a:r>
            <a:r>
              <a:rPr lang="it-IT" b="1" dirty="0">
                <a:latin typeface="Agency FB" panose="020B0503020202020204" pitchFamily="34" charset="0"/>
              </a:rPr>
              <a:t>tortuosità</a:t>
            </a:r>
            <a:r>
              <a:rPr lang="it-IT" dirty="0">
                <a:latin typeface="Agency FB" panose="020B0503020202020204" pitchFamily="34" charset="0"/>
              </a:rPr>
              <a:t> porzione distale e intracranica  </a:t>
            </a:r>
            <a:r>
              <a:rPr lang="it-IT" b="1" dirty="0">
                <a:latin typeface="Agency FB" panose="020B0503020202020204" pitchFamily="34" charset="0"/>
              </a:rPr>
              <a:t>vertebrale di destra</a:t>
            </a:r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1F92258-A402-4B9A-A4E3-F5B1A4729753}"/>
              </a:ext>
            </a:extLst>
          </p:cNvPr>
          <p:cNvSpPr txBox="1"/>
          <p:nvPr/>
        </p:nvSpPr>
        <p:spPr>
          <a:xfrm>
            <a:off x="356160" y="2816945"/>
            <a:ext cx="4539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b="1" dirty="0" err="1">
                <a:latin typeface="Agency FB" panose="020B0503020202020204" pitchFamily="34" charset="0"/>
              </a:rPr>
              <a:t>Dissezione</a:t>
            </a:r>
            <a:r>
              <a:rPr lang="en-US" b="1" dirty="0">
                <a:latin typeface="Agency FB" panose="020B0503020202020204" pitchFamily="34" charset="0"/>
              </a:rPr>
              <a:t> </a:t>
            </a:r>
            <a:r>
              <a:rPr lang="en-US" b="1" dirty="0" err="1">
                <a:latin typeface="Agency FB" panose="020B0503020202020204" pitchFamily="34" charset="0"/>
              </a:rPr>
              <a:t>aortica</a:t>
            </a:r>
            <a:r>
              <a:rPr lang="en-US" b="1" dirty="0">
                <a:latin typeface="Agency FB" panose="020B0503020202020204" pitchFamily="34" charset="0"/>
              </a:rPr>
              <a:t> </a:t>
            </a:r>
            <a:r>
              <a:rPr lang="en-US" dirty="0">
                <a:latin typeface="Agency FB" panose="020B0503020202020204" pitchFamily="34" charset="0"/>
              </a:rPr>
              <a:t>Stanford A  </a:t>
            </a:r>
            <a:r>
              <a:rPr lang="en-US" dirty="0" err="1">
                <a:latin typeface="Agency FB" panose="020B0503020202020204" pitchFamily="34" charset="0"/>
              </a:rPr>
              <a:t>fino</a:t>
            </a:r>
            <a:r>
              <a:rPr lang="en-US" dirty="0">
                <a:latin typeface="Agency FB" panose="020B0503020202020204" pitchFamily="34" charset="0"/>
              </a:rPr>
              <a:t> in </a:t>
            </a:r>
            <a:r>
              <a:rPr lang="en-US" dirty="0" err="1">
                <a:latin typeface="Agency FB" panose="020B0503020202020204" pitchFamily="34" charset="0"/>
              </a:rPr>
              <a:t>sede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 err="1">
                <a:latin typeface="Agency FB" panose="020B0503020202020204" pitchFamily="34" charset="0"/>
              </a:rPr>
              <a:t>iliaca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 err="1">
                <a:latin typeface="Agency FB" panose="020B0503020202020204" pitchFamily="34" charset="0"/>
              </a:rPr>
              <a:t>bilaterale</a:t>
            </a:r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C265201-CA29-4463-89B3-BAFC7EE806CA}"/>
              </a:ext>
            </a:extLst>
          </p:cNvPr>
          <p:cNvSpPr txBox="1"/>
          <p:nvPr/>
        </p:nvSpPr>
        <p:spPr>
          <a:xfrm>
            <a:off x="6131201" y="2938942"/>
            <a:ext cx="4028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it-IT" b="1" dirty="0">
                <a:latin typeface="Agency FB" panose="020B0503020202020204" pitchFamily="34" charset="0"/>
              </a:rPr>
              <a:t>Stenosi &gt;60%</a:t>
            </a:r>
            <a:r>
              <a:rPr lang="it-IT" dirty="0">
                <a:latin typeface="Agency FB" panose="020B0503020202020204" pitchFamily="34" charset="0"/>
              </a:rPr>
              <a:t> all'origine del </a:t>
            </a:r>
            <a:r>
              <a:rPr lang="it-IT" b="1" dirty="0">
                <a:latin typeface="Agency FB" panose="020B0503020202020204" pitchFamily="34" charset="0"/>
              </a:rPr>
              <a:t>tripode celiaco</a:t>
            </a:r>
            <a:endParaRPr lang="it-IT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8373083-4315-4C90-962E-C7591360E464}"/>
              </a:ext>
            </a:extLst>
          </p:cNvPr>
          <p:cNvSpPr txBox="1"/>
          <p:nvPr/>
        </p:nvSpPr>
        <p:spPr>
          <a:xfrm>
            <a:off x="6249867" y="3429000"/>
            <a:ext cx="4212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Agency FB" panose="020B0503020202020204" pitchFamily="34" charset="0"/>
              </a:rPr>
              <a:t>Aneurisma</a:t>
            </a:r>
            <a:r>
              <a:rPr lang="it-IT" dirty="0">
                <a:latin typeface="Agency FB" panose="020B0503020202020204" pitchFamily="34" charset="0"/>
              </a:rPr>
              <a:t> del tratto prossimale </a:t>
            </a:r>
            <a:r>
              <a:rPr lang="it-IT" b="1" dirty="0">
                <a:latin typeface="Agency FB" panose="020B0503020202020204" pitchFamily="34" charset="0"/>
              </a:rPr>
              <a:t>dell'arteria epatica comune</a:t>
            </a:r>
            <a:r>
              <a:rPr lang="it-IT" dirty="0">
                <a:latin typeface="Agency FB" panose="020B0503020202020204" pitchFamily="34" charset="0"/>
              </a:rPr>
              <a:t> con trombosi parietale  </a:t>
            </a:r>
            <a:r>
              <a:rPr lang="it-IT" b="1" dirty="0">
                <a:latin typeface="Agency FB" panose="020B0503020202020204" pitchFamily="34" charset="0"/>
              </a:rPr>
              <a:t>Aneurisma</a:t>
            </a:r>
            <a:r>
              <a:rPr lang="it-IT" dirty="0">
                <a:latin typeface="Agency FB" panose="020B0503020202020204" pitchFamily="34" charset="0"/>
              </a:rPr>
              <a:t> </a:t>
            </a:r>
            <a:r>
              <a:rPr lang="it-IT" b="1" dirty="0">
                <a:latin typeface="Agency FB" panose="020B0503020202020204" pitchFamily="34" charset="0"/>
              </a:rPr>
              <a:t>arteria epatica sinistra</a:t>
            </a:r>
            <a:endParaRPr lang="it-IT" dirty="0">
              <a:latin typeface="Agency FB" panose="020B0503020202020204" pitchFamily="34" charset="0"/>
            </a:endParaRPr>
          </a:p>
          <a:p>
            <a:endParaRPr lang="it-IT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E7D12C3-CE31-4DD9-8BFA-2752B632BA77}"/>
              </a:ext>
            </a:extLst>
          </p:cNvPr>
          <p:cNvSpPr txBox="1"/>
          <p:nvPr/>
        </p:nvSpPr>
        <p:spPr>
          <a:xfrm>
            <a:off x="5945750" y="4753555"/>
            <a:ext cx="2722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Agency FB" panose="020B0503020202020204" pitchFamily="34" charset="0"/>
              </a:rPr>
              <a:t>Dilatazioni aneurismatiche </a:t>
            </a:r>
            <a:r>
              <a:rPr lang="it-IT" dirty="0">
                <a:latin typeface="Agency FB" panose="020B0503020202020204" pitchFamily="34" charset="0"/>
              </a:rPr>
              <a:t>del tratto medio</a:t>
            </a:r>
            <a:r>
              <a:rPr lang="it-IT" b="1" dirty="0">
                <a:latin typeface="Agency FB" panose="020B0503020202020204" pitchFamily="34" charset="0"/>
              </a:rPr>
              <a:t> dell’arteria splenica</a:t>
            </a:r>
            <a:endParaRPr lang="it-IT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2C130ED-0CC5-4CC5-97B0-9D82049D69C3}"/>
              </a:ext>
            </a:extLst>
          </p:cNvPr>
          <p:cNvSpPr txBox="1"/>
          <p:nvPr/>
        </p:nvSpPr>
        <p:spPr>
          <a:xfrm>
            <a:off x="328623" y="3359890"/>
            <a:ext cx="3882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Agency FB" panose="020B0503020202020204" pitchFamily="34" charset="0"/>
              </a:rPr>
              <a:t>Arteria mesenterica superiore</a:t>
            </a:r>
            <a:r>
              <a:rPr lang="it-IT" dirty="0">
                <a:latin typeface="Agency FB" panose="020B0503020202020204" pitchFamily="34" charset="0"/>
              </a:rPr>
              <a:t> con tronco arterioso pervio fino in sede distale, </a:t>
            </a:r>
            <a:r>
              <a:rPr lang="it-IT" b="1" dirty="0">
                <a:latin typeface="Agency FB" panose="020B0503020202020204" pitchFamily="34" charset="0"/>
              </a:rPr>
              <a:t>dissecazione prossimale</a:t>
            </a:r>
          </a:p>
          <a:p>
            <a:endParaRPr lang="it-IT" dirty="0"/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12967DA2-A954-45B4-A28E-A23577E226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5990" y="65856"/>
            <a:ext cx="3278208" cy="269694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4E09D5A-C56F-4398-98CC-355CD7277F0F}"/>
              </a:ext>
            </a:extLst>
          </p:cNvPr>
          <p:cNvSpPr txBox="1"/>
          <p:nvPr/>
        </p:nvSpPr>
        <p:spPr>
          <a:xfrm>
            <a:off x="9718250" y="2413520"/>
            <a:ext cx="20704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solidFill>
                  <a:schemeClr val="bg1"/>
                </a:solidFill>
              </a:rPr>
              <a:t>Arteria carotide comune dx</a:t>
            </a:r>
          </a:p>
        </p:txBody>
      </p:sp>
    </p:spTree>
    <p:extLst>
      <p:ext uri="{BB962C8B-B14F-4D97-AF65-F5344CB8AC3E}">
        <p14:creationId xmlns:p14="http://schemas.microsoft.com/office/powerpoint/2010/main" val="1751147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599A3735-E924-4170-9E1A-AE24C489BB28}"/>
              </a:ext>
            </a:extLst>
          </p:cNvPr>
          <p:cNvSpPr txBox="1"/>
          <p:nvPr/>
        </p:nvSpPr>
        <p:spPr>
          <a:xfrm>
            <a:off x="1236213" y="1012984"/>
            <a:ext cx="3010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Agency FB" panose="020B0503020202020204" pitchFamily="34" charset="0"/>
              </a:rPr>
              <a:t>Emorragia Subaracnoidea </a:t>
            </a:r>
          </a:p>
        </p:txBody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041116EB-B6B9-4AE5-B47A-561921435F72}"/>
              </a:ext>
            </a:extLst>
          </p:cNvPr>
          <p:cNvSpPr/>
          <p:nvPr/>
        </p:nvSpPr>
        <p:spPr>
          <a:xfrm>
            <a:off x="1667997" y="1477108"/>
            <a:ext cx="954555" cy="1280160"/>
          </a:xfrm>
          <a:custGeom>
            <a:avLst/>
            <a:gdLst>
              <a:gd name="connsiteX0" fmla="*/ 582834 w 954555"/>
              <a:gd name="connsiteY0" fmla="*/ 0 h 1645920"/>
              <a:gd name="connsiteX1" fmla="*/ 6058 w 954555"/>
              <a:gd name="connsiteY1" fmla="*/ 829994 h 1645920"/>
              <a:gd name="connsiteX2" fmla="*/ 906391 w 954555"/>
              <a:gd name="connsiteY2" fmla="*/ 1167618 h 1645920"/>
              <a:gd name="connsiteX3" fmla="*/ 751646 w 954555"/>
              <a:gd name="connsiteY3" fmla="*/ 164592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4555" h="1645920">
                <a:moveTo>
                  <a:pt x="582834" y="0"/>
                </a:moveTo>
                <a:cubicBezTo>
                  <a:pt x="267483" y="317695"/>
                  <a:pt x="-47868" y="635391"/>
                  <a:pt x="6058" y="829994"/>
                </a:cubicBezTo>
                <a:cubicBezTo>
                  <a:pt x="59984" y="1024597"/>
                  <a:pt x="782126" y="1031630"/>
                  <a:pt x="906391" y="1167618"/>
                </a:cubicBezTo>
                <a:cubicBezTo>
                  <a:pt x="1030656" y="1303606"/>
                  <a:pt x="891151" y="1474763"/>
                  <a:pt x="751646" y="164592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03E93FC-4BC0-4E5E-8CFA-43A6D931776E}"/>
              </a:ext>
            </a:extLst>
          </p:cNvPr>
          <p:cNvSpPr txBox="1"/>
          <p:nvPr/>
        </p:nvSpPr>
        <p:spPr>
          <a:xfrm>
            <a:off x="1167618" y="3010486"/>
            <a:ext cx="2771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Agency FB" panose="020B0503020202020204" pitchFamily="34" charset="0"/>
              </a:rPr>
              <a:t>aneurisma del sifone carotideo destro</a:t>
            </a:r>
            <a:r>
              <a:rPr lang="it-IT" dirty="0">
                <a:latin typeface="Agency FB" panose="020B0503020202020204" pitchFamily="34" charset="0"/>
              </a:rPr>
              <a:t> di 2mm e </a:t>
            </a:r>
            <a:r>
              <a:rPr lang="it-IT" b="1" dirty="0">
                <a:latin typeface="Agency FB" panose="020B0503020202020204" pitchFamily="34" charset="0"/>
              </a:rPr>
              <a:t>aneurisma sifone carotideo sinistro </a:t>
            </a:r>
            <a:r>
              <a:rPr lang="it-IT" dirty="0">
                <a:latin typeface="Agency FB" panose="020B0503020202020204" pitchFamily="34" charset="0"/>
              </a:rPr>
              <a:t>di 9mm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7DD11B3-932A-441C-99BC-7378EF3EDD98}"/>
              </a:ext>
            </a:extLst>
          </p:cNvPr>
          <p:cNvSpPr txBox="1"/>
          <p:nvPr/>
        </p:nvSpPr>
        <p:spPr>
          <a:xfrm>
            <a:off x="5563101" y="3721712"/>
            <a:ext cx="2644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Agency FB" panose="020B0503020202020204" pitchFamily="34" charset="0"/>
              </a:rPr>
              <a:t>ischemia </a:t>
            </a:r>
            <a:r>
              <a:rPr lang="it-IT" dirty="0" err="1">
                <a:latin typeface="Agency FB" panose="020B0503020202020204" pitchFamily="34" charset="0"/>
              </a:rPr>
              <a:t>fronto</a:t>
            </a:r>
            <a:r>
              <a:rPr lang="it-IT" dirty="0">
                <a:latin typeface="Agency FB" panose="020B0503020202020204" pitchFamily="34" charset="0"/>
              </a:rPr>
              <a:t>-</a:t>
            </a:r>
            <a:r>
              <a:rPr lang="it-IT" dirty="0" err="1">
                <a:latin typeface="Agency FB" panose="020B0503020202020204" pitchFamily="34" charset="0"/>
              </a:rPr>
              <a:t>insulo</a:t>
            </a:r>
            <a:r>
              <a:rPr lang="it-IT" dirty="0">
                <a:latin typeface="Agency FB" panose="020B0503020202020204" pitchFamily="34" charset="0"/>
              </a:rPr>
              <a:t>-striatale destra da vasospasmo </a:t>
            </a:r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B70E75E-03B1-4D49-9A4A-E4295315B416}"/>
              </a:ext>
            </a:extLst>
          </p:cNvPr>
          <p:cNvSpPr txBox="1"/>
          <p:nvPr/>
        </p:nvSpPr>
        <p:spPr>
          <a:xfrm>
            <a:off x="1102569" y="5380892"/>
            <a:ext cx="3277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Agency FB" panose="020B0503020202020204" pitchFamily="34" charset="0"/>
              </a:rPr>
              <a:t>clipping bilaterale e posizionamento di DVE </a:t>
            </a:r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57CC134A-653A-40BF-A073-A1B71C907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3101" y="173769"/>
            <a:ext cx="2302484" cy="2779282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458CF155-ECF7-42E2-9952-FEAF7CC64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5851" y="421881"/>
            <a:ext cx="2847079" cy="3468925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7B04949C-95BD-4800-939A-D227818F4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006" y="4186684"/>
            <a:ext cx="2070782" cy="2497547"/>
          </a:xfrm>
          <a:prstGeom prst="rect">
            <a:avLst/>
          </a:prstGeom>
        </p:spPr>
      </p:pic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id="{CA3F3B0B-9D1E-4924-AFC6-D0EE3C622080}"/>
              </a:ext>
            </a:extLst>
          </p:cNvPr>
          <p:cNvSpPr/>
          <p:nvPr/>
        </p:nvSpPr>
        <p:spPr>
          <a:xfrm>
            <a:off x="1786900" y="4044878"/>
            <a:ext cx="954555" cy="1280160"/>
          </a:xfrm>
          <a:custGeom>
            <a:avLst/>
            <a:gdLst>
              <a:gd name="connsiteX0" fmla="*/ 582834 w 954555"/>
              <a:gd name="connsiteY0" fmla="*/ 0 h 1645920"/>
              <a:gd name="connsiteX1" fmla="*/ 6058 w 954555"/>
              <a:gd name="connsiteY1" fmla="*/ 829994 h 1645920"/>
              <a:gd name="connsiteX2" fmla="*/ 906391 w 954555"/>
              <a:gd name="connsiteY2" fmla="*/ 1167618 h 1645920"/>
              <a:gd name="connsiteX3" fmla="*/ 751646 w 954555"/>
              <a:gd name="connsiteY3" fmla="*/ 164592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4555" h="1645920">
                <a:moveTo>
                  <a:pt x="582834" y="0"/>
                </a:moveTo>
                <a:cubicBezTo>
                  <a:pt x="267483" y="317695"/>
                  <a:pt x="-47868" y="635391"/>
                  <a:pt x="6058" y="829994"/>
                </a:cubicBezTo>
                <a:cubicBezTo>
                  <a:pt x="59984" y="1024597"/>
                  <a:pt x="782126" y="1031630"/>
                  <a:pt x="906391" y="1167618"/>
                </a:cubicBezTo>
                <a:cubicBezTo>
                  <a:pt x="1030656" y="1303606"/>
                  <a:pt x="891151" y="1474763"/>
                  <a:pt x="751646" y="164592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B92E13C6-4A1C-4614-A049-9A1BAD0DDF3B}"/>
              </a:ext>
            </a:extLst>
          </p:cNvPr>
          <p:cNvSpPr/>
          <p:nvPr/>
        </p:nvSpPr>
        <p:spPr>
          <a:xfrm rot="6766202">
            <a:off x="4232572" y="2652972"/>
            <a:ext cx="954555" cy="1736816"/>
          </a:xfrm>
          <a:custGeom>
            <a:avLst/>
            <a:gdLst>
              <a:gd name="connsiteX0" fmla="*/ 582834 w 954555"/>
              <a:gd name="connsiteY0" fmla="*/ 0 h 1645920"/>
              <a:gd name="connsiteX1" fmla="*/ 6058 w 954555"/>
              <a:gd name="connsiteY1" fmla="*/ 829994 h 1645920"/>
              <a:gd name="connsiteX2" fmla="*/ 906391 w 954555"/>
              <a:gd name="connsiteY2" fmla="*/ 1167618 h 1645920"/>
              <a:gd name="connsiteX3" fmla="*/ 751646 w 954555"/>
              <a:gd name="connsiteY3" fmla="*/ 164592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4555" h="1645920">
                <a:moveTo>
                  <a:pt x="582834" y="0"/>
                </a:moveTo>
                <a:cubicBezTo>
                  <a:pt x="267483" y="317695"/>
                  <a:pt x="-47868" y="635391"/>
                  <a:pt x="6058" y="829994"/>
                </a:cubicBezTo>
                <a:cubicBezTo>
                  <a:pt x="59984" y="1024597"/>
                  <a:pt x="782126" y="1031630"/>
                  <a:pt x="906391" y="1167618"/>
                </a:cubicBezTo>
                <a:cubicBezTo>
                  <a:pt x="1030656" y="1303606"/>
                  <a:pt x="891151" y="1474763"/>
                  <a:pt x="751646" y="164592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48B92E7-D75C-4196-9A8E-E6DF70B38979}"/>
              </a:ext>
            </a:extLst>
          </p:cNvPr>
          <p:cNvSpPr txBox="1"/>
          <p:nvPr/>
        </p:nvSpPr>
        <p:spPr>
          <a:xfrm>
            <a:off x="407962" y="281354"/>
            <a:ext cx="472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gency FB" panose="020B0503020202020204" pitchFamily="34" charset="0"/>
              </a:rPr>
              <a:t>Nel 2017 eccede al PS AOU Careggi per intensa cefalea</a:t>
            </a:r>
          </a:p>
        </p:txBody>
      </p:sp>
    </p:spTree>
    <p:extLst>
      <p:ext uri="{BB962C8B-B14F-4D97-AF65-F5344CB8AC3E}">
        <p14:creationId xmlns:p14="http://schemas.microsoft.com/office/powerpoint/2010/main" val="2664339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CA67300-9230-4C77-BF91-A1BCD349D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94" y="2259448"/>
            <a:ext cx="8261281" cy="714286"/>
          </a:xfrm>
          <a:prstGeom prst="rect">
            <a:avLst/>
          </a:prstGeom>
        </p:spPr>
      </p:pic>
      <p:sp>
        <p:nvSpPr>
          <p:cNvPr id="23554" name="Segnaposto contenuto 2"/>
          <p:cNvSpPr>
            <a:spLocks noGrp="1"/>
          </p:cNvSpPr>
          <p:nvPr>
            <p:ph idx="1"/>
          </p:nvPr>
        </p:nvSpPr>
        <p:spPr>
          <a:xfrm>
            <a:off x="790405" y="1488281"/>
            <a:ext cx="8968192" cy="4760119"/>
          </a:xfrm>
        </p:spPr>
        <p:txBody>
          <a:bodyPr/>
          <a:lstStyle/>
          <a:p>
            <a:pPr marL="0" indent="0" algn="just">
              <a:buNone/>
            </a:pPr>
            <a:r>
              <a:rPr lang="it-IT" dirty="0">
                <a:solidFill>
                  <a:schemeClr val="tx1"/>
                </a:solidFill>
                <a:latin typeface="Agency FB" panose="020B0503020202020204" pitchFamily="34" charset="0"/>
              </a:rPr>
              <a:t>Analisi di DNA per geni correlati a ictus monogenico e dissezione COL3A1, TGFBR1, TGFBR2, GLA, NOTCH3, HTRA1, CTSA, LMNB1, CSF1R, TREX1, FBN1, SLC2 A 10, SMAD3, APP , TGFB2, COL1 A1, COL4 A1, COL5 A1, COL5 A2, </a:t>
            </a:r>
          </a:p>
          <a:p>
            <a:pPr algn="just"/>
            <a:endParaRPr lang="it-IT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algn="just"/>
            <a:endParaRPr lang="it-IT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marL="0" indent="0" algn="just">
              <a:buNone/>
            </a:pPr>
            <a:r>
              <a:rPr lang="en-US" b="1" dirty="0">
                <a:solidFill>
                  <a:schemeClr val="tx1"/>
                </a:solidFill>
                <a:latin typeface="Agency FB" panose="020B0503020202020204" pitchFamily="34" charset="0"/>
              </a:rPr>
              <a:t>   </a:t>
            </a:r>
          </a:p>
          <a:p>
            <a:pPr marL="0" indent="0" algn="just">
              <a:buNone/>
            </a:pPr>
            <a:r>
              <a:rPr lang="en-US" b="1" dirty="0">
                <a:solidFill>
                  <a:schemeClr val="tx1"/>
                </a:solidFill>
                <a:latin typeface="Agency FB" panose="020B0503020202020204" pitchFamily="34" charset="0"/>
              </a:rPr>
              <a:t>        SMAD3 c328 G&gt;T, p. Glu110 Ter exon 2</a:t>
            </a:r>
            <a:r>
              <a:rPr lang="en-US" dirty="0">
                <a:solidFill>
                  <a:schemeClr val="tx1"/>
                </a:solidFill>
                <a:latin typeface="Agency FB" panose="020B0503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gency FB" panose="020B0503020202020204" pitchFamily="34" charset="0"/>
              </a:rPr>
              <a:t>mutazione</a:t>
            </a:r>
            <a:r>
              <a:rPr lang="en-US" dirty="0">
                <a:solidFill>
                  <a:schemeClr val="tx1"/>
                </a:solidFill>
                <a:latin typeface="Agency FB" panose="020B0503020202020204" pitchFamily="34" charset="0"/>
              </a:rPr>
              <a:t> nonsense </a:t>
            </a:r>
            <a:r>
              <a:rPr lang="en-US" dirty="0" err="1">
                <a:solidFill>
                  <a:schemeClr val="tx1"/>
                </a:solidFill>
                <a:latin typeface="Agency FB" panose="020B0503020202020204" pitchFamily="34" charset="0"/>
              </a:rPr>
              <a:t>codificante</a:t>
            </a:r>
            <a:r>
              <a:rPr lang="en-US" dirty="0">
                <a:solidFill>
                  <a:schemeClr val="tx1"/>
                </a:solidFill>
                <a:latin typeface="Agency FB" panose="020B0503020202020204" pitchFamily="34" charset="0"/>
              </a:rPr>
              <a:t> per </a:t>
            </a:r>
            <a:r>
              <a:rPr lang="en-US" dirty="0" err="1">
                <a:solidFill>
                  <a:schemeClr val="tx1"/>
                </a:solidFill>
                <a:latin typeface="Agency FB" panose="020B0503020202020204" pitchFamily="34" charset="0"/>
              </a:rPr>
              <a:t>una</a:t>
            </a:r>
            <a:r>
              <a:rPr lang="en-US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gency FB" panose="020B0503020202020204" pitchFamily="34" charset="0"/>
              </a:rPr>
              <a:t>proteina</a:t>
            </a:r>
            <a:r>
              <a:rPr lang="en-US" dirty="0">
                <a:solidFill>
                  <a:schemeClr val="tx1"/>
                </a:solidFill>
                <a:latin typeface="Agency FB" panose="020B0503020202020204" pitchFamily="34" charset="0"/>
              </a:rPr>
              <a:t> TRONCA a </a:t>
            </a:r>
            <a:r>
              <a:rPr lang="en-US" dirty="0" err="1">
                <a:solidFill>
                  <a:schemeClr val="tx1"/>
                </a:solidFill>
                <a:latin typeface="Agency FB" panose="020B0503020202020204" pitchFamily="34" charset="0"/>
              </a:rPr>
              <a:t>funzionalità</a:t>
            </a:r>
            <a:r>
              <a:rPr lang="en-US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gency FB" panose="020B0503020202020204" pitchFamily="34" charset="0"/>
              </a:rPr>
              <a:t>alterata</a:t>
            </a:r>
            <a:endParaRPr lang="en-US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endParaRPr lang="it-IT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>
              <a:buSzPct val="200000"/>
              <a:buFont typeface="Vani" panose="02040502050405020303" pitchFamily="18" charset="0"/>
              <a:buChar char="?"/>
            </a:pPr>
            <a:r>
              <a:rPr lang="it-IT" dirty="0">
                <a:solidFill>
                  <a:schemeClr val="tx1"/>
                </a:solidFill>
                <a:latin typeface="Agency FB" panose="020B0503020202020204" pitchFamily="34" charset="0"/>
              </a:rPr>
              <a:t>Nuova mutazione di SMAD 3 gene associato a Sindrome di </a:t>
            </a:r>
            <a:r>
              <a:rPr lang="it-IT" dirty="0" err="1">
                <a:solidFill>
                  <a:schemeClr val="tx1"/>
                </a:solidFill>
                <a:latin typeface="Agency FB" panose="020B0503020202020204" pitchFamily="34" charset="0"/>
              </a:rPr>
              <a:t>Loeys</a:t>
            </a:r>
            <a:r>
              <a:rPr lang="it-IT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gency FB" panose="020B0503020202020204" pitchFamily="34" charset="0"/>
              </a:rPr>
              <a:t>Dietz</a:t>
            </a:r>
            <a:r>
              <a:rPr lang="it-IT" dirty="0">
                <a:solidFill>
                  <a:schemeClr val="tx1"/>
                </a:solidFill>
                <a:latin typeface="Agency FB" panose="020B0503020202020204" pitchFamily="34" charset="0"/>
              </a:rPr>
              <a:t> tipo III</a:t>
            </a:r>
          </a:p>
          <a:p>
            <a:pPr>
              <a:buSzPct val="100000"/>
              <a:buFont typeface="Vani" panose="02040502050405020303" pitchFamily="18" charset="0"/>
              <a:buChar char="?"/>
            </a:pPr>
            <a:endParaRPr lang="it-IT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tx1"/>
                </a:solidFill>
                <a:latin typeface="Agency FB" panose="020B0503020202020204" pitchFamily="34" charset="0"/>
              </a:rPr>
              <a:t>L’Analisi genetica è stata estesa alla madre e al fratello gemello della probanda.                                                                                     </a:t>
            </a:r>
          </a:p>
          <a:p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0CC70CE6-6B44-4D8B-B8B4-B4753CFB3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642425"/>
          </a:xfrm>
        </p:spPr>
        <p:txBody>
          <a:bodyPr/>
          <a:lstStyle/>
          <a:p>
            <a:pPr algn="ctr"/>
            <a:r>
              <a:rPr lang="it-IT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ANALISI MOLECOLARE</a:t>
            </a: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2DF33B53-6478-40C5-B11B-BD34F463F206}"/>
              </a:ext>
            </a:extLst>
          </p:cNvPr>
          <p:cNvCxnSpPr>
            <a:cxnSpLocks/>
          </p:cNvCxnSpPr>
          <p:nvPr/>
        </p:nvCxnSpPr>
        <p:spPr>
          <a:xfrm>
            <a:off x="4976019" y="2565771"/>
            <a:ext cx="0" cy="8159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B64B1E1-BED8-40FF-9FA7-4BAA76B48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975" y="647713"/>
            <a:ext cx="8509822" cy="6210287"/>
          </a:xfrm>
        </p:spPr>
        <p:txBody>
          <a:bodyPr/>
          <a:lstStyle/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sz="2400" dirty="0">
                <a:solidFill>
                  <a:schemeClr val="tx1"/>
                </a:solidFill>
                <a:latin typeface="Agency FB" panose="020B0503020202020204" pitchFamily="34" charset="0"/>
              </a:rPr>
              <a:t>LOEYS DIETZ </a:t>
            </a:r>
            <a:r>
              <a:rPr lang="it-IT" sz="2400" dirty="0" err="1">
                <a:solidFill>
                  <a:schemeClr val="tx1"/>
                </a:solidFill>
                <a:latin typeface="Agency FB" panose="020B0503020202020204" pitchFamily="34" charset="0"/>
              </a:rPr>
              <a:t>type</a:t>
            </a:r>
            <a:r>
              <a:rPr lang="it-IT" sz="2400" dirty="0">
                <a:solidFill>
                  <a:schemeClr val="tx1"/>
                </a:solidFill>
                <a:latin typeface="Agency FB" panose="020B0503020202020204" pitchFamily="34" charset="0"/>
              </a:rPr>
              <a:t> 3</a:t>
            </a:r>
          </a:p>
        </p:txBody>
      </p:sp>
      <p:sp>
        <p:nvSpPr>
          <p:cNvPr id="2" name="Arco 1">
            <a:extLst>
              <a:ext uri="{FF2B5EF4-FFF2-40B4-BE49-F238E27FC236}">
                <a16:creationId xmlns:a16="http://schemas.microsoft.com/office/drawing/2014/main" id="{BC31575E-924D-4B9B-BD7E-33381F9DD1B1}"/>
              </a:ext>
            </a:extLst>
          </p:cNvPr>
          <p:cNvSpPr/>
          <p:nvPr/>
        </p:nvSpPr>
        <p:spPr>
          <a:xfrm rot="19574889">
            <a:off x="2231383" y="1147133"/>
            <a:ext cx="1865085" cy="1926310"/>
          </a:xfrm>
          <a:prstGeom prst="arc">
            <a:avLst>
              <a:gd name="adj1" fmla="val 16200000"/>
              <a:gd name="adj2" fmla="val 2529471"/>
            </a:avLst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Arco 3">
            <a:extLst>
              <a:ext uri="{FF2B5EF4-FFF2-40B4-BE49-F238E27FC236}">
                <a16:creationId xmlns:a16="http://schemas.microsoft.com/office/drawing/2014/main" id="{DF6EC6BB-3236-4974-904A-3DFDDCFA1E21}"/>
              </a:ext>
            </a:extLst>
          </p:cNvPr>
          <p:cNvSpPr/>
          <p:nvPr/>
        </p:nvSpPr>
        <p:spPr>
          <a:xfrm rot="15965111">
            <a:off x="4774093" y="1500938"/>
            <a:ext cx="2982350" cy="1758461"/>
          </a:xfrm>
          <a:prstGeom prst="arc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3666679-4EE7-449F-BBCA-43DB9D243D2A}"/>
              </a:ext>
            </a:extLst>
          </p:cNvPr>
          <p:cNvSpPr txBox="1"/>
          <p:nvPr/>
        </p:nvSpPr>
        <p:spPr>
          <a:xfrm>
            <a:off x="884237" y="1396206"/>
            <a:ext cx="2738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>
                <a:latin typeface="Agency FB" panose="020B0503020202020204" pitchFamily="34" charset="0"/>
              </a:rPr>
              <a:t>Autosomal</a:t>
            </a:r>
            <a:r>
              <a:rPr lang="it-IT" sz="2000" dirty="0">
                <a:latin typeface="Agency FB" panose="020B0503020202020204" pitchFamily="34" charset="0"/>
              </a:rPr>
              <a:t> </a:t>
            </a:r>
            <a:r>
              <a:rPr lang="it-IT" sz="2000" dirty="0" err="1">
                <a:latin typeface="Agency FB" panose="020B0503020202020204" pitchFamily="34" charset="0"/>
              </a:rPr>
              <a:t>dominant</a:t>
            </a:r>
            <a:endParaRPr lang="it-IT" sz="2000" dirty="0">
              <a:latin typeface="Agency FB" panose="020B0503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299F26F-5FEC-4892-B806-5BD94F1A6BDE}"/>
              </a:ext>
            </a:extLst>
          </p:cNvPr>
          <p:cNvSpPr txBox="1"/>
          <p:nvPr/>
        </p:nvSpPr>
        <p:spPr>
          <a:xfrm>
            <a:off x="8128322" y="4030361"/>
            <a:ext cx="3494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>
                <a:latin typeface="Agency FB" panose="020B0503020202020204" pitchFamily="34" charset="0"/>
              </a:rPr>
              <a:t>Aortic</a:t>
            </a:r>
            <a:r>
              <a:rPr lang="it-IT" sz="2000" dirty="0">
                <a:latin typeface="Agency FB" panose="020B0503020202020204" pitchFamily="34" charset="0"/>
              </a:rPr>
              <a:t> </a:t>
            </a:r>
            <a:r>
              <a:rPr lang="it-IT" sz="2000" dirty="0" err="1">
                <a:latin typeface="Agency FB" panose="020B0503020202020204" pitchFamily="34" charset="0"/>
              </a:rPr>
              <a:t>dissection</a:t>
            </a:r>
            <a:endParaRPr lang="it-IT" sz="2000" dirty="0">
              <a:latin typeface="Agency FB" panose="020B0503020202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A94E9C2-2C81-4B96-9A5B-4653439BFD5A}"/>
              </a:ext>
            </a:extLst>
          </p:cNvPr>
          <p:cNvSpPr txBox="1"/>
          <p:nvPr/>
        </p:nvSpPr>
        <p:spPr>
          <a:xfrm>
            <a:off x="7301692" y="4867422"/>
            <a:ext cx="3488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>
                <a:latin typeface="Agency FB" panose="020B0503020202020204" pitchFamily="34" charset="0"/>
              </a:rPr>
              <a:t>Arterial</a:t>
            </a:r>
            <a:r>
              <a:rPr lang="it-IT" sz="2000" dirty="0">
                <a:latin typeface="Agency FB" panose="020B0503020202020204" pitchFamily="34" charset="0"/>
              </a:rPr>
              <a:t> </a:t>
            </a:r>
            <a:r>
              <a:rPr lang="it-IT" sz="2000" dirty="0" err="1">
                <a:latin typeface="Agency FB" panose="020B0503020202020204" pitchFamily="34" charset="0"/>
              </a:rPr>
              <a:t>tortuosity</a:t>
            </a:r>
            <a:endParaRPr lang="it-IT" sz="2000" dirty="0">
              <a:latin typeface="Agency FB" panose="020B0503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6192B16-6385-4EC1-A90E-2CCFECA3FA04}"/>
              </a:ext>
            </a:extLst>
          </p:cNvPr>
          <p:cNvSpPr txBox="1"/>
          <p:nvPr/>
        </p:nvSpPr>
        <p:spPr>
          <a:xfrm rot="10800000" flipH="1" flipV="1">
            <a:off x="5199520" y="5670935"/>
            <a:ext cx="2252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>
                <a:latin typeface="Agency FB" panose="020B0503020202020204" pitchFamily="34" charset="0"/>
              </a:rPr>
              <a:t>Arterial</a:t>
            </a:r>
            <a:r>
              <a:rPr lang="it-IT" sz="2000" dirty="0">
                <a:latin typeface="Agency FB" panose="020B0503020202020204" pitchFamily="34" charset="0"/>
              </a:rPr>
              <a:t> </a:t>
            </a:r>
            <a:r>
              <a:rPr lang="it-IT" sz="2000" dirty="0" err="1">
                <a:latin typeface="Agency FB" panose="020B0503020202020204" pitchFamily="34" charset="0"/>
              </a:rPr>
              <a:t>aneurism</a:t>
            </a:r>
            <a:endParaRPr lang="it-IT" sz="2000" dirty="0">
              <a:latin typeface="Agency FB" panose="020B0503020202020204" pitchFamily="34" charset="0"/>
            </a:endParaRPr>
          </a:p>
        </p:txBody>
      </p:sp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CCB02D4C-EE38-4D92-A719-E471A8075D52}"/>
              </a:ext>
            </a:extLst>
          </p:cNvPr>
          <p:cNvSpPr/>
          <p:nvPr/>
        </p:nvSpPr>
        <p:spPr>
          <a:xfrm rot="21076036">
            <a:off x="5944177" y="1949851"/>
            <a:ext cx="2475914" cy="860633"/>
          </a:xfrm>
          <a:custGeom>
            <a:avLst/>
            <a:gdLst>
              <a:gd name="connsiteX0" fmla="*/ 0 w 2475914"/>
              <a:gd name="connsiteY0" fmla="*/ 649618 h 860633"/>
              <a:gd name="connsiteX1" fmla="*/ 1716258 w 2475914"/>
              <a:gd name="connsiteY1" fmla="*/ 2504 h 860633"/>
              <a:gd name="connsiteX2" fmla="*/ 2475914 w 2475914"/>
              <a:gd name="connsiteY2" fmla="*/ 860633 h 860633"/>
              <a:gd name="connsiteX3" fmla="*/ 2475914 w 2475914"/>
              <a:gd name="connsiteY3" fmla="*/ 860633 h 86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914" h="860633">
                <a:moveTo>
                  <a:pt x="0" y="649618"/>
                </a:moveTo>
                <a:cubicBezTo>
                  <a:pt x="651803" y="308476"/>
                  <a:pt x="1303606" y="-32665"/>
                  <a:pt x="1716258" y="2504"/>
                </a:cubicBezTo>
                <a:cubicBezTo>
                  <a:pt x="2128910" y="37673"/>
                  <a:pt x="2475914" y="860633"/>
                  <a:pt x="2475914" y="860633"/>
                </a:cubicBezTo>
                <a:lnTo>
                  <a:pt x="2475914" y="860633"/>
                </a:ln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B78C0BE-886F-4B18-81CD-AEE3127327A7}"/>
              </a:ext>
            </a:extLst>
          </p:cNvPr>
          <p:cNvSpPr txBox="1"/>
          <p:nvPr/>
        </p:nvSpPr>
        <p:spPr>
          <a:xfrm>
            <a:off x="8201743" y="2696797"/>
            <a:ext cx="2923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>
                <a:latin typeface="Agency FB" panose="020B0503020202020204" pitchFamily="34" charset="0"/>
              </a:rPr>
              <a:t>Aortic</a:t>
            </a:r>
            <a:r>
              <a:rPr lang="it-IT" sz="2000" dirty="0">
                <a:latin typeface="Agency FB" panose="020B0503020202020204" pitchFamily="34" charset="0"/>
              </a:rPr>
              <a:t> </a:t>
            </a:r>
            <a:r>
              <a:rPr lang="it-IT" sz="2000" dirty="0" err="1">
                <a:latin typeface="Agency FB" panose="020B0503020202020204" pitchFamily="34" charset="0"/>
              </a:rPr>
              <a:t>Aneurism</a:t>
            </a:r>
            <a:endParaRPr lang="it-IT" sz="2000" dirty="0">
              <a:latin typeface="Agency FB" panose="020B0503020202020204" pitchFamily="34" charset="0"/>
            </a:endParaRPr>
          </a:p>
        </p:txBody>
      </p:sp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5E7E5EAF-EF5A-4695-A267-2882388E445C}"/>
              </a:ext>
            </a:extLst>
          </p:cNvPr>
          <p:cNvSpPr/>
          <p:nvPr/>
        </p:nvSpPr>
        <p:spPr>
          <a:xfrm>
            <a:off x="4328010" y="3233020"/>
            <a:ext cx="1856936" cy="2377440"/>
          </a:xfrm>
          <a:custGeom>
            <a:avLst/>
            <a:gdLst>
              <a:gd name="connsiteX0" fmla="*/ 0 w 1856936"/>
              <a:gd name="connsiteY0" fmla="*/ 0 h 2377440"/>
              <a:gd name="connsiteX1" fmla="*/ 914400 w 1856936"/>
              <a:gd name="connsiteY1" fmla="*/ 1463040 h 2377440"/>
              <a:gd name="connsiteX2" fmla="*/ 1589650 w 1856936"/>
              <a:gd name="connsiteY2" fmla="*/ 1083212 h 2377440"/>
              <a:gd name="connsiteX3" fmla="*/ 1856936 w 1856936"/>
              <a:gd name="connsiteY3" fmla="*/ 2377440 h 2377440"/>
              <a:gd name="connsiteX4" fmla="*/ 1856936 w 1856936"/>
              <a:gd name="connsiteY4" fmla="*/ 2377440 h 23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6936" h="2377440">
                <a:moveTo>
                  <a:pt x="0" y="0"/>
                </a:moveTo>
                <a:cubicBezTo>
                  <a:pt x="324729" y="641252"/>
                  <a:pt x="649458" y="1282505"/>
                  <a:pt x="914400" y="1463040"/>
                </a:cubicBezTo>
                <a:cubicBezTo>
                  <a:pt x="1179342" y="1643575"/>
                  <a:pt x="1432561" y="930812"/>
                  <a:pt x="1589650" y="1083212"/>
                </a:cubicBezTo>
                <a:cubicBezTo>
                  <a:pt x="1746739" y="1235612"/>
                  <a:pt x="1856936" y="2377440"/>
                  <a:pt x="1856936" y="2377440"/>
                </a:cubicBezTo>
                <a:lnTo>
                  <a:pt x="1856936" y="2377440"/>
                </a:ln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C7DA43B-EA6E-42FB-A00D-B80C48A61720}"/>
              </a:ext>
            </a:extLst>
          </p:cNvPr>
          <p:cNvSpPr txBox="1"/>
          <p:nvPr/>
        </p:nvSpPr>
        <p:spPr>
          <a:xfrm>
            <a:off x="283898" y="4622685"/>
            <a:ext cx="3348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>
                <a:latin typeface="Agency FB" panose="020B0503020202020204" pitchFamily="34" charset="0"/>
              </a:rPr>
              <a:t>Aortic</a:t>
            </a:r>
            <a:r>
              <a:rPr lang="it-IT" sz="2000" dirty="0">
                <a:latin typeface="Agency FB" panose="020B0503020202020204" pitchFamily="34" charset="0"/>
              </a:rPr>
              <a:t>/</a:t>
            </a:r>
            <a:r>
              <a:rPr lang="it-IT" sz="2000" dirty="0" err="1">
                <a:latin typeface="Agency FB" panose="020B0503020202020204" pitchFamily="34" charset="0"/>
              </a:rPr>
              <a:t>Mitral</a:t>
            </a:r>
            <a:r>
              <a:rPr lang="it-IT" sz="2000" dirty="0">
                <a:latin typeface="Agency FB" panose="020B0503020202020204" pitchFamily="34" charset="0"/>
              </a:rPr>
              <a:t> </a:t>
            </a:r>
            <a:r>
              <a:rPr lang="it-IT" sz="2000" dirty="0" err="1">
                <a:latin typeface="Agency FB" panose="020B0503020202020204" pitchFamily="34" charset="0"/>
              </a:rPr>
              <a:t>insufficiency</a:t>
            </a:r>
            <a:endParaRPr lang="it-IT" sz="2000" dirty="0">
              <a:latin typeface="Agency FB" panose="020B0503020202020204" pitchFamily="34" charset="0"/>
            </a:endParaRPr>
          </a:p>
        </p:txBody>
      </p:sp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id="{59E410C4-FD99-4490-B9D9-70372D7D49F4}"/>
              </a:ext>
            </a:extLst>
          </p:cNvPr>
          <p:cNvSpPr/>
          <p:nvPr/>
        </p:nvSpPr>
        <p:spPr>
          <a:xfrm rot="375528">
            <a:off x="1630923" y="2175378"/>
            <a:ext cx="2073179" cy="1412170"/>
          </a:xfrm>
          <a:custGeom>
            <a:avLst/>
            <a:gdLst>
              <a:gd name="connsiteX0" fmla="*/ 2073179 w 2073179"/>
              <a:gd name="connsiteY0" fmla="*/ 507879 h 1412170"/>
              <a:gd name="connsiteX1" fmla="*/ 919628 w 2073179"/>
              <a:gd name="connsiteY1" fmla="*/ 29577 h 1412170"/>
              <a:gd name="connsiteX2" fmla="*/ 89634 w 2073179"/>
              <a:gd name="connsiteY2" fmla="*/ 1267534 h 1412170"/>
              <a:gd name="connsiteX3" fmla="*/ 61499 w 2073179"/>
              <a:gd name="connsiteY3" fmla="*/ 1337872 h 1412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3179" h="1412170">
                <a:moveTo>
                  <a:pt x="2073179" y="507879"/>
                </a:moveTo>
                <a:cubicBezTo>
                  <a:pt x="1661699" y="205423"/>
                  <a:pt x="1250219" y="-97032"/>
                  <a:pt x="919628" y="29577"/>
                </a:cubicBezTo>
                <a:cubicBezTo>
                  <a:pt x="589037" y="156186"/>
                  <a:pt x="232655" y="1049485"/>
                  <a:pt x="89634" y="1267534"/>
                </a:cubicBezTo>
                <a:cubicBezTo>
                  <a:pt x="-53388" y="1485583"/>
                  <a:pt x="4055" y="1411727"/>
                  <a:pt x="61499" y="1337872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8DFAABEC-C434-4221-9059-1AEFAF0CCE48}"/>
              </a:ext>
            </a:extLst>
          </p:cNvPr>
          <p:cNvSpPr/>
          <p:nvPr/>
        </p:nvSpPr>
        <p:spPr>
          <a:xfrm>
            <a:off x="5824025" y="3038622"/>
            <a:ext cx="1979720" cy="1843470"/>
          </a:xfrm>
          <a:custGeom>
            <a:avLst/>
            <a:gdLst>
              <a:gd name="connsiteX0" fmla="*/ 0 w 1979720"/>
              <a:gd name="connsiteY0" fmla="*/ 0 h 1843470"/>
              <a:gd name="connsiteX1" fmla="*/ 633046 w 1979720"/>
              <a:gd name="connsiteY1" fmla="*/ 998806 h 1843470"/>
              <a:gd name="connsiteX2" fmla="*/ 1336430 w 1979720"/>
              <a:gd name="connsiteY2" fmla="*/ 731520 h 1843470"/>
              <a:gd name="connsiteX3" fmla="*/ 1927273 w 1979720"/>
              <a:gd name="connsiteY3" fmla="*/ 1716258 h 1843470"/>
              <a:gd name="connsiteX4" fmla="*/ 1913206 w 1979720"/>
              <a:gd name="connsiteY4" fmla="*/ 1800664 h 184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720" h="1843470">
                <a:moveTo>
                  <a:pt x="0" y="0"/>
                </a:moveTo>
                <a:cubicBezTo>
                  <a:pt x="205154" y="438443"/>
                  <a:pt x="410308" y="876886"/>
                  <a:pt x="633046" y="998806"/>
                </a:cubicBezTo>
                <a:cubicBezTo>
                  <a:pt x="855784" y="1120726"/>
                  <a:pt x="1120726" y="611945"/>
                  <a:pt x="1336430" y="731520"/>
                </a:cubicBezTo>
                <a:cubicBezTo>
                  <a:pt x="1552135" y="851095"/>
                  <a:pt x="1831144" y="1538067"/>
                  <a:pt x="1927273" y="1716258"/>
                </a:cubicBezTo>
                <a:cubicBezTo>
                  <a:pt x="2023402" y="1894449"/>
                  <a:pt x="1968304" y="1847556"/>
                  <a:pt x="1913206" y="1800664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484CC495-9098-4FD6-AB87-931A6D0DE582}"/>
              </a:ext>
            </a:extLst>
          </p:cNvPr>
          <p:cNvSpPr/>
          <p:nvPr/>
        </p:nvSpPr>
        <p:spPr>
          <a:xfrm>
            <a:off x="2926080" y="3291840"/>
            <a:ext cx="1167618" cy="2124222"/>
          </a:xfrm>
          <a:custGeom>
            <a:avLst/>
            <a:gdLst>
              <a:gd name="connsiteX0" fmla="*/ 1167618 w 1167618"/>
              <a:gd name="connsiteY0" fmla="*/ 0 h 2124222"/>
              <a:gd name="connsiteX1" fmla="*/ 872197 w 1167618"/>
              <a:gd name="connsiteY1" fmla="*/ 1055077 h 2124222"/>
              <a:gd name="connsiteX2" fmla="*/ 0 w 1167618"/>
              <a:gd name="connsiteY2" fmla="*/ 2124222 h 2124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7618" h="2124222">
                <a:moveTo>
                  <a:pt x="1167618" y="0"/>
                </a:moveTo>
                <a:cubicBezTo>
                  <a:pt x="1117209" y="350520"/>
                  <a:pt x="1066800" y="701040"/>
                  <a:pt x="872197" y="1055077"/>
                </a:cubicBezTo>
                <a:cubicBezTo>
                  <a:pt x="677594" y="1409114"/>
                  <a:pt x="338797" y="1766668"/>
                  <a:pt x="0" y="2124222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8DEDF1BB-3BF2-41EA-AE5B-505BC69EE4CD}"/>
              </a:ext>
            </a:extLst>
          </p:cNvPr>
          <p:cNvSpPr txBox="1"/>
          <p:nvPr/>
        </p:nvSpPr>
        <p:spPr>
          <a:xfrm>
            <a:off x="3603607" y="206561"/>
            <a:ext cx="2475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>
                <a:latin typeface="Agency FB" panose="020B0503020202020204" pitchFamily="34" charset="0"/>
              </a:rPr>
              <a:t>Prevalence</a:t>
            </a:r>
            <a:r>
              <a:rPr lang="it-IT" sz="2000" dirty="0">
                <a:latin typeface="Agency FB" panose="020B0503020202020204" pitchFamily="34" charset="0"/>
              </a:rPr>
              <a:t> 1/1000000</a:t>
            </a:r>
          </a:p>
        </p:txBody>
      </p:sp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22B5B99A-DECD-419A-A2EB-F7B6F160E4DF}"/>
              </a:ext>
            </a:extLst>
          </p:cNvPr>
          <p:cNvSpPr/>
          <p:nvPr/>
        </p:nvSpPr>
        <p:spPr>
          <a:xfrm>
            <a:off x="4294684" y="540869"/>
            <a:ext cx="687497" cy="1667759"/>
          </a:xfrm>
          <a:custGeom>
            <a:avLst/>
            <a:gdLst>
              <a:gd name="connsiteX0" fmla="*/ 192910 w 687497"/>
              <a:gd name="connsiteY0" fmla="*/ 1667759 h 1667759"/>
              <a:gd name="connsiteX1" fmla="*/ 24098 w 687497"/>
              <a:gd name="connsiteY1" fmla="*/ 725223 h 1667759"/>
              <a:gd name="connsiteX2" fmla="*/ 657144 w 687497"/>
              <a:gd name="connsiteY2" fmla="*/ 1301999 h 1667759"/>
              <a:gd name="connsiteX3" fmla="*/ 586805 w 687497"/>
              <a:gd name="connsiteY3" fmla="*/ 106245 h 1667759"/>
              <a:gd name="connsiteX4" fmla="*/ 586805 w 687497"/>
              <a:gd name="connsiteY4" fmla="*/ 134380 h 1667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7497" h="1667759">
                <a:moveTo>
                  <a:pt x="192910" y="1667759"/>
                </a:moveTo>
                <a:cubicBezTo>
                  <a:pt x="69818" y="1226971"/>
                  <a:pt x="-53274" y="786183"/>
                  <a:pt x="24098" y="725223"/>
                </a:cubicBezTo>
                <a:cubicBezTo>
                  <a:pt x="101470" y="664263"/>
                  <a:pt x="563360" y="1405162"/>
                  <a:pt x="657144" y="1301999"/>
                </a:cubicBezTo>
                <a:cubicBezTo>
                  <a:pt x="750929" y="1198836"/>
                  <a:pt x="598528" y="300848"/>
                  <a:pt x="586805" y="106245"/>
                </a:cubicBezTo>
                <a:cubicBezTo>
                  <a:pt x="575082" y="-88358"/>
                  <a:pt x="580943" y="23011"/>
                  <a:pt x="586805" y="13438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5E58823F-7C65-4831-81F3-41D3695F655F}"/>
              </a:ext>
            </a:extLst>
          </p:cNvPr>
          <p:cNvSpPr txBox="1"/>
          <p:nvPr/>
        </p:nvSpPr>
        <p:spPr>
          <a:xfrm>
            <a:off x="283898" y="5440584"/>
            <a:ext cx="4683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>
                <a:latin typeface="Agency FB" panose="020B0503020202020204" pitchFamily="34" charset="0"/>
              </a:rPr>
              <a:t>Mitral</a:t>
            </a:r>
            <a:r>
              <a:rPr lang="it-IT" sz="2000" dirty="0">
                <a:latin typeface="Agency FB" panose="020B0503020202020204" pitchFamily="34" charset="0"/>
              </a:rPr>
              <a:t>/</a:t>
            </a:r>
            <a:r>
              <a:rPr lang="it-IT" sz="2000" dirty="0" err="1">
                <a:latin typeface="Agency FB" panose="020B0503020202020204" pitchFamily="34" charset="0"/>
              </a:rPr>
              <a:t>Aortic</a:t>
            </a:r>
            <a:r>
              <a:rPr lang="it-IT" sz="2000" dirty="0">
                <a:latin typeface="Agency FB" panose="020B0503020202020204" pitchFamily="34" charset="0"/>
              </a:rPr>
              <a:t> valve </a:t>
            </a:r>
            <a:r>
              <a:rPr lang="it-IT" sz="2000" dirty="0" err="1">
                <a:latin typeface="Agency FB" panose="020B0503020202020204" pitchFamily="34" charset="0"/>
              </a:rPr>
              <a:t>stenosis</a:t>
            </a:r>
            <a:r>
              <a:rPr lang="it-IT" sz="2000" dirty="0">
                <a:latin typeface="Agency FB" panose="020B0503020202020204" pitchFamily="34" charset="0"/>
              </a:rPr>
              <a:t> </a:t>
            </a:r>
          </a:p>
        </p:txBody>
      </p:sp>
      <p:sp>
        <p:nvSpPr>
          <p:cNvPr id="23" name="Figura a mano libera: forma 22">
            <a:extLst>
              <a:ext uri="{FF2B5EF4-FFF2-40B4-BE49-F238E27FC236}">
                <a16:creationId xmlns:a16="http://schemas.microsoft.com/office/drawing/2014/main" id="{9D7004AE-1422-47B2-8D68-B6E5CFCD1CA2}"/>
              </a:ext>
            </a:extLst>
          </p:cNvPr>
          <p:cNvSpPr/>
          <p:nvPr/>
        </p:nvSpPr>
        <p:spPr>
          <a:xfrm>
            <a:off x="6325849" y="2968052"/>
            <a:ext cx="2417943" cy="1059352"/>
          </a:xfrm>
          <a:custGeom>
            <a:avLst/>
            <a:gdLst>
              <a:gd name="connsiteX0" fmla="*/ 0 w 2417943"/>
              <a:gd name="connsiteY0" fmla="*/ 0 h 1059352"/>
              <a:gd name="connsiteX1" fmla="*/ 1124262 w 2417943"/>
              <a:gd name="connsiteY1" fmla="*/ 599607 h 1059352"/>
              <a:gd name="connsiteX2" fmla="*/ 1394085 w 2417943"/>
              <a:gd name="connsiteY2" fmla="*/ 314794 h 1059352"/>
              <a:gd name="connsiteX3" fmla="*/ 2323476 w 2417943"/>
              <a:gd name="connsiteY3" fmla="*/ 989351 h 1059352"/>
              <a:gd name="connsiteX4" fmla="*/ 2338466 w 2417943"/>
              <a:gd name="connsiteY4" fmla="*/ 1004341 h 1059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7943" h="1059352">
                <a:moveTo>
                  <a:pt x="0" y="0"/>
                </a:moveTo>
                <a:cubicBezTo>
                  <a:pt x="445957" y="273570"/>
                  <a:pt x="891915" y="547141"/>
                  <a:pt x="1124262" y="599607"/>
                </a:cubicBezTo>
                <a:cubicBezTo>
                  <a:pt x="1356610" y="652073"/>
                  <a:pt x="1194216" y="249837"/>
                  <a:pt x="1394085" y="314794"/>
                </a:cubicBezTo>
                <a:cubicBezTo>
                  <a:pt x="1593954" y="379751"/>
                  <a:pt x="2166079" y="874427"/>
                  <a:pt x="2323476" y="989351"/>
                </a:cubicBezTo>
                <a:cubicBezTo>
                  <a:pt x="2480873" y="1104275"/>
                  <a:pt x="2409669" y="1054308"/>
                  <a:pt x="2338466" y="1004341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40876374-567A-4C1F-9251-ECB2903CE200}"/>
              </a:ext>
            </a:extLst>
          </p:cNvPr>
          <p:cNvSpPr txBox="1"/>
          <p:nvPr/>
        </p:nvSpPr>
        <p:spPr>
          <a:xfrm>
            <a:off x="486466" y="3418724"/>
            <a:ext cx="2788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>
                <a:latin typeface="Agency FB" panose="020B0503020202020204" pitchFamily="34" charset="0"/>
              </a:rPr>
              <a:t>Osteoarthritis</a:t>
            </a:r>
            <a:endParaRPr lang="it-IT" sz="2000" dirty="0">
              <a:latin typeface="Agency FB" panose="020B0503020202020204" pitchFamily="34" charset="0"/>
            </a:endParaRPr>
          </a:p>
        </p:txBody>
      </p:sp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917490A7-6A3E-4224-83E1-81B098141415}"/>
              </a:ext>
            </a:extLst>
          </p:cNvPr>
          <p:cNvSpPr/>
          <p:nvPr/>
        </p:nvSpPr>
        <p:spPr>
          <a:xfrm>
            <a:off x="1913394" y="3038622"/>
            <a:ext cx="1814544" cy="1552075"/>
          </a:xfrm>
          <a:custGeom>
            <a:avLst/>
            <a:gdLst>
              <a:gd name="connsiteX0" fmla="*/ 1814544 w 1814544"/>
              <a:gd name="connsiteY0" fmla="*/ 0 h 1552075"/>
              <a:gd name="connsiteX1" fmla="*/ 815738 w 1814544"/>
              <a:gd name="connsiteY1" fmla="*/ 773723 h 1552075"/>
              <a:gd name="connsiteX2" fmla="*/ 1279972 w 1814544"/>
              <a:gd name="connsiteY2" fmla="*/ 1069144 h 1552075"/>
              <a:gd name="connsiteX3" fmla="*/ 112354 w 1814544"/>
              <a:gd name="connsiteY3" fmla="*/ 1505243 h 1552075"/>
              <a:gd name="connsiteX4" fmla="*/ 112354 w 1814544"/>
              <a:gd name="connsiteY4" fmla="*/ 1519310 h 155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4544" h="1552075">
                <a:moveTo>
                  <a:pt x="1814544" y="0"/>
                </a:moveTo>
                <a:cubicBezTo>
                  <a:pt x="1359688" y="297766"/>
                  <a:pt x="904833" y="595532"/>
                  <a:pt x="815738" y="773723"/>
                </a:cubicBezTo>
                <a:cubicBezTo>
                  <a:pt x="726643" y="951914"/>
                  <a:pt x="1397203" y="947224"/>
                  <a:pt x="1279972" y="1069144"/>
                </a:cubicBezTo>
                <a:cubicBezTo>
                  <a:pt x="1162741" y="1191064"/>
                  <a:pt x="306957" y="1430215"/>
                  <a:pt x="112354" y="1505243"/>
                </a:cubicBezTo>
                <a:cubicBezTo>
                  <a:pt x="-82249" y="1580271"/>
                  <a:pt x="15052" y="1549790"/>
                  <a:pt x="112354" y="151931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3315300-6C3C-4C8B-B339-AA2310624484}"/>
              </a:ext>
            </a:extLst>
          </p:cNvPr>
          <p:cNvSpPr txBox="1"/>
          <p:nvPr/>
        </p:nvSpPr>
        <p:spPr>
          <a:xfrm>
            <a:off x="6184946" y="638439"/>
            <a:ext cx="4940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gency FB" panose="020B0503020202020204" pitchFamily="34" charset="0"/>
              </a:rPr>
              <a:t>Total number of public variants reported is 98 </a:t>
            </a:r>
            <a:endParaRPr lang="it-IT" sz="2000" dirty="0">
              <a:latin typeface="Agency FB" panose="020B0503020202020204" pitchFamily="34" charset="0"/>
            </a:endParaRPr>
          </a:p>
        </p:txBody>
      </p:sp>
      <p:pic>
        <p:nvPicPr>
          <p:cNvPr id="26" name="Picture 4">
            <a:extLst>
              <a:ext uri="{FF2B5EF4-FFF2-40B4-BE49-F238E27FC236}">
                <a16:creationId xmlns:a16="http://schemas.microsoft.com/office/drawing/2014/main" id="{D3F715D9-D0B6-4C34-B242-E6F948B3A52A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394" y="186696"/>
            <a:ext cx="11338623" cy="621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0B34B6E-EE25-4542-9F33-2D488835CA8C}"/>
              </a:ext>
            </a:extLst>
          </p:cNvPr>
          <p:cNvSpPr txBox="1"/>
          <p:nvPr/>
        </p:nvSpPr>
        <p:spPr>
          <a:xfrm rot="20373222">
            <a:off x="1641419" y="3035993"/>
            <a:ext cx="8365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gency FB" panose="020B0503020202020204" pitchFamily="34" charset="0"/>
              </a:rPr>
              <a:t>                    SMAD3 c328 G&gt;T, p. Glu110Ter exon 2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25082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Sfaccettatur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795</TotalTime>
  <Words>366</Words>
  <Application>Microsoft Office PowerPoint</Application>
  <PresentationFormat>Widescreen</PresentationFormat>
  <Paragraphs>55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3" baseType="lpstr">
      <vt:lpstr>Agency FB</vt:lpstr>
      <vt:lpstr>Arial</vt:lpstr>
      <vt:lpstr>Trebuchet MS</vt:lpstr>
      <vt:lpstr>Vani</vt:lpstr>
      <vt:lpstr>Wingdings</vt:lpstr>
      <vt:lpstr>Wingdings 3</vt:lpstr>
      <vt:lpstr>Sfaccettatura</vt:lpstr>
      <vt:lpstr> MUTAZIONE DI SMAD3-  CASE REPORT</vt:lpstr>
      <vt:lpstr>Presentazione standard di PowerPoint</vt:lpstr>
      <vt:lpstr>Presentazione standard di PowerPoint</vt:lpstr>
      <vt:lpstr>Presentazione standard di PowerPoint</vt:lpstr>
      <vt:lpstr>ANALISI MOLECOLARE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REPORT</dc:title>
  <dc:creator>maria chiara caselli</dc:creator>
  <cp:lastModifiedBy>maria chiara caselli</cp:lastModifiedBy>
  <cp:revision>54</cp:revision>
  <dcterms:created xsi:type="dcterms:W3CDTF">2019-04-02T12:08:51Z</dcterms:created>
  <dcterms:modified xsi:type="dcterms:W3CDTF">2019-04-06T08:26:09Z</dcterms:modified>
</cp:coreProperties>
</file>