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EC82-30DE-4F95-BB02-4DCE55E8C6C6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AD62-79E7-4FB6-AAD1-A9844959432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CF43-ACD8-4BF0-B75D-67930F6E081A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CFBF-9C14-43F4-B300-36BBED62AA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0325-F634-4A72-AD8A-7D7ABF989176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C903-3C8D-464E-B9FE-46CF64F03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C722-386E-431A-9C18-FDE8C37A4D4C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010F-BE29-4C11-8476-272E849408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F32D-3F5C-4B26-A174-D74C09A79325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19FB-A9F6-4C67-A36E-AF762FF47D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7904-5EE5-48E3-8CFB-40229EB65526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ACDC-FA77-48D5-8BD0-6C224414A3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E858-EB9F-440A-88B0-4684C10E840F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CBCB-383A-413F-B25A-564FCAFE55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9152-FD1B-4AAA-A668-6D7D545C59D1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AC61-5105-4F5C-9D5B-2B849419CD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A67E-DE47-455B-9DD4-E1E6B5064095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325-7291-49AA-9A65-E5EAD66F81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D525-65BA-4E57-957D-1C4456A2E01C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9FB6-C700-49FF-AB52-84C9844BF0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1ED4-D168-4926-8791-2B663393DDB1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E24F-5E3E-4122-936E-DD16754826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C65F-7DD1-43D7-8456-FD7D34170DFC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79B4-4E2C-418B-A7A7-A5013DA0B0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8A1C-9F28-45D4-9776-CECA28CD0A1B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B70C-2B76-4BA6-BADE-D4A9089CE9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85ED-A558-4679-9B4B-AC65D0823EDC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A7FC-30DC-4FC7-9572-36AA3C8679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68A4-6571-4647-9B12-68D027AE2620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DCD3-B974-45CA-98D2-C2B951EA28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5E56-8F12-4CDF-8EAF-D25A07A23557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9FF2-4DE5-4FD6-BD07-A3E4984C5E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5EA8-8B0E-4506-A8A3-AA3D8198814A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EFB7-C153-4C05-AABF-9473D6F835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FF749-C3D7-4B57-BD0C-D806E360EC3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D07CB-D0E8-40CE-A17D-F08DE1430F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  <p:sldLayoutId id="2147483655" r:id="rId13"/>
    <p:sldLayoutId id="2147483654" r:id="rId14"/>
    <p:sldLayoutId id="2147483653" r:id="rId15"/>
    <p:sldLayoutId id="2147483652" r:id="rId16"/>
    <p:sldLayoutId id="214748365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809875" y="1838325"/>
            <a:ext cx="698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bg1"/>
                </a:solidFill>
              </a:rPr>
              <a:t>Interessamento del sistema nervoso centrale e periferico in corso di sindrome di Williams: causalità o casualità?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522538" y="4070350"/>
            <a:ext cx="7632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C Pecori, C Rossi, C Frittelli, MR Maluccio, I Righini, R Andreini, </a:t>
            </a:r>
          </a:p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R Galli, R Colombai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298586" y="52228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 err="1">
                <a:solidFill>
                  <a:schemeClr val="bg1"/>
                </a:solidFill>
              </a:rPr>
              <a:t>Ospeale</a:t>
            </a:r>
            <a:r>
              <a:rPr lang="it-IT" dirty="0">
                <a:solidFill>
                  <a:schemeClr val="bg1"/>
                </a:solidFill>
              </a:rPr>
              <a:t> F Lotti Pontedera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/>
          <a:srcRect l="24393" t="47916" r="70096" b="38115"/>
          <a:stretch>
            <a:fillRect/>
          </a:stretch>
        </p:blipFill>
        <p:spPr bwMode="auto">
          <a:xfrm>
            <a:off x="9505950" y="188913"/>
            <a:ext cx="1008063" cy="143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/>
          <a:srcRect l="29904" t="50725" r="59863" b="38115"/>
          <a:stretch>
            <a:fillRect/>
          </a:stretch>
        </p:blipFill>
        <p:spPr bwMode="auto">
          <a:xfrm>
            <a:off x="2306638" y="333375"/>
            <a:ext cx="1871662" cy="114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6025" y="492125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cap="none" dirty="0">
                <a:solidFill>
                  <a:schemeClr val="bg1"/>
                </a:solidFill>
              </a:rPr>
              <a:t>Caso clinico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486025" y="1504535"/>
            <a:ext cx="82296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Donna di 41 anni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Affetta da Sindrome di Williams (diagnosi genetica)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Accede in PS per stato di agitazione, </a:t>
            </a:r>
            <a:r>
              <a:rPr lang="it-IT" sz="2000" dirty="0" err="1">
                <a:solidFill>
                  <a:schemeClr val="bg1"/>
                </a:solidFill>
              </a:rPr>
              <a:t>acatisia</a:t>
            </a:r>
            <a:r>
              <a:rPr lang="it-IT" sz="2000" dirty="0">
                <a:solidFill>
                  <a:schemeClr val="bg1"/>
                </a:solidFill>
              </a:rPr>
              <a:t> e instabilità posturale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Febbricola, Ipertensione arteriosa, tachicardia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EON: agitata, aggressiva, deambulazione autonoma a base allargata, esegue movimenti con i quattro in maniera apparentemente simmetrica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TC cranio negativa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EEG: ritmo di fondo a 6-7 Hz, sequenze di onde teta a 4-5 Hz, di aspetto aguzzo, prevalenti sulle regioni </a:t>
            </a:r>
            <a:r>
              <a:rPr lang="it-IT" sz="2000" dirty="0" err="1">
                <a:solidFill>
                  <a:schemeClr val="bg1"/>
                </a:solidFill>
              </a:rPr>
              <a:t>parieto</a:t>
            </a:r>
            <a:r>
              <a:rPr lang="it-IT" sz="2000" dirty="0">
                <a:solidFill>
                  <a:schemeClr val="bg1"/>
                </a:solidFill>
              </a:rPr>
              <a:t>-temporali con sporadica preponderanza destra</a:t>
            </a:r>
          </a:p>
          <a:p>
            <a:pPr eaLnBrk="1" hangingPunct="1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RM encefalo: molteplici focalità </a:t>
            </a:r>
            <a:r>
              <a:rPr lang="it-IT" sz="2000" dirty="0" err="1">
                <a:solidFill>
                  <a:schemeClr val="bg1"/>
                </a:solidFill>
              </a:rPr>
              <a:t>iperintense</a:t>
            </a:r>
            <a:r>
              <a:rPr lang="it-IT" sz="2000" dirty="0">
                <a:solidFill>
                  <a:schemeClr val="bg1"/>
                </a:solidFill>
              </a:rPr>
              <a:t> in T2 e FLAIR, </a:t>
            </a:r>
            <a:r>
              <a:rPr lang="it-IT" sz="2000" dirty="0" err="1">
                <a:solidFill>
                  <a:schemeClr val="bg1"/>
                </a:solidFill>
              </a:rPr>
              <a:t>sopratentoriali</a:t>
            </a:r>
            <a:r>
              <a:rPr lang="it-IT" sz="2000" dirty="0">
                <a:solidFill>
                  <a:schemeClr val="bg1"/>
                </a:solidFill>
              </a:rPr>
              <a:t>, due delle quali positive in DWI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 l="30704" t="18503" r="30702" b="6606"/>
          <a:stretch>
            <a:fillRect/>
          </a:stretch>
        </p:blipFill>
        <p:spPr bwMode="auto">
          <a:xfrm>
            <a:off x="2214563" y="996886"/>
            <a:ext cx="2505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 l="31502" t="15401" r="30695" b="6898"/>
          <a:stretch>
            <a:fillRect/>
          </a:stretch>
        </p:blipFill>
        <p:spPr bwMode="auto">
          <a:xfrm>
            <a:off x="5238750" y="996886"/>
            <a:ext cx="23669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/>
          <a:srcRect l="31111" t="14706" r="29913" b="8287"/>
          <a:stretch>
            <a:fillRect/>
          </a:stretch>
        </p:blipFill>
        <p:spPr bwMode="auto">
          <a:xfrm>
            <a:off x="8120063" y="996886"/>
            <a:ext cx="24606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276475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Caso clinico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070100" y="3749259"/>
            <a:ext cx="8229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Ecocardiogramma: diametro radice aortica, aorta ascendente e arco aortico nei limiti, ECG Holter: non alterazioni/aritmie significative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Liquor: 6 globuli bianchi, aumento proteine, infettivologici negativi (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FilmArray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E Coli, H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Influenzae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N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Meningitidis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S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Agalactias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S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Pneumoniae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CMV, Enterovirus, HSV-1, HSV-2, HHV-6, VZV, Human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parechovirus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)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ANA, ENA, ANCA, LAC,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antifosfolipidi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ACE, anti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Borrelia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HCV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TC torace e addome: non processi neoplastici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2676525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Caso clinico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470150" y="962235"/>
            <a:ext cx="8229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Copertura con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aciclovir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antibiotico, acido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valproico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trattamento ipertensione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Aumento della febbre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Stato soporoso: apertura degli occhi allo stimolo verbale, disfagia, marcata rigidità del rachide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Ripete RM: ulteriori lesioni DWI positive,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microsanguinamenti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no captazione di mdc, non segnalate alterazioni all’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angioRM</a:t>
            </a: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 l="32292" t="16374" r="31874" b="7593"/>
          <a:stretch>
            <a:fillRect/>
          </a:stretch>
        </p:blipFill>
        <p:spPr bwMode="auto">
          <a:xfrm>
            <a:off x="6973888" y="3711575"/>
            <a:ext cx="17129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/>
          <a:srcRect l="33081" t="20308" r="33064" b="11790"/>
          <a:stretch>
            <a:fillRect/>
          </a:stretch>
        </p:blipFill>
        <p:spPr bwMode="auto">
          <a:xfrm>
            <a:off x="8845550" y="3711575"/>
            <a:ext cx="17859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/>
          <a:srcRect l="31502" t="18904" r="28732" b="9691"/>
          <a:stretch>
            <a:fillRect/>
          </a:stretch>
        </p:blipFill>
        <p:spPr bwMode="auto">
          <a:xfrm>
            <a:off x="4813300" y="3711575"/>
            <a:ext cx="1997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5"/>
          <a:srcRect l="31502" t="21713" r="33064" b="11790"/>
          <a:stretch>
            <a:fillRect/>
          </a:stretch>
        </p:blipFill>
        <p:spPr bwMode="auto">
          <a:xfrm>
            <a:off x="2687638" y="3711575"/>
            <a:ext cx="1909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697163" y="5874028"/>
            <a:ext cx="53800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Bolo di steroidi 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Ipotizzata prognosi infausta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 l="31502" t="14012" r="30304" b="8287"/>
          <a:stretch>
            <a:fillRect/>
          </a:stretch>
        </p:blipFill>
        <p:spPr bwMode="auto">
          <a:xfrm>
            <a:off x="2582863" y="4211123"/>
            <a:ext cx="2055729" cy="23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 l="31502" t="16374" r="30695" b="8997"/>
          <a:stretch>
            <a:fillRect/>
          </a:stretch>
        </p:blipFill>
        <p:spPr bwMode="auto">
          <a:xfrm>
            <a:off x="5391152" y="4211123"/>
            <a:ext cx="2177576" cy="241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/>
          <a:srcRect l="30711" t="16374" r="31485" b="9691"/>
          <a:stretch>
            <a:fillRect/>
          </a:stretch>
        </p:blipFill>
        <p:spPr bwMode="auto">
          <a:xfrm>
            <a:off x="8199439" y="4162380"/>
            <a:ext cx="2241783" cy="24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5717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Caso clinico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344738" y="735774"/>
            <a:ext cx="88534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Nell’arco di alcune settimane migliora la vigilanza, presente limitata motilità spontanea arti superiori,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plegici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gli arti inferiori. ROT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normoevocabili</a:t>
            </a: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CPK e LDH normali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EMG e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VdC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: riduzione in ampiezza della risposta motoria, presenza di attività spontanea a riposo (onde lente positive, fibrillazioni) su tutti i muscoli esaminati. Lieve riduzione SAP. Assente risposta decrementale alla stimolazione ripetitiva.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Trattamento con Ig e.v.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Ripete RM encefalo e rachide in toto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2533650" y="33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Caso clinico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451100" y="1582738"/>
            <a:ext cx="8229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A distanza di alcune settimane nuovo ricovero per rialzo febbrile e marcata rigidità del rachide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RM encefalo e rachide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cervico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-dorsale: due nuove lesioni DWI positive, non nuovi sanguinamenti, non lesioni midollari, non captazione di mdc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Studio neurofisiologico sostanzialmente sovrapponibile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Trattata con ulteriore ciclo di Ig e.v.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Miglioramento dopo alcune settimane, in particolare della motilità a carico degli arti superiori.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Consulenza Reumatologica: esclusa vasculite sistemica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E’ stato deciso di ripetere ciclo di Ig e.v. a distanza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25717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Sindrome di Williams-Beuren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451651" y="3136624"/>
            <a:ext cx="88789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Patologia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multisistemica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:</a:t>
            </a:r>
          </a:p>
          <a:p>
            <a:pPr marL="685800" lvl="1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Cardiovascolare: stenosi vascolari da ispessimento tonaca media, stenosi aortica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sopravalvolare</a:t>
            </a: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  <a:p>
            <a:pPr marL="685800" lvl="1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Ipertensione arteriosa, alterazioni endocrinologiche, Diabete Mellito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Interessamento del SNC: deficit cognitivo globale (QI 40-100) con interessamento prevalente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visuospaziale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e linguaggio ben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sviluppto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, personalità </a:t>
            </a:r>
            <a:r>
              <a:rPr lang="it-IT" sz="2000" i="1" dirty="0">
                <a:solidFill>
                  <a:schemeClr val="bg1"/>
                </a:solidFill>
                <a:latin typeface="Tw Cen MT" pitchFamily="34" charset="0"/>
              </a:rPr>
              <a:t>da cocktail party 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malformazione di Chiari tipo 1, </a:t>
            </a:r>
            <a:r>
              <a:rPr lang="it-IT" sz="2000" i="1" dirty="0" err="1">
                <a:solidFill>
                  <a:schemeClr val="bg1"/>
                </a:solidFill>
                <a:latin typeface="Tw Cen MT" pitchFamily="34" charset="0"/>
              </a:rPr>
              <a:t>stroke</a:t>
            </a:r>
            <a:r>
              <a:rPr lang="it-IT" sz="2000" i="1" dirty="0">
                <a:solidFill>
                  <a:schemeClr val="bg1"/>
                </a:solidFill>
                <a:latin typeface="Tw Cen MT" pitchFamily="34" charset="0"/>
              </a:rPr>
              <a:t> da stenosi dei vasi intracranici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 l="46660" t="58800" r="17699" b="15295"/>
          <a:stretch>
            <a:fillRect/>
          </a:stretch>
        </p:blipFill>
        <p:spPr bwMode="auto">
          <a:xfrm>
            <a:off x="4412352" y="1579701"/>
            <a:ext cx="3711231" cy="15186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E5745A-887F-4F0D-87A1-625F9642F60B}"/>
              </a:ext>
            </a:extLst>
          </p:cNvPr>
          <p:cNvSpPr txBox="1"/>
          <p:nvPr/>
        </p:nvSpPr>
        <p:spPr>
          <a:xfrm>
            <a:off x="2319130" y="833507"/>
            <a:ext cx="848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+mn-lt"/>
              </a:rPr>
              <a:t>Patologia genetica dovuta  </a:t>
            </a:r>
            <a:r>
              <a:rPr lang="it-IT" sz="2000" dirty="0" err="1">
                <a:solidFill>
                  <a:schemeClr val="bg1"/>
                </a:solidFill>
                <a:latin typeface="+mn-lt"/>
              </a:rPr>
              <a:t>microdelezione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sul cromosoma 7 (26-28 geni)</a:t>
            </a:r>
          </a:p>
        </p:txBody>
      </p:sp>
    </p:spTree>
    <p:extLst>
      <p:ext uri="{BB962C8B-B14F-4D97-AF65-F5344CB8AC3E}">
        <p14:creationId xmlns:p14="http://schemas.microsoft.com/office/powerpoint/2010/main" val="140420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25717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>
                <a:solidFill>
                  <a:schemeClr val="bg1"/>
                </a:solidFill>
                <a:latin typeface="Tw Cen MT" pitchFamily="34" charset="0"/>
              </a:rPr>
              <a:t>Sindrome di Williams-Beuren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582863" y="3610287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La 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microdelezione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sul cromosoma 7 comprende 1,5-1,8 milioni di coppie di basi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Dovuta a disallineamento durante la meiosi e crossing over ineguale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La perdita del gene dell’elastina determina le alterazioni cardiovascolari</a:t>
            </a:r>
            <a:endParaRPr lang="it-IT" sz="2000" i="1" dirty="0">
              <a:solidFill>
                <a:schemeClr val="bg1"/>
              </a:solidFill>
              <a:latin typeface="Tw Cen MT" pitchFamily="34" charset="0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Le conseguenze fenotipiche dell’</a:t>
            </a:r>
            <a:r>
              <a:rPr lang="it-IT" sz="2000" dirty="0" err="1">
                <a:solidFill>
                  <a:schemeClr val="bg1"/>
                </a:solidFill>
                <a:latin typeface="Tw Cen MT" pitchFamily="34" charset="0"/>
              </a:rPr>
              <a:t>aploinsufficienza</a:t>
            </a: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 degli altri geni non sono definite e la estrema variabilità fenotipica rimane inspiegata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 l="19293" t="39200" r="25003" b="16940"/>
          <a:stretch>
            <a:fillRect/>
          </a:stretch>
        </p:blipFill>
        <p:spPr bwMode="auto">
          <a:xfrm>
            <a:off x="6770957" y="1298575"/>
            <a:ext cx="4464050" cy="1976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078A2D-F6A9-4A61-8534-4493E02F1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27643" r="32500" b="27067"/>
          <a:stretch/>
        </p:blipFill>
        <p:spPr>
          <a:xfrm>
            <a:off x="2745225" y="1186853"/>
            <a:ext cx="3464510" cy="22208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835479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it-IT" sz="3600" dirty="0">
                <a:solidFill>
                  <a:schemeClr val="bg1"/>
                </a:solidFill>
                <a:latin typeface="Tw Cen MT" pitchFamily="34" charset="0"/>
              </a:rPr>
              <a:t>Caso aperto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265528" y="1393916"/>
            <a:ext cx="8754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Non sono descritti in letteratura casi analoghi nella S di Williams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I reperti descritti alla RMN sono attribuibili ad un interessamento “vascolare”?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La patologia “vascolare” cerebrale può essere associata alla Sindrome di Williams ?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None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		- ipertrofia delle cellule muscolari lisce della tonaca media (stenosi vasi di 	grosso e medio calibro)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None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		- ipertensione arteriosa	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None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		- deposizione di amiloide a livello cerebrale</a:t>
            </a:r>
            <a:r>
              <a:rPr lang="it-IT" sz="2000">
                <a:solidFill>
                  <a:schemeClr val="bg1"/>
                </a:solidFill>
                <a:latin typeface="Tw Cen MT" pitchFamily="34" charset="0"/>
              </a:rPr>
              <a:t>/vascolare</a:t>
            </a:r>
            <a:endParaRPr lang="it-IT" sz="2000" dirty="0">
              <a:solidFill>
                <a:schemeClr val="bg1"/>
              </a:solidFill>
              <a:latin typeface="Tw Cen MT" pitchFamily="34" charset="0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None/>
            </a:pPr>
            <a:r>
              <a:rPr lang="it-IT" sz="2000" dirty="0">
                <a:solidFill>
                  <a:schemeClr val="bg1"/>
                </a:solidFill>
                <a:latin typeface="Tw Cen MT" pitchFamily="34" charset="0"/>
              </a:rPr>
              <a:t>.  L’interessamento del SNP è correlato alla patologia centrale o è concomitante?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142</TotalTime>
  <Words>638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Presentazione standard di PowerPoint</vt:lpstr>
      <vt:lpstr>Caso clinico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Margherita Pecori</cp:lastModifiedBy>
  <cp:revision>37</cp:revision>
  <dcterms:created xsi:type="dcterms:W3CDTF">2014-08-26T23:43:54Z</dcterms:created>
  <dcterms:modified xsi:type="dcterms:W3CDTF">2019-04-05T21:35:03Z</dcterms:modified>
</cp:coreProperties>
</file>