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7" r:id="rId2"/>
    <p:sldId id="259" r:id="rId3"/>
    <p:sldId id="261" r:id="rId4"/>
    <p:sldId id="264" r:id="rId5"/>
    <p:sldId id="265" r:id="rId6"/>
    <p:sldId id="266" r:id="rId7"/>
    <p:sldId id="258" r:id="rId8"/>
    <p:sldId id="271" r:id="rId9"/>
    <p:sldId id="269" r:id="rId10"/>
    <p:sldId id="260" r:id="rId11"/>
    <p:sldId id="267" r:id="rId12"/>
    <p:sldId id="268" r:id="rId13"/>
    <p:sldId id="262" r:id="rId14"/>
    <p:sldId id="270" r:id="rId15"/>
    <p:sldId id="263" r:id="rId1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86" d="100"/>
          <a:sy n="86" d="100"/>
        </p:scale>
        <p:origin x="138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4655A8-39C3-40B7-9705-5E056B6EC575}" type="datetimeFigureOut">
              <a:rPr lang="it-IT" smtClean="0"/>
              <a:pPr/>
              <a:t>06/04/2019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B118B2-5C96-4DF0-8307-F90B4B19025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599727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Lesioni inferiori nel cc calloso settali nella MS.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E5A673-F921-4624-90E7-9AC3372884F3}" type="slidenum">
              <a:rPr lang="it-IT" smtClean="0"/>
              <a:pPr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604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424B9-69A9-483F-8FAD-7ADADC437CCE}" type="datetimeFigureOut">
              <a:rPr lang="it-IT" smtClean="0"/>
              <a:pPr/>
              <a:t>06/04/2019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16382-96BF-4CE4-B524-FFA9F7AFD7B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6120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424B9-69A9-483F-8FAD-7ADADC437CCE}" type="datetimeFigureOut">
              <a:rPr lang="it-IT" smtClean="0"/>
              <a:pPr/>
              <a:t>06/04/2019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16382-96BF-4CE4-B524-FFA9F7AFD7B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63324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424B9-69A9-483F-8FAD-7ADADC437CCE}" type="datetimeFigureOut">
              <a:rPr lang="it-IT" smtClean="0"/>
              <a:pPr/>
              <a:t>06/04/2019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16382-96BF-4CE4-B524-FFA9F7AFD7B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9102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424B9-69A9-483F-8FAD-7ADADC437CCE}" type="datetimeFigureOut">
              <a:rPr lang="it-IT" smtClean="0"/>
              <a:pPr/>
              <a:t>06/04/2019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16382-96BF-4CE4-B524-FFA9F7AFD7B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4906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424B9-69A9-483F-8FAD-7ADADC437CCE}" type="datetimeFigureOut">
              <a:rPr lang="it-IT" smtClean="0"/>
              <a:pPr/>
              <a:t>06/04/2019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16382-96BF-4CE4-B524-FFA9F7AFD7B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0621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424B9-69A9-483F-8FAD-7ADADC437CCE}" type="datetimeFigureOut">
              <a:rPr lang="it-IT" smtClean="0"/>
              <a:pPr/>
              <a:t>06/04/2019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16382-96BF-4CE4-B524-FFA9F7AFD7B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3587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424B9-69A9-483F-8FAD-7ADADC437CCE}" type="datetimeFigureOut">
              <a:rPr lang="it-IT" smtClean="0"/>
              <a:pPr/>
              <a:t>06/04/2019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16382-96BF-4CE4-B524-FFA9F7AFD7B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8338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424B9-69A9-483F-8FAD-7ADADC437CCE}" type="datetimeFigureOut">
              <a:rPr lang="it-IT" smtClean="0"/>
              <a:pPr/>
              <a:t>06/04/2019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16382-96BF-4CE4-B524-FFA9F7AFD7B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557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424B9-69A9-483F-8FAD-7ADADC437CCE}" type="datetimeFigureOut">
              <a:rPr lang="it-IT" smtClean="0"/>
              <a:pPr/>
              <a:t>06/04/2019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16382-96BF-4CE4-B524-FFA9F7AFD7B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1634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424B9-69A9-483F-8FAD-7ADADC437CCE}" type="datetimeFigureOut">
              <a:rPr lang="it-IT" smtClean="0"/>
              <a:pPr/>
              <a:t>06/04/2019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16382-96BF-4CE4-B524-FFA9F7AFD7B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18716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424B9-69A9-483F-8FAD-7ADADC437CCE}" type="datetimeFigureOut">
              <a:rPr lang="it-IT" smtClean="0"/>
              <a:pPr/>
              <a:t>06/04/2019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16382-96BF-4CE4-B524-FFA9F7AFD7B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1131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8424B9-69A9-483F-8FAD-7ADADC437CCE}" type="datetimeFigureOut">
              <a:rPr lang="it-IT" smtClean="0"/>
              <a:pPr/>
              <a:t>06/04/2019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916382-96BF-4CE4-B524-FFA9F7AFD7B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5116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g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446050" y="3557238"/>
            <a:ext cx="11421272" cy="208818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it-IT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r>
              <a:rPr lang="it-IT" sz="2400" b="1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M.Falcini</a:t>
            </a:r>
            <a:r>
              <a:rPr lang="it-IT" sz="24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*,  </a:t>
            </a:r>
            <a:r>
              <a:rPr lang="it-IT" sz="2400" b="1" dirty="0">
                <a:solidFill>
                  <a:schemeClr val="tx1"/>
                </a:solidFill>
                <a:latin typeface="Arial Narrow" panose="020B0606020202030204" pitchFamily="34" charset="0"/>
              </a:rPr>
              <a:t>I. Romani *°, P. </a:t>
            </a:r>
            <a:r>
              <a:rPr lang="it-IT" sz="2400" b="1" dirty="0" err="1">
                <a:solidFill>
                  <a:schemeClr val="tx1"/>
                </a:solidFill>
                <a:latin typeface="Arial Narrow" panose="020B0606020202030204" pitchFamily="34" charset="0"/>
              </a:rPr>
              <a:t>Nencini</a:t>
            </a:r>
            <a:r>
              <a:rPr lang="it-IT" sz="2400" b="1" dirty="0">
                <a:solidFill>
                  <a:schemeClr val="tx1"/>
                </a:solidFill>
                <a:latin typeface="Arial Narrow" panose="020B0606020202030204" pitchFamily="34" charset="0"/>
              </a:rPr>
              <a:t> °°, V. </a:t>
            </a:r>
            <a:r>
              <a:rPr lang="it-IT" sz="2400" b="1" dirty="0" err="1">
                <a:solidFill>
                  <a:schemeClr val="tx1"/>
                </a:solidFill>
                <a:latin typeface="Arial Narrow" panose="020B0606020202030204" pitchFamily="34" charset="0"/>
              </a:rPr>
              <a:t>Donadio</a:t>
            </a:r>
            <a:r>
              <a:rPr lang="it-IT" sz="2400" b="1" dirty="0">
                <a:solidFill>
                  <a:schemeClr val="tx1"/>
                </a:solidFill>
                <a:latin typeface="Arial Narrow" panose="020B0606020202030204" pitchFamily="34" charset="0"/>
              </a:rPr>
              <a:t> § P. Palumbo *, L. Massacesi</a:t>
            </a:r>
            <a:r>
              <a:rPr lang="it-IT" sz="24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**; </a:t>
            </a:r>
            <a:r>
              <a:rPr lang="it-IT" sz="2400" b="1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M.A.Donati</a:t>
            </a:r>
            <a:r>
              <a:rPr lang="it-IT" sz="2400" b="1" dirty="0">
                <a:solidFill>
                  <a:schemeClr val="tx1"/>
                </a:solidFill>
                <a:latin typeface="Arial Narrow" panose="020B0606020202030204" pitchFamily="34" charset="0"/>
              </a:rPr>
              <a:t>°</a:t>
            </a:r>
          </a:p>
          <a:p>
            <a:endParaRPr lang="it-IT" sz="1600" b="1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r>
              <a:rPr lang="it-IT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* </a:t>
            </a:r>
            <a:r>
              <a:rPr lang="it-IT" b="1" dirty="0">
                <a:solidFill>
                  <a:schemeClr val="tx1"/>
                </a:solidFill>
                <a:latin typeface="Arial Narrow" panose="020B0606020202030204" pitchFamily="34" charset="0"/>
              </a:rPr>
              <a:t>SOC Neurologia S. Stefano, Prato. *° </a:t>
            </a:r>
            <a:r>
              <a:rPr lang="it-IT" b="1" dirty="0" err="1">
                <a:solidFill>
                  <a:schemeClr val="tx1"/>
                </a:solidFill>
                <a:latin typeface="Arial Narrow" panose="020B0606020202030204" pitchFamily="34" charset="0"/>
              </a:rPr>
              <a:t>Neurofarba</a:t>
            </a:r>
            <a:r>
              <a:rPr lang="it-IT" b="1" dirty="0">
                <a:solidFill>
                  <a:schemeClr val="tx1"/>
                </a:solidFill>
                <a:latin typeface="Arial Narrow" panose="020B0606020202030204" pitchFamily="34" charset="0"/>
              </a:rPr>
              <a:t> UNIFI,  °°</a:t>
            </a:r>
            <a:r>
              <a:rPr lang="it-IT" b="1" dirty="0" err="1">
                <a:solidFill>
                  <a:schemeClr val="tx1"/>
                </a:solidFill>
                <a:latin typeface="Arial Narrow" panose="020B0606020202030204" pitchFamily="34" charset="0"/>
              </a:rPr>
              <a:t>Stroke</a:t>
            </a:r>
            <a:r>
              <a:rPr lang="it-IT" b="1" dirty="0">
                <a:solidFill>
                  <a:schemeClr val="tx1"/>
                </a:solidFill>
                <a:latin typeface="Arial Narrow" panose="020B0606020202030204" pitchFamily="34" charset="0"/>
              </a:rPr>
              <a:t> Unit AOU Careggi; § Clinica Neurologica Bellaria, Bologna ** SOD Neurologia II AOU Careggi, ° </a:t>
            </a:r>
            <a:r>
              <a:rPr lang="it-IT" b="1" dirty="0" err="1">
                <a:solidFill>
                  <a:schemeClr val="tx1"/>
                </a:solidFill>
                <a:latin typeface="Arial Narrow" panose="020B0606020202030204" pitchFamily="34" charset="0"/>
              </a:rPr>
              <a:t>Dip</a:t>
            </a:r>
            <a:r>
              <a:rPr lang="it-IT" b="1" dirty="0">
                <a:solidFill>
                  <a:schemeClr val="tx1"/>
                </a:solidFill>
                <a:latin typeface="Arial Narrow" panose="020B0606020202030204" pitchFamily="34" charset="0"/>
              </a:rPr>
              <a:t>. Neuroscienze AOU A. </a:t>
            </a:r>
            <a:r>
              <a:rPr lang="it-IT" b="1" dirty="0" err="1">
                <a:solidFill>
                  <a:schemeClr val="tx1"/>
                </a:solidFill>
                <a:latin typeface="Arial Narrow" panose="020B0606020202030204" pitchFamily="34" charset="0"/>
              </a:rPr>
              <a:t>Meyer</a:t>
            </a:r>
            <a:endParaRPr lang="it-IT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446048" y="2085277"/>
            <a:ext cx="10158762" cy="112627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800" b="1" dirty="0">
                <a:solidFill>
                  <a:schemeClr val="tx1"/>
                </a:solidFill>
                <a:latin typeface="Arial Narrow" panose="020B0606020202030204" pitchFamily="34" charset="0"/>
              </a:rPr>
              <a:t>Esercitazione “RED FLAG” in un caso di malattia di </a:t>
            </a:r>
            <a:r>
              <a:rPr lang="it-IT" sz="2800" b="1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Fabry</a:t>
            </a:r>
            <a:endParaRPr lang="it-IT" sz="28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9149639" y="1855519"/>
            <a:ext cx="1059235" cy="1585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687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alpha val="6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114" y="0"/>
            <a:ext cx="9144000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5732" y="0"/>
            <a:ext cx="4106066" cy="6858000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2544417" y="5188227"/>
            <a:ext cx="1887381" cy="16697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Invernizzi P.  2008. Donna 36aa. </a:t>
            </a:r>
          </a:p>
          <a:p>
            <a:pPr algn="ctr"/>
            <a:r>
              <a:rPr lang="it-IT" b="1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Bande </a:t>
            </a:r>
            <a:r>
              <a:rPr lang="it-IT" b="1" i="1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oligoclonali</a:t>
            </a:r>
            <a:r>
              <a:rPr lang="it-IT" b="1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+. </a:t>
            </a:r>
            <a:r>
              <a:rPr lang="it-IT" b="1" i="1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Mut</a:t>
            </a:r>
            <a:r>
              <a:rPr lang="it-IT" b="1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. A-</a:t>
            </a:r>
            <a:r>
              <a:rPr lang="it-IT" b="1" i="1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Gal</a:t>
            </a:r>
            <a:r>
              <a:rPr lang="it-IT" b="1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A; </a:t>
            </a:r>
            <a:r>
              <a:rPr lang="it-IT" sz="1600" b="1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PEV alterati; danno renale Terapia: ERP </a:t>
            </a:r>
            <a:endParaRPr lang="it-IT" b="1" i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40849" y="656456"/>
            <a:ext cx="4920908" cy="2235517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6190" y="4005437"/>
            <a:ext cx="6444306" cy="2852562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10374180" y="2406896"/>
            <a:ext cx="1189308" cy="32338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Fabry</a:t>
            </a:r>
            <a:r>
              <a:rPr lang="it-IT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endParaRPr lang="it-IT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7348654" y="6084094"/>
            <a:ext cx="2018370" cy="77390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27 aa donna. Asintomatica </a:t>
            </a:r>
            <a:endParaRPr lang="it-IT" sz="16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9367024" y="6084097"/>
            <a:ext cx="2341756" cy="773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51 aa donna. Parestesie, afasia, disturbi vista. BO +</a:t>
            </a:r>
            <a:endParaRPr lang="it-IT" sz="16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5285678" y="6084097"/>
            <a:ext cx="2062976" cy="77390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54 aa donna. </a:t>
            </a:r>
            <a:r>
              <a:rPr lang="it-IT" sz="1600" b="1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Tia</a:t>
            </a:r>
            <a:endParaRPr lang="it-IT" sz="1600" b="1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algn="ctr"/>
            <a:r>
              <a:rPr lang="it-IT" sz="1600" b="1" dirty="0">
                <a:solidFill>
                  <a:schemeClr val="tx1"/>
                </a:solidFill>
                <a:latin typeface="Arial Narrow" panose="020B0606020202030204" pitchFamily="34" charset="0"/>
              </a:rPr>
              <a:t>m</a:t>
            </a:r>
            <a:r>
              <a:rPr lang="it-IT" sz="16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utazione D313Y</a:t>
            </a:r>
            <a:endParaRPr lang="it-IT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Freccia a destra 10"/>
          <p:cNvSpPr/>
          <p:nvPr/>
        </p:nvSpPr>
        <p:spPr>
          <a:xfrm>
            <a:off x="7794702" y="4650059"/>
            <a:ext cx="356839" cy="8920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765" y="1116717"/>
            <a:ext cx="7065512" cy="3853916"/>
          </a:xfrm>
          <a:prstGeom prst="rect">
            <a:avLst/>
          </a:prstGeom>
        </p:spPr>
      </p:pic>
      <p:sp>
        <p:nvSpPr>
          <p:cNvPr id="13" name="Fumetto 3 12"/>
          <p:cNvSpPr/>
          <p:nvPr/>
        </p:nvSpPr>
        <p:spPr>
          <a:xfrm>
            <a:off x="5359449" y="1171333"/>
            <a:ext cx="1712362" cy="812212"/>
          </a:xfrm>
          <a:prstGeom prst="wedgeEllipseCallout">
            <a:avLst>
              <a:gd name="adj1" fmla="val -30282"/>
              <a:gd name="adj2" fmla="val 67062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Studiamo  meglio il midollo e nervo ottico nel </a:t>
            </a:r>
            <a:r>
              <a:rPr lang="it-IT" sz="1200" b="1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Fabry</a:t>
            </a:r>
            <a:r>
              <a:rPr lang="it-IT" sz="12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? </a:t>
            </a:r>
            <a:endParaRPr lang="it-IT" sz="12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14" name="Fumetto 3 13"/>
          <p:cNvSpPr/>
          <p:nvPr/>
        </p:nvSpPr>
        <p:spPr>
          <a:xfrm>
            <a:off x="7071811" y="1166092"/>
            <a:ext cx="927651" cy="550166"/>
          </a:xfrm>
          <a:prstGeom prst="wedgeEllipseCallout">
            <a:avLst>
              <a:gd name="adj1" fmla="val 3534"/>
              <a:gd name="adj2" fmla="val 108638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OK!</a:t>
            </a:r>
            <a:endParaRPr lang="it-IT" sz="16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9992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53757" y="292820"/>
            <a:ext cx="3196259" cy="228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4628" y="1433514"/>
            <a:ext cx="4307372" cy="4307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57360" y="1921463"/>
            <a:ext cx="4145406" cy="4683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98175"/>
            <a:ext cx="4568546" cy="5442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2209801"/>
            <a:ext cx="6262687" cy="4499918"/>
          </a:xfrm>
          <a:prstGeom prst="rect">
            <a:avLst/>
          </a:prstGeom>
        </p:spPr>
      </p:pic>
      <p:sp>
        <p:nvSpPr>
          <p:cNvPr id="3" name="Fumetto 3 2"/>
          <p:cNvSpPr/>
          <p:nvPr/>
        </p:nvSpPr>
        <p:spPr>
          <a:xfrm>
            <a:off x="0" y="0"/>
            <a:ext cx="4991100" cy="2457450"/>
          </a:xfrm>
          <a:prstGeom prst="wedgeEllipseCallout">
            <a:avLst>
              <a:gd name="adj1" fmla="val 54414"/>
              <a:gd name="adj2" fmla="val 5941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dirty="0">
                <a:solidFill>
                  <a:schemeClr val="tx1"/>
                </a:solidFill>
                <a:latin typeface="Arial Narrow" panose="020B0606020202030204" pitchFamily="34" charset="0"/>
              </a:rPr>
              <a:t>A case of </a:t>
            </a:r>
            <a:r>
              <a:rPr lang="en-GB" sz="2800" b="1" dirty="0" err="1">
                <a:solidFill>
                  <a:schemeClr val="tx1"/>
                </a:solidFill>
                <a:latin typeface="Arial Narrow" panose="020B0606020202030204" pitchFamily="34" charset="0"/>
              </a:rPr>
              <a:t>Fabry</a:t>
            </a:r>
            <a:r>
              <a:rPr lang="en-GB" sz="2800" b="1" dirty="0">
                <a:solidFill>
                  <a:schemeClr val="tx1"/>
                </a:solidFill>
                <a:latin typeface="Arial Narrow" panose="020B0606020202030204" pitchFamily="34" charset="0"/>
              </a:rPr>
              <a:t> disease with </a:t>
            </a:r>
            <a:r>
              <a:rPr lang="it-IT" sz="28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CNS </a:t>
            </a:r>
            <a:r>
              <a:rPr lang="it-IT" sz="2800" b="1" dirty="0" err="1">
                <a:solidFill>
                  <a:schemeClr val="tx1"/>
                </a:solidFill>
                <a:latin typeface="Arial Narrow" panose="020B0606020202030204" pitchFamily="34" charset="0"/>
              </a:rPr>
              <a:t>demyelinating</a:t>
            </a:r>
            <a:r>
              <a:rPr lang="it-IT" sz="2800" b="1" dirty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it-IT" sz="2800" b="1" dirty="0" err="1">
                <a:solidFill>
                  <a:schemeClr val="tx1"/>
                </a:solidFill>
                <a:latin typeface="Arial Narrow" panose="020B0606020202030204" pitchFamily="34" charset="0"/>
              </a:rPr>
              <a:t>lesions</a:t>
            </a:r>
            <a:r>
              <a:rPr lang="it-IT" sz="2800" b="1" dirty="0">
                <a:solidFill>
                  <a:schemeClr val="tx1"/>
                </a:solidFill>
                <a:latin typeface="Arial Narrow" panose="020B0606020202030204" pitchFamily="34" charset="0"/>
              </a:rPr>
              <a:t>: a </a:t>
            </a:r>
            <a:r>
              <a:rPr lang="it-IT" sz="28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double </a:t>
            </a:r>
            <a:r>
              <a:rPr lang="it-IT" sz="2800" b="1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trouble</a:t>
            </a:r>
            <a:r>
              <a:rPr lang="it-IT" sz="2800" b="1" dirty="0" smtClean="0">
                <a:solidFill>
                  <a:schemeClr val="tx1"/>
                </a:solidFill>
              </a:rPr>
              <a:t> ? </a:t>
            </a:r>
            <a:r>
              <a:rPr lang="it-IT" sz="20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Invernizzi P., 2008</a:t>
            </a:r>
            <a:endParaRPr lang="it-IT" sz="20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Fumetto 3 3"/>
          <p:cNvSpPr/>
          <p:nvPr/>
        </p:nvSpPr>
        <p:spPr>
          <a:xfrm>
            <a:off x="6229350" y="0"/>
            <a:ext cx="5238750" cy="2038351"/>
          </a:xfrm>
          <a:prstGeom prst="wedgeEllipseCallout">
            <a:avLst>
              <a:gd name="adj1" fmla="val -32253"/>
              <a:gd name="adj2" fmla="val 818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dirty="0">
                <a:solidFill>
                  <a:schemeClr val="tx1"/>
                </a:solidFill>
                <a:latin typeface="Arial Narrow" panose="020B0606020202030204" pitchFamily="34" charset="0"/>
              </a:rPr>
              <a:t>Multiple Sclerosis and </a:t>
            </a:r>
            <a:r>
              <a:rPr lang="en-GB" sz="2800" b="1" dirty="0" err="1">
                <a:solidFill>
                  <a:schemeClr val="tx1"/>
                </a:solidFill>
                <a:latin typeface="Arial Narrow" panose="020B0606020202030204" pitchFamily="34" charset="0"/>
              </a:rPr>
              <a:t>Fabry</a:t>
            </a:r>
            <a:r>
              <a:rPr lang="en-GB" sz="2800" b="1" dirty="0">
                <a:solidFill>
                  <a:schemeClr val="tx1"/>
                </a:solidFill>
                <a:latin typeface="Arial Narrow" panose="020B0606020202030204" pitchFamily="34" charset="0"/>
              </a:rPr>
              <a:t> Disease, two sides of the coin</a:t>
            </a:r>
            <a:r>
              <a:rPr lang="en-GB" sz="28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? </a:t>
            </a:r>
            <a:r>
              <a:rPr lang="en-GB" sz="20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Russo c, 2018 </a:t>
            </a:r>
            <a:endParaRPr lang="it-IT" sz="20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619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33766" y="-1"/>
            <a:ext cx="2454963" cy="2760319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16365" y="17409"/>
            <a:ext cx="2471105" cy="2742909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20332" y="0"/>
            <a:ext cx="2496034" cy="2760318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2697861"/>
            <a:ext cx="2669913" cy="2921274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669913" y="2692373"/>
            <a:ext cx="2437616" cy="2931058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638079" y="4606806"/>
            <a:ext cx="2424335" cy="2243013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674942" y="17409"/>
            <a:ext cx="2517058" cy="4589398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0"/>
            <a:ext cx="2439961" cy="2760318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087313" y="2760319"/>
            <a:ext cx="2200157" cy="2065174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358423" y="4825492"/>
            <a:ext cx="2257434" cy="2024329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287470" y="2692373"/>
            <a:ext cx="2387472" cy="2133120"/>
          </a:xfrm>
          <a:prstGeom prst="rect">
            <a:avLst/>
          </a:prstGeom>
        </p:spPr>
      </p:pic>
      <p:cxnSp>
        <p:nvCxnSpPr>
          <p:cNvPr id="19" name="Connettore 2 18"/>
          <p:cNvCxnSpPr/>
          <p:nvPr/>
        </p:nvCxnSpPr>
        <p:spPr>
          <a:xfrm>
            <a:off x="9848053" y="734276"/>
            <a:ext cx="584617" cy="43471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reccia a destra 7"/>
          <p:cNvSpPr/>
          <p:nvPr/>
        </p:nvSpPr>
        <p:spPr>
          <a:xfrm>
            <a:off x="147484" y="1696065"/>
            <a:ext cx="324464" cy="206477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3641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9306" y="0"/>
            <a:ext cx="7593308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3857104" y="5253644"/>
            <a:ext cx="8334895" cy="138499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GB" sz="14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11 </a:t>
            </a:r>
            <a:r>
              <a:rPr lang="en-GB" sz="14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Fabry</a:t>
            </a:r>
            <a:r>
              <a:rPr lang="en-GB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 patients </a:t>
            </a:r>
            <a:r>
              <a:rPr lang="en-GB" sz="1400" b="1" i="1" u="sng" dirty="0">
                <a:solidFill>
                  <a:schemeClr val="bg1"/>
                </a:solidFill>
                <a:latin typeface="Arial Narrow" panose="020B0606020202030204" pitchFamily="34" charset="0"/>
              </a:rPr>
              <a:t>misdiagnosed with multiple sclerosis. </a:t>
            </a:r>
            <a:r>
              <a:rPr lang="en-GB" sz="14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Patients </a:t>
            </a:r>
            <a:r>
              <a:rPr lang="en-GB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7, 5, 8 and 9 showed more punctuate and subcortical white matter lesions (yellow circles). </a:t>
            </a:r>
            <a:r>
              <a:rPr lang="en-GB" sz="14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White </a:t>
            </a:r>
            <a:r>
              <a:rPr lang="en-GB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matter lesions in patients 1, </a:t>
            </a:r>
            <a:r>
              <a:rPr lang="en-GB" sz="14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4, and </a:t>
            </a:r>
            <a:r>
              <a:rPr lang="en-GB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3 had a rather confluent, periventricular pattern (red circles). This pattern was associated with ‘‘black holes’’ (white circles) in T1-weighted </a:t>
            </a:r>
            <a:r>
              <a:rPr lang="en-GB" sz="14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images as </a:t>
            </a:r>
            <a:r>
              <a:rPr lang="en-GB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a surrogate of severe demyelination and axonal injury. </a:t>
            </a:r>
            <a:r>
              <a:rPr lang="en-GB" sz="14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Patients </a:t>
            </a:r>
            <a:r>
              <a:rPr lang="en-GB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2, 10, and 11 revealed both disseminated and confluent, </a:t>
            </a:r>
            <a:r>
              <a:rPr lang="en-GB" sz="14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periventricular patterns. </a:t>
            </a:r>
            <a:r>
              <a:rPr lang="en-GB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Only patient 6 showed an uncommon image with a severe, asymmetrical involvement of cortical, subcortical, and basal </a:t>
            </a:r>
            <a:r>
              <a:rPr lang="en-GB" sz="14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ganglia  </a:t>
            </a:r>
            <a:r>
              <a:rPr lang="it-IT" sz="1400" b="1" dirty="0" err="1" smtClean="0">
                <a:solidFill>
                  <a:schemeClr val="bg1"/>
                </a:solidFill>
                <a:latin typeface="Arial Narrow" panose="020B0606020202030204" pitchFamily="34" charset="0"/>
              </a:rPr>
              <a:t>tissues</a:t>
            </a:r>
            <a:r>
              <a:rPr lang="it-IT" sz="14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. GAD NEGATIVE.  Pz. 3 :Bande positive</a:t>
            </a:r>
            <a:endParaRPr lang="it-IT" sz="14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149901" y="1"/>
            <a:ext cx="2044659" cy="275818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GB" sz="2400" b="1" dirty="0" err="1">
                <a:solidFill>
                  <a:schemeClr val="tx1"/>
                </a:solidFill>
                <a:latin typeface="Arial Narrow" panose="020B0606020202030204" pitchFamily="34" charset="0"/>
              </a:rPr>
              <a:t>Fabry</a:t>
            </a:r>
            <a:r>
              <a:rPr lang="en-GB" sz="2400" b="1" dirty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en-GB" sz="24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Disease: Underestimated </a:t>
            </a:r>
            <a:r>
              <a:rPr lang="en-GB" sz="2400" b="1" dirty="0">
                <a:solidFill>
                  <a:schemeClr val="tx1"/>
                </a:solidFill>
                <a:latin typeface="Arial Narrow" panose="020B0606020202030204" pitchFamily="34" charset="0"/>
              </a:rPr>
              <a:t>in the d</a:t>
            </a:r>
            <a:r>
              <a:rPr lang="en-GB" sz="24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ifferential </a:t>
            </a:r>
            <a:r>
              <a:rPr lang="it-IT" sz="2400" b="1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Diagnosis</a:t>
            </a:r>
            <a:r>
              <a:rPr lang="it-IT" sz="24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of MS </a:t>
            </a:r>
            <a:r>
              <a:rPr lang="it-IT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? </a:t>
            </a:r>
          </a:p>
          <a:p>
            <a:pPr algn="just"/>
            <a:r>
              <a:rPr lang="it-IT" sz="1600" b="1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PLOSone</a:t>
            </a:r>
            <a:r>
              <a:rPr lang="it-IT" sz="16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Agosto 2013</a:t>
            </a:r>
            <a:endParaRPr lang="it-IT" sz="16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3145" y="1217613"/>
            <a:ext cx="1825972" cy="2211387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10213145" y="3429000"/>
            <a:ext cx="1825972" cy="65063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T1: </a:t>
            </a:r>
            <a:r>
              <a:rPr lang="it-IT" b="1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iperintensità</a:t>
            </a:r>
            <a:r>
              <a:rPr lang="it-IT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Pulvinar (25%)</a:t>
            </a:r>
            <a:endParaRPr lang="it-IT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149901" y="2938072"/>
            <a:ext cx="2044659" cy="32798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tx1"/>
                </a:solidFill>
                <a:latin typeface="Arial Narrow" panose="020B0606020202030204" pitchFamily="34" charset="0"/>
              </a:rPr>
              <a:t>M</a:t>
            </a:r>
            <a:r>
              <a:rPr lang="it-IT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alattia </a:t>
            </a:r>
            <a:r>
              <a:rPr lang="it-IT" b="1" dirty="0">
                <a:solidFill>
                  <a:schemeClr val="tx1"/>
                </a:solidFill>
                <a:latin typeface="Arial Narrow" panose="020B0606020202030204" pitchFamily="34" charset="0"/>
              </a:rPr>
              <a:t>di </a:t>
            </a:r>
            <a:r>
              <a:rPr lang="it-IT" b="1" dirty="0" err="1">
                <a:solidFill>
                  <a:schemeClr val="tx1"/>
                </a:solidFill>
                <a:latin typeface="Arial Narrow" panose="020B0606020202030204" pitchFamily="34" charset="0"/>
              </a:rPr>
              <a:t>Fabry</a:t>
            </a:r>
            <a:r>
              <a:rPr lang="it-IT" b="1" dirty="0">
                <a:solidFill>
                  <a:schemeClr val="tx1"/>
                </a:solidFill>
                <a:latin typeface="Arial Narrow" panose="020B0606020202030204" pitchFamily="34" charset="0"/>
              </a:rPr>
              <a:t> (deficit recessivo Xq22.1 -</a:t>
            </a:r>
            <a:r>
              <a:rPr lang="it-IT" b="1" dirty="0" err="1">
                <a:solidFill>
                  <a:schemeClr val="tx1"/>
                </a:solidFill>
                <a:latin typeface="Arial Narrow" panose="020B0606020202030204" pitchFamily="34" charset="0"/>
              </a:rPr>
              <a:t>linked</a:t>
            </a:r>
            <a:r>
              <a:rPr lang="it-IT" b="1" dirty="0">
                <a:solidFill>
                  <a:schemeClr val="tx1"/>
                </a:solidFill>
                <a:latin typeface="Arial Narrow" panose="020B0606020202030204" pitchFamily="34" charset="0"/>
              </a:rPr>
              <a:t> di a-</a:t>
            </a:r>
            <a:r>
              <a:rPr lang="it-IT" b="1" dirty="0" err="1">
                <a:solidFill>
                  <a:schemeClr val="tx1"/>
                </a:solidFill>
                <a:latin typeface="Arial Narrow" panose="020B0606020202030204" pitchFamily="34" charset="0"/>
              </a:rPr>
              <a:t>galattosidasi</a:t>
            </a:r>
            <a:r>
              <a:rPr lang="it-IT" b="1" dirty="0">
                <a:solidFill>
                  <a:schemeClr val="tx1"/>
                </a:solidFill>
                <a:latin typeface="Arial Narrow" panose="020B0606020202030204" pitchFamily="34" charset="0"/>
              </a:rPr>
              <a:t> A </a:t>
            </a:r>
            <a:r>
              <a:rPr lang="it-IT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lisosomiale.  Accumulo Gb3 </a:t>
            </a:r>
            <a:r>
              <a:rPr lang="it-IT" b="1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ceramide</a:t>
            </a:r>
            <a:r>
              <a:rPr lang="it-IT" b="1" dirty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it-IT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endoteliale, </a:t>
            </a:r>
            <a:r>
              <a:rPr lang="it-IT" b="1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podociti</a:t>
            </a:r>
            <a:r>
              <a:rPr lang="it-IT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, </a:t>
            </a:r>
            <a:r>
              <a:rPr lang="it-IT" b="1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cardiomiociti</a:t>
            </a:r>
            <a:endParaRPr lang="it-IT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Freccia a sinistra 9"/>
          <p:cNvSpPr/>
          <p:nvPr/>
        </p:nvSpPr>
        <p:spPr>
          <a:xfrm>
            <a:off x="8324603" y="2422566"/>
            <a:ext cx="950026" cy="33562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B.O. </a:t>
            </a:r>
            <a:r>
              <a:rPr lang="it-IT" dirty="0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37608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24538" y="0"/>
            <a:ext cx="7418075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3857104" y="5253644"/>
            <a:ext cx="8334895" cy="138499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GB" sz="14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11 </a:t>
            </a:r>
            <a:r>
              <a:rPr lang="en-GB" sz="14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Fabry</a:t>
            </a:r>
            <a:r>
              <a:rPr lang="en-GB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 patients </a:t>
            </a:r>
            <a:r>
              <a:rPr lang="en-GB" sz="1400" b="1" i="1" u="sng" dirty="0">
                <a:solidFill>
                  <a:schemeClr val="bg1"/>
                </a:solidFill>
                <a:latin typeface="Arial Narrow" panose="020B0606020202030204" pitchFamily="34" charset="0"/>
              </a:rPr>
              <a:t>misdiagnosed with multiple sclerosis. </a:t>
            </a:r>
            <a:r>
              <a:rPr lang="en-GB" sz="14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Patients </a:t>
            </a:r>
            <a:r>
              <a:rPr lang="en-GB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7, 5, 8 and 9 showed more punctuate and subcortical white matter lesions (yellow circles). </a:t>
            </a:r>
            <a:r>
              <a:rPr lang="en-GB" sz="14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White </a:t>
            </a:r>
            <a:r>
              <a:rPr lang="en-GB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matter lesions in patients 1, </a:t>
            </a:r>
            <a:r>
              <a:rPr lang="en-GB" sz="14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4, and </a:t>
            </a:r>
            <a:r>
              <a:rPr lang="en-GB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3 had a rather confluent, periventricular pattern (red circles). This pattern was associated with ‘‘black holes’’ (white circles) in T1-weighted </a:t>
            </a:r>
            <a:r>
              <a:rPr lang="en-GB" sz="14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images as </a:t>
            </a:r>
            <a:r>
              <a:rPr lang="en-GB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a surrogate of severe demyelination and axonal injury. </a:t>
            </a:r>
            <a:r>
              <a:rPr lang="en-GB" sz="14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Patients </a:t>
            </a:r>
            <a:r>
              <a:rPr lang="en-GB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2, 10, and 11 revealed both disseminated and confluent, </a:t>
            </a:r>
            <a:r>
              <a:rPr lang="en-GB" sz="14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periventricular patterns. </a:t>
            </a:r>
            <a:r>
              <a:rPr lang="en-GB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Only patient 6 showed an uncommon image with a severe, asymmetrical involvement of cortical, subcortical, and basal </a:t>
            </a:r>
            <a:r>
              <a:rPr lang="en-GB" sz="14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ganglia  </a:t>
            </a:r>
            <a:r>
              <a:rPr lang="it-IT" sz="1400" b="1" dirty="0" err="1" smtClean="0">
                <a:solidFill>
                  <a:schemeClr val="bg1"/>
                </a:solidFill>
                <a:latin typeface="Arial Narrow" panose="020B0606020202030204" pitchFamily="34" charset="0"/>
              </a:rPr>
              <a:t>tissues</a:t>
            </a:r>
            <a:r>
              <a:rPr lang="it-IT" sz="14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. GAD NEGATIVE.  Pz. 3 :Bande positive</a:t>
            </a:r>
            <a:endParaRPr lang="it-IT" sz="14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149902" y="1"/>
            <a:ext cx="2199404" cy="275818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GB" sz="2400" b="1" dirty="0" err="1">
                <a:solidFill>
                  <a:schemeClr val="tx1"/>
                </a:solidFill>
                <a:latin typeface="Arial Narrow" panose="020B0606020202030204" pitchFamily="34" charset="0"/>
              </a:rPr>
              <a:t>Fabry</a:t>
            </a:r>
            <a:r>
              <a:rPr lang="en-GB" sz="2400" b="1" dirty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en-GB" sz="24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Disease: Underestimated </a:t>
            </a:r>
            <a:r>
              <a:rPr lang="en-GB" sz="2400" b="1" dirty="0">
                <a:solidFill>
                  <a:schemeClr val="tx1"/>
                </a:solidFill>
                <a:latin typeface="Arial Narrow" panose="020B0606020202030204" pitchFamily="34" charset="0"/>
              </a:rPr>
              <a:t>in the d</a:t>
            </a:r>
            <a:r>
              <a:rPr lang="en-GB" sz="24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ifferential </a:t>
            </a:r>
            <a:r>
              <a:rPr lang="it-IT" sz="2400" b="1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Diagnosis</a:t>
            </a:r>
            <a:r>
              <a:rPr lang="it-IT" sz="24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of MS </a:t>
            </a:r>
            <a:r>
              <a:rPr lang="it-IT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? </a:t>
            </a:r>
          </a:p>
          <a:p>
            <a:pPr algn="just"/>
            <a:r>
              <a:rPr lang="it-IT" sz="1600" b="1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PLOSone</a:t>
            </a:r>
            <a:r>
              <a:rPr lang="it-IT" sz="16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Agosto 2013</a:t>
            </a:r>
            <a:endParaRPr lang="it-IT" sz="16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942614" y="1379095"/>
            <a:ext cx="2096503" cy="2539020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9942614" y="3918114"/>
            <a:ext cx="2096503" cy="62390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T1: </a:t>
            </a:r>
            <a:r>
              <a:rPr lang="it-IT" b="1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iperintensità</a:t>
            </a:r>
            <a:r>
              <a:rPr lang="it-IT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Pulvinar (25%)</a:t>
            </a:r>
            <a:endParaRPr lang="it-IT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149901" y="2938071"/>
            <a:ext cx="2374637" cy="27378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tx1"/>
                </a:solidFill>
                <a:latin typeface="Arial Narrow" panose="020B0606020202030204" pitchFamily="34" charset="0"/>
              </a:rPr>
              <a:t>M</a:t>
            </a:r>
            <a:r>
              <a:rPr lang="it-IT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alattia </a:t>
            </a:r>
            <a:r>
              <a:rPr lang="it-IT" b="1" dirty="0">
                <a:solidFill>
                  <a:schemeClr val="tx1"/>
                </a:solidFill>
                <a:latin typeface="Arial Narrow" panose="020B0606020202030204" pitchFamily="34" charset="0"/>
              </a:rPr>
              <a:t>di </a:t>
            </a:r>
            <a:r>
              <a:rPr lang="it-IT" b="1" dirty="0" err="1">
                <a:solidFill>
                  <a:schemeClr val="tx1"/>
                </a:solidFill>
                <a:latin typeface="Arial Narrow" panose="020B0606020202030204" pitchFamily="34" charset="0"/>
              </a:rPr>
              <a:t>Fabry</a:t>
            </a:r>
            <a:r>
              <a:rPr lang="it-IT" b="1" dirty="0">
                <a:solidFill>
                  <a:schemeClr val="tx1"/>
                </a:solidFill>
                <a:latin typeface="Arial Narrow" panose="020B0606020202030204" pitchFamily="34" charset="0"/>
              </a:rPr>
              <a:t> (deficit recessivo Xq22.1 -</a:t>
            </a:r>
            <a:r>
              <a:rPr lang="it-IT" b="1" dirty="0" err="1">
                <a:solidFill>
                  <a:schemeClr val="tx1"/>
                </a:solidFill>
                <a:latin typeface="Arial Narrow" panose="020B0606020202030204" pitchFamily="34" charset="0"/>
              </a:rPr>
              <a:t>linked</a:t>
            </a:r>
            <a:r>
              <a:rPr lang="it-IT" b="1" dirty="0">
                <a:solidFill>
                  <a:schemeClr val="tx1"/>
                </a:solidFill>
                <a:latin typeface="Arial Narrow" panose="020B0606020202030204" pitchFamily="34" charset="0"/>
              </a:rPr>
              <a:t> di a-</a:t>
            </a:r>
            <a:r>
              <a:rPr lang="it-IT" b="1" dirty="0" err="1">
                <a:solidFill>
                  <a:schemeClr val="tx1"/>
                </a:solidFill>
                <a:latin typeface="Arial Narrow" panose="020B0606020202030204" pitchFamily="34" charset="0"/>
              </a:rPr>
              <a:t>galattosidasi</a:t>
            </a:r>
            <a:r>
              <a:rPr lang="it-IT" b="1" dirty="0">
                <a:solidFill>
                  <a:schemeClr val="tx1"/>
                </a:solidFill>
                <a:latin typeface="Arial Narrow" panose="020B0606020202030204" pitchFamily="34" charset="0"/>
              </a:rPr>
              <a:t> A </a:t>
            </a:r>
            <a:r>
              <a:rPr lang="it-IT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lisosomiale.  Accumulo Gb3 </a:t>
            </a:r>
            <a:r>
              <a:rPr lang="it-IT" b="1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ceramide</a:t>
            </a:r>
            <a:r>
              <a:rPr lang="it-IT" b="1" dirty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it-IT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endotelio, </a:t>
            </a:r>
            <a:r>
              <a:rPr lang="it-IT" b="1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podociti</a:t>
            </a:r>
            <a:r>
              <a:rPr lang="it-IT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, </a:t>
            </a:r>
            <a:r>
              <a:rPr lang="it-IT" b="1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cardiomiociti</a:t>
            </a:r>
            <a:r>
              <a:rPr lang="it-IT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. Incidenza: 1/3100 nati, in Italia</a:t>
            </a:r>
            <a:endParaRPr lang="it-IT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Freccia a sinistra 9"/>
          <p:cNvSpPr/>
          <p:nvPr/>
        </p:nvSpPr>
        <p:spPr>
          <a:xfrm>
            <a:off x="8324603" y="2422566"/>
            <a:ext cx="950026" cy="51550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B.O. </a:t>
            </a:r>
            <a:r>
              <a:rPr lang="it-IT" dirty="0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2016227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12192000" cy="6857999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477078" y="159025"/>
            <a:ext cx="9521687" cy="37104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it-IT" sz="2000" b="1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algn="just"/>
            <a:r>
              <a:rPr lang="it-IT" sz="20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Donna</a:t>
            </a:r>
            <a:r>
              <a:rPr lang="it-IT" sz="2000" b="1" dirty="0">
                <a:solidFill>
                  <a:schemeClr val="tx1"/>
                </a:solidFill>
                <a:latin typeface="Arial Narrow" panose="020B0606020202030204" pitchFamily="34" charset="0"/>
              </a:rPr>
              <a:t>, </a:t>
            </a:r>
            <a:r>
              <a:rPr lang="it-IT" sz="20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55 anni. Ipertesa in terapia, </a:t>
            </a:r>
            <a:r>
              <a:rPr lang="it-IT" sz="2000" b="1" dirty="0">
                <a:solidFill>
                  <a:schemeClr val="tx1"/>
                </a:solidFill>
                <a:latin typeface="Arial Narrow" panose="020B0606020202030204" pitchFamily="34" charset="0"/>
              </a:rPr>
              <a:t>fumatrice, </a:t>
            </a:r>
            <a:r>
              <a:rPr lang="it-IT" sz="2000" b="1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distiroidea</a:t>
            </a:r>
            <a:r>
              <a:rPr lang="it-IT" sz="20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. Soffre di coliche renali e ha alterazioni alvo (diarrea episodica). Il padre: PM e ha avuto un ictus; 2 cugini:  un trapianto renale. Fin da ragazzina riferisce un generico impaccio nel cammino. </a:t>
            </a:r>
            <a:r>
              <a:rPr lang="it-IT" sz="2000" b="1" u="sng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A 27 anni, a 7 mesi  dal parto, </a:t>
            </a:r>
            <a:r>
              <a:rPr lang="it-IT" sz="20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diagnosi </a:t>
            </a:r>
            <a:r>
              <a:rPr lang="it-IT" sz="2000" b="1" dirty="0">
                <a:solidFill>
                  <a:schemeClr val="tx1"/>
                </a:solidFill>
                <a:latin typeface="Arial Narrow" panose="020B0606020202030204" pitchFamily="34" charset="0"/>
              </a:rPr>
              <a:t>di NORB </a:t>
            </a:r>
            <a:r>
              <a:rPr lang="it-IT" sz="2000" b="1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ODx</a:t>
            </a:r>
            <a:r>
              <a:rPr lang="it-IT" sz="20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(visus 5/10, dolore e discromatopsia, PEV alterati). </a:t>
            </a:r>
            <a:r>
              <a:rPr lang="it-IT" sz="2000" b="1" u="sng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20 </a:t>
            </a:r>
            <a:r>
              <a:rPr lang="it-IT" sz="2000" b="1" u="sng" dirty="0">
                <a:solidFill>
                  <a:schemeClr val="tx1"/>
                </a:solidFill>
                <a:latin typeface="Arial Narrow" panose="020B0606020202030204" pitchFamily="34" charset="0"/>
              </a:rPr>
              <a:t>anni </a:t>
            </a:r>
            <a:r>
              <a:rPr lang="it-IT" sz="2000" b="1" dirty="0">
                <a:solidFill>
                  <a:schemeClr val="tx1"/>
                </a:solidFill>
                <a:latin typeface="Arial Narrow" panose="020B0606020202030204" pitchFamily="34" charset="0"/>
              </a:rPr>
              <a:t>dopo </a:t>
            </a:r>
            <a:r>
              <a:rPr lang="it-IT" sz="20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(Febbraio 2013</a:t>
            </a:r>
            <a:r>
              <a:rPr lang="it-IT" sz="2000" b="1" dirty="0">
                <a:solidFill>
                  <a:schemeClr val="tx1"/>
                </a:solidFill>
                <a:latin typeface="Arial Narrow" panose="020B0606020202030204" pitchFamily="34" charset="0"/>
              </a:rPr>
              <a:t>) iniziava </a:t>
            </a:r>
            <a:r>
              <a:rPr lang="it-IT" sz="20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un modesto disequilibrio, con </a:t>
            </a:r>
            <a:r>
              <a:rPr lang="it-IT" sz="2000" b="1" dirty="0">
                <a:solidFill>
                  <a:schemeClr val="tx1"/>
                </a:solidFill>
                <a:latin typeface="Arial Narrow" panose="020B0606020202030204" pitchFamily="34" charset="0"/>
              </a:rPr>
              <a:t>sensazione di persistente </a:t>
            </a:r>
            <a:r>
              <a:rPr lang="it-IT" sz="20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sbandamento;  </a:t>
            </a:r>
            <a:r>
              <a:rPr lang="it-IT" sz="2000" b="1" dirty="0">
                <a:solidFill>
                  <a:schemeClr val="tx1"/>
                </a:solidFill>
                <a:latin typeface="Arial Narrow" panose="020B0606020202030204" pitchFamily="34" charset="0"/>
              </a:rPr>
              <a:t>dolori urenti alle caviglie, specie nel cammino e nell’esercizio (ballo), poi anche alle mani con carattere </a:t>
            </a:r>
            <a:r>
              <a:rPr lang="it-IT" sz="20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subcontinuo, maggiori al freddo, ma anche in estate e nell’esercizio fisico. Riduzione della sudorazione. EON: deambulazione rallentata, più sul lato DS. Arti </a:t>
            </a:r>
            <a:r>
              <a:rPr lang="it-IT" sz="2000" b="1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sup</a:t>
            </a:r>
            <a:r>
              <a:rPr lang="it-IT" sz="20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. mano cava </a:t>
            </a:r>
            <a:r>
              <a:rPr lang="it-IT" sz="2000" b="1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ds</a:t>
            </a:r>
            <a:r>
              <a:rPr lang="it-IT" sz="20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. </a:t>
            </a:r>
            <a:r>
              <a:rPr lang="it-IT" sz="2000" b="1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Mingazzini</a:t>
            </a:r>
            <a:r>
              <a:rPr lang="it-IT" sz="20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II </a:t>
            </a:r>
            <a:r>
              <a:rPr lang="it-IT" sz="2000" b="1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slivellamento</a:t>
            </a:r>
            <a:r>
              <a:rPr lang="it-IT" sz="20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entro 5 sec., mantenuto. Parestesie a calza. Non segni cerebello piramidali. Oscillazioni in </a:t>
            </a:r>
            <a:r>
              <a:rPr lang="it-IT" sz="2000" b="1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Romberg</a:t>
            </a:r>
            <a:r>
              <a:rPr lang="it-IT" sz="20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. RCP in flessione. PEV: P100 modesta alterazione OD. </a:t>
            </a:r>
            <a:endParaRPr lang="it-IT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477078" y="3958683"/>
            <a:ext cx="9521688" cy="220794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it-IT" sz="20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EMG negativa. RM 2013 focali </a:t>
            </a:r>
            <a:r>
              <a:rPr lang="it-IT" sz="2000" b="1" dirty="0">
                <a:solidFill>
                  <a:schemeClr val="tx1"/>
                </a:solidFill>
                <a:latin typeface="Arial Narrow" panose="020B0606020202030204" pitchFamily="34" charset="0"/>
              </a:rPr>
              <a:t>alterazioni della sostanza bianca prevalenti nei centri semiovali, alcune trasversali al corpo calloso</a:t>
            </a:r>
            <a:r>
              <a:rPr lang="it-IT" sz="20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, </a:t>
            </a:r>
            <a:r>
              <a:rPr lang="it-IT" sz="2000" b="1" dirty="0">
                <a:solidFill>
                  <a:schemeClr val="tx1"/>
                </a:solidFill>
                <a:latin typeface="Arial Narrow" panose="020B0606020202030204" pitchFamily="34" charset="0"/>
              </a:rPr>
              <a:t>anche </a:t>
            </a:r>
            <a:r>
              <a:rPr lang="it-IT" sz="2000" b="1" dirty="0" err="1">
                <a:solidFill>
                  <a:schemeClr val="tx1"/>
                </a:solidFill>
                <a:latin typeface="Arial Narrow" panose="020B0606020202030204" pitchFamily="34" charset="0"/>
              </a:rPr>
              <a:t>iuxtacorticali</a:t>
            </a:r>
            <a:r>
              <a:rPr lang="it-IT" sz="2000" b="1" dirty="0">
                <a:solidFill>
                  <a:schemeClr val="tx1"/>
                </a:solidFill>
                <a:latin typeface="Arial Narrow" panose="020B0606020202030204" pitchFamily="34" charset="0"/>
              </a:rPr>
              <a:t>, prive di </a:t>
            </a:r>
            <a:r>
              <a:rPr lang="it-IT" sz="20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impregnazione. </a:t>
            </a:r>
            <a:r>
              <a:rPr lang="it-IT" sz="2000" b="1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Rm</a:t>
            </a:r>
            <a:r>
              <a:rPr lang="it-IT" sz="20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cervicale: </a:t>
            </a:r>
            <a:r>
              <a:rPr lang="it-IT" sz="2000" b="1" i="1" u="sng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minime </a:t>
            </a:r>
            <a:r>
              <a:rPr lang="it-IT" sz="20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alterazioni midollari </a:t>
            </a:r>
            <a:r>
              <a:rPr lang="it-IT" sz="2000" b="1" i="1" u="sng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C4 DX</a:t>
            </a:r>
            <a:r>
              <a:rPr lang="it-IT" sz="2000" b="1" i="1" u="sng" dirty="0">
                <a:solidFill>
                  <a:schemeClr val="tx1"/>
                </a:solidFill>
                <a:latin typeface="Arial Narrow" panose="020B0606020202030204" pitchFamily="34" charset="0"/>
              </a:rPr>
              <a:t> e</a:t>
            </a:r>
            <a:r>
              <a:rPr lang="it-IT" sz="2000" b="1" i="1" u="sng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it-IT" sz="2000" b="1" i="1" u="sng" dirty="0">
                <a:solidFill>
                  <a:schemeClr val="tx1"/>
                </a:solidFill>
                <a:latin typeface="Arial Narrow" panose="020B0606020202030204" pitchFamily="34" charset="0"/>
              </a:rPr>
              <a:t>C2 – C3 SX</a:t>
            </a:r>
            <a:r>
              <a:rPr lang="it-IT" sz="2000" b="1" u="sng" dirty="0">
                <a:solidFill>
                  <a:schemeClr val="tx1"/>
                </a:solidFill>
                <a:latin typeface="Arial Narrow" panose="020B0606020202030204" pitchFamily="34" charset="0"/>
              </a:rPr>
              <a:t>. </a:t>
            </a:r>
            <a:endParaRPr lang="it-IT" sz="2000" b="1" u="sng" dirty="0">
              <a:solidFill>
                <a:schemeClr val="tx1"/>
              </a:solidFill>
            </a:endParaRPr>
          </a:p>
          <a:p>
            <a:pPr algn="just"/>
            <a:r>
              <a:rPr lang="it-IT" sz="20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Liquor</a:t>
            </a:r>
            <a:r>
              <a:rPr lang="it-IT" sz="2000" b="1" dirty="0">
                <a:solidFill>
                  <a:schemeClr val="tx1"/>
                </a:solidFill>
                <a:latin typeface="Arial Narrow" panose="020B0606020202030204" pitchFamily="34" charset="0"/>
              </a:rPr>
              <a:t>: </a:t>
            </a:r>
            <a:r>
              <a:rPr lang="it-IT" sz="20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Link e BO negative. SM primaria ?. RM 2014 stabile; nel 2015 il </a:t>
            </a:r>
            <a:r>
              <a:rPr lang="it-IT" sz="2000" b="1" dirty="0">
                <a:solidFill>
                  <a:schemeClr val="tx1"/>
                </a:solidFill>
                <a:latin typeface="Arial Narrow" panose="020B0606020202030204" pitchFamily="34" charset="0"/>
              </a:rPr>
              <a:t>carico lesionale appariva appena </a:t>
            </a:r>
            <a:r>
              <a:rPr lang="it-IT" sz="20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modificato per ingrandimento di 1 lesione in sede frontale sinistra. Mai assunzione di gadolinio ne’ DWI positive. Nel 3.2019 RM encefalo cervicale stabili.</a:t>
            </a:r>
          </a:p>
        </p:txBody>
      </p:sp>
    </p:spTree>
    <p:extLst>
      <p:ext uri="{BB962C8B-B14F-4D97-AF65-F5344CB8AC3E}">
        <p14:creationId xmlns:p14="http://schemas.microsoft.com/office/powerpoint/2010/main" val="3624582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236290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290" y="0"/>
            <a:ext cx="5143500" cy="6858000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9379790" y="-1"/>
            <a:ext cx="2812210" cy="476894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it-IT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2018-2019 A) Intenso prurito,  con lesioni da grattamento. </a:t>
            </a:r>
            <a:r>
              <a:rPr lang="it-IT" b="1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Acroparestesie</a:t>
            </a:r>
            <a:r>
              <a:rPr lang="it-IT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croniche accompagnate da crisi dolorose agli arti inferiori.</a:t>
            </a:r>
          </a:p>
          <a:p>
            <a:pPr algn="just"/>
            <a:r>
              <a:rPr lang="it-IT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(B) </a:t>
            </a:r>
            <a:r>
              <a:rPr lang="it-IT" b="1" u="sng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Visita dermatologica</a:t>
            </a:r>
            <a:r>
              <a:rPr lang="it-IT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: da 5 anni all’esposizione a fonti di calore compaiono  sulle caviglie e sulle cosce lesioni eritematose infiltrate con confluenza di tipo </a:t>
            </a:r>
            <a:r>
              <a:rPr lang="it-IT" b="1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livetoide</a:t>
            </a:r>
            <a:r>
              <a:rPr lang="it-IT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 Biopsia: vasi capillari dilatati senza infiltrato cellulare. </a:t>
            </a:r>
            <a:r>
              <a:rPr lang="it-IT" b="1" dirty="0" err="1">
                <a:solidFill>
                  <a:schemeClr val="tx1"/>
                </a:solidFill>
                <a:latin typeface="Arial Narrow" panose="020B0606020202030204" pitchFamily="34" charset="0"/>
              </a:rPr>
              <a:t>L</a:t>
            </a:r>
            <a:r>
              <a:rPr lang="it-IT" b="1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ivedo</a:t>
            </a:r>
            <a:r>
              <a:rPr lang="it-IT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it-IT" b="1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reticularis</a:t>
            </a:r>
            <a:r>
              <a:rPr lang="it-IT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. Angiomi rubino addominali. </a:t>
            </a:r>
          </a:p>
          <a:p>
            <a:pPr algn="just"/>
            <a:r>
              <a:rPr lang="it-IT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endParaRPr lang="it-IT" b="1" i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9379790" y="4953000"/>
            <a:ext cx="2812210" cy="190499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</a:rPr>
              <a:t>Visita oculistica: 10/10 OO. </a:t>
            </a:r>
            <a:r>
              <a:rPr lang="it-IT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</a:rPr>
              <a:t>N</a:t>
            </a:r>
            <a:r>
              <a:rPr lang="it-IT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</a:rPr>
              <a:t>on alterazioni corneali, ne’ del </a:t>
            </a:r>
            <a:r>
              <a:rPr lang="it-IT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</a:rPr>
              <a:t>fundus</a:t>
            </a:r>
            <a:r>
              <a:rPr lang="it-IT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</a:rPr>
              <a:t>. Tortuosità vasi congiuntivali.  </a:t>
            </a:r>
          </a:p>
          <a:p>
            <a:pPr algn="ctr"/>
            <a:r>
              <a:rPr lang="it-IT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</a:rPr>
              <a:t>Audiogramma: lieve calo Ds. </a:t>
            </a:r>
            <a:endParaRPr lang="it-IT" b="1" dirty="0">
              <a:solidFill>
                <a:schemeClr val="tx1">
                  <a:lumMod val="95000"/>
                  <a:lumOff val="5000"/>
                </a:scheme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3860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748" y="258417"/>
            <a:ext cx="2777490" cy="3140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26263" y="268150"/>
            <a:ext cx="2817350" cy="3190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61043" y="296312"/>
            <a:ext cx="2667208" cy="3162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322904" y="258419"/>
            <a:ext cx="2590801" cy="3200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8174" y="3586926"/>
            <a:ext cx="2945918" cy="3271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19002" y="3558830"/>
            <a:ext cx="2570360" cy="3299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99146" y="3586926"/>
            <a:ext cx="2629105" cy="3271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331914" y="3586926"/>
            <a:ext cx="2601048" cy="3271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134772" y="3458817"/>
            <a:ext cx="2905125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Freccia a destra 1"/>
          <p:cNvSpPr/>
          <p:nvPr/>
        </p:nvSpPr>
        <p:spPr>
          <a:xfrm>
            <a:off x="1758463" y="4853354"/>
            <a:ext cx="548640" cy="28135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Freccia a destra 11"/>
          <p:cNvSpPr/>
          <p:nvPr/>
        </p:nvSpPr>
        <p:spPr>
          <a:xfrm>
            <a:off x="376327" y="2152357"/>
            <a:ext cx="439599" cy="32355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400816"/>
            <a:ext cx="2862470" cy="3457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77444" y="0"/>
            <a:ext cx="4314556" cy="4105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3776250" cy="3478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62740" y="3458818"/>
            <a:ext cx="3780608" cy="3399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92505" y="3896139"/>
            <a:ext cx="3131491" cy="2961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077325" y="3990975"/>
            <a:ext cx="3114675" cy="286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76250" y="0"/>
            <a:ext cx="4075663" cy="3955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Freccia a destra 1"/>
          <p:cNvSpPr/>
          <p:nvPr/>
        </p:nvSpPr>
        <p:spPr>
          <a:xfrm>
            <a:off x="618979" y="4529797"/>
            <a:ext cx="675250" cy="42203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Freccia a destra 9"/>
          <p:cNvSpPr/>
          <p:nvPr/>
        </p:nvSpPr>
        <p:spPr>
          <a:xfrm>
            <a:off x="995137" y="1074979"/>
            <a:ext cx="506437" cy="422031"/>
          </a:xfrm>
          <a:prstGeom prst="rightArrow">
            <a:avLst>
              <a:gd name="adj1" fmla="val 50000"/>
              <a:gd name="adj2" fmla="val 46667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Freccia a destra 10"/>
          <p:cNvSpPr/>
          <p:nvPr/>
        </p:nvSpPr>
        <p:spPr>
          <a:xfrm rot="19724558">
            <a:off x="5058291" y="1773911"/>
            <a:ext cx="506437" cy="32646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Freccia a destra 11"/>
          <p:cNvSpPr/>
          <p:nvPr/>
        </p:nvSpPr>
        <p:spPr>
          <a:xfrm rot="19724558">
            <a:off x="3901485" y="5534455"/>
            <a:ext cx="694373" cy="41354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Freccia a destra 12"/>
          <p:cNvSpPr/>
          <p:nvPr/>
        </p:nvSpPr>
        <p:spPr>
          <a:xfrm rot="19724558">
            <a:off x="9681911" y="1989437"/>
            <a:ext cx="594420" cy="35266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688" y="505822"/>
            <a:ext cx="2126354" cy="6011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74432" y="505823"/>
            <a:ext cx="2237387" cy="6014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45426" y="505822"/>
            <a:ext cx="1704769" cy="5994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157" y="505822"/>
            <a:ext cx="1679920" cy="5994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669998" y="505822"/>
            <a:ext cx="2263584" cy="5954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377688" y="234177"/>
            <a:ext cx="4734131" cy="2716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2014    RM </a:t>
            </a:r>
            <a:r>
              <a:rPr lang="it-IT" dirty="0" err="1" smtClean="0"/>
              <a:t>Stir</a:t>
            </a:r>
            <a:r>
              <a:rPr lang="it-IT" dirty="0" smtClean="0"/>
              <a:t> Cervicale DX   </a:t>
            </a:r>
            <a:endParaRPr lang="it-IT" dirty="0"/>
          </a:p>
        </p:txBody>
      </p:sp>
      <p:sp>
        <p:nvSpPr>
          <p:cNvPr id="3" name="Rettangolo 2"/>
          <p:cNvSpPr/>
          <p:nvPr/>
        </p:nvSpPr>
        <p:spPr>
          <a:xfrm>
            <a:off x="5645426" y="234177"/>
            <a:ext cx="1704769" cy="2716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2019</a:t>
            </a:r>
            <a:endParaRPr lang="it-IT" dirty="0"/>
          </a:p>
        </p:txBody>
      </p:sp>
      <p:sp>
        <p:nvSpPr>
          <p:cNvPr id="4" name="Rettangolo 3"/>
          <p:cNvSpPr/>
          <p:nvPr/>
        </p:nvSpPr>
        <p:spPr>
          <a:xfrm>
            <a:off x="7812157" y="234177"/>
            <a:ext cx="4121425" cy="2716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2019 STIR e </a:t>
            </a:r>
            <a:r>
              <a:rPr lang="it-IT" dirty="0" err="1" smtClean="0"/>
              <a:t>Flair</a:t>
            </a:r>
            <a:r>
              <a:rPr lang="it-IT" dirty="0" smtClean="0"/>
              <a:t> Cervicale SX</a:t>
            </a:r>
            <a:endParaRPr lang="it-IT" dirty="0"/>
          </a:p>
        </p:txBody>
      </p:sp>
      <p:sp>
        <p:nvSpPr>
          <p:cNvPr id="5" name="Freccia a destra 4"/>
          <p:cNvSpPr/>
          <p:nvPr/>
        </p:nvSpPr>
        <p:spPr>
          <a:xfrm>
            <a:off x="548640" y="2574388"/>
            <a:ext cx="520505" cy="393895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Freccia a destra 10"/>
          <p:cNvSpPr/>
          <p:nvPr/>
        </p:nvSpPr>
        <p:spPr>
          <a:xfrm>
            <a:off x="3287425" y="2574387"/>
            <a:ext cx="520505" cy="393895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Freccia a destra 11"/>
          <p:cNvSpPr/>
          <p:nvPr/>
        </p:nvSpPr>
        <p:spPr>
          <a:xfrm>
            <a:off x="5702471" y="3117888"/>
            <a:ext cx="520505" cy="393895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Freccia a destra 12"/>
          <p:cNvSpPr/>
          <p:nvPr/>
        </p:nvSpPr>
        <p:spPr>
          <a:xfrm>
            <a:off x="7993160" y="2574386"/>
            <a:ext cx="520505" cy="393895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Freccia a destra 13"/>
          <p:cNvSpPr/>
          <p:nvPr/>
        </p:nvSpPr>
        <p:spPr>
          <a:xfrm>
            <a:off x="10027089" y="4232029"/>
            <a:ext cx="520505" cy="393895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178904" y="2136339"/>
            <a:ext cx="9422296" cy="2862322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it-IT" sz="2000" b="1" dirty="0" smtClean="0">
                <a:latin typeface="Arial Narrow" panose="020B0606020202030204" pitchFamily="34" charset="0"/>
              </a:rPr>
              <a:t>Durante il </a:t>
            </a:r>
            <a:r>
              <a:rPr lang="it-IT" sz="2000" b="1" dirty="0" err="1" smtClean="0">
                <a:latin typeface="Arial Narrow" panose="020B0606020202030204" pitchFamily="34" charset="0"/>
              </a:rPr>
              <a:t>follow</a:t>
            </a:r>
            <a:r>
              <a:rPr lang="it-IT" sz="2000" b="1" dirty="0" smtClean="0">
                <a:latin typeface="Arial Narrow" panose="020B0606020202030204" pitchFamily="34" charset="0"/>
              </a:rPr>
              <a:t> up </a:t>
            </a:r>
            <a:r>
              <a:rPr lang="it-IT" sz="2000" b="1" dirty="0" smtClean="0">
                <a:latin typeface="Arial Narrow" panose="020B0606020202030204" pitchFamily="34" charset="0"/>
              </a:rPr>
              <a:t> </a:t>
            </a:r>
            <a:r>
              <a:rPr lang="it-IT" sz="2000" b="1" dirty="0">
                <a:latin typeface="Arial Narrow" panose="020B0606020202030204" pitchFamily="34" charset="0"/>
              </a:rPr>
              <a:t>DMT la storia familiare si è arricchita della diagnosi di </a:t>
            </a:r>
            <a:r>
              <a:rPr lang="it-IT" sz="2000" b="1" dirty="0" err="1">
                <a:latin typeface="Arial Narrow" panose="020B0606020202030204" pitchFamily="34" charset="0"/>
              </a:rPr>
              <a:t>Fabry</a:t>
            </a:r>
            <a:r>
              <a:rPr lang="it-IT" sz="2000" b="1" dirty="0">
                <a:latin typeface="Arial Narrow" panose="020B0606020202030204" pitchFamily="34" charset="0"/>
              </a:rPr>
              <a:t> allo screening neonatale del nipotino ed è stata </a:t>
            </a:r>
            <a:r>
              <a:rPr lang="it-IT" sz="2000" b="1" dirty="0" smtClean="0">
                <a:latin typeface="Arial Narrow" panose="020B0606020202030204" pitchFamily="34" charset="0"/>
              </a:rPr>
              <a:t>riscontrata anche nel padre e nella paziente mutazione esone 2 Gene GLA per la alfa-</a:t>
            </a:r>
            <a:r>
              <a:rPr lang="it-IT" sz="2000" b="1" dirty="0" err="1" smtClean="0">
                <a:latin typeface="Arial Narrow" panose="020B0606020202030204" pitchFamily="34" charset="0"/>
              </a:rPr>
              <a:t>galattosidasi</a:t>
            </a:r>
            <a:r>
              <a:rPr lang="it-IT" sz="2000" b="1" dirty="0" smtClean="0">
                <a:latin typeface="Arial Narrow" panose="020B0606020202030204" pitchFamily="34" charset="0"/>
              </a:rPr>
              <a:t> A con sostituzione nucleotidica c.335G&gt;A con sostituzione p.(Arg112His). La </a:t>
            </a:r>
            <a:r>
              <a:rPr lang="it-IT" sz="2000" b="1" dirty="0">
                <a:latin typeface="Arial Narrow" panose="020B0606020202030204" pitchFamily="34" charset="0"/>
              </a:rPr>
              <a:t>attività enzimatica </a:t>
            </a:r>
            <a:r>
              <a:rPr lang="it-IT" sz="2000" b="1" dirty="0" smtClean="0">
                <a:latin typeface="Arial Narrow" panose="020B0606020202030204" pitchFamily="34" charset="0"/>
              </a:rPr>
              <a:t>a-GAL-A e il LysoBg3 sono </a:t>
            </a:r>
            <a:r>
              <a:rPr lang="it-IT" sz="2000" b="1" dirty="0">
                <a:latin typeface="Arial Narrow" panose="020B0606020202030204" pitchFamily="34" charset="0"/>
              </a:rPr>
              <a:t>nel </a:t>
            </a:r>
            <a:r>
              <a:rPr lang="it-IT" sz="2000" b="1" dirty="0" err="1">
                <a:latin typeface="Arial Narrow" panose="020B0606020202030204" pitchFamily="34" charset="0"/>
              </a:rPr>
              <a:t>range</a:t>
            </a:r>
            <a:r>
              <a:rPr lang="it-IT" sz="2000" b="1" dirty="0">
                <a:latin typeface="Arial Narrow" panose="020B0606020202030204" pitchFamily="34" charset="0"/>
              </a:rPr>
              <a:t> di normalità. </a:t>
            </a:r>
            <a:r>
              <a:rPr lang="it-IT" sz="2000" b="1" dirty="0" smtClean="0">
                <a:latin typeface="Arial Narrow" panose="020B0606020202030204" pitchFamily="34" charset="0"/>
              </a:rPr>
              <a:t>La biopsia </a:t>
            </a:r>
            <a:r>
              <a:rPr lang="it-IT" sz="2000" b="1" dirty="0">
                <a:latin typeface="Arial Narrow" panose="020B0606020202030204" pitchFamily="34" charset="0"/>
              </a:rPr>
              <a:t>cutanea ha mostrato neuropatia distale delle fibre di piccolo calibro, con coinvolgimento sia somatico che </a:t>
            </a:r>
            <a:r>
              <a:rPr lang="it-IT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</a:rPr>
              <a:t>autonomico</a:t>
            </a:r>
            <a:r>
              <a:rPr lang="it-IT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</a:rPr>
              <a:t>, che poteva spiegare i sintomi sensitivi. </a:t>
            </a:r>
            <a:r>
              <a:rPr lang="it-IT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</a:rPr>
              <a:t>Non proteinuria. Non </a:t>
            </a:r>
            <a:r>
              <a:rPr lang="it-IT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</a:rPr>
              <a:t>angiocheratomi</a:t>
            </a:r>
            <a:r>
              <a:rPr lang="it-IT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</a:rPr>
              <a:t>. RM non </a:t>
            </a:r>
            <a:r>
              <a:rPr lang="it-IT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</a:rPr>
              <a:t>dolicoectasia</a:t>
            </a:r>
            <a:r>
              <a:rPr lang="it-IT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</a:rPr>
              <a:t> a. basilare Ecocardiogramma e RM cuore: iniziale ipertrofia del setto basale. </a:t>
            </a:r>
            <a:r>
              <a:rPr lang="it-IT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</a:rPr>
              <a:t>La alterazione visiva resta non  chiarita</a:t>
            </a:r>
            <a:r>
              <a:rPr lang="it-IT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</a:rPr>
              <a:t>. Da un anno è in terapia </a:t>
            </a:r>
            <a:r>
              <a:rPr lang="it-IT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</a:rPr>
              <a:t>con </a:t>
            </a:r>
            <a:r>
              <a:rPr lang="it-IT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</a:rPr>
              <a:t>chaperone</a:t>
            </a:r>
            <a:r>
              <a:rPr lang="it-IT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it-IT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</a:rPr>
              <a:t>Galafold</a:t>
            </a:r>
            <a:r>
              <a:rPr lang="it-IT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</a:rPr>
              <a:t> (</a:t>
            </a:r>
            <a:r>
              <a:rPr lang="it-IT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</a:rPr>
              <a:t>migalastat</a:t>
            </a:r>
            <a:r>
              <a:rPr lang="it-IT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</a:rPr>
              <a:t>) </a:t>
            </a:r>
            <a:r>
              <a:rPr lang="it-IT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</a:rPr>
              <a:t>mg </a:t>
            </a:r>
            <a:r>
              <a:rPr lang="it-IT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</a:rPr>
              <a:t>123 x </a:t>
            </a:r>
            <a:r>
              <a:rPr lang="it-IT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</a:rPr>
              <a:t>os</a:t>
            </a:r>
            <a:r>
              <a:rPr lang="it-IT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</a:rPr>
              <a:t>.</a:t>
            </a:r>
            <a:endParaRPr lang="it-IT" sz="20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4167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6584" y="0"/>
            <a:ext cx="7418832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942614" y="1379095"/>
            <a:ext cx="2096503" cy="2539020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9942614" y="4079631"/>
            <a:ext cx="2096503" cy="5486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>
                <a:solidFill>
                  <a:schemeClr val="tx1"/>
                </a:solidFill>
                <a:latin typeface="Arial Narrow" panose="020B0606020202030204" pitchFamily="34" charset="0"/>
              </a:rPr>
              <a:t>T1: iperintensità Pulvinar (25%)</a:t>
            </a:r>
            <a:endParaRPr lang="it-IT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4023360" y="5162843"/>
            <a:ext cx="5317588" cy="154744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GB" sz="1050" b="1" dirty="0">
                <a:solidFill>
                  <a:schemeClr val="tx1"/>
                </a:solidFill>
                <a:latin typeface="Arial Narrow" panose="020B0606020202030204" pitchFamily="34" charset="0"/>
              </a:rPr>
              <a:t>11 </a:t>
            </a:r>
            <a:r>
              <a:rPr lang="en-GB" sz="1050" b="1" dirty="0" err="1">
                <a:solidFill>
                  <a:schemeClr val="tx1"/>
                </a:solidFill>
                <a:latin typeface="Arial Narrow" panose="020B0606020202030204" pitchFamily="34" charset="0"/>
              </a:rPr>
              <a:t>Fabry</a:t>
            </a:r>
            <a:r>
              <a:rPr lang="en-GB" sz="1050" b="1" dirty="0">
                <a:solidFill>
                  <a:schemeClr val="tx1"/>
                </a:solidFill>
                <a:latin typeface="Arial Narrow" panose="020B0606020202030204" pitchFamily="34" charset="0"/>
              </a:rPr>
              <a:t> patients </a:t>
            </a:r>
            <a:r>
              <a:rPr lang="en-GB" sz="1050" b="1" i="1" u="sng" dirty="0">
                <a:solidFill>
                  <a:schemeClr val="tx1"/>
                </a:solidFill>
                <a:latin typeface="Arial Narrow" panose="020B0606020202030204" pitchFamily="34" charset="0"/>
              </a:rPr>
              <a:t>misdiagnosed with multiple sclerosis. </a:t>
            </a:r>
            <a:r>
              <a:rPr lang="en-GB" sz="1050" b="1" dirty="0">
                <a:solidFill>
                  <a:schemeClr val="tx1"/>
                </a:solidFill>
                <a:latin typeface="Arial Narrow" panose="020B0606020202030204" pitchFamily="34" charset="0"/>
              </a:rPr>
              <a:t>Patients 7, 5, 8 and 9 showed more punctuate and subcortical white matter lesions (yellow circles). White matter lesions in patients 1, 4, and 3 had a rather confluent, periventricular pattern (red circles). This pattern was associated with ‘‘black holes’’ (white circles) in T1-weighted images as a surrogate of severe demyelination and axonal injury. Patients 2, 10, and 11 revealed both disseminated and confluent, periventricular patterns. Only patient 6 showed an uncommon image with a severe, asymmetrical involvement of cortical, subcortical, and basal ganglia </a:t>
            </a:r>
            <a:r>
              <a:rPr lang="en-GB" sz="105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. </a:t>
            </a:r>
            <a:r>
              <a:rPr lang="it-IT" sz="12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GAD </a:t>
            </a:r>
            <a:r>
              <a:rPr lang="it-IT" sz="1200" b="1" dirty="0">
                <a:solidFill>
                  <a:schemeClr val="tx1"/>
                </a:solidFill>
                <a:latin typeface="Arial Narrow" panose="020B0606020202030204" pitchFamily="34" charset="0"/>
              </a:rPr>
              <a:t>NEGATIVE.  Pz. 3 :Bande positive</a:t>
            </a:r>
          </a:p>
        </p:txBody>
      </p:sp>
      <p:sp>
        <p:nvSpPr>
          <p:cNvPr id="7" name="Rettangolo 6"/>
          <p:cNvSpPr/>
          <p:nvPr/>
        </p:nvSpPr>
        <p:spPr>
          <a:xfrm>
            <a:off x="281354" y="126610"/>
            <a:ext cx="1800664" cy="395302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tx1"/>
                </a:solidFill>
                <a:latin typeface="Arial Narrow" panose="020B0606020202030204" pitchFamily="34" charset="0"/>
              </a:rPr>
              <a:t>Malattia di </a:t>
            </a:r>
            <a:r>
              <a:rPr lang="it-IT" b="1" dirty="0" err="1">
                <a:solidFill>
                  <a:schemeClr val="tx1"/>
                </a:solidFill>
                <a:latin typeface="Arial Narrow" panose="020B0606020202030204" pitchFamily="34" charset="0"/>
              </a:rPr>
              <a:t>Fabry</a:t>
            </a:r>
            <a:r>
              <a:rPr lang="it-IT" b="1" dirty="0">
                <a:solidFill>
                  <a:schemeClr val="tx1"/>
                </a:solidFill>
                <a:latin typeface="Arial Narrow" panose="020B0606020202030204" pitchFamily="34" charset="0"/>
              </a:rPr>
              <a:t> (</a:t>
            </a:r>
            <a:r>
              <a:rPr lang="it-IT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deficit </a:t>
            </a:r>
            <a:r>
              <a:rPr lang="it-IT" b="1" dirty="0">
                <a:solidFill>
                  <a:schemeClr val="tx1"/>
                </a:solidFill>
                <a:latin typeface="Arial Narrow" panose="020B0606020202030204" pitchFamily="34" charset="0"/>
              </a:rPr>
              <a:t>Xq22.1 -</a:t>
            </a:r>
            <a:r>
              <a:rPr lang="it-IT" b="1" dirty="0" err="1">
                <a:solidFill>
                  <a:schemeClr val="tx1"/>
                </a:solidFill>
                <a:latin typeface="Arial Narrow" panose="020B0606020202030204" pitchFamily="34" charset="0"/>
              </a:rPr>
              <a:t>linked</a:t>
            </a:r>
            <a:r>
              <a:rPr lang="it-IT" b="1" dirty="0">
                <a:solidFill>
                  <a:schemeClr val="tx1"/>
                </a:solidFill>
                <a:latin typeface="Arial Narrow" panose="020B0606020202030204" pitchFamily="34" charset="0"/>
              </a:rPr>
              <a:t> di a-</a:t>
            </a:r>
            <a:r>
              <a:rPr lang="it-IT" b="1" dirty="0" err="1">
                <a:solidFill>
                  <a:schemeClr val="tx1"/>
                </a:solidFill>
                <a:latin typeface="Arial Narrow" panose="020B0606020202030204" pitchFamily="34" charset="0"/>
              </a:rPr>
              <a:t>galattosidasi</a:t>
            </a:r>
            <a:r>
              <a:rPr lang="it-IT" b="1" dirty="0">
                <a:solidFill>
                  <a:schemeClr val="tx1"/>
                </a:solidFill>
                <a:latin typeface="Arial Narrow" panose="020B0606020202030204" pitchFamily="34" charset="0"/>
              </a:rPr>
              <a:t> A lisosomiale.  Accumulo Gb3 </a:t>
            </a:r>
            <a:r>
              <a:rPr lang="it-IT" b="1" dirty="0" err="1">
                <a:solidFill>
                  <a:schemeClr val="tx1"/>
                </a:solidFill>
                <a:latin typeface="Arial Narrow" panose="020B0606020202030204" pitchFamily="34" charset="0"/>
              </a:rPr>
              <a:t>ceramide</a:t>
            </a:r>
            <a:r>
              <a:rPr lang="it-IT" b="1" dirty="0">
                <a:solidFill>
                  <a:schemeClr val="tx1"/>
                </a:solidFill>
                <a:latin typeface="Arial Narrow" panose="020B0606020202030204" pitchFamily="34" charset="0"/>
              </a:rPr>
              <a:t> endotelio, </a:t>
            </a:r>
            <a:r>
              <a:rPr lang="it-IT" b="1" dirty="0" err="1">
                <a:solidFill>
                  <a:schemeClr val="tx1"/>
                </a:solidFill>
                <a:latin typeface="Arial Narrow" panose="020B0606020202030204" pitchFamily="34" charset="0"/>
              </a:rPr>
              <a:t>podociti</a:t>
            </a:r>
            <a:r>
              <a:rPr lang="it-IT" b="1" dirty="0">
                <a:solidFill>
                  <a:schemeClr val="tx1"/>
                </a:solidFill>
                <a:latin typeface="Arial Narrow" panose="020B0606020202030204" pitchFamily="34" charset="0"/>
              </a:rPr>
              <a:t>, </a:t>
            </a:r>
            <a:r>
              <a:rPr lang="it-IT" b="1" dirty="0" err="1">
                <a:solidFill>
                  <a:schemeClr val="tx1"/>
                </a:solidFill>
                <a:latin typeface="Arial Narrow" panose="020B0606020202030204" pitchFamily="34" charset="0"/>
              </a:rPr>
              <a:t>cardiomiociti</a:t>
            </a:r>
            <a:r>
              <a:rPr lang="it-IT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.</a:t>
            </a:r>
          </a:p>
          <a:p>
            <a:pPr algn="ctr"/>
            <a:r>
              <a:rPr lang="it-IT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Prevalenza 1-5/100.000 </a:t>
            </a:r>
            <a:r>
              <a:rPr lang="it-IT" b="1" dirty="0">
                <a:solidFill>
                  <a:schemeClr val="tx1"/>
                </a:solidFill>
                <a:latin typeface="Arial Narrow" panose="020B0606020202030204" pitchFamily="34" charset="0"/>
              </a:rPr>
              <a:t>Incidenza: 1/3100 nati, in Italia</a:t>
            </a:r>
          </a:p>
        </p:txBody>
      </p:sp>
      <p:sp>
        <p:nvSpPr>
          <p:cNvPr id="8" name="Rettangolo 7"/>
          <p:cNvSpPr/>
          <p:nvPr/>
        </p:nvSpPr>
        <p:spPr>
          <a:xfrm>
            <a:off x="281354" y="4248443"/>
            <a:ext cx="1800664" cy="23211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Il </a:t>
            </a:r>
            <a:r>
              <a:rPr lang="it-IT" b="1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Fabry</a:t>
            </a:r>
            <a:r>
              <a:rPr lang="it-IT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è sottostimato nella diagnosi differenziale della SM ?. </a:t>
            </a:r>
          </a:p>
          <a:p>
            <a:pPr algn="ctr"/>
            <a:r>
              <a:rPr lang="it-IT" b="1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PLOsOne</a:t>
            </a:r>
            <a:r>
              <a:rPr lang="it-IT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, 2013</a:t>
            </a:r>
            <a:endParaRPr lang="it-IT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2" name="Freccia in giù 1"/>
          <p:cNvSpPr/>
          <p:nvPr/>
        </p:nvSpPr>
        <p:spPr>
          <a:xfrm rot="3564657">
            <a:off x="8522409" y="1617893"/>
            <a:ext cx="620085" cy="10946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BO+</a:t>
            </a:r>
            <a:endParaRPr lang="it-IT" dirty="0"/>
          </a:p>
        </p:txBody>
      </p:sp>
      <p:sp>
        <p:nvSpPr>
          <p:cNvPr id="10" name="Freccia in giù 9"/>
          <p:cNvSpPr/>
          <p:nvPr/>
        </p:nvSpPr>
        <p:spPr>
          <a:xfrm rot="3216222">
            <a:off x="3530006" y="5304075"/>
            <a:ext cx="325706" cy="581091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9228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8950" y="2248578"/>
            <a:ext cx="6415087" cy="4018872"/>
          </a:xfrm>
          <a:prstGeom prst="rect">
            <a:avLst/>
          </a:prstGeom>
        </p:spPr>
      </p:pic>
      <p:sp>
        <p:nvSpPr>
          <p:cNvPr id="4" name="Fumetto 3 3"/>
          <p:cNvSpPr/>
          <p:nvPr/>
        </p:nvSpPr>
        <p:spPr>
          <a:xfrm>
            <a:off x="0" y="0"/>
            <a:ext cx="4991100" cy="2457450"/>
          </a:xfrm>
          <a:prstGeom prst="wedgeEllipseCallout">
            <a:avLst>
              <a:gd name="adj1" fmla="val 54414"/>
              <a:gd name="adj2" fmla="val 5941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dirty="0">
                <a:solidFill>
                  <a:schemeClr val="tx1"/>
                </a:solidFill>
                <a:latin typeface="Arial Narrow" panose="020B0606020202030204" pitchFamily="34" charset="0"/>
              </a:rPr>
              <a:t>A case of </a:t>
            </a:r>
            <a:r>
              <a:rPr lang="en-GB" sz="2800" b="1" dirty="0" err="1">
                <a:solidFill>
                  <a:schemeClr val="tx1"/>
                </a:solidFill>
                <a:latin typeface="Arial Narrow" panose="020B0606020202030204" pitchFamily="34" charset="0"/>
              </a:rPr>
              <a:t>Fabry</a:t>
            </a:r>
            <a:r>
              <a:rPr lang="en-GB" sz="2800" b="1" dirty="0">
                <a:solidFill>
                  <a:schemeClr val="tx1"/>
                </a:solidFill>
                <a:latin typeface="Arial Narrow" panose="020B0606020202030204" pitchFamily="34" charset="0"/>
              </a:rPr>
              <a:t> disease with </a:t>
            </a:r>
            <a:r>
              <a:rPr lang="it-IT" sz="28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CNS </a:t>
            </a:r>
            <a:r>
              <a:rPr lang="it-IT" sz="2800" b="1" dirty="0" err="1">
                <a:solidFill>
                  <a:schemeClr val="tx1"/>
                </a:solidFill>
                <a:latin typeface="Arial Narrow" panose="020B0606020202030204" pitchFamily="34" charset="0"/>
              </a:rPr>
              <a:t>demyelinating</a:t>
            </a:r>
            <a:r>
              <a:rPr lang="it-IT" sz="2800" b="1" dirty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it-IT" sz="2800" b="1" dirty="0" err="1">
                <a:solidFill>
                  <a:schemeClr val="tx1"/>
                </a:solidFill>
                <a:latin typeface="Arial Narrow" panose="020B0606020202030204" pitchFamily="34" charset="0"/>
              </a:rPr>
              <a:t>lesions</a:t>
            </a:r>
            <a:r>
              <a:rPr lang="it-IT" sz="2800" b="1" dirty="0">
                <a:solidFill>
                  <a:schemeClr val="tx1"/>
                </a:solidFill>
                <a:latin typeface="Arial Narrow" panose="020B0606020202030204" pitchFamily="34" charset="0"/>
              </a:rPr>
              <a:t>: a </a:t>
            </a:r>
            <a:r>
              <a:rPr lang="it-IT" sz="28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double </a:t>
            </a:r>
            <a:r>
              <a:rPr lang="it-IT" sz="2800" b="1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trouble</a:t>
            </a:r>
            <a:r>
              <a:rPr lang="it-IT" sz="2800" b="1" dirty="0" smtClean="0">
                <a:solidFill>
                  <a:schemeClr val="tx1"/>
                </a:solidFill>
              </a:rPr>
              <a:t> ? </a:t>
            </a:r>
            <a:r>
              <a:rPr lang="it-IT" sz="20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Invernizzi P., 2008</a:t>
            </a:r>
            <a:endParaRPr lang="it-IT" sz="20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Fumetto 3 4"/>
          <p:cNvSpPr/>
          <p:nvPr/>
        </p:nvSpPr>
        <p:spPr>
          <a:xfrm>
            <a:off x="6229350" y="0"/>
            <a:ext cx="5581650" cy="2038351"/>
          </a:xfrm>
          <a:prstGeom prst="wedgeEllipseCallout">
            <a:avLst>
              <a:gd name="adj1" fmla="val -33276"/>
              <a:gd name="adj2" fmla="val 8932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dirty="0">
                <a:solidFill>
                  <a:schemeClr val="tx1"/>
                </a:solidFill>
                <a:latin typeface="Arial Narrow" panose="020B0606020202030204" pitchFamily="34" charset="0"/>
              </a:rPr>
              <a:t>Multiple Sclerosis and </a:t>
            </a:r>
            <a:r>
              <a:rPr lang="en-GB" sz="2800" b="1" dirty="0" err="1">
                <a:solidFill>
                  <a:schemeClr val="tx1"/>
                </a:solidFill>
                <a:latin typeface="Arial Narrow" panose="020B0606020202030204" pitchFamily="34" charset="0"/>
              </a:rPr>
              <a:t>Fabry</a:t>
            </a:r>
            <a:r>
              <a:rPr lang="en-GB" sz="2800" b="1" dirty="0">
                <a:solidFill>
                  <a:schemeClr val="tx1"/>
                </a:solidFill>
                <a:latin typeface="Arial Narrow" panose="020B0606020202030204" pitchFamily="34" charset="0"/>
              </a:rPr>
              <a:t> Disease, two sides of the coin</a:t>
            </a:r>
            <a:r>
              <a:rPr lang="en-GB" sz="28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? </a:t>
            </a:r>
            <a:r>
              <a:rPr lang="en-GB" sz="2000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Russo  P, 2018 </a:t>
            </a:r>
            <a:endParaRPr lang="it-IT" sz="20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043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821</TotalTime>
  <Words>1251</Words>
  <Application>Microsoft Office PowerPoint</Application>
  <PresentationFormat>Widescreen</PresentationFormat>
  <Paragraphs>52</Paragraphs>
  <Slides>15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15</vt:i4>
      </vt:variant>
    </vt:vector>
  </HeadingPairs>
  <TitlesOfParts>
    <vt:vector size="20" baseType="lpstr">
      <vt:lpstr>Arial</vt:lpstr>
      <vt:lpstr>Arial Narrow</vt:lpstr>
      <vt:lpstr>Calibri</vt:lpstr>
      <vt:lpstr>Calibri Light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Mario's Gear</dc:creator>
  <cp:lastModifiedBy>Mario's Gear</cp:lastModifiedBy>
  <cp:revision>87</cp:revision>
  <dcterms:created xsi:type="dcterms:W3CDTF">2019-03-08T09:51:39Z</dcterms:created>
  <dcterms:modified xsi:type="dcterms:W3CDTF">2019-04-06T06:54:02Z</dcterms:modified>
</cp:coreProperties>
</file>