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75" r:id="rId4"/>
    <p:sldId id="259" r:id="rId5"/>
    <p:sldId id="260" r:id="rId6"/>
    <p:sldId id="264" r:id="rId7"/>
    <p:sldId id="266" r:id="rId8"/>
    <p:sldId id="265" r:id="rId9"/>
    <p:sldId id="27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20" autoAdjust="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7C3D-BD15-467D-A7B8-4E064305884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68780-5D8C-48C2-80AC-30501E577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8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8780-5D8C-48C2-80AC-30501E5771C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0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0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78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8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FC0C-C92B-4606-A327-AF58FD6F4D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5914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14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4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48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48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47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15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50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16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C262-3324-4BF9-806B-595FC4AA9CF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09F9-A625-4066-B0F4-391E78FEC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2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MQjRw&amp;url=http://www.ambulanzaprivata.it/&amp;ei=tpH0VIK0HcmqywPO2YGIDQ&amp;bvm=bv.87269000,d.bGQ&amp;psig=AFQjCNFUGzsRI1fj7bCD4iHrMM0zhg3iBA&amp;ust=142540063053211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4661" y="25087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 </a:t>
            </a:r>
            <a:r>
              <a:rPr lang="it-IT" sz="5300" b="1" dirty="0"/>
              <a:t>APPROPRIATEZZA E SICUREZZA DEL DRIP AND SHIP NEL TRATTAMENTO DELL’ICTUS ISCHEMICO: </a:t>
            </a:r>
            <a:r>
              <a:rPr lang="it-IT" sz="5300" b="1" dirty="0" smtClean="0"/>
              <a:t/>
            </a:r>
            <a:br>
              <a:rPr lang="it-IT" sz="5300" b="1" dirty="0" smtClean="0"/>
            </a:br>
            <a:r>
              <a:rPr lang="it-IT" sz="5300" b="1" dirty="0" smtClean="0"/>
              <a:t>ANALISI </a:t>
            </a:r>
            <a:r>
              <a:rPr lang="it-IT" sz="5300" b="1" dirty="0"/>
              <a:t>DI 3 ANNI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87560" y="5092716"/>
            <a:ext cx="9144000" cy="1655762"/>
          </a:xfrm>
        </p:spPr>
        <p:txBody>
          <a:bodyPr>
            <a:normAutofit fontScale="47500" lnSpcReduction="20000"/>
          </a:bodyPr>
          <a:lstStyle/>
          <a:p>
            <a:endParaRPr lang="it-IT" dirty="0"/>
          </a:p>
          <a:p>
            <a:r>
              <a:rPr lang="it-IT" sz="3400" b="1" dirty="0"/>
              <a:t> E. Innocenti¹</a:t>
            </a:r>
            <a:r>
              <a:rPr lang="it-IT" sz="3400" dirty="0"/>
              <a:t>, S. Gallerini¹, V. Groccia², M. Bartalucci¹, E. Di Coscio¹, C. Marotti¹, A. Mignarri¹, S. Pieri¹, K. Plewnia¹, F. Rossi¹, C. Scarpini¹, M. Gregorio², D. Marietti², S. Geraci², M. Zocchi³, M. Cirinei³, T. De Stefano³, G. </a:t>
            </a:r>
            <a:r>
              <a:rPr lang="it-IT" sz="3400" dirty="0" smtClean="0"/>
              <a:t>Martini</a:t>
            </a:r>
            <a:r>
              <a:rPr lang="it-IT" sz="3400" dirty="0"/>
              <a:t> ⁴</a:t>
            </a:r>
            <a:r>
              <a:rPr lang="it-IT" sz="3400" dirty="0" smtClean="0"/>
              <a:t>, </a:t>
            </a:r>
            <a:r>
              <a:rPr lang="it-IT" sz="3400" dirty="0"/>
              <a:t>R. </a:t>
            </a:r>
            <a:r>
              <a:rPr lang="it-IT" sz="3400" dirty="0" smtClean="0"/>
              <a:t>Tassi⁴, </a:t>
            </a:r>
            <a:r>
              <a:rPr lang="it-IT" sz="3400" dirty="0"/>
              <a:t>S. </a:t>
            </a:r>
            <a:r>
              <a:rPr lang="it-IT" sz="3400" dirty="0" smtClean="0"/>
              <a:t>Bracco⁵, </a:t>
            </a:r>
            <a:r>
              <a:rPr lang="it-IT" sz="3400" dirty="0"/>
              <a:t>A. </a:t>
            </a:r>
            <a:r>
              <a:rPr lang="it-IT" sz="3400" dirty="0" smtClean="0"/>
              <a:t>Cerase⁶, </a:t>
            </a:r>
            <a:r>
              <a:rPr lang="it-IT" sz="3400" dirty="0"/>
              <a:t>S. </a:t>
            </a:r>
            <a:r>
              <a:rPr lang="it-IT" sz="3400" dirty="0" smtClean="0"/>
              <a:t>Dami⁷, </a:t>
            </a:r>
            <a:r>
              <a:rPr lang="it-IT" sz="3400" dirty="0"/>
              <a:t>G. </a:t>
            </a:r>
            <a:r>
              <a:rPr lang="it-IT" sz="3400" dirty="0" err="1"/>
              <a:t>Panzardi</a:t>
            </a:r>
            <a:r>
              <a:rPr lang="it-IT" sz="3400" dirty="0"/>
              <a:t> ⁷, M. Breggia², R. Marconi¹ </a:t>
            </a:r>
          </a:p>
          <a:p>
            <a:r>
              <a:rPr lang="it-IT" dirty="0"/>
              <a:t>(¹AZIENDA USL TOSCANA SUDEST, DIPARTIMENTO CARDIONEUROVASCOLARE, UOC NEUROLOGIA-GROSSETO, ²AZIENDA USL TOSCANA SUDEST, UOC MEDICINA E CHIRURGIA D'URGENZA, ACCETTAZIONE E PRONTO SOCCORSO-GROSSETO, ³AZIENDA USL TOSCANA SUDEST, DIPARTIMENTO DIAGNOSTICA PER IMMAGINI, UOSD NEURORADIOLOGIA-GROSSETO; ⁴ </a:t>
            </a:r>
            <a:r>
              <a:rPr lang="it-IT" dirty="0" smtClean="0"/>
              <a:t>AOU </a:t>
            </a:r>
            <a:r>
              <a:rPr lang="it-IT" dirty="0"/>
              <a:t>SENESE, UOC STROKE UNIT, ⁵ </a:t>
            </a:r>
            <a:r>
              <a:rPr lang="it-IT" dirty="0" smtClean="0"/>
              <a:t>AOU </a:t>
            </a:r>
            <a:r>
              <a:rPr lang="it-IT" dirty="0"/>
              <a:t>SENESE, UOS NEUROINTERVENTISTICA, UOC NINT, ⁶ </a:t>
            </a:r>
            <a:r>
              <a:rPr lang="it-IT" dirty="0" smtClean="0"/>
              <a:t>AOU </a:t>
            </a:r>
            <a:r>
              <a:rPr lang="it-IT" dirty="0"/>
              <a:t>SENESE, UOC NEUROIMMAGINI E NEUROINTERVENTISTICA, ⁷ </a:t>
            </a:r>
            <a:r>
              <a:rPr lang="it-IT" dirty="0" smtClean="0"/>
              <a:t>UF </a:t>
            </a:r>
            <a:r>
              <a:rPr lang="it-IT" dirty="0"/>
              <a:t>CO 118 SI-GR) 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33617" t="31296" r="51129" b="21970"/>
          <a:stretch/>
        </p:blipFill>
        <p:spPr bwMode="auto">
          <a:xfrm>
            <a:off x="-78659" y="3472"/>
            <a:ext cx="2428570" cy="6797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2"/>
          <a:srcRect l="33617" t="15127" r="34945" b="70993"/>
          <a:stretch/>
        </p:blipFill>
        <p:spPr bwMode="auto">
          <a:xfrm>
            <a:off x="3751517" y="-6360"/>
            <a:ext cx="6941577" cy="1422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60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58606" y="207814"/>
            <a:ext cx="10515600" cy="1198204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chemeClr val="tx2"/>
                </a:solidFill>
                <a:latin typeface="+mn-lt"/>
              </a:rPr>
              <a:t>Terapia dell’ictus ischemico acuto</a:t>
            </a:r>
            <a:endParaRPr lang="it-IT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2263" y="1258535"/>
            <a:ext cx="9977284" cy="5136884"/>
          </a:xfrm>
        </p:spPr>
        <p:txBody>
          <a:bodyPr>
            <a:normAutofit/>
          </a:bodyPr>
          <a:lstStyle/>
          <a:p>
            <a:r>
              <a:rPr lang="it-IT" sz="2200" b="1" dirty="0" err="1" smtClean="0"/>
              <a:t>Trombolisi</a:t>
            </a:r>
            <a:r>
              <a:rPr lang="it-IT" sz="2200" b="1" dirty="0" smtClean="0"/>
              <a:t> sistemica</a:t>
            </a:r>
            <a:r>
              <a:rPr lang="it-IT" sz="2200" dirty="0" smtClean="0"/>
              <a:t>: infusione </a:t>
            </a:r>
            <a:r>
              <a:rPr lang="it-IT" sz="2200" dirty="0" err="1" smtClean="0"/>
              <a:t>ev</a:t>
            </a:r>
            <a:r>
              <a:rPr lang="it-IT" sz="2200" dirty="0" smtClean="0"/>
              <a:t> di </a:t>
            </a:r>
            <a:r>
              <a:rPr lang="it-IT" sz="2200" dirty="0" err="1" smtClean="0"/>
              <a:t>Alteplase</a:t>
            </a:r>
            <a:r>
              <a:rPr lang="it-IT" sz="2200" dirty="0" smtClean="0"/>
              <a:t> entro </a:t>
            </a:r>
            <a:r>
              <a:rPr lang="en-US" sz="2200" dirty="0" smtClean="0"/>
              <a:t>4.5 h </a:t>
            </a:r>
            <a:r>
              <a:rPr lang="en-US" sz="2200" dirty="0" err="1" smtClean="0"/>
              <a:t>dall’esordio</a:t>
            </a:r>
            <a:r>
              <a:rPr lang="en-US" sz="2200" dirty="0" smtClean="0"/>
              <a:t> </a:t>
            </a:r>
            <a:r>
              <a:rPr lang="en-US" sz="2200" dirty="0" err="1" smtClean="0"/>
              <a:t>dei</a:t>
            </a:r>
            <a:r>
              <a:rPr lang="en-US" sz="2200" dirty="0" smtClean="0"/>
              <a:t> </a:t>
            </a:r>
            <a:r>
              <a:rPr lang="en-US" sz="2200" dirty="0" err="1" smtClean="0"/>
              <a:t>sintomi</a:t>
            </a:r>
            <a:endParaRPr lang="en-US" sz="2200" dirty="0" smtClean="0"/>
          </a:p>
          <a:p>
            <a:r>
              <a:rPr lang="en-US" sz="2200" b="1" dirty="0" err="1" smtClean="0"/>
              <a:t>Terapia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endovascolare</a:t>
            </a:r>
            <a:r>
              <a:rPr lang="en-US" sz="2200" b="1" dirty="0" smtClean="0"/>
              <a:t>: </a:t>
            </a:r>
            <a:r>
              <a:rPr lang="en-US" sz="2200" dirty="0" smtClean="0"/>
              <a:t>come </a:t>
            </a:r>
            <a:r>
              <a:rPr lang="en-US" sz="2200" dirty="0" err="1" smtClean="0"/>
              <a:t>primaria</a:t>
            </a:r>
            <a:r>
              <a:rPr lang="en-US" sz="2200" dirty="0" smtClean="0"/>
              <a:t> o rescue in </a:t>
            </a:r>
            <a:r>
              <a:rPr lang="en-US" sz="2200" dirty="0" err="1" smtClean="0"/>
              <a:t>presenza</a:t>
            </a:r>
            <a:r>
              <a:rPr lang="en-US" sz="2200" dirty="0" smtClean="0"/>
              <a:t> di </a:t>
            </a:r>
            <a:r>
              <a:rPr lang="en-US" sz="2200" dirty="0" err="1" smtClean="0"/>
              <a:t>un’occlusione</a:t>
            </a:r>
            <a:r>
              <a:rPr lang="en-US" sz="2200" dirty="0" smtClean="0"/>
              <a:t> di un </a:t>
            </a:r>
            <a:r>
              <a:rPr lang="en-US" sz="2200" dirty="0" err="1" smtClean="0"/>
              <a:t>grosso</a:t>
            </a:r>
            <a:r>
              <a:rPr lang="en-US" sz="2200" dirty="0" smtClean="0"/>
              <a:t> </a:t>
            </a:r>
            <a:r>
              <a:rPr lang="en-US" sz="2200" dirty="0" err="1" smtClean="0"/>
              <a:t>vaso</a:t>
            </a:r>
            <a:endParaRPr lang="it-IT" sz="2200" dirty="0"/>
          </a:p>
        </p:txBody>
      </p:sp>
      <p:pic>
        <p:nvPicPr>
          <p:cNvPr id="5" name="Immagine 4"/>
          <p:cNvPicPr/>
          <p:nvPr/>
        </p:nvPicPr>
        <p:blipFill rotWithShape="1">
          <a:blip r:embed="rId3"/>
          <a:srcRect l="33617" t="31296" r="51129" b="21970"/>
          <a:stretch/>
        </p:blipFill>
        <p:spPr bwMode="auto">
          <a:xfrm>
            <a:off x="29493" y="33074"/>
            <a:ext cx="1664113" cy="6751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/>
          <p:nvPr/>
        </p:nvPicPr>
        <p:blipFill rotWithShape="1">
          <a:blip r:embed="rId3"/>
          <a:srcRect l="33617" t="15126" r="34945" b="79080"/>
          <a:stretch/>
        </p:blipFill>
        <p:spPr bwMode="auto">
          <a:xfrm>
            <a:off x="3765755" y="42904"/>
            <a:ext cx="5142271" cy="409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83" y="2985405"/>
            <a:ext cx="43561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6"/>
          <p:cNvSpPr txBox="1">
            <a:spLocks noChangeArrowheads="1"/>
          </p:cNvSpPr>
          <p:nvPr/>
        </p:nvSpPr>
        <p:spPr bwMode="auto">
          <a:xfrm>
            <a:off x="3569129" y="2384052"/>
            <a:ext cx="61424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Secondo le linee guida </a:t>
            </a:r>
            <a:r>
              <a:rPr lang="it-IT" sz="2000" b="1" dirty="0">
                <a:solidFill>
                  <a:srgbClr val="FF0000"/>
                </a:solidFill>
                <a:latin typeface="+mn-lt"/>
              </a:rPr>
              <a:t>il modello è ancora «RESCUE»</a:t>
            </a:r>
          </a:p>
        </p:txBody>
      </p:sp>
      <p:sp>
        <p:nvSpPr>
          <p:cNvPr id="16" name="CasellaDiTesto 7"/>
          <p:cNvSpPr txBox="1"/>
          <p:nvPr/>
        </p:nvSpPr>
        <p:spPr>
          <a:xfrm>
            <a:off x="4545711" y="4544306"/>
            <a:ext cx="389901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sng" strike="noStrike" kern="1200" cap="none" spc="0" baseline="0" dirty="0">
                <a:solidFill>
                  <a:schemeClr val="tx2"/>
                </a:solidFill>
                <a:uFillTx/>
              </a:rPr>
              <a:t>3 modelli organizzativi</a:t>
            </a:r>
          </a:p>
        </p:txBody>
      </p:sp>
      <p:sp>
        <p:nvSpPr>
          <p:cNvPr id="17" name="CasellaDiTesto 8"/>
          <p:cNvSpPr txBox="1"/>
          <p:nvPr/>
        </p:nvSpPr>
        <p:spPr>
          <a:xfrm>
            <a:off x="1680520" y="6229402"/>
            <a:ext cx="296827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sng" strike="noStrike" kern="1200" cap="none" spc="0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Drip</a:t>
            </a:r>
            <a:r>
              <a:rPr lang="it-IT" sz="2400" b="0" i="0" u="sng" strike="noStrike" kern="1200" cap="none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 and </a:t>
            </a:r>
            <a:r>
              <a:rPr lang="it-IT" sz="2400" b="0" i="0" u="sng" strike="noStrike" kern="1200" cap="none" spc="0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ship</a:t>
            </a:r>
            <a:endParaRPr lang="it-IT" sz="2400" b="0" i="0" u="sng" strike="noStrike" kern="1200" cap="none" spc="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cxnSp>
        <p:nvCxnSpPr>
          <p:cNvPr id="18" name="Connettore 2 21"/>
          <p:cNvCxnSpPr/>
          <p:nvPr/>
        </p:nvCxnSpPr>
        <p:spPr>
          <a:xfrm flipH="1">
            <a:off x="3015816" y="5221700"/>
            <a:ext cx="1711640" cy="1007702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19" name="CasellaDiTesto 9"/>
          <p:cNvSpPr txBox="1"/>
          <p:nvPr/>
        </p:nvSpPr>
        <p:spPr>
          <a:xfrm>
            <a:off x="5531729" y="6231450"/>
            <a:ext cx="296827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 err="1">
                <a:solidFill>
                  <a:srgbClr val="000000"/>
                </a:solidFill>
                <a:uFillTx/>
              </a:rPr>
              <a:t>Drip</a:t>
            </a: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</a:rPr>
              <a:t> and drive</a:t>
            </a:r>
          </a:p>
        </p:txBody>
      </p:sp>
      <p:sp>
        <p:nvSpPr>
          <p:cNvPr id="20" name="CasellaDiTesto 10"/>
          <p:cNvSpPr txBox="1"/>
          <p:nvPr/>
        </p:nvSpPr>
        <p:spPr>
          <a:xfrm>
            <a:off x="9535885" y="6186985"/>
            <a:ext cx="296827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 err="1">
                <a:solidFill>
                  <a:srgbClr val="000000"/>
                </a:solidFill>
                <a:uFillTx/>
              </a:rPr>
              <a:t>Mothership</a:t>
            </a: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cxnSp>
        <p:nvCxnSpPr>
          <p:cNvPr id="21" name="Connettore 2 23"/>
          <p:cNvCxnSpPr/>
          <p:nvPr/>
        </p:nvCxnSpPr>
        <p:spPr>
          <a:xfrm>
            <a:off x="6485314" y="5370842"/>
            <a:ext cx="0" cy="66259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22" name="Connettore 2 25"/>
          <p:cNvCxnSpPr/>
          <p:nvPr/>
        </p:nvCxnSpPr>
        <p:spPr>
          <a:xfrm>
            <a:off x="8214004" y="5233250"/>
            <a:ext cx="1387363" cy="97820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5"/>
          <a:srcRect l="10263" t="17758" r="32544" b="36394"/>
          <a:stretch/>
        </p:blipFill>
        <p:spPr>
          <a:xfrm>
            <a:off x="7252136" y="2774184"/>
            <a:ext cx="3934456" cy="17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1" name="AutoShape 6" descr="Risultati immagini per clessidra disegn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72" name="AutoShape 8" descr="Risultati immagini per clessidra disegno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2534114" y="1425245"/>
            <a:ext cx="8659812" cy="5432425"/>
            <a:chOff x="1757364" y="1125539"/>
            <a:chExt cx="8659812" cy="5432425"/>
          </a:xfrm>
        </p:grpSpPr>
        <p:sp>
          <p:nvSpPr>
            <p:cNvPr id="27651" name="CasellaDiTesto 3"/>
            <p:cNvSpPr txBox="1">
              <a:spLocks noChangeArrowheads="1"/>
            </p:cNvSpPr>
            <p:nvPr/>
          </p:nvSpPr>
          <p:spPr bwMode="auto">
            <a:xfrm>
              <a:off x="1774826" y="1125539"/>
              <a:ext cx="4321175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i="1"/>
                <a:t>Neurologo</a:t>
              </a:r>
            </a:p>
            <a:p>
              <a:pPr eaLnBrk="1" hangingPunct="1"/>
              <a:r>
                <a:rPr lang="it-IT" i="1"/>
                <a:t>Medico 118</a:t>
              </a:r>
            </a:p>
            <a:p>
              <a:pPr eaLnBrk="1" hangingPunct="1"/>
              <a:r>
                <a:rPr lang="it-IT" i="1"/>
                <a:t>Medico PS</a:t>
              </a:r>
            </a:p>
            <a:p>
              <a:pPr eaLnBrk="1" hangingPunct="1"/>
              <a:r>
                <a:rPr lang="it-IT" i="1"/>
                <a:t>Neuroradiologo Interventista GR/Siena</a:t>
              </a:r>
            </a:p>
            <a:p>
              <a:pPr eaLnBrk="1" hangingPunct="1"/>
              <a:r>
                <a:rPr lang="it-IT" i="1"/>
                <a:t>Medico Area Stroke Siena</a:t>
              </a:r>
            </a:p>
          </p:txBody>
        </p:sp>
        <p:pic>
          <p:nvPicPr>
            <p:cNvPr id="2767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400" y="4845051"/>
              <a:ext cx="1335088" cy="17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uppo 1"/>
            <p:cNvGrpSpPr/>
            <p:nvPr/>
          </p:nvGrpSpPr>
          <p:grpSpPr>
            <a:xfrm>
              <a:off x="1757364" y="2810175"/>
              <a:ext cx="8659812" cy="3214389"/>
              <a:chOff x="1757364" y="2810175"/>
              <a:chExt cx="8659812" cy="3214389"/>
            </a:xfrm>
          </p:grpSpPr>
          <p:sp>
            <p:nvSpPr>
              <p:cNvPr id="27652" name="CasellaDiTesto 4"/>
              <p:cNvSpPr txBox="1">
                <a:spLocks noChangeArrowheads="1"/>
              </p:cNvSpPr>
              <p:nvPr/>
            </p:nvSpPr>
            <p:spPr bwMode="auto">
              <a:xfrm>
                <a:off x="1774826" y="2874963"/>
                <a:ext cx="2341563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/>
                  <a:t>Paziente Stroke elegibile per IV</a:t>
                </a:r>
              </a:p>
            </p:txBody>
          </p:sp>
          <p:sp>
            <p:nvSpPr>
              <p:cNvPr id="27653" name="CasellaDiTesto 5"/>
              <p:cNvSpPr txBox="1">
                <a:spLocks noChangeArrowheads="1"/>
              </p:cNvSpPr>
              <p:nvPr/>
            </p:nvSpPr>
            <p:spPr bwMode="auto">
              <a:xfrm>
                <a:off x="4116388" y="3635375"/>
                <a:ext cx="17272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/>
                  <a:t>TC + AngioTC</a:t>
                </a:r>
              </a:p>
            </p:txBody>
          </p:sp>
          <p:sp>
            <p:nvSpPr>
              <p:cNvPr id="27654" name="CasellaDiTesto 6"/>
              <p:cNvSpPr txBox="1">
                <a:spLocks noChangeArrowheads="1"/>
              </p:cNvSpPr>
              <p:nvPr/>
            </p:nvSpPr>
            <p:spPr bwMode="auto">
              <a:xfrm>
                <a:off x="6002338" y="3500438"/>
                <a:ext cx="1935162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/>
                  <a:t>Se occlusione grosso vaso</a:t>
                </a:r>
              </a:p>
            </p:txBody>
          </p:sp>
          <p:sp>
            <p:nvSpPr>
              <p:cNvPr id="27655" name="CasellaDiTesto 7"/>
              <p:cNvSpPr txBox="1">
                <a:spLocks noChangeArrowheads="1"/>
              </p:cNvSpPr>
              <p:nvPr/>
            </p:nvSpPr>
            <p:spPr bwMode="auto">
              <a:xfrm>
                <a:off x="8112125" y="4356100"/>
                <a:ext cx="216058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/>
                  <a:t>Inizia IV in PS</a:t>
                </a:r>
              </a:p>
            </p:txBody>
          </p:sp>
          <p:sp>
            <p:nvSpPr>
              <p:cNvPr id="27656" name="CasellaDiTesto 8"/>
              <p:cNvSpPr txBox="1">
                <a:spLocks noChangeArrowheads="1"/>
              </p:cNvSpPr>
              <p:nvPr/>
            </p:nvSpPr>
            <p:spPr bwMode="auto">
              <a:xfrm>
                <a:off x="8256589" y="2810175"/>
                <a:ext cx="2160587" cy="1200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 dirty="0"/>
                  <a:t>Discussione con il </a:t>
                </a:r>
                <a:r>
                  <a:rPr lang="it-IT" dirty="0" err="1"/>
                  <a:t>neuroradiologo</a:t>
                </a:r>
                <a:r>
                  <a:rPr lang="it-IT" dirty="0"/>
                  <a:t> Interventista Siena/Area </a:t>
                </a:r>
                <a:r>
                  <a:rPr lang="it-IT" dirty="0" err="1"/>
                  <a:t>Stroke</a:t>
                </a:r>
                <a:endParaRPr lang="it-IT" dirty="0"/>
              </a:p>
            </p:txBody>
          </p:sp>
          <p:sp>
            <p:nvSpPr>
              <p:cNvPr id="27657" name="CasellaDiTesto 9"/>
              <p:cNvSpPr txBox="1">
                <a:spLocks noChangeArrowheads="1"/>
              </p:cNvSpPr>
              <p:nvPr/>
            </p:nvSpPr>
            <p:spPr bwMode="auto">
              <a:xfrm>
                <a:off x="5368925" y="5378451"/>
                <a:ext cx="2160588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dirty="0"/>
                  <a:t>Prosegue infusione </a:t>
                </a:r>
              </a:p>
              <a:p>
                <a:pPr algn="ctr" eaLnBrk="1" hangingPunct="1"/>
                <a:r>
                  <a:rPr lang="it-IT" dirty="0"/>
                  <a:t>«70 Km»</a:t>
                </a:r>
              </a:p>
            </p:txBody>
          </p:sp>
          <p:sp>
            <p:nvSpPr>
              <p:cNvPr id="27658" name="CasellaDiTesto 10"/>
              <p:cNvSpPr txBox="1">
                <a:spLocks noChangeArrowheads="1"/>
              </p:cNvSpPr>
              <p:nvPr/>
            </p:nvSpPr>
            <p:spPr bwMode="auto">
              <a:xfrm>
                <a:off x="2947989" y="4732338"/>
                <a:ext cx="2160587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/>
                  <a:t>IA a Siena se non beneficio IV</a:t>
                </a:r>
              </a:p>
            </p:txBody>
          </p:sp>
          <p:cxnSp>
            <p:nvCxnSpPr>
              <p:cNvPr id="13" name="Connettore 2 12"/>
              <p:cNvCxnSpPr/>
              <p:nvPr/>
            </p:nvCxnSpPr>
            <p:spPr>
              <a:xfrm>
                <a:off x="3863976" y="3398839"/>
                <a:ext cx="468313" cy="23653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2 17"/>
              <p:cNvCxnSpPr>
                <a:stCxn id="27653" idx="3"/>
              </p:cNvCxnSpPr>
              <p:nvPr/>
            </p:nvCxnSpPr>
            <p:spPr>
              <a:xfrm>
                <a:off x="5843588" y="3821113"/>
                <a:ext cx="32385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2 19"/>
              <p:cNvCxnSpPr/>
              <p:nvPr/>
            </p:nvCxnSpPr>
            <p:spPr>
              <a:xfrm flipV="1">
                <a:off x="7824789" y="3398839"/>
                <a:ext cx="358775" cy="42227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2 21"/>
              <p:cNvCxnSpPr/>
              <p:nvPr/>
            </p:nvCxnSpPr>
            <p:spPr>
              <a:xfrm>
                <a:off x="7824789" y="3860801"/>
                <a:ext cx="719137" cy="5127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663" name="Picture 2" descr="https://encrypted-tbn1.gstatic.com/images?q=tbn:ANd9GcRmuda1gvh_Q46G7_MDvCRRb0aAhFzmLr3LPqVO0DewZDYBTLwU3TKTVF4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4200" y="4257676"/>
                <a:ext cx="1570038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4" name="Connettore 2 23"/>
              <p:cNvCxnSpPr/>
              <p:nvPr/>
            </p:nvCxnSpPr>
            <p:spPr>
              <a:xfrm flipH="1">
                <a:off x="7234239" y="4540251"/>
                <a:ext cx="1093787" cy="27781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/>
              <p:cNvCxnSpPr/>
              <p:nvPr/>
            </p:nvCxnSpPr>
            <p:spPr>
              <a:xfrm flipH="1">
                <a:off x="5051426" y="4941888"/>
                <a:ext cx="684213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66" name="CasellaDiTesto 29"/>
              <p:cNvSpPr txBox="1">
                <a:spLocks noChangeArrowheads="1"/>
              </p:cNvSpPr>
              <p:nvPr/>
            </p:nvSpPr>
            <p:spPr bwMode="auto">
              <a:xfrm>
                <a:off x="1811339" y="4051301"/>
                <a:ext cx="2160587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/>
                  <a:t>Controindicazione IV</a:t>
                </a:r>
              </a:p>
            </p:txBody>
          </p:sp>
          <p:cxnSp>
            <p:nvCxnSpPr>
              <p:cNvPr id="29" name="Connettore 2 28"/>
              <p:cNvCxnSpPr/>
              <p:nvPr/>
            </p:nvCxnSpPr>
            <p:spPr>
              <a:xfrm flipV="1">
                <a:off x="3863975" y="3933825"/>
                <a:ext cx="503238" cy="34925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2 34"/>
              <p:cNvCxnSpPr/>
              <p:nvPr/>
            </p:nvCxnSpPr>
            <p:spPr>
              <a:xfrm flipH="1">
                <a:off x="3359150" y="4005264"/>
                <a:ext cx="2808288" cy="72707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e 41"/>
              <p:cNvSpPr/>
              <p:nvPr/>
            </p:nvSpPr>
            <p:spPr>
              <a:xfrm>
                <a:off x="1757364" y="2874963"/>
                <a:ext cx="2251075" cy="6985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46" name="Ovale 45"/>
              <p:cNvSpPr/>
              <p:nvPr/>
            </p:nvSpPr>
            <p:spPr>
              <a:xfrm>
                <a:off x="8328025" y="4352925"/>
                <a:ext cx="1728788" cy="4445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dirty="0"/>
              </a:p>
              <a:p>
                <a:pPr algn="ctr">
                  <a:defRPr/>
                </a:pPr>
                <a:endParaRPr lang="it-IT" dirty="0"/>
              </a:p>
            </p:txBody>
          </p:sp>
          <p:sp>
            <p:nvSpPr>
              <p:cNvPr id="47" name="Ovale 46"/>
              <p:cNvSpPr/>
              <p:nvPr/>
            </p:nvSpPr>
            <p:spPr>
              <a:xfrm>
                <a:off x="1803401" y="4005263"/>
                <a:ext cx="2060575" cy="6286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48" name="Rettangolo arrotondato 47"/>
              <p:cNvSpPr/>
              <p:nvPr/>
            </p:nvSpPr>
            <p:spPr>
              <a:xfrm>
                <a:off x="2946401" y="4791076"/>
                <a:ext cx="2105025" cy="58261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pic>
        <p:nvPicPr>
          <p:cNvPr id="32" name="Immagine 31"/>
          <p:cNvPicPr/>
          <p:nvPr/>
        </p:nvPicPr>
        <p:blipFill rotWithShape="1">
          <a:blip r:embed="rId5"/>
          <a:srcRect l="33617" t="31296" r="51129" b="21970"/>
          <a:stretch/>
        </p:blipFill>
        <p:spPr bwMode="auto">
          <a:xfrm>
            <a:off x="29493" y="33074"/>
            <a:ext cx="1664113" cy="6751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magine 32"/>
          <p:cNvPicPr/>
          <p:nvPr/>
        </p:nvPicPr>
        <p:blipFill rotWithShape="1">
          <a:blip r:embed="rId5"/>
          <a:srcRect l="33617" t="15126" r="34945" b="79080"/>
          <a:stretch/>
        </p:blipFill>
        <p:spPr bwMode="auto">
          <a:xfrm>
            <a:off x="3915237" y="42905"/>
            <a:ext cx="5107287" cy="439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650" name="CasellaDiTesto 2"/>
          <p:cNvSpPr txBox="1">
            <a:spLocks noChangeArrowheads="1"/>
          </p:cNvSpPr>
          <p:nvPr/>
        </p:nvSpPr>
        <p:spPr bwMode="auto">
          <a:xfrm>
            <a:off x="1787095" y="781051"/>
            <a:ext cx="820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 b="1" dirty="0">
                <a:latin typeface="+mn-lt"/>
              </a:rPr>
              <a:t>PROTOCOLLO STROKE </a:t>
            </a:r>
            <a:r>
              <a:rPr lang="it-IT" sz="2800" b="1" dirty="0" smtClean="0">
                <a:latin typeface="+mn-lt"/>
              </a:rPr>
              <a:t>AREA </a:t>
            </a:r>
            <a:r>
              <a:rPr lang="it-IT" sz="2800" b="1" dirty="0">
                <a:latin typeface="+mn-lt"/>
              </a:rPr>
              <a:t>VASTA SUD-EST</a:t>
            </a: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6"/>
          <a:srcRect l="30177" t="20638" r="36631" b="17328"/>
          <a:stretch/>
        </p:blipFill>
        <p:spPr>
          <a:xfrm>
            <a:off x="9360863" y="312312"/>
            <a:ext cx="2699592" cy="28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0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9534" y="1235688"/>
            <a:ext cx="9842090" cy="5450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/>
              <a:t>Analisi retrospettiva di pazienti consecutivi con ictus ischemico ammessi al </a:t>
            </a:r>
            <a:r>
              <a:rPr lang="it-IT" sz="2600" dirty="0" smtClean="0"/>
              <a:t>Pronto Soccorso dell’Ospedale Misericordia, Grosseto, </a:t>
            </a:r>
            <a:r>
              <a:rPr lang="it-IT" sz="2600" dirty="0"/>
              <a:t>dal </a:t>
            </a:r>
            <a:r>
              <a:rPr lang="it-IT" sz="2600" b="1" dirty="0"/>
              <a:t>G</a:t>
            </a:r>
            <a:r>
              <a:rPr lang="it-IT" sz="2600" b="1" dirty="0" smtClean="0"/>
              <a:t>ennaio </a:t>
            </a:r>
            <a:r>
              <a:rPr lang="it-IT" sz="2600" b="1" dirty="0"/>
              <a:t>2016 </a:t>
            </a:r>
            <a:r>
              <a:rPr lang="it-IT" sz="2600" dirty="0"/>
              <a:t>al </a:t>
            </a:r>
            <a:r>
              <a:rPr lang="it-IT" sz="2600" b="1" dirty="0"/>
              <a:t>D</a:t>
            </a:r>
            <a:r>
              <a:rPr lang="it-IT" sz="2600" b="1" dirty="0" smtClean="0"/>
              <a:t>icembre </a:t>
            </a:r>
            <a:r>
              <a:rPr lang="it-IT" sz="2600" b="1" dirty="0"/>
              <a:t>2018 </a:t>
            </a:r>
            <a:r>
              <a:rPr lang="it-IT" sz="2600" dirty="0"/>
              <a:t>e inviati a Siena per terapia </a:t>
            </a:r>
            <a:r>
              <a:rPr lang="it-IT" sz="2600" dirty="0" err="1"/>
              <a:t>endovascolare</a:t>
            </a:r>
            <a:r>
              <a:rPr lang="it-IT" sz="2600" dirty="0"/>
              <a:t> (“rescue” o </a:t>
            </a:r>
            <a:r>
              <a:rPr lang="it-IT" sz="2600" dirty="0" smtClean="0"/>
              <a:t>primaria)</a:t>
            </a:r>
          </a:p>
          <a:p>
            <a:pPr marL="0" indent="0">
              <a:buNone/>
            </a:pPr>
            <a:endParaRPr lang="it-IT" sz="2600" b="1" dirty="0" smtClean="0"/>
          </a:p>
          <a:p>
            <a:pPr marL="0" indent="0">
              <a:buNone/>
            </a:pPr>
            <a:r>
              <a:rPr lang="it-IT" sz="2600" b="1" dirty="0" smtClean="0"/>
              <a:t>OBIETTIVI</a:t>
            </a:r>
            <a:r>
              <a:rPr lang="it-IT" sz="2600" dirty="0" smtClean="0"/>
              <a:t>:</a:t>
            </a:r>
          </a:p>
          <a:p>
            <a:r>
              <a:rPr lang="it-IT" sz="2600" dirty="0" smtClean="0"/>
              <a:t>Analisi </a:t>
            </a:r>
            <a:r>
              <a:rPr lang="it-IT" sz="2600" dirty="0"/>
              <a:t>di </a:t>
            </a:r>
            <a:r>
              <a:rPr lang="it-IT" sz="2600" b="1" dirty="0">
                <a:solidFill>
                  <a:schemeClr val="tx2"/>
                </a:solidFill>
              </a:rPr>
              <a:t>appropriatezza</a:t>
            </a:r>
            <a:r>
              <a:rPr lang="it-IT" sz="2600" dirty="0">
                <a:solidFill>
                  <a:schemeClr val="tx2"/>
                </a:solidFill>
              </a:rPr>
              <a:t> </a:t>
            </a:r>
            <a:r>
              <a:rPr lang="it-IT" sz="2600" dirty="0"/>
              <a:t>del modello </a:t>
            </a:r>
            <a:r>
              <a:rPr lang="it-IT" sz="2600" dirty="0" err="1" smtClean="0"/>
              <a:t>Drip</a:t>
            </a:r>
            <a:r>
              <a:rPr lang="it-IT" sz="2600" dirty="0" smtClean="0"/>
              <a:t> and </a:t>
            </a:r>
            <a:r>
              <a:rPr lang="it-IT" sz="2600" dirty="0" err="1"/>
              <a:t>Ship</a:t>
            </a:r>
            <a:r>
              <a:rPr lang="it-IT" sz="2600" dirty="0"/>
              <a:t>: rapporto pazienti </a:t>
            </a:r>
            <a:r>
              <a:rPr lang="it-IT" sz="2600" dirty="0" smtClean="0"/>
              <a:t>trattati/inviati, </a:t>
            </a:r>
            <a:r>
              <a:rPr lang="it-IT" sz="2600" dirty="0"/>
              <a:t>analisi dei pazienti </a:t>
            </a:r>
            <a:r>
              <a:rPr lang="it-IT" sz="2600" dirty="0" smtClean="0"/>
              <a:t>non trattati,</a:t>
            </a:r>
            <a:r>
              <a:rPr lang="it-IT" sz="2600" b="1" dirty="0" smtClean="0"/>
              <a:t> timing</a:t>
            </a:r>
            <a:r>
              <a:rPr lang="it-IT" sz="2600" dirty="0" smtClean="0"/>
              <a:t> </a:t>
            </a:r>
            <a:r>
              <a:rPr lang="it-IT" sz="2600" dirty="0"/>
              <a:t>di permanenza in PS Grosseto (entry-to-exit time</a:t>
            </a:r>
            <a:r>
              <a:rPr lang="it-IT" sz="2600" dirty="0" smtClean="0"/>
              <a:t>)</a:t>
            </a:r>
          </a:p>
          <a:p>
            <a:endParaRPr lang="it-IT" sz="2600" dirty="0"/>
          </a:p>
          <a:p>
            <a:r>
              <a:rPr lang="it-IT" sz="2600" dirty="0"/>
              <a:t>Analisi di </a:t>
            </a:r>
            <a:r>
              <a:rPr lang="it-IT" sz="2600" b="1" dirty="0">
                <a:solidFill>
                  <a:schemeClr val="tx2"/>
                </a:solidFill>
              </a:rPr>
              <a:t>sicurezza</a:t>
            </a:r>
            <a:r>
              <a:rPr lang="it-IT" sz="2600" b="1" dirty="0"/>
              <a:t>:</a:t>
            </a:r>
            <a:r>
              <a:rPr lang="it-IT" sz="2600" dirty="0"/>
              <a:t> mortalità e eventi avversi seri durante </a:t>
            </a:r>
            <a:r>
              <a:rPr lang="it-IT" sz="2600" dirty="0" smtClean="0"/>
              <a:t>il trasferimento </a:t>
            </a:r>
            <a:r>
              <a:rPr lang="it-IT" sz="2600" dirty="0"/>
              <a:t>a </a:t>
            </a:r>
            <a:r>
              <a:rPr lang="it-IT" sz="2600" dirty="0" smtClean="0"/>
              <a:t>Siena (ambulanza o elisoccorso)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33617" t="31296" r="51129" b="21970"/>
          <a:stretch/>
        </p:blipFill>
        <p:spPr bwMode="auto">
          <a:xfrm>
            <a:off x="29493" y="33074"/>
            <a:ext cx="1664113" cy="6751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2"/>
          <a:srcRect l="33617" t="15126" r="34945" b="79080"/>
          <a:stretch/>
        </p:blipFill>
        <p:spPr bwMode="auto">
          <a:xfrm>
            <a:off x="3328341" y="42905"/>
            <a:ext cx="5574665" cy="577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68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9277" y="808945"/>
            <a:ext cx="9302213" cy="752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Da Gennaio 2016  a Dicembre 2018: </a:t>
            </a:r>
            <a:r>
              <a:rPr lang="it-IT" sz="2400" b="1" dirty="0" smtClean="0"/>
              <a:t>78 </a:t>
            </a:r>
            <a:r>
              <a:rPr lang="it-IT" sz="2400" b="1" dirty="0"/>
              <a:t>pazienti </a:t>
            </a:r>
            <a:r>
              <a:rPr lang="it-IT" sz="2400" dirty="0" smtClean="0"/>
              <a:t>inviati </a:t>
            </a:r>
            <a:r>
              <a:rPr lang="it-IT" sz="2400" dirty="0"/>
              <a:t>a Siena per T</a:t>
            </a:r>
            <a:r>
              <a:rPr lang="it-IT" sz="2400" dirty="0" smtClean="0"/>
              <a:t>erapia </a:t>
            </a:r>
            <a:r>
              <a:rPr lang="it-IT" sz="2400" dirty="0" err="1" smtClean="0"/>
              <a:t>Endovascolare</a:t>
            </a:r>
            <a:r>
              <a:rPr lang="it-IT" sz="2400" dirty="0" smtClean="0"/>
              <a:t> 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33617" t="31296" r="51129" b="21970"/>
          <a:stretch/>
        </p:blipFill>
        <p:spPr bwMode="auto">
          <a:xfrm>
            <a:off x="29493" y="33074"/>
            <a:ext cx="1664113" cy="6751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2"/>
          <a:srcRect l="33617" t="15126" r="34945" b="79080"/>
          <a:stretch/>
        </p:blipFill>
        <p:spPr bwMode="auto">
          <a:xfrm>
            <a:off x="3328341" y="42905"/>
            <a:ext cx="5574665" cy="577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935524" y="6398298"/>
            <a:ext cx="493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Tab</a:t>
            </a:r>
            <a:r>
              <a:rPr lang="it-IT" i="1" dirty="0" smtClean="0"/>
              <a:t>. 1 Caratteristiche basali della popolazione</a:t>
            </a:r>
            <a:endParaRPr lang="it-IT" i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09322"/>
              </p:ext>
            </p:extLst>
          </p:nvPr>
        </p:nvGraphicFramePr>
        <p:xfrm>
          <a:off x="3025058" y="1722558"/>
          <a:ext cx="7398326" cy="4450080"/>
        </p:xfrm>
        <a:graphic>
          <a:graphicData uri="http://schemas.openxmlformats.org/drawingml/2006/table">
            <a:tbl>
              <a:tblPr firstRow="1" firstCol="1">
                <a:tableStyleId>{FABFCF23-3B69-468F-B69F-88F6DE6A72F2}</a:tableStyleId>
              </a:tblPr>
              <a:tblGrid>
                <a:gridCol w="3112654">
                  <a:extLst>
                    <a:ext uri="{9D8B030D-6E8A-4147-A177-3AD203B41FA5}">
                      <a16:colId xmlns:a16="http://schemas.microsoft.com/office/drawing/2014/main" val="2602934266"/>
                    </a:ext>
                  </a:extLst>
                </a:gridCol>
                <a:gridCol w="1921163">
                  <a:extLst>
                    <a:ext uri="{9D8B030D-6E8A-4147-A177-3AD203B41FA5}">
                      <a16:colId xmlns:a16="http://schemas.microsoft.com/office/drawing/2014/main" val="1501283469"/>
                    </a:ext>
                  </a:extLst>
                </a:gridCol>
                <a:gridCol w="2364509">
                  <a:extLst>
                    <a:ext uri="{9D8B030D-6E8A-4147-A177-3AD203B41FA5}">
                      <a16:colId xmlns:a16="http://schemas.microsoft.com/office/drawing/2014/main" val="44190111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Popolazione n = 78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35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2016,</a:t>
                      </a:r>
                      <a:r>
                        <a:rPr lang="it-IT" b="0" baseline="0" dirty="0" smtClean="0"/>
                        <a:t> 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24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(30%)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3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2017, n (%)</a:t>
                      </a:r>
                      <a:endParaRPr lang="it-IT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27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(35%)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87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2018, n (%)</a:t>
                      </a:r>
                      <a:endParaRPr lang="it-IT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27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(35%)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54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Maschi, n (%)</a:t>
                      </a:r>
                      <a:endParaRPr lang="it-IT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51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(65%)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948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Età, anni media (</a:t>
                      </a:r>
                      <a:r>
                        <a:rPr lang="it-IT" b="0" dirty="0" err="1" smtClean="0"/>
                        <a:t>range</a:t>
                      </a:r>
                      <a:r>
                        <a:rPr lang="it-IT" b="0" dirty="0" smtClean="0"/>
                        <a:t>)</a:t>
                      </a:r>
                      <a:endParaRPr lang="it-IT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70,2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(20-90)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0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NIHSS,</a:t>
                      </a:r>
                      <a:r>
                        <a:rPr lang="it-IT" b="0" baseline="0" dirty="0" smtClean="0"/>
                        <a:t> media (</a:t>
                      </a:r>
                      <a:r>
                        <a:rPr lang="it-IT" b="0" baseline="0" dirty="0" err="1" smtClean="0"/>
                        <a:t>range</a:t>
                      </a:r>
                      <a:r>
                        <a:rPr lang="it-IT" b="0" baseline="0" dirty="0" smtClean="0"/>
                        <a:t>)</a:t>
                      </a:r>
                      <a:endParaRPr lang="it-IT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11,7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(2</a:t>
                      </a:r>
                      <a:r>
                        <a:rPr lang="it-IT" baseline="0" dirty="0" smtClean="0"/>
                        <a:t> – 27)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179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it-IT" dirty="0" smtClean="0"/>
                        <a:t>Circolo Anteriore</a:t>
                      </a:r>
                      <a:endParaRPr lang="it-IT" baseline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3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baseline="0" dirty="0" smtClean="0"/>
                        <a:t>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68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(87%)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73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b="0" i="1" dirty="0" smtClean="0"/>
                        <a:t>          ACI (compresa tandem)</a:t>
                      </a:r>
                      <a:endParaRPr lang="it-IT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19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(24%)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9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b="0" i="1" dirty="0" smtClean="0"/>
                        <a:t>          ACM</a:t>
                      </a:r>
                      <a:endParaRPr lang="it-IT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49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(63%)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4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Circolo Posteriore,</a:t>
                      </a:r>
                      <a:r>
                        <a:rPr lang="it-IT" baseline="0" dirty="0" smtClean="0"/>
                        <a:t> n (%)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(13%)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82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1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33617" t="31296" r="51129" b="21970"/>
          <a:stretch/>
        </p:blipFill>
        <p:spPr bwMode="auto">
          <a:xfrm>
            <a:off x="0" y="13408"/>
            <a:ext cx="1720645" cy="6843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2"/>
          <a:srcRect l="33617" t="15126" r="34945" b="79080"/>
          <a:stretch/>
        </p:blipFill>
        <p:spPr bwMode="auto">
          <a:xfrm>
            <a:off x="4099033" y="13409"/>
            <a:ext cx="5365764" cy="438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109128" y="6487204"/>
            <a:ext cx="409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Tab</a:t>
            </a:r>
            <a:r>
              <a:rPr lang="it-IT" i="1" dirty="0" smtClean="0"/>
              <a:t>. 2 Trattamenti</a:t>
            </a:r>
            <a:endParaRPr lang="it-IT" i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76710"/>
              </p:ext>
            </p:extLst>
          </p:nvPr>
        </p:nvGraphicFramePr>
        <p:xfrm>
          <a:off x="3195143" y="612114"/>
          <a:ext cx="7549613" cy="5925328"/>
        </p:xfrm>
        <a:graphic>
          <a:graphicData uri="http://schemas.openxmlformats.org/drawingml/2006/table">
            <a:tbl>
              <a:tblPr firstRow="1" firstCol="1">
                <a:tableStyleId>{FABFCF23-3B69-468F-B69F-88F6DE6A72F2}</a:tableStyleId>
              </a:tblPr>
              <a:tblGrid>
                <a:gridCol w="3788667">
                  <a:extLst>
                    <a:ext uri="{9D8B030D-6E8A-4147-A177-3AD203B41FA5}">
                      <a16:colId xmlns:a16="http://schemas.microsoft.com/office/drawing/2014/main" val="2602934266"/>
                    </a:ext>
                  </a:extLst>
                </a:gridCol>
                <a:gridCol w="375588">
                  <a:extLst>
                    <a:ext uri="{9D8B030D-6E8A-4147-A177-3AD203B41FA5}">
                      <a16:colId xmlns:a16="http://schemas.microsoft.com/office/drawing/2014/main" val="1086714584"/>
                    </a:ext>
                  </a:extLst>
                </a:gridCol>
                <a:gridCol w="1675837">
                  <a:extLst>
                    <a:ext uri="{9D8B030D-6E8A-4147-A177-3AD203B41FA5}">
                      <a16:colId xmlns:a16="http://schemas.microsoft.com/office/drawing/2014/main" val="3523083265"/>
                    </a:ext>
                  </a:extLst>
                </a:gridCol>
                <a:gridCol w="263444">
                  <a:extLst>
                    <a:ext uri="{9D8B030D-6E8A-4147-A177-3AD203B41FA5}">
                      <a16:colId xmlns:a16="http://schemas.microsoft.com/office/drawing/2014/main" val="2555907038"/>
                    </a:ext>
                  </a:extLst>
                </a:gridCol>
                <a:gridCol w="1446077">
                  <a:extLst>
                    <a:ext uri="{9D8B030D-6E8A-4147-A177-3AD203B41FA5}">
                      <a16:colId xmlns:a16="http://schemas.microsoft.com/office/drawing/2014/main" val="2851413429"/>
                    </a:ext>
                  </a:extLst>
                </a:gridCol>
              </a:tblGrid>
              <a:tr h="370333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Popolazione n = 78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35165"/>
                  </a:ext>
                </a:extLst>
              </a:tr>
              <a:tr h="370333">
                <a:tc gridSpan="5">
                  <a:txBody>
                    <a:bodyPr/>
                    <a:lstStyle/>
                    <a:p>
                      <a:r>
                        <a:rPr lang="it-IT" baseline="0" dirty="0" smtClean="0"/>
                        <a:t>Trattamenti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39634"/>
                  </a:ext>
                </a:extLst>
              </a:tr>
              <a:tr h="370333">
                <a:tc gridSpan="2">
                  <a:txBody>
                    <a:bodyPr/>
                    <a:lstStyle/>
                    <a:p>
                      <a:r>
                        <a:rPr lang="it-IT" b="0" baseline="0" dirty="0" smtClean="0"/>
                        <a:t>Invio per Rescue, n (%)</a:t>
                      </a:r>
                      <a:endParaRPr lang="it-IT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62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(79,4%)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873528"/>
                  </a:ext>
                </a:extLst>
              </a:tr>
              <a:tr h="370333">
                <a:tc gridSpan="2">
                  <a:txBody>
                    <a:bodyPr/>
                    <a:lstStyle/>
                    <a:p>
                      <a:r>
                        <a:rPr lang="it-IT" b="0" dirty="0" smtClean="0"/>
                        <a:t>Invio per </a:t>
                      </a:r>
                      <a:r>
                        <a:rPr lang="it-IT" b="0" dirty="0" err="1" smtClean="0"/>
                        <a:t>Endovascolare</a:t>
                      </a:r>
                      <a:r>
                        <a:rPr lang="it-IT" b="0" dirty="0" smtClean="0"/>
                        <a:t> primaria,</a:t>
                      </a:r>
                      <a:r>
                        <a:rPr lang="it-IT" b="0" baseline="0" dirty="0" smtClean="0"/>
                        <a:t> n (%)</a:t>
                      </a:r>
                      <a:endParaRPr lang="it-IT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16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(20,6%)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542872"/>
                  </a:ext>
                </a:extLst>
              </a:tr>
              <a:tr h="370333">
                <a:tc gridSpan="2">
                  <a:txBody>
                    <a:bodyPr/>
                    <a:lstStyle/>
                    <a:p>
                      <a:r>
                        <a:rPr lang="it-IT" b="0" i="1" dirty="0" smtClean="0"/>
                        <a:t>     Anticoagulanti, n (%)</a:t>
                      </a:r>
                      <a:endParaRPr lang="it-IT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(37%)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948112"/>
                  </a:ext>
                </a:extLst>
              </a:tr>
              <a:tr h="370333">
                <a:tc gridSpan="2">
                  <a:txBody>
                    <a:bodyPr/>
                    <a:lstStyle/>
                    <a:p>
                      <a:r>
                        <a:rPr lang="it-IT" b="0" i="1" dirty="0" smtClean="0"/>
                        <a:t>     &gt; 4,5</a:t>
                      </a:r>
                      <a:r>
                        <a:rPr lang="it-IT" b="0" i="1" baseline="0" dirty="0" smtClean="0"/>
                        <a:t> ore</a:t>
                      </a:r>
                      <a:r>
                        <a:rPr lang="it-IT" b="0" i="1" dirty="0" smtClean="0"/>
                        <a:t>, n (%)</a:t>
                      </a:r>
                      <a:endParaRPr lang="it-IT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(44%)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07501"/>
                  </a:ext>
                </a:extLst>
              </a:tr>
              <a:tr h="370333">
                <a:tc gridSpan="2">
                  <a:txBody>
                    <a:bodyPr/>
                    <a:lstStyle/>
                    <a:p>
                      <a:r>
                        <a:rPr lang="it-IT" b="0" i="1" baseline="0" dirty="0" smtClean="0"/>
                        <a:t>     Criterio clinico/neuroradiologico, 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(19%)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1797"/>
                  </a:ext>
                </a:extLst>
              </a:tr>
              <a:tr h="370333">
                <a:tc gridSpan="2">
                  <a:txBody>
                    <a:bodyPr/>
                    <a:lstStyle/>
                    <a:p>
                      <a:r>
                        <a:rPr lang="it-IT" b="0" i="0" baseline="0" dirty="0" smtClean="0"/>
                        <a:t> </a:t>
                      </a:r>
                      <a:r>
                        <a:rPr lang="it-IT" b="1" i="0" baseline="0" dirty="0" smtClean="0"/>
                        <a:t>Pazienti trattati/inviati, n (%)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66/78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(85%)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271593"/>
                  </a:ext>
                </a:extLst>
              </a:tr>
              <a:tr h="370333">
                <a:tc gridSpan="2">
                  <a:txBody>
                    <a:bodyPr/>
                    <a:lstStyle/>
                    <a:p>
                      <a:r>
                        <a:rPr lang="it-IT" b="0" i="1" baseline="0" dirty="0" smtClean="0"/>
                        <a:t>     2016, 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20/24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83%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560159"/>
                  </a:ext>
                </a:extLst>
              </a:tr>
              <a:tr h="370333">
                <a:tc gridSpan="2">
                  <a:txBody>
                    <a:bodyPr/>
                    <a:lstStyle/>
                    <a:p>
                      <a:r>
                        <a:rPr lang="it-IT" b="0" i="1" baseline="0" dirty="0" smtClean="0"/>
                        <a:t>     2017, 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24/27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547166"/>
                  </a:ext>
                </a:extLst>
              </a:tr>
              <a:tr h="370333">
                <a:tc gridSpan="2">
                  <a:txBody>
                    <a:bodyPr/>
                    <a:lstStyle/>
                    <a:p>
                      <a:r>
                        <a:rPr lang="it-IT" b="0" i="1" baseline="0" dirty="0" smtClean="0"/>
                        <a:t>     2018, 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22/27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08435"/>
                  </a:ext>
                </a:extLst>
              </a:tr>
              <a:tr h="370333">
                <a:tc gridSpan="5">
                  <a:txBody>
                    <a:bodyPr/>
                    <a:lstStyle/>
                    <a:p>
                      <a:r>
                        <a:rPr lang="it-IT" baseline="0" dirty="0" smtClean="0"/>
                        <a:t>Cause di non trattamento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39865"/>
                  </a:ext>
                </a:extLst>
              </a:tr>
              <a:tr h="370333">
                <a:tc>
                  <a:txBody>
                    <a:bodyPr/>
                    <a:lstStyle/>
                    <a:p>
                      <a:r>
                        <a:rPr lang="it-IT" b="0" baseline="0" dirty="0" smtClean="0"/>
                        <a:t>Ricanalizzazione/risoluzione, 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66%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57772"/>
                  </a:ext>
                </a:extLst>
              </a:tr>
              <a:tr h="370333">
                <a:tc>
                  <a:txBody>
                    <a:bodyPr/>
                    <a:lstStyle/>
                    <a:p>
                      <a:r>
                        <a:rPr lang="it-IT" b="0" baseline="0" dirty="0" smtClean="0"/>
                        <a:t>Infarcimento, 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8%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73522"/>
                  </a:ext>
                </a:extLst>
              </a:tr>
              <a:tr h="370333">
                <a:tc>
                  <a:txBody>
                    <a:bodyPr/>
                    <a:lstStyle/>
                    <a:p>
                      <a:r>
                        <a:rPr lang="it-IT" b="0" baseline="0" dirty="0" smtClean="0"/>
                        <a:t>No accessi femorali, 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8%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74722"/>
                  </a:ext>
                </a:extLst>
              </a:tr>
              <a:tr h="370333">
                <a:tc>
                  <a:txBody>
                    <a:bodyPr/>
                    <a:lstStyle/>
                    <a:p>
                      <a:r>
                        <a:rPr lang="it-IT" b="0" baseline="0" dirty="0" smtClean="0"/>
                        <a:t>Criterio radiologico, 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18%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70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2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33617" t="31296" r="51129" b="21970"/>
          <a:stretch/>
        </p:blipFill>
        <p:spPr bwMode="auto">
          <a:xfrm>
            <a:off x="29493" y="33074"/>
            <a:ext cx="1664113" cy="6751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2"/>
          <a:srcRect l="33617" t="15126" r="34945" b="79080"/>
          <a:stretch/>
        </p:blipFill>
        <p:spPr bwMode="auto">
          <a:xfrm>
            <a:off x="3564313" y="13409"/>
            <a:ext cx="5574665" cy="577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898926" y="5474481"/>
            <a:ext cx="409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Tab</a:t>
            </a:r>
            <a:r>
              <a:rPr lang="it-IT" i="1" dirty="0" smtClean="0"/>
              <a:t>. 3 Sicurezza e </a:t>
            </a:r>
            <a:r>
              <a:rPr lang="it-IT" i="1" dirty="0" err="1" smtClean="0"/>
              <a:t>Outcome</a:t>
            </a:r>
            <a:endParaRPr lang="it-IT" i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50377"/>
              </p:ext>
            </p:extLst>
          </p:nvPr>
        </p:nvGraphicFramePr>
        <p:xfrm>
          <a:off x="2946400" y="1398694"/>
          <a:ext cx="7546110" cy="3708400"/>
        </p:xfrm>
        <a:graphic>
          <a:graphicData uri="http://schemas.openxmlformats.org/drawingml/2006/table">
            <a:tbl>
              <a:tblPr firstRow="1" firstCol="1">
                <a:tableStyleId>{FABFCF23-3B69-468F-B69F-88F6DE6A72F2}</a:tableStyleId>
              </a:tblPr>
              <a:tblGrid>
                <a:gridCol w="3786909">
                  <a:extLst>
                    <a:ext uri="{9D8B030D-6E8A-4147-A177-3AD203B41FA5}">
                      <a16:colId xmlns:a16="http://schemas.microsoft.com/office/drawing/2014/main" val="2602934266"/>
                    </a:ext>
                  </a:extLst>
                </a:gridCol>
                <a:gridCol w="375414">
                  <a:extLst>
                    <a:ext uri="{9D8B030D-6E8A-4147-A177-3AD203B41FA5}">
                      <a16:colId xmlns:a16="http://schemas.microsoft.com/office/drawing/2014/main" val="1086714584"/>
                    </a:ext>
                  </a:extLst>
                </a:gridCol>
                <a:gridCol w="1675059">
                  <a:extLst>
                    <a:ext uri="{9D8B030D-6E8A-4147-A177-3AD203B41FA5}">
                      <a16:colId xmlns:a16="http://schemas.microsoft.com/office/drawing/2014/main" val="3523083265"/>
                    </a:ext>
                  </a:extLst>
                </a:gridCol>
                <a:gridCol w="263322">
                  <a:extLst>
                    <a:ext uri="{9D8B030D-6E8A-4147-A177-3AD203B41FA5}">
                      <a16:colId xmlns:a16="http://schemas.microsoft.com/office/drawing/2014/main" val="2555907038"/>
                    </a:ext>
                  </a:extLst>
                </a:gridCol>
                <a:gridCol w="1445406">
                  <a:extLst>
                    <a:ext uri="{9D8B030D-6E8A-4147-A177-3AD203B41FA5}">
                      <a16:colId xmlns:a16="http://schemas.microsoft.com/office/drawing/2014/main" val="285141342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Popolazione n = 78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3516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it-IT" baseline="0" dirty="0" smtClean="0"/>
                        <a:t>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396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b="0" i="0" baseline="0" dirty="0" smtClean="0"/>
                        <a:t>Entry-to-exit time medio </a:t>
                      </a:r>
                      <a:r>
                        <a:rPr lang="it-IT" b="0" i="0" baseline="0" dirty="0" err="1" smtClean="0"/>
                        <a:t>min</a:t>
                      </a:r>
                      <a:r>
                        <a:rPr lang="it-IT" b="0" i="0" baseline="0" dirty="0" smtClean="0"/>
                        <a:t>, (</a:t>
                      </a:r>
                      <a:r>
                        <a:rPr lang="it-IT" b="0" i="0" baseline="0" dirty="0" err="1" smtClean="0"/>
                        <a:t>range</a:t>
                      </a:r>
                      <a:r>
                        <a:rPr lang="it-IT" b="0" i="0" baseline="0" dirty="0" smtClean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105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(49-201)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044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b="0" i="0" baseline="0" dirty="0" smtClean="0"/>
                        <a:t>     2016, </a:t>
                      </a:r>
                      <a:r>
                        <a:rPr lang="it-IT" b="0" i="0" baseline="0" dirty="0" err="1" smtClean="0"/>
                        <a:t>min</a:t>
                      </a:r>
                      <a:r>
                        <a:rPr lang="it-IT" b="0" i="0" baseline="0" dirty="0" smtClean="0"/>
                        <a:t>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(57-201)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56015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b="0" i="0" baseline="0" dirty="0" smtClean="0"/>
                        <a:t>     2017, </a:t>
                      </a:r>
                      <a:r>
                        <a:rPr lang="it-IT" b="0" i="0" baseline="0" dirty="0" err="1" smtClean="0"/>
                        <a:t>min</a:t>
                      </a:r>
                      <a:r>
                        <a:rPr lang="it-IT" b="0" i="0" baseline="0" dirty="0" smtClean="0"/>
                        <a:t>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(57-176)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54716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b="0" i="0" baseline="0" dirty="0" smtClean="0"/>
                        <a:t>     2018, </a:t>
                      </a:r>
                      <a:r>
                        <a:rPr lang="it-IT" b="0" i="0" baseline="0" dirty="0" err="1" smtClean="0"/>
                        <a:t>min</a:t>
                      </a:r>
                      <a:r>
                        <a:rPr lang="it-IT" b="0" i="0" baseline="0" dirty="0" smtClean="0"/>
                        <a:t>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102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(49-154)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0843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it-IT" baseline="0" dirty="0" err="1" smtClean="0"/>
                        <a:t>Safety</a:t>
                      </a:r>
                      <a:endParaRPr lang="it-IT" baseline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3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baseline="0" dirty="0" smtClean="0"/>
                        <a:t>Eventi avversi seri, 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5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err="1" smtClean="0"/>
                        <a:t>Outcome</a:t>
                      </a:r>
                      <a:r>
                        <a:rPr lang="it-IT" b="1" baseline="0" dirty="0" smtClean="0"/>
                        <a:t> (n. pz)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70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1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baseline="0" dirty="0" err="1" smtClean="0"/>
                        <a:t>mRs</a:t>
                      </a:r>
                      <a:r>
                        <a:rPr lang="it-IT" b="0" baseline="0" dirty="0" smtClean="0"/>
                        <a:t> a 3 mesi ≤ 2, n (%)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28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(40%)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73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1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4341" y="634959"/>
            <a:ext cx="8177981" cy="84424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CONCLUSIONI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13932" y="1692166"/>
            <a:ext cx="9521020" cy="5010386"/>
          </a:xfrm>
          <a:ln w="28575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it-IT" dirty="0" smtClean="0"/>
              <a:t>Dalla nostra esperienza emerge che la </a:t>
            </a:r>
            <a:r>
              <a:rPr lang="it-IT" b="1" dirty="0"/>
              <a:t>selezione del paziente </a:t>
            </a:r>
            <a:r>
              <a:rPr lang="it-IT" dirty="0"/>
              <a:t>è </a:t>
            </a:r>
            <a:r>
              <a:rPr lang="it-IT" dirty="0" smtClean="0"/>
              <a:t>efficiente con elevata </a:t>
            </a:r>
            <a:r>
              <a:rPr lang="it-IT" b="1" dirty="0" smtClean="0"/>
              <a:t>appropriatezza nell’invio </a:t>
            </a:r>
            <a:r>
              <a:rPr lang="it-IT" dirty="0" smtClean="0"/>
              <a:t>(85% dei pz inviati )</a:t>
            </a:r>
          </a:p>
          <a:p>
            <a:endParaRPr lang="it-IT" b="1" dirty="0" smtClean="0"/>
          </a:p>
          <a:p>
            <a:r>
              <a:rPr lang="it-IT" dirty="0" smtClean="0"/>
              <a:t>Il </a:t>
            </a:r>
            <a:r>
              <a:rPr lang="it-IT" b="1" dirty="0" smtClean="0"/>
              <a:t>modello </a:t>
            </a:r>
            <a:r>
              <a:rPr lang="it-IT" b="1" dirty="0" err="1" smtClean="0"/>
              <a:t>Drip</a:t>
            </a:r>
            <a:r>
              <a:rPr lang="it-IT" b="1" dirty="0" smtClean="0"/>
              <a:t> and </a:t>
            </a:r>
            <a:r>
              <a:rPr lang="it-IT" b="1" dirty="0" err="1" smtClean="0"/>
              <a:t>Ship</a:t>
            </a:r>
            <a:r>
              <a:rPr lang="it-IT" b="1" dirty="0" smtClean="0"/>
              <a:t> </a:t>
            </a:r>
            <a:r>
              <a:rPr lang="it-IT" dirty="0"/>
              <a:t>è </a:t>
            </a:r>
            <a:r>
              <a:rPr lang="it-IT" b="1" dirty="0"/>
              <a:t>sicuro</a:t>
            </a:r>
            <a:r>
              <a:rPr lang="it-IT" dirty="0"/>
              <a:t> indipendentemente dal mezzo di trasporto </a:t>
            </a:r>
            <a:r>
              <a:rPr lang="it-IT" dirty="0" smtClean="0"/>
              <a:t>utilizzato (nessun evento avverso serio)</a:t>
            </a:r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b="1" dirty="0"/>
              <a:t>tempo di permanenza in </a:t>
            </a:r>
            <a:r>
              <a:rPr lang="it-IT" b="1" dirty="0" smtClean="0"/>
              <a:t>PS</a:t>
            </a:r>
            <a:r>
              <a:rPr lang="it-IT" dirty="0" smtClean="0"/>
              <a:t> </a:t>
            </a:r>
            <a:r>
              <a:rPr lang="it-IT" dirty="0"/>
              <a:t>è piuttosto variabile da caso a caso </a:t>
            </a:r>
            <a:r>
              <a:rPr lang="it-IT" dirty="0" smtClean="0"/>
              <a:t>ed </a:t>
            </a:r>
            <a:r>
              <a:rPr lang="it-IT" dirty="0"/>
              <a:t>è </a:t>
            </a:r>
            <a:r>
              <a:rPr lang="it-IT" b="1" dirty="0" smtClean="0"/>
              <a:t>stabile </a:t>
            </a:r>
            <a:r>
              <a:rPr lang="it-IT" b="1" dirty="0"/>
              <a:t>negli </a:t>
            </a:r>
            <a:r>
              <a:rPr lang="it-IT" b="1" dirty="0" smtClean="0"/>
              <a:t>anni </a:t>
            </a:r>
            <a:r>
              <a:rPr lang="it-IT" dirty="0" smtClean="0"/>
              <a:t>(105 </a:t>
            </a:r>
            <a:r>
              <a:rPr lang="it-IT" dirty="0" err="1" smtClean="0"/>
              <a:t>min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 smtClean="0"/>
              <a:t>   </a:t>
            </a:r>
          </a:p>
          <a:p>
            <a:pPr marL="0" indent="0">
              <a:buNone/>
            </a:pPr>
            <a:r>
              <a:rPr lang="it-IT" dirty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	Modello del PIT STOP, audit, riunioni, simulazioni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33617" t="31296" r="51129" b="21970"/>
          <a:stretch/>
        </p:blipFill>
        <p:spPr bwMode="auto">
          <a:xfrm>
            <a:off x="29493" y="33074"/>
            <a:ext cx="1664113" cy="6751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2"/>
          <a:srcRect l="33617" t="15126" r="34945" b="79080"/>
          <a:stretch/>
        </p:blipFill>
        <p:spPr bwMode="auto">
          <a:xfrm>
            <a:off x="3769771" y="42905"/>
            <a:ext cx="5574665" cy="577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ccia in giù 5"/>
          <p:cNvSpPr/>
          <p:nvPr/>
        </p:nvSpPr>
        <p:spPr>
          <a:xfrm>
            <a:off x="6126999" y="5317186"/>
            <a:ext cx="249331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8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4661" y="25087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 </a:t>
            </a:r>
            <a:r>
              <a:rPr lang="it-IT" sz="5300" b="1" dirty="0"/>
              <a:t>APPROPRIATEZZA E SICUREZZA DEL DRIP AND SHIP NEL TRATTAMENTO DELL’ICTUS ISCHEMICO: </a:t>
            </a:r>
            <a:r>
              <a:rPr lang="it-IT" sz="5300" b="1" dirty="0" smtClean="0"/>
              <a:t/>
            </a:r>
            <a:br>
              <a:rPr lang="it-IT" sz="5300" b="1" dirty="0" smtClean="0"/>
            </a:br>
            <a:r>
              <a:rPr lang="it-IT" sz="5300" b="1" dirty="0" smtClean="0"/>
              <a:t>ANALISI </a:t>
            </a:r>
            <a:r>
              <a:rPr lang="it-IT" sz="5300" b="1" dirty="0"/>
              <a:t>DI 3 ANNI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87560" y="5092716"/>
            <a:ext cx="9144000" cy="1655762"/>
          </a:xfrm>
        </p:spPr>
        <p:txBody>
          <a:bodyPr>
            <a:normAutofit fontScale="47500" lnSpcReduction="20000"/>
          </a:bodyPr>
          <a:lstStyle/>
          <a:p>
            <a:endParaRPr lang="it-IT" dirty="0"/>
          </a:p>
          <a:p>
            <a:r>
              <a:rPr lang="it-IT" sz="3400" b="1" dirty="0"/>
              <a:t> E. Innocenti¹</a:t>
            </a:r>
            <a:r>
              <a:rPr lang="it-IT" sz="3400" dirty="0"/>
              <a:t>, S. Gallerini¹, V. Groccia², M. Bartalucci¹, E. Di Coscio¹, C. Marotti¹, A. Mignarri¹, S. Pieri¹, K. Plewnia¹, F. Rossi¹, C. Scarpini¹, M. Gregorio², D. Marietti², S. Geraci², M. Zocchi³, M. Cirinei³, T. De Stefano³, G. </a:t>
            </a:r>
            <a:r>
              <a:rPr lang="it-IT" sz="3400" dirty="0" smtClean="0"/>
              <a:t>Martini</a:t>
            </a:r>
            <a:r>
              <a:rPr lang="it-IT" sz="3400" dirty="0"/>
              <a:t> ⁴</a:t>
            </a:r>
            <a:r>
              <a:rPr lang="it-IT" sz="3400" dirty="0" smtClean="0"/>
              <a:t>, </a:t>
            </a:r>
            <a:r>
              <a:rPr lang="it-IT" sz="3400" dirty="0"/>
              <a:t>R. </a:t>
            </a:r>
            <a:r>
              <a:rPr lang="it-IT" sz="3400" dirty="0" smtClean="0"/>
              <a:t>Tassi⁴, </a:t>
            </a:r>
            <a:r>
              <a:rPr lang="it-IT" sz="3400" dirty="0"/>
              <a:t>S. </a:t>
            </a:r>
            <a:r>
              <a:rPr lang="it-IT" sz="3400" dirty="0" smtClean="0"/>
              <a:t>Bracco⁵, </a:t>
            </a:r>
            <a:r>
              <a:rPr lang="it-IT" sz="3400" dirty="0"/>
              <a:t>A. </a:t>
            </a:r>
            <a:r>
              <a:rPr lang="it-IT" sz="3400" dirty="0" smtClean="0"/>
              <a:t>Cerase⁶, </a:t>
            </a:r>
            <a:r>
              <a:rPr lang="it-IT" sz="3400" dirty="0"/>
              <a:t>S. </a:t>
            </a:r>
            <a:r>
              <a:rPr lang="it-IT" sz="3400" dirty="0" smtClean="0"/>
              <a:t>Dami⁷, </a:t>
            </a:r>
            <a:r>
              <a:rPr lang="it-IT" sz="3400" dirty="0"/>
              <a:t>G. </a:t>
            </a:r>
            <a:r>
              <a:rPr lang="it-IT" sz="3400" dirty="0" err="1"/>
              <a:t>Panzardi</a:t>
            </a:r>
            <a:r>
              <a:rPr lang="it-IT" sz="3400" dirty="0"/>
              <a:t> ⁷, M. Breggia², R. Marconi¹ </a:t>
            </a:r>
          </a:p>
          <a:p>
            <a:r>
              <a:rPr lang="it-IT" dirty="0"/>
              <a:t>(¹AZIENDA USL TOSCANA SUDEST, DIPARTIMENTO CARDIONEUROVASCOLARE, UOC NEUROLOGIA-GROSSETO, ²AZIENDA USL TOSCANA SUDEST, UOC MEDICINA E CHIRURGIA D'URGENZA, ACCETTAZIONE E PRONTO SOCCORSO-GROSSETO, ³AZIENDA USL TOSCANA SUDEST, DIPARTIMENTO DIAGNOSTICA PER IMMAGINI, UOSD NEURORADIOLOGIA-GROSSETO; ⁴ </a:t>
            </a:r>
            <a:r>
              <a:rPr lang="it-IT" dirty="0" smtClean="0"/>
              <a:t>AOU </a:t>
            </a:r>
            <a:r>
              <a:rPr lang="it-IT" dirty="0"/>
              <a:t>SENESE, UOC STROKE UNIT, ⁵ </a:t>
            </a:r>
            <a:r>
              <a:rPr lang="it-IT" dirty="0" smtClean="0"/>
              <a:t>AOU </a:t>
            </a:r>
            <a:r>
              <a:rPr lang="it-IT" dirty="0"/>
              <a:t>SENESE, UOS NEUROINTERVENTISTICA, UOC NINT, ⁶ </a:t>
            </a:r>
            <a:r>
              <a:rPr lang="it-IT" dirty="0" smtClean="0"/>
              <a:t>AOU </a:t>
            </a:r>
            <a:r>
              <a:rPr lang="it-IT" dirty="0"/>
              <a:t>SENESE, UOC NEUROIMMAGINI E NEUROINTERVENTISTICA, ⁷ </a:t>
            </a:r>
            <a:r>
              <a:rPr lang="it-IT" dirty="0" smtClean="0"/>
              <a:t>UF </a:t>
            </a:r>
            <a:r>
              <a:rPr lang="it-IT" dirty="0"/>
              <a:t>CO 118 SI-GR) 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33617" t="31296" r="51129" b="21970"/>
          <a:stretch/>
        </p:blipFill>
        <p:spPr bwMode="auto">
          <a:xfrm>
            <a:off x="-78659" y="3472"/>
            <a:ext cx="2428570" cy="6797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2"/>
          <a:srcRect l="33617" t="15127" r="34945" b="70993"/>
          <a:stretch/>
        </p:blipFill>
        <p:spPr bwMode="auto">
          <a:xfrm>
            <a:off x="3751517" y="-6360"/>
            <a:ext cx="6941577" cy="1422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23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947</Words>
  <Application>Microsoft Office PowerPoint</Application>
  <PresentationFormat>Widescreen</PresentationFormat>
  <Paragraphs>148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  APPROPRIATEZZA E SICUREZZA DEL DRIP AND SHIP NEL TRATTAMENTO DELL’ICTUS ISCHEMICO:  ANALISI DI 3 ANNI </vt:lpstr>
      <vt:lpstr>Terapia dell’ictus ischemico acuto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  APPROPRIATEZZA E SICUREZZA DEL DRIP AND SHIP NEL TRATTAMENTO DELL’ICTUS ISCHEMICO:  ANALISI DI 3 ANNI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APPROPRIATEZZA E SICUREZZA DEL DRIP AND SHIP NEL TRATTAMENTO DELL’ICTUS ISCHEMICO: ANALISI DI 3 ANNI </dc:title>
  <dc:creator>HP</dc:creator>
  <cp:lastModifiedBy>HP</cp:lastModifiedBy>
  <cp:revision>59</cp:revision>
  <dcterms:created xsi:type="dcterms:W3CDTF">2019-03-13T21:05:02Z</dcterms:created>
  <dcterms:modified xsi:type="dcterms:W3CDTF">2019-04-05T10:55:33Z</dcterms:modified>
</cp:coreProperties>
</file>