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3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8"/>
    <p:restoredTop sz="78034"/>
  </p:normalViewPr>
  <p:slideViewPr>
    <p:cSldViewPr snapToGrid="0" snapToObjects="1">
      <p:cViewPr varScale="1">
        <p:scale>
          <a:sx n="70" d="100"/>
          <a:sy n="70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BC77F-B448-7A45-B25E-40C1020B260F}" type="datetimeFigureOut">
              <a:rPr lang="en-GB" smtClean="0"/>
              <a:t>07/04/2019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F2CE9-41D4-BE4D-A23F-3187BA74436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60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Lo</a:t>
            </a:r>
            <a:r>
              <a:rPr lang="en-GB" baseline="0" dirty="0" smtClean="0"/>
              <a:t> studio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vi </a:t>
            </a:r>
            <a:r>
              <a:rPr lang="en-GB" baseline="0" dirty="0" err="1" smtClean="0"/>
              <a:t>presento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riguarda</a:t>
            </a:r>
            <a:r>
              <a:rPr lang="en-GB" baseline="0" dirty="0" smtClean="0"/>
              <a:t> l </a:t>
            </a:r>
            <a:r>
              <a:rPr lang="en-GB" baseline="0" dirty="0" err="1" smtClean="0"/>
              <a:t>associazione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distonia</a:t>
            </a:r>
            <a:r>
              <a:rPr lang="en-GB" baseline="0" dirty="0" smtClean="0"/>
              <a:t> e tic </a:t>
            </a:r>
            <a:r>
              <a:rPr lang="en-GB" baseline="0" dirty="0" err="1" smtClean="0"/>
              <a:t>idiopatici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270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Nel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complesso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abbiamo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trovato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 di 6.9%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pazienti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adulti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affetti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da tic e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contemporanemente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affetti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da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una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forma di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distonia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idiopatica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Per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quanto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non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diettamente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confrontabile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con la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prevalenza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di tic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nella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popolazioe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adulta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generale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che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colloca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al di sotto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dello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0,4%),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questo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dato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appare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cmq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significativa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E per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il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momento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ci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consente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di dire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Che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prevalenza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di tic in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qst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popolazione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è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17 volte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piu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alta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rispetto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quella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nella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poplazione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generale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</a:p>
          <a:p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Inolte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è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evidente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che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ci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siano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alcune</a:t>
            </a:r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caratteristiche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cliniche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diverse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rispetto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quelle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attese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nelle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rispettive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forme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idiopatiche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particolare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prevalenza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maschile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e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precoce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età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esordio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per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qnt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riguarda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distonia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e Per I tic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invece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tardiva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età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di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esordio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e un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decorso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di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malattia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stabile o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progressivo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endParaRPr lang="en-GB" sz="1200" baseline="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L’evidenza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della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familiarità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nel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50%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casi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è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linea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con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precedenti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dati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presenti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letteratura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F2CE9-41D4-BE4D-A23F-3187BA74436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46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Per </a:t>
            </a:r>
            <a:r>
              <a:rPr lang="en-GB" dirty="0" err="1" smtClean="0"/>
              <a:t>concludere</a:t>
            </a:r>
            <a:r>
              <a:rPr lang="en-GB" dirty="0" smtClean="0"/>
              <a:t>:</a:t>
            </a:r>
          </a:p>
          <a:p>
            <a:r>
              <a:rPr lang="en-GB" dirty="0" err="1" smtClean="0"/>
              <a:t>Sebbene</a:t>
            </a:r>
            <a:r>
              <a:rPr lang="en-GB" dirty="0" smtClean="0"/>
              <a:t> la </a:t>
            </a:r>
            <a:r>
              <a:rPr lang="en-GB" dirty="0" err="1" smtClean="0"/>
              <a:t>carenza</a:t>
            </a:r>
            <a:r>
              <a:rPr lang="en-GB" dirty="0" smtClean="0"/>
              <a:t> di </a:t>
            </a:r>
            <a:r>
              <a:rPr lang="en-GB" dirty="0" err="1" smtClean="0"/>
              <a:t>dati</a:t>
            </a:r>
            <a:r>
              <a:rPr lang="en-GB" dirty="0" smtClean="0"/>
              <a:t> </a:t>
            </a:r>
            <a:r>
              <a:rPr lang="en-GB" dirty="0" err="1" smtClean="0"/>
              <a:t>accurati</a:t>
            </a:r>
            <a:r>
              <a:rPr lang="en-GB" dirty="0" smtClean="0"/>
              <a:t> </a:t>
            </a:r>
            <a:r>
              <a:rPr lang="en-GB" dirty="0" err="1" smtClean="0"/>
              <a:t>sulla</a:t>
            </a:r>
            <a:r>
              <a:rPr lang="en-GB" dirty="0" smtClean="0"/>
              <a:t> </a:t>
            </a:r>
            <a:r>
              <a:rPr lang="en-GB" dirty="0" err="1" smtClean="0"/>
              <a:t>prevalenza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tic </a:t>
            </a:r>
            <a:r>
              <a:rPr lang="en-GB" dirty="0" err="1" smtClean="0"/>
              <a:t>nella</a:t>
            </a:r>
            <a:r>
              <a:rPr lang="en-GB" dirty="0" smtClean="0"/>
              <a:t> </a:t>
            </a:r>
            <a:r>
              <a:rPr lang="en-GB" dirty="0" err="1" smtClean="0"/>
              <a:t>popolazione</a:t>
            </a:r>
            <a:r>
              <a:rPr lang="en-GB" dirty="0" smtClean="0"/>
              <a:t> </a:t>
            </a:r>
            <a:r>
              <a:rPr lang="en-GB" dirty="0" err="1" smtClean="0"/>
              <a:t>adulta</a:t>
            </a:r>
            <a:r>
              <a:rPr lang="en-GB" dirty="0" smtClean="0"/>
              <a:t> </a:t>
            </a:r>
            <a:r>
              <a:rPr lang="en-GB" dirty="0" err="1" smtClean="0"/>
              <a:t>generale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limite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metodologica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confronto</a:t>
            </a:r>
            <a:r>
              <a:rPr lang="en-GB" baseline="0" dirty="0" smtClean="0"/>
              <a:t> di due </a:t>
            </a:r>
            <a:r>
              <a:rPr lang="en-GB" baseline="0" dirty="0" err="1" smtClean="0"/>
              <a:t>misure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popolazioni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cosi</a:t>
            </a:r>
            <a:r>
              <a:rPr lang="en-GB" baseline="0" dirty="0" smtClean="0"/>
              <a:t> diverse, la RELATIVA ALTA PREVALEZA DEI TIC </a:t>
            </a:r>
            <a:r>
              <a:rPr lang="en-GB" baseline="0" dirty="0" err="1" smtClean="0"/>
              <a:t>nel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nostro</a:t>
            </a:r>
            <a:r>
              <a:rPr lang="en-GB" baseline="0" dirty="0" smtClean="0"/>
              <a:t> cluster di </a:t>
            </a:r>
            <a:r>
              <a:rPr lang="en-GB" baseline="0" dirty="0" err="1" smtClean="0"/>
              <a:t>popolazione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adulta</a:t>
            </a:r>
            <a:r>
              <a:rPr lang="en-GB" baseline="0" dirty="0" smtClean="0"/>
              <a:t> ASSIEME A CARATTERISTICHE CLINICHE PECULIARI CHE RAPPRESENTANO UNA SORTA DI MIX </a:t>
            </a:r>
            <a:r>
              <a:rPr lang="en-GB" baseline="0" dirty="0" err="1" smtClean="0"/>
              <a:t>tra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</a:t>
            </a:r>
            <a:r>
              <a:rPr lang="en-GB" baseline="0" dirty="0" smtClean="0"/>
              <a:t> PICTURES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due </a:t>
            </a:r>
            <a:r>
              <a:rPr lang="en-GB" baseline="0" dirty="0" err="1" smtClean="0"/>
              <a:t>disturbi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isolati</a:t>
            </a:r>
            <a:r>
              <a:rPr lang="en-GB" baseline="0" dirty="0" smtClean="0"/>
              <a:t> -&gt; </a:t>
            </a:r>
            <a:r>
              <a:rPr lang="en-GB" baseline="0" dirty="0" err="1" smtClean="0"/>
              <a:t>tutto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ciò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può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indicare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questa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combinaizone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piu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coincidenza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Ovviamente</a:t>
            </a:r>
            <a:r>
              <a:rPr lang="en-GB" baseline="0" dirty="0" smtClean="0"/>
              <a:t> per </a:t>
            </a:r>
            <a:r>
              <a:rPr lang="en-GB" baseline="0" dirty="0" err="1" smtClean="0"/>
              <a:t>veriicarlo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serviranno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studi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longitudinali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popolazione</a:t>
            </a:r>
            <a:r>
              <a:rPr lang="en-GB" baseline="0" dirty="0" smtClean="0"/>
              <a:t>. 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L’evidenza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50%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nostri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mostri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familiarità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positiva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indistintamente</a:t>
            </a:r>
            <a:r>
              <a:rPr lang="en-GB" baseline="0" dirty="0" smtClean="0"/>
              <a:t>  per </a:t>
            </a:r>
            <a:r>
              <a:rPr lang="en-GB" baseline="0" dirty="0" err="1" smtClean="0"/>
              <a:t>uno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due </a:t>
            </a:r>
            <a:r>
              <a:rPr lang="en-GB" baseline="0" dirty="0" err="1" smtClean="0"/>
              <a:t>disordini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supporta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l’ipotesi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queste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condizioni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possano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essere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eziologicamente</a:t>
            </a:r>
            <a:r>
              <a:rPr lang="en-GB" baseline="0" dirty="0" smtClean="0"/>
              <a:t> correlate e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possano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esistere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geni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suscettibilità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anche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interagendo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altri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fattori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genetici</a:t>
            </a:r>
            <a:r>
              <a:rPr lang="en-GB" baseline="0" dirty="0" smtClean="0"/>
              <a:t> o </a:t>
            </a:r>
            <a:r>
              <a:rPr lang="en-GB" baseline="0" dirty="0" err="1" smtClean="0"/>
              <a:t>ambientali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potrebbero</a:t>
            </a:r>
            <a:r>
              <a:rPr lang="en-GB" baseline="0" dirty="0" smtClean="0"/>
              <a:t> in ultima </a:t>
            </a:r>
            <a:r>
              <a:rPr lang="en-GB" baseline="0" dirty="0" err="1" smtClean="0"/>
              <a:t>analisi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condurre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all’espressione</a:t>
            </a:r>
            <a:r>
              <a:rPr lang="en-GB" baseline="0" dirty="0" smtClean="0"/>
              <a:t> dell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o dell </a:t>
            </a:r>
            <a:r>
              <a:rPr lang="en-GB" baseline="0" dirty="0" err="1" smtClean="0"/>
              <a:t>altra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ipercinesia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cosi</a:t>
            </a:r>
            <a:r>
              <a:rPr lang="en-GB" baseline="0" dirty="0" smtClean="0"/>
              <a:t> come di </a:t>
            </a:r>
            <a:r>
              <a:rPr lang="en-GB" baseline="0" dirty="0" err="1" smtClean="0"/>
              <a:t>entrambe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Questo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potrebbe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suggerire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comuni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meccanismi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patofisiologici</a:t>
            </a:r>
            <a:r>
              <a:rPr lang="en-GB" baseline="0" dirty="0" smtClean="0"/>
              <a:t> come </a:t>
            </a:r>
            <a:r>
              <a:rPr lang="en-GB" baseline="0" dirty="0" err="1" smtClean="0"/>
              <a:t>dimostrato</a:t>
            </a:r>
            <a:r>
              <a:rPr lang="en-GB" baseline="0" dirty="0" smtClean="0"/>
              <a:t> da </a:t>
            </a:r>
            <a:r>
              <a:rPr lang="en-GB" baseline="0" dirty="0" err="1" smtClean="0"/>
              <a:t>alcuni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recenti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studi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hanno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evidenziato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disfunzione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nei</a:t>
            </a:r>
            <a:r>
              <a:rPr lang="en-GB" baseline="0" dirty="0" smtClean="0"/>
              <a:t> nuclei </a:t>
            </a:r>
            <a:r>
              <a:rPr lang="en-GB" baseline="0" dirty="0" err="1" smtClean="0"/>
              <a:t>della</a:t>
            </a:r>
            <a:r>
              <a:rPr lang="en-GB" baseline="0" dirty="0" smtClean="0"/>
              <a:t> base con  </a:t>
            </a:r>
            <a:r>
              <a:rPr lang="en-GB" baseline="0" dirty="0" err="1" smtClean="0"/>
              <a:t>iperattività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della</a:t>
            </a:r>
            <a:r>
              <a:rPr lang="en-GB" baseline="0" dirty="0" smtClean="0"/>
              <a:t> via </a:t>
            </a:r>
            <a:r>
              <a:rPr lang="en-GB" baseline="0" dirty="0" err="1" smtClean="0"/>
              <a:t>dopaminergica</a:t>
            </a:r>
            <a:r>
              <a:rPr lang="en-GB" baseline="0" dirty="0" smtClean="0"/>
              <a:t> e un </a:t>
            </a:r>
            <a:r>
              <a:rPr lang="en-GB" baseline="0" dirty="0" err="1" smtClean="0"/>
              <a:t>alterazione</a:t>
            </a:r>
            <a:r>
              <a:rPr lang="en-GB" baseline="0" dirty="0" smtClean="0"/>
              <a:t> del </a:t>
            </a:r>
            <a:r>
              <a:rPr lang="en-GB" baseline="0" dirty="0" err="1" smtClean="0"/>
              <a:t>controllo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inibitorio</a:t>
            </a:r>
            <a:r>
              <a:rPr lang="en-GB" baseline="0" dirty="0" smtClean="0"/>
              <a:t> del </a:t>
            </a:r>
            <a:r>
              <a:rPr lang="en-GB" baseline="0" dirty="0" err="1" smtClean="0"/>
              <a:t>movimento</a:t>
            </a:r>
            <a:r>
              <a:rPr lang="en-GB" baseline="0" dirty="0" smtClean="0"/>
              <a:t> come </a:t>
            </a:r>
            <a:r>
              <a:rPr lang="en-GB" baseline="0" dirty="0" err="1" smtClean="0"/>
              <a:t>comune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denominatore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delle</a:t>
            </a:r>
            <a:r>
              <a:rPr lang="en-GB" baseline="0" dirty="0" smtClean="0"/>
              <a:t> due </a:t>
            </a:r>
            <a:r>
              <a:rPr lang="en-GB" baseline="0" dirty="0" err="1" smtClean="0"/>
              <a:t>ipercinesie</a:t>
            </a:r>
            <a:r>
              <a:rPr lang="en-GB" baseline="0" dirty="0" smtClean="0"/>
              <a:t>.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F2CE9-41D4-BE4D-A23F-3187BA74436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15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Mentre</a:t>
            </a:r>
            <a:r>
              <a:rPr lang="en-GB" dirty="0" smtClean="0"/>
              <a:t> </a:t>
            </a:r>
            <a:r>
              <a:rPr lang="en-GB" dirty="0" err="1" smtClean="0"/>
              <a:t>l’associazione</a:t>
            </a:r>
            <a:r>
              <a:rPr lang="en-GB" dirty="0" smtClean="0"/>
              <a:t> di </a:t>
            </a:r>
            <a:r>
              <a:rPr lang="en-GB" dirty="0" err="1" smtClean="0"/>
              <a:t>distonia</a:t>
            </a:r>
            <a:r>
              <a:rPr lang="en-GB" dirty="0" smtClean="0"/>
              <a:t> e </a:t>
            </a:r>
            <a:r>
              <a:rPr lang="en-GB" dirty="0" err="1" smtClean="0"/>
              <a:t>tremore</a:t>
            </a:r>
            <a:r>
              <a:rPr lang="en-GB" dirty="0" smtClean="0"/>
              <a:t> o di </a:t>
            </a:r>
            <a:r>
              <a:rPr lang="en-GB" dirty="0" err="1" smtClean="0"/>
              <a:t>distonia</a:t>
            </a:r>
            <a:r>
              <a:rPr lang="en-GB" dirty="0" smtClean="0"/>
              <a:t> </a:t>
            </a:r>
            <a:r>
              <a:rPr lang="en-GB" dirty="0" err="1" smtClean="0"/>
              <a:t>combinata</a:t>
            </a:r>
            <a:r>
              <a:rPr lang="en-GB" dirty="0" smtClean="0"/>
              <a:t> con </a:t>
            </a:r>
            <a:r>
              <a:rPr lang="en-GB" dirty="0" err="1" smtClean="0"/>
              <a:t>parkinsonimso</a:t>
            </a:r>
            <a:r>
              <a:rPr lang="en-GB" dirty="0" smtClean="0"/>
              <a:t> o </a:t>
            </a:r>
            <a:r>
              <a:rPr lang="en-GB" dirty="0" err="1" smtClean="0"/>
              <a:t>mioclono</a:t>
            </a:r>
            <a:r>
              <a:rPr lang="en-GB" dirty="0" smtClean="0"/>
              <a:t> </a:t>
            </a:r>
            <a:r>
              <a:rPr lang="en-GB" dirty="0" err="1" smtClean="0"/>
              <a:t>è</a:t>
            </a:r>
            <a:r>
              <a:rPr lang="en-GB" dirty="0" smtClean="0"/>
              <a:t> </a:t>
            </a:r>
            <a:r>
              <a:rPr lang="en-GB" dirty="0" err="1" smtClean="0"/>
              <a:t>un’entità</a:t>
            </a:r>
            <a:r>
              <a:rPr lang="en-GB" baseline="0" dirty="0" smtClean="0"/>
              <a:t> ben </a:t>
            </a:r>
            <a:r>
              <a:rPr lang="en-GB" baseline="0" dirty="0" err="1" smtClean="0"/>
              <a:t>riconosciuta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l’associazione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distonia</a:t>
            </a:r>
            <a:r>
              <a:rPr lang="en-GB" baseline="0" dirty="0" smtClean="0"/>
              <a:t> e tic non </a:t>
            </a:r>
            <a:r>
              <a:rPr lang="en-GB" baseline="0" dirty="0" err="1" smtClean="0"/>
              <a:t>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stata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pienamente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categorizzata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sebbene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esistano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numerose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condizioni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secondarie</a:t>
            </a:r>
            <a:r>
              <a:rPr lang="en-GB" baseline="0" dirty="0" smtClean="0"/>
              <a:t> in cui </a:t>
            </a:r>
            <a:r>
              <a:rPr lang="en-GB" baseline="0" dirty="0" err="1" smtClean="0"/>
              <a:t>possiamo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ritrovare</a:t>
            </a:r>
            <a:r>
              <a:rPr lang="en-GB" baseline="0" dirty="0" smtClean="0"/>
              <a:t> le due </a:t>
            </a:r>
            <a:r>
              <a:rPr lang="en-GB" baseline="0" dirty="0" err="1" smtClean="0"/>
              <a:t>ipercinesie</a:t>
            </a:r>
            <a:r>
              <a:rPr lang="en-GB" baseline="0" dirty="0" smtClean="0"/>
              <a:t>  e </a:t>
            </a:r>
            <a:r>
              <a:rPr lang="en-GB" baseline="0" dirty="0" err="1" smtClean="0"/>
              <a:t>sebbene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esistano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dagli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anni</a:t>
            </a:r>
            <a:r>
              <a:rPr lang="en-GB" baseline="0" dirty="0" smtClean="0"/>
              <a:t> 80 ad </a:t>
            </a:r>
            <a:r>
              <a:rPr lang="en-GB" baseline="0" dirty="0" err="1" smtClean="0"/>
              <a:t>ora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alcuni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studi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casi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clinici</a:t>
            </a:r>
            <a:r>
              <a:rPr lang="en-GB" baseline="0" dirty="0" smtClean="0"/>
              <a:t>, case series o </a:t>
            </a:r>
            <a:r>
              <a:rPr lang="en-GB" baseline="0" dirty="0" err="1" smtClean="0"/>
              <a:t>studi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popolazione</a:t>
            </a:r>
            <a:r>
              <a:rPr lang="en-GB" baseline="0" dirty="0" smtClean="0"/>
              <a:t>)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hanno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evidenziato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l’associazione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queste</a:t>
            </a:r>
            <a:r>
              <a:rPr lang="en-GB" baseline="0" dirty="0" smtClean="0"/>
              <a:t> due </a:t>
            </a:r>
            <a:r>
              <a:rPr lang="en-GB" baseline="0" dirty="0" err="1" smtClean="0"/>
              <a:t>entità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negli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stessi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soggetti</a:t>
            </a:r>
            <a:r>
              <a:rPr lang="en-GB" baseline="0" dirty="0" smtClean="0"/>
              <a:t> come </a:t>
            </a:r>
            <a:r>
              <a:rPr lang="en-GB" baseline="0" dirty="0" err="1" smtClean="0"/>
              <a:t>disordini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idiopatici</a:t>
            </a: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DRBs e SSRI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F2CE9-41D4-BE4D-A23F-3187BA74436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195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4500" marR="0" lvl="1" indent="0" defTabSz="457200" eaLnBrk="1" fontAlgn="auto" latinLnBrk="0" hangingPunct="1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000" cap="small">
                <a:latin typeface="Gotham-Medium"/>
                <a:ea typeface="Gotham-Medium"/>
                <a:cs typeface="Gotham-Medium"/>
                <a:sym typeface="Gotham-Medium"/>
              </a:defRPr>
            </a:pPr>
            <a:r>
              <a:rPr lang="en-GB" sz="2000" cap="small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Il </a:t>
            </a:r>
            <a:r>
              <a:rPr lang="en-GB" sz="2000" cap="small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nostro</a:t>
            </a:r>
            <a:r>
              <a:rPr lang="en-GB" sz="2000" cap="small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scopo</a:t>
            </a:r>
            <a:r>
              <a:rPr lang="en-GB" sz="2000" cap="small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è</a:t>
            </a:r>
            <a:r>
              <a:rPr lang="en-GB" sz="2000" cap="small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stato</a:t>
            </a:r>
            <a:r>
              <a:rPr lang="en-GB" sz="2000" cap="small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dunque</a:t>
            </a:r>
            <a:r>
              <a:rPr lang="en-GB" sz="2000" cap="small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quello</a:t>
            </a:r>
            <a:r>
              <a:rPr lang="en-GB" sz="2000" cap="small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di </a:t>
            </a:r>
            <a:r>
              <a:rPr lang="en-GB" sz="2000" cap="small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andare</a:t>
            </a:r>
            <a:r>
              <a:rPr lang="en-GB" sz="2000" cap="small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a </a:t>
            </a:r>
            <a:r>
              <a:rPr lang="en-GB" sz="2000" cap="small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studiare</a:t>
            </a:r>
            <a:r>
              <a:rPr lang="en-GB" sz="2000" cap="small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la </a:t>
            </a:r>
            <a:r>
              <a:rPr lang="en-GB" sz="2000" cap="small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presenza</a:t>
            </a:r>
            <a:r>
              <a:rPr lang="en-GB" sz="2000" cap="small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di </a:t>
            </a:r>
            <a:r>
              <a:rPr lang="en-GB" sz="2000" cap="small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questa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associazione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in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una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coorte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di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pazienti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,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cercando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di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caratterizzarla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da un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punto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di vista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epidemiologico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e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clinico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, </a:t>
            </a:r>
            <a:r>
              <a:rPr lang="en-GB" sz="2000" b="1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in </a:t>
            </a:r>
            <a:r>
              <a:rPr lang="en-GB" sz="2000" b="1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riferimento</a:t>
            </a:r>
            <a:r>
              <a:rPr lang="en-GB" sz="2000" b="1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b="1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alla</a:t>
            </a:r>
            <a:r>
              <a:rPr lang="en-GB" sz="2000" b="1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b="1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prevalenza</a:t>
            </a:r>
            <a:r>
              <a:rPr lang="en-GB" sz="2000" b="1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e </a:t>
            </a:r>
            <a:r>
              <a:rPr lang="en-GB" sz="2000" b="1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alla</a:t>
            </a:r>
            <a:r>
              <a:rPr lang="en-GB" sz="2000" b="1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b="1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presenza</a:t>
            </a:r>
            <a:r>
              <a:rPr lang="en-GB" sz="2000" b="1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di </a:t>
            </a:r>
            <a:r>
              <a:rPr lang="en-GB" sz="2000" b="1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similitudini</a:t>
            </a:r>
            <a:r>
              <a:rPr lang="en-GB" sz="2000" b="1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o </a:t>
            </a:r>
            <a:r>
              <a:rPr lang="en-GB" sz="2000" b="1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differenze</a:t>
            </a:r>
            <a:r>
              <a:rPr lang="en-GB" sz="2000" b="1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con </a:t>
            </a:r>
            <a:r>
              <a:rPr lang="en-GB" sz="2000" b="1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i</a:t>
            </a:r>
            <a:r>
              <a:rPr lang="en-GB" sz="2000" b="1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b="1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rispettivi</a:t>
            </a:r>
            <a:r>
              <a:rPr lang="en-GB" sz="2000" b="1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b="1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disordini</a:t>
            </a:r>
            <a:r>
              <a:rPr lang="en-GB" sz="2000" b="1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b="1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isolati</a:t>
            </a:r>
            <a:r>
              <a:rPr lang="en-GB" sz="2000" b="1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.</a:t>
            </a:r>
            <a:endParaRPr lang="en-GB" sz="2000" cap="small" dirty="0" smtClean="0">
              <a:effectLst/>
              <a:latin typeface="Helvetica Neue"/>
              <a:ea typeface="Helvetica Neue"/>
              <a:cs typeface="Helvetica Neue"/>
              <a:sym typeface="Gotham-Medium"/>
            </a:endParaRPr>
          </a:p>
          <a:p>
            <a:pPr marL="444500" marR="0" lvl="1" indent="0" defTabSz="457200" eaLnBrk="1" fontAlgn="auto" latinLnBrk="0" hangingPunct="1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000" cap="small">
                <a:latin typeface="Gotham-Medium"/>
                <a:ea typeface="Gotham-Medium"/>
                <a:cs typeface="Gotham-Medium"/>
                <a:sym typeface="Gotham-Medium"/>
              </a:defRPr>
            </a:pPr>
            <a:endParaRPr lang="en-GB" sz="2000" cap="small" dirty="0" smtClean="0">
              <a:effectLst/>
              <a:latin typeface="Helvetica Neue"/>
              <a:ea typeface="Helvetica Neue"/>
              <a:cs typeface="Helvetica Neue"/>
              <a:sym typeface="Gotham-Medium"/>
            </a:endParaRPr>
          </a:p>
          <a:p>
            <a:pPr marL="444500" marR="0" lvl="1" indent="0" defTabSz="457200" eaLnBrk="1" fontAlgn="auto" latinLnBrk="0" hangingPunct="1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000" cap="small">
                <a:latin typeface="Gotham-Medium"/>
                <a:ea typeface="Gotham-Medium"/>
                <a:cs typeface="Gotham-Medium"/>
                <a:sym typeface="Gotham-Medium"/>
              </a:defRPr>
            </a:pPr>
            <a:r>
              <a:rPr lang="en-GB" sz="2000" cap="small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Inoltre</a:t>
            </a:r>
            <a:r>
              <a:rPr lang="en-GB" sz="2000" cap="small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considerando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che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alle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volte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distinguere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alcuni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tic,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soprattutto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I tic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distonici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dalla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distonia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stessa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o da jerk di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natura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funzionale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può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essere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arduo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,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abbiamo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corroborato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la nostra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osservazione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clinica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con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uno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 studio </a:t>
            </a:r>
            <a:r>
              <a:rPr lang="en-GB" sz="2000" cap="small" baseline="0" dirty="0" err="1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neurofisiologico</a:t>
            </a:r>
            <a:r>
              <a:rPr lang="en-GB" sz="2000" cap="small" baseline="0" dirty="0" smtClean="0">
                <a:effectLst/>
                <a:latin typeface="Helvetica Neue"/>
                <a:ea typeface="Helvetica Neue"/>
                <a:cs typeface="Helvetica Neue"/>
                <a:sym typeface="Gotham-Medium"/>
              </a:rPr>
              <a:t>.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F2CE9-41D4-BE4D-A23F-3187BA74436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8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343" indent="0" algn="l" defTabSz="457200">
              <a:buSzPct val="75000"/>
              <a:buNone/>
              <a:defRPr sz="2000" cap="small" spc="-179">
                <a:latin typeface="Gotham"/>
                <a:ea typeface="Gotham"/>
                <a:cs typeface="Gotham"/>
                <a:sym typeface="Gotham"/>
              </a:defRPr>
            </a:pPr>
            <a:r>
              <a:rPr lang="en-US" spc="0" dirty="0" err="1" smtClean="0">
                <a:latin typeface="Arial Narrow" charset="0"/>
                <a:ea typeface="Arial Narrow" charset="0"/>
                <a:cs typeface="Arial Narrow" charset="0"/>
              </a:rPr>
              <a:t>Abbiamo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selezionato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248 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pazienti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afferenti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all'amb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per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tossina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botulinica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e li 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abbiamo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screenati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per la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presenza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di tic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motori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e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fonatori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sottoponendoli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ad un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accurata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valutazione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clinica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che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mirasse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all’individuazione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semeiologica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corretta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delle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due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ipercinesie</a:t>
            </a:r>
            <a:endParaRPr lang="en-US" spc="0" baseline="0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165343" indent="0" algn="l" defTabSz="457200">
              <a:buSzPct val="75000"/>
              <a:buNone/>
              <a:defRPr sz="2000" cap="small" spc="-179">
                <a:latin typeface="Gotham"/>
                <a:ea typeface="Gotham"/>
                <a:cs typeface="Gotham"/>
                <a:sym typeface="Gotham"/>
              </a:defRPr>
            </a:pPr>
            <a:endParaRPr lang="en-US" spc="0" baseline="0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165343" indent="0" algn="l" defTabSz="457200">
              <a:buSzPct val="75000"/>
              <a:buNone/>
              <a:defRPr sz="2000" cap="small" spc="-179">
                <a:latin typeface="Gotham"/>
                <a:ea typeface="Gotham"/>
                <a:cs typeface="Gotham"/>
                <a:sym typeface="Gotham"/>
              </a:defRPr>
            </a:pP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Abbiamo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dunque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escluso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le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possibili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cause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secondarie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o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genetiche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attraverso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un’accurata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raccolta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anamnestica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analisi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di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laboratorio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, e un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immaging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strutturale</a:t>
            </a:r>
            <a:r>
              <a:rPr lang="en-US" spc="0" baseline="0" dirty="0" smtClean="0">
                <a:latin typeface="Arial Narrow" charset="0"/>
                <a:ea typeface="Arial Narrow" charset="0"/>
                <a:cs typeface="Arial Narrow" charset="0"/>
              </a:rPr>
              <a:t> dell </a:t>
            </a:r>
            <a:r>
              <a:rPr lang="en-US" spc="0" baseline="0" dirty="0" err="1" smtClean="0">
                <a:latin typeface="Arial Narrow" charset="0"/>
                <a:ea typeface="Arial Narrow" charset="0"/>
                <a:cs typeface="Arial Narrow" charset="0"/>
              </a:rPr>
              <a:t>encefalo</a:t>
            </a:r>
            <a:endParaRPr lang="en-US" baseline="0" dirty="0" smtClean="0">
              <a:latin typeface="Arial Narrow" charset="0"/>
              <a:ea typeface="Arial Narrow" charset="0"/>
              <a:cs typeface="Arial Narrow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F2CE9-41D4-BE4D-A23F-3187BA74436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245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Abbia</a:t>
            </a:r>
            <a:r>
              <a:rPr lang="en-GB" baseline="0" dirty="0" err="1" smtClean="0"/>
              <a:t>mo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selezionato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casualmente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campione</a:t>
            </a:r>
            <a:r>
              <a:rPr lang="en-GB" baseline="0" dirty="0" smtClean="0"/>
              <a:t> di 6 </a:t>
            </a:r>
            <a:r>
              <a:rPr lang="en-GB" baseline="0" dirty="0" err="1" smtClean="0"/>
              <a:t>pazienti</a:t>
            </a:r>
            <a:r>
              <a:rPr lang="en-GB" baseline="0" dirty="0" smtClean="0"/>
              <a:t> e li </a:t>
            </a:r>
            <a:r>
              <a:rPr lang="en-GB" baseline="0" dirty="0" err="1" smtClean="0"/>
              <a:t>abbiamo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sottoposti</a:t>
            </a:r>
            <a:r>
              <a:rPr lang="en-GB" baseline="0" dirty="0" smtClean="0"/>
              <a:t> ad </a:t>
            </a:r>
            <a:r>
              <a:rPr lang="en-GB" baseline="0" dirty="0" err="1" smtClean="0"/>
              <a:t>un’analisi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neurofisiologica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suddivisa</a:t>
            </a:r>
            <a:r>
              <a:rPr lang="en-GB" baseline="0" dirty="0" smtClean="0"/>
              <a:t> in due test,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primo era un test di ”</a:t>
            </a:r>
            <a:r>
              <a:rPr lang="en-GB" baseline="0" dirty="0" err="1" smtClean="0"/>
              <a:t>soppressibilità</a:t>
            </a:r>
            <a:r>
              <a:rPr lang="en-GB" baseline="0" dirty="0" smtClean="0"/>
              <a:t>” del </a:t>
            </a:r>
            <a:r>
              <a:rPr lang="en-GB" baseline="0" dirty="0" err="1" smtClean="0"/>
              <a:t>movimento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mediante</a:t>
            </a:r>
            <a:r>
              <a:rPr lang="en-GB" baseline="0" dirty="0" smtClean="0"/>
              <a:t> un EMG di </a:t>
            </a:r>
            <a:r>
              <a:rPr lang="en-GB" baseline="0" dirty="0" err="1" smtClean="0"/>
              <a:t>superficie</a:t>
            </a:r>
            <a:r>
              <a:rPr lang="en-GB" baseline="0" dirty="0" smtClean="0"/>
              <a:t>, in cui </a:t>
            </a:r>
            <a:r>
              <a:rPr lang="en-GB" baseline="0" dirty="0" err="1" smtClean="0"/>
              <a:t>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registrava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muscolo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coinvolto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movimento</a:t>
            </a:r>
            <a:r>
              <a:rPr lang="en-GB" baseline="0" dirty="0" smtClean="0"/>
              <a:t> TIC (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non fosse </a:t>
            </a:r>
            <a:r>
              <a:rPr lang="en-GB" baseline="0" dirty="0" err="1" smtClean="0"/>
              <a:t>simultaneamente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coinvolto</a:t>
            </a:r>
            <a:r>
              <a:rPr lang="en-GB" baseline="0" dirty="0" smtClean="0"/>
              <a:t> dal </a:t>
            </a:r>
            <a:r>
              <a:rPr lang="en-GB" baseline="0" dirty="0" err="1" smtClean="0"/>
              <a:t>movimento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distonia</a:t>
            </a:r>
            <a:r>
              <a:rPr lang="en-GB" baseline="0" dirty="0" smtClean="0"/>
              <a:t>) in </a:t>
            </a:r>
            <a:r>
              <a:rPr lang="en-GB" baseline="0" dirty="0" err="1" smtClean="0"/>
              <a:t>condizione</a:t>
            </a:r>
            <a:r>
              <a:rPr lang="en-GB" baseline="0" dirty="0" smtClean="0"/>
              <a:t> baseline (con </a:t>
            </a:r>
            <a:r>
              <a:rPr lang="en-GB" baseline="0" dirty="0" err="1" smtClean="0"/>
              <a:t>paziente</a:t>
            </a:r>
            <a:r>
              <a:rPr lang="en-GB" baseline="0" dirty="0" smtClean="0"/>
              <a:t> libero di </a:t>
            </a:r>
            <a:r>
              <a:rPr lang="en-GB" baseline="0" dirty="0" err="1" smtClean="0"/>
              <a:t>ticcare</a:t>
            </a:r>
            <a:r>
              <a:rPr lang="en-GB" baseline="0" dirty="0" smtClean="0"/>
              <a:t>) e in </a:t>
            </a:r>
            <a:r>
              <a:rPr lang="en-GB" baseline="0" dirty="0" err="1" smtClean="0"/>
              <a:t>condizione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tentativo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soppressione</a:t>
            </a:r>
            <a:r>
              <a:rPr lang="en-GB" baseline="0" dirty="0" smtClean="0"/>
              <a:t> del </a:t>
            </a:r>
            <a:r>
              <a:rPr lang="en-GB" baseline="0" dirty="0" err="1" smtClean="0"/>
              <a:t>movimento</a:t>
            </a:r>
            <a:r>
              <a:rPr lang="en-GB" baseline="0" dirty="0" smtClean="0"/>
              <a:t> per 180 s</a:t>
            </a:r>
          </a:p>
          <a:p>
            <a:endParaRPr lang="en-GB" baseline="0" dirty="0" smtClean="0"/>
          </a:p>
          <a:p>
            <a:r>
              <a:rPr lang="en-GB" baseline="0" dirty="0" smtClean="0"/>
              <a:t>Il 2° test </a:t>
            </a:r>
            <a:r>
              <a:rPr lang="en-GB" baseline="0" dirty="0" err="1" smtClean="0"/>
              <a:t>valutava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presenza</a:t>
            </a:r>
            <a:r>
              <a:rPr lang="en-GB" baseline="0" dirty="0" smtClean="0"/>
              <a:t> del BP </a:t>
            </a:r>
            <a:r>
              <a:rPr lang="en-GB" baseline="0" dirty="0" err="1" smtClean="0"/>
              <a:t>atraverso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tecnica</a:t>
            </a:r>
            <a:r>
              <a:rPr lang="en-GB" baseline="0" dirty="0" smtClean="0"/>
              <a:t> EEG-EMG con </a:t>
            </a:r>
            <a:r>
              <a:rPr lang="en-GB" baseline="0" dirty="0" err="1" smtClean="0"/>
              <a:t>backaveravaging</a:t>
            </a:r>
            <a:r>
              <a:rPr lang="en-GB" baseline="0" dirty="0" smtClean="0"/>
              <a:t> in 2 </a:t>
            </a:r>
            <a:r>
              <a:rPr lang="en-GB" baseline="0" dirty="0" err="1" smtClean="0"/>
              <a:t>condizioni</a:t>
            </a:r>
            <a:r>
              <a:rPr lang="en-GB" baseline="0" dirty="0" smtClean="0"/>
              <a:t>: 1) baseline e 2) </a:t>
            </a:r>
            <a:r>
              <a:rPr lang="en-GB" baseline="0" dirty="0" err="1" smtClean="0"/>
              <a:t>paziente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imitava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volontariamente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tic </a:t>
            </a:r>
            <a:r>
              <a:rPr lang="en-GB" baseline="0" dirty="0" err="1" smtClean="0"/>
              <a:t>motorio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registrato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nella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condizione</a:t>
            </a:r>
            <a:r>
              <a:rPr lang="en-GB" baseline="0" dirty="0" smtClean="0"/>
              <a:t> 1, </a:t>
            </a:r>
            <a:r>
              <a:rPr lang="en-GB" baseline="0" dirty="0" err="1" smtClean="0"/>
              <a:t>ogni</a:t>
            </a:r>
            <a:r>
              <a:rPr lang="en-GB" baseline="0" dirty="0" smtClean="0"/>
              <a:t> 10 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F2CE9-41D4-BE4D-A23F-3187BA74436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203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risultati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che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abbiamo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ottenuto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sono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17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pazienti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adulti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che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presentano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distonia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che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tic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idiopatici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(P=6.9%).</a:t>
            </a:r>
          </a:p>
          <a:p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 La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distribuzione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genere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indica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netta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predominanza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del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genere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maschile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con un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rapporto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di circa 5:1.</a:t>
            </a:r>
          </a:p>
          <a:p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 L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età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media di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esordio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due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disordini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colloca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per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entrambi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attorno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40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anni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con un 60%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casi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 cui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distonia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precede I tic.</a:t>
            </a:r>
          </a:p>
          <a:p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 Un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elevata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familiarità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con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piu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familiari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affetti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da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distonia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tic o DT in quasi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il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50%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soggetti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</a:p>
          <a:p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Un’elevata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comorbidità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psichiatrica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come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atteso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entrambe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le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condizioni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per DEP,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oss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ansia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e ADHD.</a:t>
            </a:r>
          </a:p>
          <a:p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 I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trattamenti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ricevuti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sono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stati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per lo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piu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tox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botulinica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in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alcuni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casi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coadiuvata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da CBT, NL, TBZ, </a:t>
            </a:r>
            <a:r>
              <a:rPr lang="en-GB" sz="1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antidepressivi</a:t>
            </a:r>
            <a:r>
              <a:rPr lang="en-GB" sz="1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e THP.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F2CE9-41D4-BE4D-A23F-3187BA74436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551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Riguardo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alla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distonia</a:t>
            </a:r>
            <a:r>
              <a:rPr lang="en-GB" baseline="0" dirty="0" smtClean="0"/>
              <a:t>:       VIDEOOOOO</a:t>
            </a:r>
          </a:p>
          <a:p>
            <a:r>
              <a:rPr lang="en-GB" baseline="0" dirty="0" err="1" smtClean="0"/>
              <a:t>Caratteristiche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simili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quanto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atteso</a:t>
            </a:r>
            <a:r>
              <a:rPr lang="en-GB" baseline="0" dirty="0" smtClean="0"/>
              <a:t> per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distonia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focale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sono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distribuzione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anatomica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ritrovate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prevalenza</a:t>
            </a:r>
            <a:r>
              <a:rPr lang="en-GB" baseline="0" dirty="0" smtClean="0"/>
              <a:t> di CD e a </a:t>
            </a:r>
            <a:r>
              <a:rPr lang="en-GB" baseline="0" dirty="0" err="1" smtClean="0"/>
              <a:t>seguire</a:t>
            </a:r>
            <a:r>
              <a:rPr lang="en-GB" baseline="0" dirty="0" smtClean="0"/>
              <a:t> LD e1 </a:t>
            </a:r>
            <a:r>
              <a:rPr lang="en-GB" baseline="0" dirty="0" err="1" smtClean="0"/>
              <a:t>cso</a:t>
            </a:r>
            <a:r>
              <a:rPr lang="en-GB" baseline="0" dirty="0" smtClean="0"/>
              <a:t> di  WC, la </a:t>
            </a:r>
            <a:r>
              <a:rPr lang="en-GB" baseline="0" dirty="0" err="1" smtClean="0"/>
              <a:t>presenza</a:t>
            </a:r>
            <a:r>
              <a:rPr lang="en-GB" baseline="0" dirty="0" smtClean="0"/>
              <a:t> di sensory trick in ¼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pazienti</a:t>
            </a:r>
            <a:endParaRPr lang="en-GB" baseline="0" dirty="0" smtClean="0"/>
          </a:p>
          <a:p>
            <a:r>
              <a:rPr lang="en-GB" baseline="0" dirty="0" err="1" smtClean="0"/>
              <a:t>Caratteristiche</a:t>
            </a:r>
            <a:r>
              <a:rPr lang="en-GB" baseline="0" dirty="0" smtClean="0"/>
              <a:t> “</a:t>
            </a:r>
            <a:r>
              <a:rPr lang="en-GB" baseline="0" dirty="0" err="1" smtClean="0"/>
              <a:t>anomale</a:t>
            </a:r>
            <a:r>
              <a:rPr lang="en-GB" baseline="0" dirty="0" smtClean="0"/>
              <a:t>” per </a:t>
            </a:r>
            <a:r>
              <a:rPr lang="en-GB" baseline="0" dirty="0" err="1" smtClean="0"/>
              <a:t>quanto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atteso</a:t>
            </a:r>
            <a:r>
              <a:rPr lang="en-GB" baseline="0" dirty="0" smtClean="0"/>
              <a:t> in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distonia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focale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idiopatica</a:t>
            </a:r>
            <a:endParaRPr lang="en-GB" baseline="0" dirty="0" smtClean="0"/>
          </a:p>
          <a:p>
            <a:pPr marL="342900" indent="-342900">
              <a:buFontTx/>
              <a:buChar char="-"/>
            </a:pPr>
            <a:r>
              <a:rPr lang="en-GB" baseline="0" dirty="0" err="1" smtClean="0"/>
              <a:t>Piu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metà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casi</a:t>
            </a:r>
            <a:r>
              <a:rPr lang="en-GB" baseline="0" dirty="0" smtClean="0"/>
              <a:t> ha </a:t>
            </a:r>
            <a:r>
              <a:rPr lang="en-GB" baseline="0" dirty="0" err="1" smtClean="0"/>
              <a:t>avuto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esordio</a:t>
            </a:r>
            <a:r>
              <a:rPr lang="en-GB" baseline="0" dirty="0" smtClean="0"/>
              <a:t> &lt; 40yy (early adulthood e 3 adolescence)</a:t>
            </a:r>
          </a:p>
          <a:p>
            <a:pPr marL="342900" indent="-342900">
              <a:buFontTx/>
              <a:buChar char="-"/>
            </a:pPr>
            <a:r>
              <a:rPr lang="en-GB" baseline="0" dirty="0" smtClean="0"/>
              <a:t>E la </a:t>
            </a:r>
            <a:r>
              <a:rPr lang="en-GB" baseline="0" dirty="0" err="1" smtClean="0"/>
              <a:t>già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menzionata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distribuzione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genere</a:t>
            </a:r>
            <a:r>
              <a:rPr lang="en-GB" baseline="0" dirty="0" smtClean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F2CE9-41D4-BE4D-A23F-3187BA74436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872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Riguardo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ai</a:t>
            </a:r>
            <a:r>
              <a:rPr lang="en-GB" baseline="0" dirty="0" smtClean="0"/>
              <a:t> tic:     VIDEO</a:t>
            </a:r>
          </a:p>
          <a:p>
            <a:r>
              <a:rPr lang="en-GB" baseline="0" dirty="0" err="1" smtClean="0"/>
              <a:t>Caratteristiche</a:t>
            </a:r>
            <a:r>
              <a:rPr lang="en-GB" baseline="0" dirty="0" smtClean="0"/>
              <a:t> “</a:t>
            </a:r>
            <a:r>
              <a:rPr lang="en-GB" baseline="0" dirty="0" err="1" smtClean="0"/>
              <a:t>anomale</a:t>
            </a:r>
            <a:r>
              <a:rPr lang="en-GB" baseline="0" dirty="0" smtClean="0"/>
              <a:t>” per </a:t>
            </a:r>
            <a:r>
              <a:rPr lang="en-GB" baseline="0" dirty="0" err="1" smtClean="0"/>
              <a:t>quanto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atteso</a:t>
            </a:r>
            <a:r>
              <a:rPr lang="en-GB" baseline="0" dirty="0" smtClean="0"/>
              <a:t> in PRIMARY TIC DISORDER_</a:t>
            </a:r>
          </a:p>
          <a:p>
            <a:r>
              <a:rPr lang="en-GB" baseline="0" dirty="0" smtClean="0"/>
              <a:t>- </a:t>
            </a:r>
            <a:r>
              <a:rPr lang="en-GB" baseline="0" dirty="0" err="1" smtClean="0"/>
              <a:t>Un’insolità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età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esordio</a:t>
            </a:r>
            <a:r>
              <a:rPr lang="en-GB" baseline="0" dirty="0" smtClean="0"/>
              <a:t> in </a:t>
            </a:r>
            <a:r>
              <a:rPr lang="en-GB" baseline="0" dirty="0" err="1" smtClean="0"/>
              <a:t>oltre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70%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casi</a:t>
            </a:r>
            <a:r>
              <a:rPr lang="en-GB" baseline="0" dirty="0" smtClean="0"/>
              <a:t> &gt; 18 </a:t>
            </a:r>
            <a:r>
              <a:rPr lang="en-GB" baseline="0" dirty="0" err="1" smtClean="0"/>
              <a:t>anni</a:t>
            </a:r>
            <a:r>
              <a:rPr lang="en-GB" baseline="0" dirty="0" smtClean="0"/>
              <a:t> ADUTL ONSET CHRONIC TIC </a:t>
            </a:r>
            <a:r>
              <a:rPr lang="en-GB" baseline="0" dirty="0" err="1" smtClean="0"/>
              <a:t>DISORDER,con</a:t>
            </a:r>
            <a:r>
              <a:rPr lang="en-GB" baseline="0" dirty="0" smtClean="0"/>
              <a:t> soli 3 </a:t>
            </a:r>
            <a:r>
              <a:rPr lang="en-GB" baseline="0" dirty="0" err="1" smtClean="0"/>
              <a:t>casi</a:t>
            </a:r>
            <a:r>
              <a:rPr lang="en-GB" baseline="0" dirty="0" smtClean="0"/>
              <a:t> di GTS e 2 </a:t>
            </a:r>
            <a:r>
              <a:rPr lang="en-GB" baseline="0" dirty="0" err="1" smtClean="0"/>
              <a:t>casi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classiicati</a:t>
            </a:r>
            <a:r>
              <a:rPr lang="en-GB" baseline="0" dirty="0" smtClean="0"/>
              <a:t> come OTHER SPECIFIED TIC disorder </a:t>
            </a:r>
            <a:r>
              <a:rPr lang="en-GB" baseline="0" dirty="0" err="1" smtClean="0"/>
              <a:t>poichè</a:t>
            </a:r>
            <a:r>
              <a:rPr lang="en-GB" baseline="0" dirty="0" smtClean="0"/>
              <a:t> I </a:t>
            </a:r>
            <a:r>
              <a:rPr lang="en-GB" baseline="0" dirty="0" err="1" smtClean="0"/>
              <a:t>pz</a:t>
            </a:r>
            <a:r>
              <a:rPr lang="en-GB" baseline="0" dirty="0" smtClean="0"/>
              <a:t> non </a:t>
            </a:r>
            <a:r>
              <a:rPr lang="en-GB" baseline="0" dirty="0" err="1" smtClean="0"/>
              <a:t>riuscivano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ricordare</a:t>
            </a:r>
            <a:r>
              <a:rPr lang="en-GB" baseline="0" dirty="0" smtClean="0"/>
              <a:t> l </a:t>
            </a:r>
            <a:r>
              <a:rPr lang="en-GB" baseline="0" dirty="0" err="1" smtClean="0"/>
              <a:t>età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esordio</a:t>
            </a:r>
            <a:endParaRPr lang="en-GB" baseline="0" dirty="0" smtClean="0"/>
          </a:p>
          <a:p>
            <a:r>
              <a:rPr lang="en-GB" baseline="0" dirty="0" smtClean="0"/>
              <a:t>- E un </a:t>
            </a:r>
            <a:r>
              <a:rPr lang="en-GB" baseline="0" dirty="0" err="1" smtClean="0"/>
              <a:t>decorso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malattia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anzichè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tendere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migliorare</a:t>
            </a:r>
            <a:r>
              <a:rPr lang="en-GB" baseline="0" dirty="0" smtClean="0"/>
              <a:t> come ci </a:t>
            </a:r>
            <a:r>
              <a:rPr lang="en-GB" baseline="0" dirty="0" err="1" smtClean="0"/>
              <a:t>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aspetterebbe</a:t>
            </a:r>
            <a:r>
              <a:rPr lang="en-GB" baseline="0" dirty="0" smtClean="0"/>
              <a:t> in un primary tic disorder, </a:t>
            </a:r>
            <a:r>
              <a:rPr lang="en-GB" baseline="0" dirty="0" err="1" smtClean="0"/>
              <a:t>tende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rimanere</a:t>
            </a:r>
            <a:r>
              <a:rPr lang="en-GB" baseline="0" dirty="0" smtClean="0"/>
              <a:t> stabile o </a:t>
            </a:r>
            <a:r>
              <a:rPr lang="en-GB" baseline="0" dirty="0" err="1" smtClean="0"/>
              <a:t>addirittura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peggiorare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lievemente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nel</a:t>
            </a:r>
            <a:r>
              <a:rPr lang="en-GB" baseline="0" dirty="0" smtClean="0"/>
              <a:t> tempo.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Mentre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altre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caratteristiche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fenomenologiche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tic </a:t>
            </a:r>
            <a:r>
              <a:rPr lang="en-GB" baseline="0" dirty="0" err="1" smtClean="0"/>
              <a:t>sono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perfettamente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sovrapponibili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quanto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atteso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F2CE9-41D4-BE4D-A23F-3187BA74436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35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neurofisiologia</a:t>
            </a:r>
            <a:r>
              <a:rPr lang="en-GB" baseline="0" dirty="0" smtClean="0"/>
              <a:t> ha </a:t>
            </a:r>
            <a:r>
              <a:rPr lang="en-GB" baseline="0" dirty="0" err="1" smtClean="0"/>
              <a:t>dimostrato</a:t>
            </a:r>
            <a:r>
              <a:rPr lang="en-GB" baseline="0" dirty="0" smtClean="0"/>
              <a:t> </a:t>
            </a:r>
          </a:p>
          <a:p>
            <a:pPr marL="457200" indent="-457200">
              <a:buAutoNum type="arabicParenR"/>
            </a:pPr>
            <a:r>
              <a:rPr lang="en-GB" baseline="0" dirty="0" smtClean="0"/>
              <a:t>Un </a:t>
            </a:r>
            <a:r>
              <a:rPr lang="en-GB" baseline="0" dirty="0" err="1" smtClean="0"/>
              <a:t>elevata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soppressiblità</a:t>
            </a:r>
            <a:r>
              <a:rPr lang="en-GB" baseline="0" dirty="0" smtClean="0"/>
              <a:t> del </a:t>
            </a:r>
            <a:r>
              <a:rPr lang="en-GB" baseline="0" dirty="0" err="1" smtClean="0"/>
              <a:t>movimento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confermandone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natura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ticcosa</a:t>
            </a:r>
            <a:endParaRPr lang="en-GB" baseline="0" dirty="0" smtClean="0"/>
          </a:p>
          <a:p>
            <a:pPr marL="0" indent="0">
              <a:buNone/>
            </a:pPr>
            <a:r>
              <a:rPr lang="en-GB" baseline="0" dirty="0" smtClean="0"/>
              <a:t>Il secondo test ha </a:t>
            </a:r>
            <a:r>
              <a:rPr lang="en-GB" baseline="0" dirty="0" err="1" smtClean="0"/>
              <a:t>evidenziato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presenza</a:t>
            </a:r>
            <a:r>
              <a:rPr lang="en-GB" baseline="0" dirty="0" smtClean="0"/>
              <a:t> del BP prima del jerk </a:t>
            </a:r>
            <a:r>
              <a:rPr lang="en-GB" baseline="0" dirty="0" err="1" smtClean="0"/>
              <a:t>volontario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imitativo</a:t>
            </a:r>
            <a:r>
              <a:rPr lang="en-GB" baseline="0" dirty="0" smtClean="0"/>
              <a:t>, e la </a:t>
            </a:r>
            <a:r>
              <a:rPr lang="en-GB" baseline="0" dirty="0" err="1" smtClean="0"/>
              <a:t>sua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assenza</a:t>
            </a:r>
            <a:r>
              <a:rPr lang="en-GB" baseline="0" dirty="0" smtClean="0"/>
              <a:t> prima del jerk </a:t>
            </a:r>
            <a:r>
              <a:rPr lang="en-GB" baseline="0" dirty="0" err="1" smtClean="0"/>
              <a:t>spontaneo</a:t>
            </a:r>
            <a:r>
              <a:rPr lang="en-GB" baseline="0" dirty="0" smtClean="0"/>
              <a:t>, a </a:t>
            </a:r>
            <a:r>
              <a:rPr lang="en-GB" baseline="0" dirty="0" err="1" smtClean="0"/>
              <a:t>confermare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natura</a:t>
            </a:r>
            <a:r>
              <a:rPr lang="en-GB" baseline="0" dirty="0" smtClean="0"/>
              <a:t> “non </a:t>
            </a:r>
            <a:r>
              <a:rPr lang="en-GB" baseline="0" dirty="0" err="1" smtClean="0"/>
              <a:t>funzionale</a:t>
            </a:r>
            <a:r>
              <a:rPr lang="en-GB" baseline="0" dirty="0" smtClean="0"/>
              <a:t>” del </a:t>
            </a:r>
            <a:r>
              <a:rPr lang="en-GB" baseline="0" dirty="0" err="1" smtClean="0"/>
              <a:t>movimento</a:t>
            </a:r>
            <a:endParaRPr lang="en-GB" baseline="0" dirty="0" smtClean="0"/>
          </a:p>
          <a:p>
            <a:pPr marL="0" indent="0">
              <a:buNone/>
            </a:pPr>
            <a:endParaRPr lang="en-GB" baseline="0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F2CE9-41D4-BE4D-A23F-3187BA74436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618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1C2-8514-004B-B98E-8B09A5F23195}" type="datetimeFigureOut">
              <a:rPr lang="en-GB" smtClean="0"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6DB0-B38B-D44A-BA73-56B8954CF19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12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1C2-8514-004B-B98E-8B09A5F23195}" type="datetimeFigureOut">
              <a:rPr lang="en-GB" smtClean="0"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6DB0-B38B-D44A-BA73-56B8954CF19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58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1C2-8514-004B-B98E-8B09A5F23195}" type="datetimeFigureOut">
              <a:rPr lang="en-GB" smtClean="0"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6DB0-B38B-D44A-BA73-56B8954CF19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9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1C2-8514-004B-B98E-8B09A5F23195}" type="datetimeFigureOut">
              <a:rPr lang="en-GB" smtClean="0"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6DB0-B38B-D44A-BA73-56B8954CF19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410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1C2-8514-004B-B98E-8B09A5F23195}" type="datetimeFigureOut">
              <a:rPr lang="en-GB" smtClean="0"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6DB0-B38B-D44A-BA73-56B8954CF19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47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1C2-8514-004B-B98E-8B09A5F23195}" type="datetimeFigureOut">
              <a:rPr lang="en-GB" smtClean="0"/>
              <a:t>07/04/2019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6DB0-B38B-D44A-BA73-56B8954CF19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81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1C2-8514-004B-B98E-8B09A5F23195}" type="datetimeFigureOut">
              <a:rPr lang="en-GB" smtClean="0"/>
              <a:t>07/04/2019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6DB0-B38B-D44A-BA73-56B8954CF19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48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1C2-8514-004B-B98E-8B09A5F23195}" type="datetimeFigureOut">
              <a:rPr lang="en-GB" smtClean="0"/>
              <a:t>07/04/2019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6DB0-B38B-D44A-BA73-56B8954CF19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13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1C2-8514-004B-B98E-8B09A5F23195}" type="datetimeFigureOut">
              <a:rPr lang="en-GB" smtClean="0"/>
              <a:t>07/04/2019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6DB0-B38B-D44A-BA73-56B8954CF19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41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1C2-8514-004B-B98E-8B09A5F23195}" type="datetimeFigureOut">
              <a:rPr lang="en-GB" smtClean="0"/>
              <a:t>07/04/2019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6DB0-B38B-D44A-BA73-56B8954CF19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87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1C2-8514-004B-B98E-8B09A5F23195}" type="datetimeFigureOut">
              <a:rPr lang="en-GB" smtClean="0"/>
              <a:t>07/04/2019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6DB0-B38B-D44A-BA73-56B8954CF19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789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421C2-8514-004B-B98E-8B09A5F23195}" type="datetimeFigureOut">
              <a:rPr lang="en-GB" smtClean="0"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96DB0-B38B-D44A-BA73-56B8954CF19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88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455554" y="239286"/>
            <a:ext cx="72808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cap="small" dirty="0">
                <a:solidFill>
                  <a:srgbClr val="3C8B90"/>
                </a:solidFill>
                <a:latin typeface="Gotham-Medium"/>
                <a:ea typeface="Gotham-Medium"/>
                <a:cs typeface="Gotham-Medium"/>
              </a:rPr>
              <a:t>III MEETING DELLE </a:t>
            </a:r>
          </a:p>
          <a:p>
            <a:pPr algn="ctr"/>
            <a:r>
              <a:rPr lang="en-US" sz="4000" b="1" cap="small" dirty="0">
                <a:solidFill>
                  <a:srgbClr val="3C8B90"/>
                </a:solidFill>
                <a:latin typeface="Gotham-Medium"/>
                <a:ea typeface="Gotham-Medium"/>
                <a:cs typeface="Gotham-Medium"/>
              </a:rPr>
              <a:t>NEUROSCIENZE TOSCANE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32916" y="1576543"/>
            <a:ext cx="39261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cap="small" dirty="0">
                <a:solidFill>
                  <a:srgbClr val="3C8B90"/>
                </a:solidFill>
                <a:latin typeface="Gotham-Medium"/>
                <a:ea typeface="Gotham-Medium"/>
                <a:cs typeface="Gotham-Medium"/>
              </a:rPr>
              <a:t>Viareggio, 5-6-7 Aprile 2019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43992" y="1894956"/>
            <a:ext cx="510401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i="1" cap="small" dirty="0" err="1">
                <a:solidFill>
                  <a:srgbClr val="3C8B90"/>
                </a:solidFill>
                <a:latin typeface="Gotham-Medium"/>
                <a:ea typeface="Gotham-Medium"/>
                <a:cs typeface="Gotham-Medium"/>
              </a:rPr>
              <a:t>Comunicazioni</a:t>
            </a:r>
            <a:r>
              <a:rPr lang="en-US" sz="1500" b="1" i="1" cap="small" dirty="0">
                <a:solidFill>
                  <a:srgbClr val="3C8B90"/>
                </a:solidFill>
                <a:latin typeface="Gotham-Medium"/>
                <a:ea typeface="Gotham-Medium"/>
                <a:cs typeface="Gotham-Medium"/>
              </a:rPr>
              <a:t> </a:t>
            </a:r>
            <a:r>
              <a:rPr lang="en-US" sz="1500" b="1" i="1" cap="small" dirty="0" err="1">
                <a:solidFill>
                  <a:srgbClr val="3C8B90"/>
                </a:solidFill>
                <a:latin typeface="Gotham-Medium"/>
                <a:ea typeface="Gotham-Medium"/>
                <a:cs typeface="Gotham-Medium"/>
              </a:rPr>
              <a:t>Orali</a:t>
            </a:r>
            <a:r>
              <a:rPr lang="en-US" sz="1500" b="1" i="1" cap="small" dirty="0">
                <a:solidFill>
                  <a:srgbClr val="3C8B90"/>
                </a:solidFill>
                <a:latin typeface="Gotham-Medium"/>
                <a:ea typeface="Gotham-Medium"/>
                <a:cs typeface="Gotham-Medium"/>
              </a:rPr>
              <a:t>: </a:t>
            </a:r>
            <a:r>
              <a:rPr lang="en-US" sz="1500" b="1" i="1" cap="small" dirty="0" err="1">
                <a:solidFill>
                  <a:srgbClr val="3C8B90"/>
                </a:solidFill>
                <a:latin typeface="Gotham-Medium"/>
                <a:ea typeface="Gotham-Medium"/>
                <a:cs typeface="Gotham-Medium"/>
              </a:rPr>
              <a:t>Disordini</a:t>
            </a:r>
            <a:r>
              <a:rPr lang="en-US" sz="1500" b="1" i="1" cap="small" dirty="0">
                <a:solidFill>
                  <a:srgbClr val="3C8B90"/>
                </a:solidFill>
                <a:latin typeface="Gotham-Medium"/>
                <a:ea typeface="Gotham-Medium"/>
                <a:cs typeface="Gotham-Medium"/>
              </a:rPr>
              <a:t> del </a:t>
            </a:r>
            <a:r>
              <a:rPr lang="en-US" sz="1500" b="1" i="1" cap="small" dirty="0" err="1">
                <a:solidFill>
                  <a:srgbClr val="3C8B90"/>
                </a:solidFill>
                <a:latin typeface="Gotham-Medium"/>
                <a:ea typeface="Gotham-Medium"/>
                <a:cs typeface="Gotham-Medium"/>
              </a:rPr>
              <a:t>Movimento</a:t>
            </a:r>
            <a:r>
              <a:rPr lang="en-US" sz="1500" b="1" i="1" cap="small" dirty="0">
                <a:solidFill>
                  <a:srgbClr val="3C8B90"/>
                </a:solidFill>
                <a:latin typeface="Gotham-Medium"/>
                <a:ea typeface="Gotham-Medium"/>
                <a:cs typeface="Gotham-Medium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46" y="5951427"/>
            <a:ext cx="3375295" cy="760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41" y="6041343"/>
            <a:ext cx="2548618" cy="5806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1725" y="4684101"/>
            <a:ext cx="7612982" cy="704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25" dirty="0"/>
              <a:t>1 </a:t>
            </a:r>
            <a:r>
              <a:rPr lang="en-US" sz="1125" dirty="0" err="1"/>
              <a:t>Dipartimento</a:t>
            </a:r>
            <a:r>
              <a:rPr lang="en-US" sz="1125" dirty="0"/>
              <a:t> Di </a:t>
            </a:r>
            <a:r>
              <a:rPr lang="en-US" sz="1125" dirty="0" err="1"/>
              <a:t>Medicina</a:t>
            </a:r>
            <a:r>
              <a:rPr lang="en-US" sz="1125" dirty="0"/>
              <a:t> </a:t>
            </a:r>
            <a:r>
              <a:rPr lang="en-US" sz="1125" dirty="0" err="1"/>
              <a:t>Clinica</a:t>
            </a:r>
            <a:r>
              <a:rPr lang="en-US" sz="1125" dirty="0"/>
              <a:t> E </a:t>
            </a:r>
            <a:r>
              <a:rPr lang="en-US" sz="1125" dirty="0" err="1"/>
              <a:t>Sperimentale</a:t>
            </a:r>
            <a:r>
              <a:rPr lang="en-US" sz="1125" dirty="0"/>
              <a:t>, U.O. NEUROLOGIA, UNIVERSITÀ DI PISA, Pisa, IT</a:t>
            </a:r>
          </a:p>
          <a:p>
            <a:pPr algn="ctr"/>
            <a:r>
              <a:rPr lang="en-US" sz="1125" dirty="0"/>
              <a:t> 2 </a:t>
            </a:r>
            <a:r>
              <a:rPr lang="en-US" sz="1125" dirty="0" err="1"/>
              <a:t>Sobell</a:t>
            </a:r>
            <a:r>
              <a:rPr lang="en-US" sz="1125" dirty="0"/>
              <a:t> Department of Motor Neuroscience and Movement Disorders, UCL Institute of Neurology, Queen Square, London, UK </a:t>
            </a:r>
          </a:p>
          <a:p>
            <a:endParaRPr lang="en-US" sz="1125" dirty="0"/>
          </a:p>
          <a:p>
            <a:pPr algn="ctr"/>
            <a:endParaRPr lang="en-GB" sz="600" dirty="0"/>
          </a:p>
        </p:txBody>
      </p:sp>
      <p:sp>
        <p:nvSpPr>
          <p:cNvPr id="10" name="Rectangle 9"/>
          <p:cNvSpPr/>
          <p:nvPr/>
        </p:nvSpPr>
        <p:spPr>
          <a:xfrm>
            <a:off x="2332127" y="3647655"/>
            <a:ext cx="7567320" cy="1065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87" cap="small" dirty="0">
              <a:solidFill>
                <a:srgbClr val="000000"/>
              </a:solidFill>
              <a:latin typeface="Gotham-Medium"/>
              <a:ea typeface="Gotham-Medium"/>
              <a:cs typeface="Gotham-Medium"/>
            </a:endParaRPr>
          </a:p>
          <a:p>
            <a:endParaRPr lang="en-US" sz="1687" cap="small" dirty="0">
              <a:solidFill>
                <a:srgbClr val="000000"/>
              </a:solidFill>
              <a:latin typeface="Gotham-Medium"/>
              <a:ea typeface="Gotham-Medium"/>
              <a:cs typeface="Gotham-Medium"/>
            </a:endParaRPr>
          </a:p>
          <a:p>
            <a:r>
              <a:rPr lang="en-US" sz="1266" u="sng" cap="small" dirty="0">
                <a:solidFill>
                  <a:srgbClr val="000000"/>
                </a:solidFill>
                <a:latin typeface="Gotham-Medium"/>
                <a:ea typeface="Gotham-Medium"/>
                <a:cs typeface="Gotham-Medium"/>
              </a:rPr>
              <a:t>Claudia Del Gamba</a:t>
            </a:r>
            <a:r>
              <a:rPr lang="en-US" sz="1266" cap="small" baseline="30000" dirty="0">
                <a:solidFill>
                  <a:srgbClr val="000000"/>
                </a:solidFill>
                <a:latin typeface="Gotham-Medium"/>
                <a:ea typeface="Gotham-Medium"/>
                <a:cs typeface="Gotham-Medium"/>
              </a:rPr>
              <a:t>1-2</a:t>
            </a:r>
            <a:r>
              <a:rPr lang="en-US" sz="1266" cap="small" dirty="0">
                <a:solidFill>
                  <a:srgbClr val="000000"/>
                </a:solidFill>
                <a:latin typeface="Gotham-Medium"/>
                <a:ea typeface="Gotham-Medium"/>
                <a:cs typeface="Gotham-Medium"/>
              </a:rPr>
              <a:t>, </a:t>
            </a:r>
            <a:r>
              <a:rPr lang="en-US" sz="1266" cap="small" dirty="0" err="1">
                <a:solidFill>
                  <a:srgbClr val="000000"/>
                </a:solidFill>
                <a:latin typeface="Gotham-Medium"/>
                <a:ea typeface="Gotham-Medium"/>
                <a:cs typeface="Gotham-Medium"/>
              </a:rPr>
              <a:t>U</a:t>
            </a:r>
            <a:r>
              <a:rPr lang="en-US" sz="1266" cap="small" dirty="0" err="1">
                <a:latin typeface="Gotham-Medium"/>
                <a:ea typeface="Gotham-Medium"/>
                <a:cs typeface="Gotham-Medium"/>
              </a:rPr>
              <a:t>baldo</a:t>
            </a:r>
            <a:r>
              <a:rPr lang="en-US" sz="1266" cap="small" dirty="0">
                <a:solidFill>
                  <a:srgbClr val="000000"/>
                </a:solidFill>
                <a:latin typeface="Gotham-Medium"/>
                <a:ea typeface="Gotham-Medium"/>
                <a:cs typeface="Gotham-Medium"/>
              </a:rPr>
              <a:t> Bonuccelli</a:t>
            </a:r>
            <a:r>
              <a:rPr lang="en-US" sz="1266" cap="small" baseline="30000" dirty="0">
                <a:solidFill>
                  <a:srgbClr val="000000"/>
                </a:solidFill>
                <a:latin typeface="Gotham-Medium"/>
                <a:ea typeface="Gotham-Medium"/>
                <a:cs typeface="Gotham-Medium"/>
              </a:rPr>
              <a:t>1</a:t>
            </a:r>
            <a:r>
              <a:rPr lang="en-US" sz="1266" cap="small" dirty="0">
                <a:solidFill>
                  <a:srgbClr val="000000"/>
                </a:solidFill>
                <a:latin typeface="Gotham-Medium"/>
                <a:ea typeface="Gotham-Medium"/>
                <a:cs typeface="Gotham-Medium"/>
              </a:rPr>
              <a:t>, Roberto Ceravolo</a:t>
            </a:r>
            <a:r>
              <a:rPr lang="en-US" sz="1266" cap="small" baseline="30000" dirty="0">
                <a:solidFill>
                  <a:srgbClr val="000000"/>
                </a:solidFill>
                <a:latin typeface="Gotham-Medium"/>
                <a:ea typeface="Gotham-Medium"/>
                <a:cs typeface="Gotham-Medium"/>
              </a:rPr>
              <a:t>1</a:t>
            </a:r>
            <a:r>
              <a:rPr lang="en-US" sz="1266" cap="small" dirty="0">
                <a:solidFill>
                  <a:srgbClr val="000000"/>
                </a:solidFill>
                <a:latin typeface="Gotham-Medium"/>
                <a:ea typeface="Gotham-Medium"/>
                <a:cs typeface="Gotham-Medium"/>
              </a:rPr>
              <a:t>, Kailash P. Bhatia</a:t>
            </a:r>
            <a:r>
              <a:rPr lang="en-US" sz="1266" cap="small" baseline="30000" dirty="0">
                <a:solidFill>
                  <a:srgbClr val="000000"/>
                </a:solidFill>
                <a:latin typeface="Gotham-Medium"/>
                <a:ea typeface="Gotham-Medium"/>
                <a:cs typeface="Gotham-Medium"/>
              </a:rPr>
              <a:t>2</a:t>
            </a:r>
            <a:endParaRPr lang="en-US" sz="1266" cap="small" dirty="0">
              <a:solidFill>
                <a:srgbClr val="000000"/>
              </a:solidFill>
              <a:latin typeface="Gotham-Medium"/>
              <a:ea typeface="Gotham-Medium"/>
              <a:cs typeface="Gotham-Medium"/>
            </a:endParaRPr>
          </a:p>
          <a:p>
            <a:r>
              <a:rPr lang="en-US" sz="1687" cap="small" dirty="0">
                <a:solidFill>
                  <a:srgbClr val="000000"/>
                </a:solidFill>
                <a:latin typeface="Gotham-Medium"/>
                <a:ea typeface="Gotham-Medium"/>
                <a:cs typeface="Gotham-Medium"/>
              </a:rPr>
              <a:t> </a:t>
            </a:r>
          </a:p>
        </p:txBody>
      </p:sp>
      <p:sp>
        <p:nvSpPr>
          <p:cNvPr id="11" name="“THE ASSOCIATION OF PRIMARY DYSTONIA WITH TICS:…"/>
          <p:cNvSpPr txBox="1"/>
          <p:nvPr/>
        </p:nvSpPr>
        <p:spPr>
          <a:xfrm>
            <a:off x="227663" y="2208616"/>
            <a:ext cx="11974433" cy="1739259"/>
          </a:xfrm>
          <a:prstGeom prst="rect">
            <a:avLst/>
          </a:prstGeom>
          <a:ln w="12700">
            <a:miter lim="400000"/>
          </a:ln>
          <a:effectLst>
            <a:outerShdw blurRad="63500" dist="120687" dir="2700000" rotWithShape="0">
              <a:srgbClr val="000000">
                <a:alpha val="447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321457">
              <a:lnSpc>
                <a:spcPts val="3797"/>
              </a:lnSpc>
              <a:spcBef>
                <a:spcPts val="844"/>
              </a:spcBef>
              <a:defRPr sz="2600" b="1">
                <a:latin typeface="Gotham"/>
                <a:ea typeface="Gotham"/>
                <a:cs typeface="Gotham"/>
                <a:sym typeface="Gotham"/>
              </a:defRPr>
            </a:pPr>
            <a:endParaRPr sz="1828" dirty="0"/>
          </a:p>
          <a:p>
            <a:pPr algn="ctr" defTabSz="321457">
              <a:lnSpc>
                <a:spcPts val="3797"/>
              </a:lnSpc>
              <a:spcBef>
                <a:spcPts val="844"/>
              </a:spcBef>
              <a:defRPr sz="2600" b="1">
                <a:latin typeface="Gotham"/>
                <a:ea typeface="Gotham"/>
                <a:cs typeface="Gotham"/>
                <a:sym typeface="Gotham"/>
              </a:defRPr>
            </a:pPr>
            <a:r>
              <a:rPr sz="3200" b="1" dirty="0">
                <a:latin typeface="Gotham"/>
                <a:ea typeface="Gotham"/>
                <a:cs typeface="Gotham"/>
              </a:rPr>
              <a:t>THE ASSOCIATION OF PRIMARY DYSTONIA WI</a:t>
            </a:r>
            <a:r>
              <a:rPr lang="it-IT" sz="3200" b="1" dirty="0">
                <a:latin typeface="Gotham"/>
                <a:ea typeface="Gotham"/>
                <a:cs typeface="Gotham"/>
              </a:rPr>
              <a:t>TH TI</a:t>
            </a:r>
            <a:r>
              <a:rPr sz="3200" b="1" dirty="0">
                <a:latin typeface="Gotham"/>
                <a:ea typeface="Gotham"/>
                <a:cs typeface="Gotham"/>
              </a:rPr>
              <a:t>CS: </a:t>
            </a:r>
            <a:endParaRPr lang="it-IT" sz="3200" b="1" dirty="0">
              <a:latin typeface="Gotham"/>
              <a:ea typeface="Gotham"/>
              <a:cs typeface="Gotham"/>
            </a:endParaRPr>
          </a:p>
          <a:p>
            <a:pPr algn="ctr" defTabSz="321457">
              <a:lnSpc>
                <a:spcPts val="3797"/>
              </a:lnSpc>
              <a:spcBef>
                <a:spcPts val="844"/>
              </a:spcBef>
              <a:defRPr sz="2600" b="1">
                <a:latin typeface="Gotham"/>
                <a:ea typeface="Gotham"/>
                <a:cs typeface="Gotham"/>
                <a:sym typeface="Gotham"/>
              </a:defRPr>
            </a:pPr>
            <a:r>
              <a:rPr lang="it-IT" sz="3200" b="1" dirty="0">
                <a:latin typeface="Gotham"/>
                <a:ea typeface="Gotham"/>
                <a:cs typeface="Gotham"/>
              </a:rPr>
              <a:t>CHANCE OR NEW SYNDROME?</a:t>
            </a:r>
          </a:p>
        </p:txBody>
      </p:sp>
    </p:spTree>
    <p:extLst>
      <p:ext uri="{BB962C8B-B14F-4D97-AF65-F5344CB8AC3E}">
        <p14:creationId xmlns:p14="http://schemas.microsoft.com/office/powerpoint/2010/main" val="20343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49296"/>
            <a:ext cx="12192000" cy="338554"/>
          </a:xfrm>
          <a:prstGeom prst="rect">
            <a:avLst/>
          </a:prstGeom>
          <a:solidFill>
            <a:srgbClr val="3C8B90"/>
          </a:solidFill>
        </p:spPr>
        <p:txBody>
          <a:bodyPr wrap="square" rtlCol="0">
            <a:spAutoFit/>
          </a:bodyPr>
          <a:lstStyle/>
          <a:p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III MEETING DELLE NEUROSCIENZE TOSCANE </a:t>
            </a:r>
            <a:r>
              <a:rPr lang="mr-IN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–</a:t>
            </a:r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 Viareggio, 7 Aprile 2019</a:t>
            </a:r>
            <a:endParaRPr lang="en-US" sz="1600" b="1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" y="12618"/>
            <a:ext cx="1295400" cy="1181100"/>
          </a:xfrm>
          <a:prstGeom prst="rect">
            <a:avLst/>
          </a:prstGeom>
        </p:spPr>
      </p:pic>
      <p:sp>
        <p:nvSpPr>
          <p:cNvPr id="6" name="“THE ASSOCIATION OF PRIMARY DYSTONIA WITH TICS:…"/>
          <p:cNvSpPr txBox="1"/>
          <p:nvPr/>
        </p:nvSpPr>
        <p:spPr>
          <a:xfrm>
            <a:off x="810503" y="361402"/>
            <a:ext cx="10570994" cy="559449"/>
          </a:xfrm>
          <a:prstGeom prst="rect">
            <a:avLst/>
          </a:prstGeom>
          <a:ln w="12700">
            <a:miter lim="400000"/>
          </a:ln>
          <a:effectLst>
            <a:outerShdw blurRad="63500" dist="120687" dir="2700000" rotWithShape="0">
              <a:srgbClr val="000000">
                <a:alpha val="447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321457">
              <a:lnSpc>
                <a:spcPts val="3797"/>
              </a:lnSpc>
              <a:spcBef>
                <a:spcPts val="844"/>
              </a:spcBef>
              <a:defRPr sz="2600" b="1">
                <a:latin typeface="Gotham"/>
                <a:ea typeface="Gotham"/>
                <a:cs typeface="Gotham"/>
                <a:sym typeface="Gotham"/>
              </a:defRPr>
            </a:pPr>
            <a:r>
              <a:rPr lang="en-US" sz="4000" dirty="0" smtClean="0">
                <a:sym typeface="Gotham"/>
              </a:rPr>
              <a:t>DISCUSSION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373" y="1129923"/>
            <a:ext cx="8656667" cy="535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49296"/>
            <a:ext cx="12192000" cy="338554"/>
          </a:xfrm>
          <a:prstGeom prst="rect">
            <a:avLst/>
          </a:prstGeom>
          <a:solidFill>
            <a:srgbClr val="3C8B90"/>
          </a:solidFill>
        </p:spPr>
        <p:txBody>
          <a:bodyPr wrap="square" rtlCol="0">
            <a:spAutoFit/>
          </a:bodyPr>
          <a:lstStyle/>
          <a:p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III MEETING DELLE NEUROSCIENZE TOSCANE </a:t>
            </a:r>
            <a:r>
              <a:rPr lang="mr-IN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–</a:t>
            </a:r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 Viareggio, 7 Aprile 2019</a:t>
            </a:r>
            <a:endParaRPr lang="en-US" sz="1600" b="1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" y="12618"/>
            <a:ext cx="1295400" cy="1181100"/>
          </a:xfrm>
          <a:prstGeom prst="rect">
            <a:avLst/>
          </a:prstGeom>
        </p:spPr>
      </p:pic>
      <p:sp>
        <p:nvSpPr>
          <p:cNvPr id="6" name="“THE ASSOCIATION OF PRIMARY DYSTONIA WITH TICS:…"/>
          <p:cNvSpPr txBox="1"/>
          <p:nvPr/>
        </p:nvSpPr>
        <p:spPr>
          <a:xfrm>
            <a:off x="810503" y="361402"/>
            <a:ext cx="10570994" cy="559449"/>
          </a:xfrm>
          <a:prstGeom prst="rect">
            <a:avLst/>
          </a:prstGeom>
          <a:ln w="12700">
            <a:miter lim="400000"/>
          </a:ln>
          <a:effectLst>
            <a:outerShdw blurRad="63500" dist="120687" dir="2700000" rotWithShape="0">
              <a:srgbClr val="000000">
                <a:alpha val="447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321457">
              <a:lnSpc>
                <a:spcPts val="3797"/>
              </a:lnSpc>
              <a:spcBef>
                <a:spcPts val="844"/>
              </a:spcBef>
              <a:defRPr sz="2600" b="1">
                <a:latin typeface="Gotham"/>
                <a:ea typeface="Gotham"/>
                <a:cs typeface="Gotham"/>
                <a:sym typeface="Gotham"/>
              </a:defRPr>
            </a:pPr>
            <a:r>
              <a:rPr lang="en-US" sz="4000" dirty="0" smtClean="0">
                <a:sym typeface="Gotham"/>
              </a:rPr>
              <a:t>CONCLUSIONS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472440" y="1542502"/>
            <a:ext cx="1124711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 algn="just">
              <a:buFont typeface="Arial" charset="0"/>
              <a:buChar char="•"/>
            </a:pPr>
            <a:r>
              <a:rPr lang="en-US" sz="2400" cap="small" dirty="0">
                <a:latin typeface="Gotham Light" charset="0"/>
                <a:ea typeface="Gotham Light" charset="0"/>
                <a:cs typeface="Gotham Light" charset="0"/>
              </a:rPr>
              <a:t>Our data may suggest that this association is not just a mere coincidence, although further studies would be useful to better define this entity. </a:t>
            </a:r>
            <a:endParaRPr lang="en-US" sz="2400" cap="small" dirty="0" smtClean="0">
              <a:latin typeface="Gotham Light" charset="0"/>
              <a:ea typeface="Gotham Light" charset="0"/>
              <a:cs typeface="Gotham Light" charset="0"/>
            </a:endParaRPr>
          </a:p>
          <a:p>
            <a:pPr marL="342900" lvl="2" indent="-342900" algn="just">
              <a:buFont typeface="Arial" charset="0"/>
              <a:buChar char="•"/>
            </a:pPr>
            <a:endParaRPr lang="en-US" sz="2400" cap="small" dirty="0">
              <a:latin typeface="Gotham Light" charset="0"/>
              <a:ea typeface="Gotham Light" charset="0"/>
              <a:cs typeface="Gotham Light" charset="0"/>
            </a:endParaRPr>
          </a:p>
          <a:p>
            <a:pPr marL="342900" lvl="2" indent="-342900" algn="just">
              <a:buFont typeface="Arial" charset="0"/>
              <a:buChar char="•"/>
            </a:pPr>
            <a:endParaRPr lang="en-US" sz="2400" cap="small" dirty="0" smtClean="0">
              <a:latin typeface="Gotham Light" charset="0"/>
              <a:ea typeface="Gotham Light" charset="0"/>
              <a:cs typeface="Gotham Light" charset="0"/>
            </a:endParaRPr>
          </a:p>
          <a:p>
            <a:pPr marL="342900" lvl="2" indent="-342900" algn="just">
              <a:buFont typeface="Arial" charset="0"/>
              <a:buChar char="•"/>
            </a:pPr>
            <a:endParaRPr lang="en-US" sz="2400" cap="small" dirty="0">
              <a:latin typeface="Gotham Light" charset="0"/>
              <a:ea typeface="Gotham Light" charset="0"/>
              <a:cs typeface="Gotham Light" charset="0"/>
            </a:endParaRPr>
          </a:p>
          <a:p>
            <a:pPr marL="342900" lvl="2" indent="-342900" algn="just">
              <a:buFont typeface="Arial" charset="0"/>
              <a:buChar char="•"/>
            </a:pPr>
            <a:r>
              <a:rPr lang="en-US" sz="2400" cap="small" dirty="0">
                <a:latin typeface="Gotham Light" charset="0"/>
                <a:ea typeface="Gotham Light" charset="0"/>
                <a:cs typeface="Gotham Light" charset="0"/>
              </a:rPr>
              <a:t>The relation arising from dystonia and tics may imply a partly shared </a:t>
            </a:r>
            <a:r>
              <a:rPr lang="en-US" sz="2400" cap="small" dirty="0" err="1">
                <a:latin typeface="Gotham Light" charset="0"/>
                <a:ea typeface="Gotham Light" charset="0"/>
                <a:cs typeface="Gotham Light" charset="0"/>
              </a:rPr>
              <a:t>aetiology</a:t>
            </a:r>
            <a:r>
              <a:rPr lang="en-US" sz="2400" cap="small" dirty="0">
                <a:latin typeface="Gotham Light" charset="0"/>
                <a:ea typeface="Gotham Light" charset="0"/>
                <a:cs typeface="Gotham Light" charset="0"/>
              </a:rPr>
              <a:t> (polygenic susceptibility) and physiopathology, as already reported in previous studies (common dopaminergic pathway hyperactivity and lack of inhibitory motor control in both the two conditions). </a:t>
            </a:r>
          </a:p>
        </p:txBody>
      </p:sp>
    </p:spTree>
    <p:extLst>
      <p:ext uri="{BB962C8B-B14F-4D97-AF65-F5344CB8AC3E}">
        <p14:creationId xmlns:p14="http://schemas.microsoft.com/office/powerpoint/2010/main" val="12375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49296"/>
            <a:ext cx="12192000" cy="338554"/>
          </a:xfrm>
          <a:prstGeom prst="rect">
            <a:avLst/>
          </a:prstGeom>
          <a:solidFill>
            <a:srgbClr val="3C8B90"/>
          </a:solidFill>
        </p:spPr>
        <p:txBody>
          <a:bodyPr wrap="square" rtlCol="0">
            <a:spAutoFit/>
          </a:bodyPr>
          <a:lstStyle/>
          <a:p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III MEETING DELLE NEUROSCIENZE TOSCANE </a:t>
            </a:r>
            <a:r>
              <a:rPr lang="mr-IN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–</a:t>
            </a:r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 Viareggio, 7 Aprile 2019</a:t>
            </a:r>
            <a:endParaRPr lang="en-US" sz="1600" b="1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" y="12618"/>
            <a:ext cx="1295400" cy="1181100"/>
          </a:xfrm>
          <a:prstGeom prst="rect">
            <a:avLst/>
          </a:prstGeom>
        </p:spPr>
      </p:pic>
      <p:sp>
        <p:nvSpPr>
          <p:cNvPr id="6" name="“THE ASSOCIATION OF PRIMARY DYSTONIA WITH TICS:…"/>
          <p:cNvSpPr txBox="1"/>
          <p:nvPr/>
        </p:nvSpPr>
        <p:spPr>
          <a:xfrm>
            <a:off x="4093849" y="323444"/>
            <a:ext cx="4004302" cy="559449"/>
          </a:xfrm>
          <a:prstGeom prst="rect">
            <a:avLst/>
          </a:prstGeom>
          <a:ln w="12700">
            <a:miter lim="400000"/>
          </a:ln>
          <a:effectLst>
            <a:outerShdw blurRad="63500" dist="120687" dir="2700000" rotWithShape="0">
              <a:srgbClr val="000000">
                <a:alpha val="447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>
              <a:defRPr lang="en-US"/>
            </a:defPPr>
            <a:lvl1pPr algn="ctr" defTabSz="321457">
              <a:lnSpc>
                <a:spcPts val="3797"/>
              </a:lnSpc>
              <a:spcBef>
                <a:spcPts val="844"/>
              </a:spcBef>
              <a:defRPr sz="4000" b="1">
                <a:latin typeface="Gotham"/>
                <a:ea typeface="Gotham"/>
                <a:cs typeface="Gotham"/>
              </a:defRPr>
            </a:lvl1pPr>
          </a:lstStyle>
          <a:p>
            <a:r>
              <a:rPr lang="en-US" dirty="0">
                <a:sym typeface="Gotham"/>
              </a:rPr>
              <a:t>BACKGROUND</a:t>
            </a:r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23" y="882893"/>
            <a:ext cx="10254953" cy="56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49296"/>
            <a:ext cx="12192000" cy="338554"/>
          </a:xfrm>
          <a:prstGeom prst="rect">
            <a:avLst/>
          </a:prstGeom>
          <a:solidFill>
            <a:srgbClr val="3C8B90"/>
          </a:solidFill>
        </p:spPr>
        <p:txBody>
          <a:bodyPr wrap="square" rtlCol="0">
            <a:spAutoFit/>
          </a:bodyPr>
          <a:lstStyle/>
          <a:p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III MEETING DELLE NEUROSCIENZE TOSCANE </a:t>
            </a:r>
            <a:r>
              <a:rPr lang="mr-IN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–</a:t>
            </a:r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 Viareggio, 7 Aprile 2019</a:t>
            </a:r>
            <a:endParaRPr lang="en-US" sz="1600" b="1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" y="12618"/>
            <a:ext cx="1295400" cy="1181100"/>
          </a:xfrm>
          <a:prstGeom prst="rect">
            <a:avLst/>
          </a:prstGeom>
        </p:spPr>
      </p:pic>
      <p:sp>
        <p:nvSpPr>
          <p:cNvPr id="7" name="“THE ASSOCIATION OF PRIMARY DYSTONIA WITH TICS:…"/>
          <p:cNvSpPr txBox="1"/>
          <p:nvPr/>
        </p:nvSpPr>
        <p:spPr>
          <a:xfrm>
            <a:off x="4094308" y="499281"/>
            <a:ext cx="4076409" cy="559449"/>
          </a:xfrm>
          <a:prstGeom prst="rect">
            <a:avLst/>
          </a:prstGeom>
          <a:ln w="12700">
            <a:miter lim="400000"/>
          </a:ln>
          <a:effectLst>
            <a:outerShdw blurRad="63500" dist="120687" dir="2700000" rotWithShape="0">
              <a:srgbClr val="000000">
                <a:alpha val="447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321457">
              <a:lnSpc>
                <a:spcPts val="3797"/>
              </a:lnSpc>
              <a:spcBef>
                <a:spcPts val="844"/>
              </a:spcBef>
              <a:defRPr sz="2600" b="1">
                <a:latin typeface="Gotham"/>
                <a:ea typeface="Gotham"/>
                <a:cs typeface="Gotham"/>
                <a:sym typeface="Gotham"/>
              </a:defRPr>
            </a:pPr>
            <a:r>
              <a:rPr lang="en-US" sz="4000" smtClean="0">
                <a:sym typeface="Gotham"/>
              </a:rPr>
              <a:t>OBJECTIVE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0" y="2268107"/>
            <a:ext cx="11750231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0" lvl="1" indent="-571500" defTabSz="457200" hangingPunct="0">
              <a:lnSpc>
                <a:spcPct val="70000"/>
              </a:lnSpc>
              <a:spcBef>
                <a:spcPts val="1200"/>
              </a:spcBef>
              <a:buSzPct val="100000"/>
              <a:buFont typeface="Arial" charset="0"/>
              <a:buChar char="•"/>
            </a:pPr>
            <a:r>
              <a:rPr lang="en-US" sz="3600" kern="0" cap="small" dirty="0">
                <a:solidFill>
                  <a:srgbClr val="000000"/>
                </a:solidFill>
                <a:latin typeface="Gotham Book" charset="0"/>
                <a:ea typeface="Gotham Book" charset="0"/>
                <a:cs typeface="Gotham Book" charset="0"/>
                <a:sym typeface="Helvetica Light"/>
              </a:rPr>
              <a:t>To investigate the association between idiopathic dystonia and idiopathic tics</a:t>
            </a:r>
          </a:p>
          <a:p>
            <a:pPr marL="1016000" lvl="1" indent="-571500" defTabSz="457200" hangingPunct="0">
              <a:lnSpc>
                <a:spcPct val="70000"/>
              </a:lnSpc>
              <a:spcBef>
                <a:spcPts val="1200"/>
              </a:spcBef>
              <a:buSzPct val="100000"/>
              <a:buFont typeface="Arial" charset="0"/>
              <a:buChar char="•"/>
            </a:pPr>
            <a:endParaRPr lang="en-US" sz="3600" kern="0" cap="small" dirty="0">
              <a:solidFill>
                <a:srgbClr val="000000"/>
              </a:solidFill>
              <a:latin typeface="Gotham Book" charset="0"/>
              <a:ea typeface="Gotham Book" charset="0"/>
              <a:cs typeface="Gotham Book" charset="0"/>
              <a:sym typeface="Helvetica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4503455"/>
            <a:ext cx="1175023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0" lvl="1" indent="-571500" defTabSz="457200" hangingPunct="0">
              <a:lnSpc>
                <a:spcPct val="70000"/>
              </a:lnSpc>
              <a:spcBef>
                <a:spcPts val="1200"/>
              </a:spcBef>
              <a:buSzPct val="100000"/>
              <a:buFont typeface="Arial" charset="0"/>
              <a:buChar char="•"/>
              <a:defRPr sz="2000" cap="small">
                <a:latin typeface="Gotham-Medium"/>
                <a:ea typeface="Gotham-Medium"/>
                <a:cs typeface="Gotham-Medium"/>
                <a:sym typeface="Gotham-Medium"/>
              </a:defRPr>
            </a:pPr>
            <a:r>
              <a:rPr lang="en-US" sz="3600" kern="0" cap="small" dirty="0">
                <a:solidFill>
                  <a:srgbClr val="000000"/>
                </a:solidFill>
                <a:latin typeface="Gotham Book" charset="0"/>
                <a:ea typeface="Gotham Book" charset="0"/>
                <a:cs typeface="Gotham Book" charset="0"/>
                <a:sym typeface="Gotham-Medium"/>
              </a:rPr>
              <a:t>To support our clinical observation with neurophysiology</a:t>
            </a:r>
            <a:endParaRPr lang="en-GB" sz="3600" kern="0" cap="small" dirty="0">
              <a:solidFill>
                <a:srgbClr val="00882B">
                  <a:lumMod val="60000"/>
                  <a:lumOff val="40000"/>
                </a:srgbClr>
              </a:solidFill>
              <a:latin typeface="Gotham Book" charset="0"/>
              <a:ea typeface="Gotham Book" charset="0"/>
              <a:cs typeface="Gotham Book" charset="0"/>
              <a:sym typeface="Gotham-Medium"/>
            </a:endParaRPr>
          </a:p>
        </p:txBody>
      </p:sp>
    </p:spTree>
    <p:extLst>
      <p:ext uri="{BB962C8B-B14F-4D97-AF65-F5344CB8AC3E}">
        <p14:creationId xmlns:p14="http://schemas.microsoft.com/office/powerpoint/2010/main" val="94441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49296"/>
            <a:ext cx="12192000" cy="338554"/>
          </a:xfrm>
          <a:prstGeom prst="rect">
            <a:avLst/>
          </a:prstGeom>
          <a:solidFill>
            <a:srgbClr val="3C8B90"/>
          </a:solidFill>
        </p:spPr>
        <p:txBody>
          <a:bodyPr wrap="square" rtlCol="0">
            <a:spAutoFit/>
          </a:bodyPr>
          <a:lstStyle/>
          <a:p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III MEETING DELLE NEUROSCIENZE TOSCANE </a:t>
            </a:r>
            <a:r>
              <a:rPr lang="mr-IN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–</a:t>
            </a:r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 Viareggio, 7 Aprile 2019</a:t>
            </a:r>
            <a:endParaRPr lang="en-US" sz="1600" b="1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" y="12618"/>
            <a:ext cx="1295400" cy="1181100"/>
          </a:xfrm>
          <a:prstGeom prst="rect">
            <a:avLst/>
          </a:prstGeom>
        </p:spPr>
      </p:pic>
      <p:sp>
        <p:nvSpPr>
          <p:cNvPr id="7" name="“THE ASSOCIATION OF PRIMARY DYSTONIA WITH TICS:…"/>
          <p:cNvSpPr txBox="1"/>
          <p:nvPr/>
        </p:nvSpPr>
        <p:spPr>
          <a:xfrm>
            <a:off x="810503" y="361402"/>
            <a:ext cx="10570994" cy="559449"/>
          </a:xfrm>
          <a:prstGeom prst="rect">
            <a:avLst/>
          </a:prstGeom>
          <a:ln w="12700">
            <a:miter lim="400000"/>
          </a:ln>
          <a:effectLst>
            <a:outerShdw blurRad="63500" dist="120687" dir="2700000" rotWithShape="0">
              <a:srgbClr val="000000">
                <a:alpha val="447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321457">
              <a:lnSpc>
                <a:spcPts val="3797"/>
              </a:lnSpc>
              <a:spcBef>
                <a:spcPts val="844"/>
              </a:spcBef>
              <a:defRPr sz="2600" b="1">
                <a:latin typeface="Gotham"/>
                <a:ea typeface="Gotham"/>
                <a:cs typeface="Gotham"/>
                <a:sym typeface="Gotham"/>
              </a:defRPr>
            </a:pPr>
            <a:r>
              <a:rPr lang="en-US" sz="4000" dirty="0" smtClean="0">
                <a:sym typeface="Gotham"/>
              </a:rPr>
              <a:t>MATERIAL and METHODS  1/2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695" y="995544"/>
            <a:ext cx="8627264" cy="567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49296"/>
            <a:ext cx="12192000" cy="338554"/>
          </a:xfrm>
          <a:prstGeom prst="rect">
            <a:avLst/>
          </a:prstGeom>
          <a:solidFill>
            <a:srgbClr val="3C8B90"/>
          </a:solidFill>
        </p:spPr>
        <p:txBody>
          <a:bodyPr wrap="square" rtlCol="0">
            <a:spAutoFit/>
          </a:bodyPr>
          <a:lstStyle/>
          <a:p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III MEETING DELLE NEUROSCIENZE TOSCANE </a:t>
            </a:r>
            <a:r>
              <a:rPr lang="mr-IN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–</a:t>
            </a:r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 Viareggio, 7 Aprile 2019</a:t>
            </a:r>
            <a:endParaRPr lang="en-US" sz="1600" b="1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" y="12618"/>
            <a:ext cx="1295400" cy="1181100"/>
          </a:xfrm>
          <a:prstGeom prst="rect">
            <a:avLst/>
          </a:prstGeom>
        </p:spPr>
      </p:pic>
      <p:sp>
        <p:nvSpPr>
          <p:cNvPr id="8" name="“THE ASSOCIATION OF PRIMARY DYSTONIA WITH TICS:…"/>
          <p:cNvSpPr txBox="1"/>
          <p:nvPr/>
        </p:nvSpPr>
        <p:spPr>
          <a:xfrm>
            <a:off x="810503" y="361402"/>
            <a:ext cx="10570994" cy="559449"/>
          </a:xfrm>
          <a:prstGeom prst="rect">
            <a:avLst/>
          </a:prstGeom>
          <a:ln w="12700">
            <a:miter lim="400000"/>
          </a:ln>
          <a:effectLst>
            <a:outerShdw blurRad="63500" dist="120687" dir="2700000" rotWithShape="0">
              <a:srgbClr val="000000">
                <a:alpha val="447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321457">
              <a:lnSpc>
                <a:spcPts val="3797"/>
              </a:lnSpc>
              <a:spcBef>
                <a:spcPts val="844"/>
              </a:spcBef>
              <a:defRPr sz="2600" b="1">
                <a:latin typeface="Gotham"/>
                <a:ea typeface="Gotham"/>
                <a:cs typeface="Gotham"/>
                <a:sym typeface="Gotham"/>
              </a:defRPr>
            </a:pPr>
            <a:r>
              <a:rPr lang="en-US" sz="4000" dirty="0" smtClean="0">
                <a:sym typeface="Gotham"/>
              </a:rPr>
              <a:t>MATERIAL and METHODS 2/2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288506" y="1076159"/>
            <a:ext cx="12283130" cy="49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defTabSz="457200">
              <a:lnSpc>
                <a:spcPts val="4200"/>
              </a:lnSpc>
              <a:spcBef>
                <a:spcPts val="600"/>
              </a:spcBef>
              <a:buSzPct val="75000"/>
              <a:buFont typeface="Wingdings" charset="2"/>
              <a:buChar char="Ø"/>
              <a:defRPr sz="2000" cap="small">
                <a:latin typeface="Gotham-Medium"/>
                <a:ea typeface="Gotham-Medium"/>
                <a:cs typeface="Gotham-Medium"/>
                <a:sym typeface="Gotham-Medium"/>
              </a:defRPr>
            </a:pPr>
            <a:r>
              <a:rPr lang="en-US" sz="2400" dirty="0" smtClean="0"/>
              <a:t>Neurophysiological Assessment</a:t>
            </a:r>
          </a:p>
        </p:txBody>
      </p:sp>
      <p:sp>
        <p:nvSpPr>
          <p:cNvPr id="15" name="Random selection of 6 patients"/>
          <p:cNvSpPr txBox="1"/>
          <p:nvPr/>
        </p:nvSpPr>
        <p:spPr>
          <a:xfrm>
            <a:off x="811931" y="1422182"/>
            <a:ext cx="4135106" cy="50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46944" indent="-246944" algn="l" defTabSz="457200">
              <a:lnSpc>
                <a:spcPct val="70000"/>
              </a:lnSpc>
              <a:spcBef>
                <a:spcPts val="1200"/>
              </a:spcBef>
              <a:buSzPct val="75000"/>
              <a:buChar char="•"/>
              <a:defRPr sz="2300" cap="small"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marL="0" indent="0">
              <a:lnSpc>
                <a:spcPts val="4200"/>
              </a:lnSpc>
              <a:spcBef>
                <a:spcPts val="600"/>
              </a:spcBef>
              <a:buNone/>
              <a:defRPr sz="2000" cap="small">
                <a:latin typeface="Gotham-Medium"/>
                <a:ea typeface="Gotham-Medium"/>
                <a:cs typeface="Gotham-Medium"/>
                <a:sym typeface="Gotham-Medium"/>
              </a:defRPr>
            </a:pPr>
            <a:r>
              <a:rPr sz="2000" dirty="0">
                <a:latin typeface="Gotham Book" charset="0"/>
                <a:ea typeface="Gotham Book" charset="0"/>
                <a:cs typeface="Gotham Book" charset="0"/>
                <a:sym typeface="Helvetica Light"/>
              </a:rPr>
              <a:t>Random selection of 6 patients</a:t>
            </a:r>
          </a:p>
        </p:txBody>
      </p:sp>
      <p:sp>
        <p:nvSpPr>
          <p:cNvPr id="16" name="one simple motor tic, concerning muscles, not involved by dystonia  (easily imitatable)"/>
          <p:cNvSpPr txBox="1"/>
          <p:nvPr/>
        </p:nvSpPr>
        <p:spPr>
          <a:xfrm>
            <a:off x="801934" y="2069632"/>
            <a:ext cx="68154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46944" indent="-246944" algn="l" defTabSz="457200">
              <a:lnSpc>
                <a:spcPct val="70000"/>
              </a:lnSpc>
              <a:spcBef>
                <a:spcPts val="1200"/>
              </a:spcBef>
              <a:buSzPct val="75000"/>
              <a:buChar char="•"/>
              <a:defRPr sz="2300" cap="small" spc="-69"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marL="0" indent="0">
              <a:lnSpc>
                <a:spcPts val="1800"/>
              </a:lnSpc>
              <a:buNone/>
            </a:pPr>
            <a:r>
              <a:rPr lang="it-IT" sz="2000" dirty="0" smtClean="0">
                <a:latin typeface="Gotham Book" charset="0"/>
                <a:ea typeface="Gotham Book" charset="0"/>
                <a:cs typeface="Gotham Book" charset="0"/>
              </a:rPr>
              <a:t>O</a:t>
            </a:r>
            <a:r>
              <a:rPr sz="2000" dirty="0" smtClean="0">
                <a:latin typeface="Gotham Book" charset="0"/>
                <a:ea typeface="Gotham Book" charset="0"/>
                <a:cs typeface="Gotham Book" charset="0"/>
              </a:rPr>
              <a:t>ne </a:t>
            </a:r>
            <a:r>
              <a:rPr sz="2000" dirty="0">
                <a:latin typeface="Gotham Book" charset="0"/>
                <a:ea typeface="Gotham Book" charset="0"/>
                <a:cs typeface="Gotham Book" charset="0"/>
              </a:rPr>
              <a:t>simple motor </a:t>
            </a:r>
            <a:r>
              <a:rPr sz="2000" dirty="0" smtClean="0">
                <a:latin typeface="Gotham Book" charset="0"/>
                <a:ea typeface="Gotham Book" charset="0"/>
                <a:cs typeface="Gotham Book" charset="0"/>
              </a:rPr>
              <a:t>tic, </a:t>
            </a:r>
            <a:r>
              <a:rPr sz="2000" dirty="0">
                <a:latin typeface="Gotham Book" charset="0"/>
                <a:ea typeface="Gotham Book" charset="0"/>
                <a:cs typeface="Gotham Book" charset="0"/>
              </a:rPr>
              <a:t>concerning </a:t>
            </a:r>
            <a:r>
              <a:rPr sz="2000" dirty="0" smtClean="0">
                <a:latin typeface="Gotham Book" charset="0"/>
                <a:ea typeface="Gotham Book" charset="0"/>
                <a:cs typeface="Gotham Book" charset="0"/>
              </a:rPr>
              <a:t>muscles </a:t>
            </a:r>
            <a:r>
              <a:rPr sz="2000" dirty="0">
                <a:latin typeface="Gotham Book" charset="0"/>
                <a:ea typeface="Gotham Book" charset="0"/>
                <a:cs typeface="Gotham Book" charset="0"/>
              </a:rPr>
              <a:t>not involved </a:t>
            </a:r>
            <a:endParaRPr lang="it-IT" sz="2000" dirty="0" smtClean="0">
              <a:latin typeface="Gotham Book" charset="0"/>
              <a:ea typeface="Gotham Book" charset="0"/>
              <a:cs typeface="Gotham Book" charset="0"/>
            </a:endParaRPr>
          </a:p>
          <a:p>
            <a:pPr marL="0" indent="0">
              <a:lnSpc>
                <a:spcPts val="1800"/>
              </a:lnSpc>
              <a:buNone/>
            </a:pPr>
            <a:r>
              <a:rPr sz="2000" dirty="0" smtClean="0">
                <a:latin typeface="Gotham Book" charset="0"/>
                <a:ea typeface="Gotham Book" charset="0"/>
                <a:cs typeface="Gotham Book" charset="0"/>
              </a:rPr>
              <a:t>by </a:t>
            </a:r>
            <a:r>
              <a:rPr sz="2000" dirty="0">
                <a:latin typeface="Gotham Book" charset="0"/>
                <a:ea typeface="Gotham Book" charset="0"/>
                <a:cs typeface="Gotham Book" charset="0"/>
              </a:rPr>
              <a:t>dystonia  </a:t>
            </a:r>
            <a:r>
              <a:rPr lang="it-IT" sz="2000" dirty="0" smtClean="0">
                <a:latin typeface="Gotham Book" charset="0"/>
                <a:ea typeface="Gotham Book" charset="0"/>
                <a:cs typeface="Gotham Book" charset="0"/>
              </a:rPr>
              <a:t>and </a:t>
            </a:r>
            <a:r>
              <a:rPr sz="2000" dirty="0" smtClean="0">
                <a:latin typeface="Gotham Book" charset="0"/>
                <a:ea typeface="Gotham Book" charset="0"/>
                <a:cs typeface="Gotham Book" charset="0"/>
              </a:rPr>
              <a:t>easily imitatable</a:t>
            </a:r>
            <a:endParaRPr sz="20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21" name="1) TEST to evaluate suppressibility with surface EMG…"/>
          <p:cNvSpPr txBox="1"/>
          <p:nvPr/>
        </p:nvSpPr>
        <p:spPr>
          <a:xfrm>
            <a:off x="351888" y="2983078"/>
            <a:ext cx="11488223" cy="10259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2300" b="1" cap="small" spc="-69">
                <a:latin typeface="Gotham"/>
                <a:ea typeface="Gotham"/>
                <a:cs typeface="Gotham"/>
                <a:sym typeface="Gotham"/>
              </a:defRPr>
            </a:pPr>
            <a:r>
              <a:rPr lang="it-IT" sz="2000" dirty="0" smtClean="0">
                <a:latin typeface="Gotham Medium" charset="0"/>
                <a:ea typeface="Gotham Medium" charset="0"/>
                <a:cs typeface="Gotham Medium" charset="0"/>
              </a:rPr>
              <a:t>  </a:t>
            </a:r>
            <a:r>
              <a:rPr sz="2000" dirty="0" smtClean="0">
                <a:latin typeface="Gotham Medium" charset="0"/>
                <a:ea typeface="Gotham Medium" charset="0"/>
                <a:cs typeface="Gotham Medium" charset="0"/>
              </a:rPr>
              <a:t>1</a:t>
            </a:r>
            <a:r>
              <a:rPr sz="2000" dirty="0">
                <a:latin typeface="Gotham Medium" charset="0"/>
                <a:ea typeface="Gotham Medium" charset="0"/>
                <a:cs typeface="Gotham Medium" charset="0"/>
              </a:rPr>
              <a:t>) TEST to evaluate </a:t>
            </a:r>
            <a:r>
              <a:rPr sz="2000" dirty="0">
                <a:latin typeface="Gotham Medium" charset="0"/>
                <a:ea typeface="Gotham Medium" charset="0"/>
                <a:cs typeface="Gotham Medium" charset="0"/>
                <a:sym typeface="Gotham-Black"/>
              </a:rPr>
              <a:t>suppressibility</a:t>
            </a:r>
            <a:r>
              <a:rPr sz="2000" dirty="0">
                <a:latin typeface="Gotham Medium" charset="0"/>
                <a:ea typeface="Gotham Medium" charset="0"/>
                <a:cs typeface="Gotham Medium" charset="0"/>
              </a:rPr>
              <a:t> with surface </a:t>
            </a:r>
            <a:r>
              <a:rPr sz="2000" dirty="0" smtClean="0">
                <a:latin typeface="Gotham Medium" charset="0"/>
                <a:ea typeface="Gotham Medium" charset="0"/>
                <a:cs typeface="Gotham Medium" charset="0"/>
              </a:rPr>
              <a:t>EMG</a:t>
            </a:r>
            <a:endParaRPr sz="2000" dirty="0">
              <a:latin typeface="Gotham XLight" charset="0"/>
              <a:ea typeface="Gotham XLight" charset="0"/>
              <a:cs typeface="Gotham XLight" charset="0"/>
            </a:endParaRPr>
          </a:p>
          <a:p>
            <a:pPr marL="554158" indent="-246944" algn="l" defTabSz="457200">
              <a:buSzPct val="100000"/>
              <a:buChar char="•"/>
              <a:defRPr sz="2300" cap="small" spc="-69">
                <a:latin typeface="Gotham-Medium"/>
                <a:ea typeface="Gotham-Medium"/>
                <a:cs typeface="Gotham-Medium"/>
                <a:sym typeface="Gotham-Medium"/>
              </a:defRPr>
            </a:pPr>
            <a:r>
              <a:rPr sz="2000" dirty="0">
                <a:latin typeface="Gotham Light" charset="0"/>
                <a:ea typeface="Gotham Light" charset="0"/>
                <a:cs typeface="Gotham Light" charset="0"/>
              </a:rPr>
              <a:t>condition A) baseline </a:t>
            </a:r>
          </a:p>
          <a:p>
            <a:pPr marL="554158" indent="-246944" algn="l" defTabSz="457200">
              <a:buSzPct val="100000"/>
              <a:buChar char="•"/>
              <a:defRPr sz="2300" cap="small" spc="-69">
                <a:latin typeface="Gotham-Medium"/>
                <a:ea typeface="Gotham-Medium"/>
                <a:cs typeface="Gotham-Medium"/>
                <a:sym typeface="Gotham-Medium"/>
              </a:defRPr>
            </a:pPr>
            <a:r>
              <a:rPr sz="2000" dirty="0">
                <a:latin typeface="Gotham Light" charset="0"/>
                <a:ea typeface="Gotham Light" charset="0"/>
                <a:cs typeface="Gotham Light" charset="0"/>
              </a:rPr>
              <a:t>condition B) </a:t>
            </a:r>
            <a:r>
              <a:rPr sz="2000" dirty="0" smtClean="0">
                <a:latin typeface="Gotham Light" charset="0"/>
                <a:ea typeface="Gotham Light" charset="0"/>
                <a:cs typeface="Gotham Light" charset="0"/>
              </a:rPr>
              <a:t>suppression</a:t>
            </a:r>
            <a:endParaRPr lang="it-IT" sz="2000" dirty="0" smtClean="0">
              <a:latin typeface="Gotham Light" charset="0"/>
              <a:ea typeface="Gotham Light" charset="0"/>
              <a:cs typeface="Gotham Light" charset="0"/>
            </a:endParaRPr>
          </a:p>
        </p:txBody>
      </p:sp>
      <p:sp>
        <p:nvSpPr>
          <p:cNvPr id="24" name="2)  TEST to evaluate presence/absence of…"/>
          <p:cNvSpPr txBox="1"/>
          <p:nvPr/>
        </p:nvSpPr>
        <p:spPr>
          <a:xfrm>
            <a:off x="351568" y="4452164"/>
            <a:ext cx="11498221" cy="1790234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spcBef>
                <a:spcPts val="400"/>
              </a:spcBef>
              <a:defRPr sz="2300" b="1" cap="small" spc="-69">
                <a:latin typeface="Gotham"/>
                <a:ea typeface="Gotham"/>
                <a:cs typeface="Gotham"/>
                <a:sym typeface="Gotham"/>
              </a:defRPr>
            </a:pPr>
            <a:r>
              <a:rPr lang="it-IT" sz="2000" dirty="0" smtClean="0">
                <a:latin typeface="Gotham Medium" charset="0"/>
                <a:ea typeface="Gotham Medium" charset="0"/>
                <a:cs typeface="Gotham Medium" charset="0"/>
              </a:rPr>
              <a:t>  </a:t>
            </a:r>
            <a:r>
              <a:rPr lang="it-IT" sz="2000" b="1" cap="small" spc="-69" dirty="0">
                <a:latin typeface="Gotham Medium" charset="0"/>
                <a:ea typeface="Gotham Medium" charset="0"/>
                <a:cs typeface="Gotham Medium" charset="0"/>
              </a:rPr>
              <a:t>2)</a:t>
            </a:r>
            <a:r>
              <a:rPr sz="2000" b="1" cap="small" spc="-69" dirty="0">
                <a:latin typeface="Gotham Medium" charset="0"/>
                <a:ea typeface="Gotham Medium" charset="0"/>
                <a:cs typeface="Gotham Medium" charset="0"/>
              </a:rPr>
              <a:t> TEST to evaluate</a:t>
            </a:r>
            <a:r>
              <a:rPr lang="it-IT" sz="2000" b="1" cap="small" spc="-69" dirty="0">
                <a:latin typeface="Gotham Medium" charset="0"/>
                <a:ea typeface="Gotham Medium" charset="0"/>
                <a:cs typeface="Gotham Medium" charset="0"/>
              </a:rPr>
              <a:t> </a:t>
            </a:r>
            <a:r>
              <a:rPr lang="it-IT" sz="2000" b="1" cap="small" spc="-69" dirty="0" err="1">
                <a:latin typeface="Gotham Medium" charset="0"/>
                <a:ea typeface="Gotham Medium" charset="0"/>
                <a:cs typeface="Gotham Medium" charset="0"/>
              </a:rPr>
              <a:t>P</a:t>
            </a:r>
            <a:r>
              <a:rPr sz="2000" b="1" cap="small" spc="-69" dirty="0">
                <a:latin typeface="Gotham Medium" charset="0"/>
                <a:ea typeface="Gotham Medium" charset="0"/>
                <a:cs typeface="Gotham Medium" charset="0"/>
              </a:rPr>
              <a:t>resence</a:t>
            </a:r>
            <a:r>
              <a:rPr lang="it-IT" sz="2000" b="1" cap="small" spc="-69" dirty="0">
                <a:latin typeface="Gotham Medium" charset="0"/>
                <a:ea typeface="Gotham Medium" charset="0"/>
                <a:cs typeface="Gotham Medium" charset="0"/>
              </a:rPr>
              <a:t> </a:t>
            </a:r>
            <a:r>
              <a:rPr sz="2000" b="1" cap="small" spc="-69" dirty="0">
                <a:latin typeface="Gotham Medium" charset="0"/>
                <a:ea typeface="Gotham Medium" charset="0"/>
                <a:cs typeface="Gotham Medium" charset="0"/>
              </a:rPr>
              <a:t>/absence </a:t>
            </a:r>
            <a:r>
              <a:rPr lang="it-IT" sz="2000" b="1" cap="small" spc="-69" dirty="0">
                <a:latin typeface="Gotham Medium" charset="0"/>
                <a:ea typeface="Gotham Medium" charset="0"/>
                <a:cs typeface="Gotham Medium" charset="0"/>
              </a:rPr>
              <a:t>of </a:t>
            </a:r>
            <a:r>
              <a:rPr sz="2000" b="1" cap="small" spc="-69" dirty="0">
                <a:latin typeface="Gotham Medium" charset="0"/>
                <a:ea typeface="Gotham Medium" charset="0"/>
                <a:cs typeface="Gotham Medium" charset="0"/>
              </a:rPr>
              <a:t> </a:t>
            </a:r>
            <a:r>
              <a:rPr sz="2000" b="1" cap="small" spc="-69" dirty="0">
                <a:latin typeface="Gotham Medium" charset="0"/>
                <a:ea typeface="Gotham Medium" charset="0"/>
                <a:cs typeface="Gotham Medium" charset="0"/>
                <a:sym typeface="Gotham"/>
              </a:rPr>
              <a:t>Bereitschaft </a:t>
            </a:r>
            <a:r>
              <a:rPr lang="it-IT" sz="2000" b="1" cap="small" spc="-69" dirty="0">
                <a:latin typeface="Gotham Medium" charset="0"/>
                <a:ea typeface="Gotham Medium" charset="0"/>
                <a:cs typeface="Gotham Medium" charset="0"/>
                <a:sym typeface="Gotham"/>
              </a:rPr>
              <a:t>          </a:t>
            </a:r>
          </a:p>
          <a:p>
            <a:pPr defTabSz="457200">
              <a:lnSpc>
                <a:spcPct val="80000"/>
              </a:lnSpc>
              <a:spcBef>
                <a:spcPts val="400"/>
              </a:spcBef>
              <a:defRPr sz="2300" b="1" cap="small" spc="-69">
                <a:latin typeface="Gotham"/>
                <a:ea typeface="Gotham"/>
                <a:cs typeface="Gotham"/>
                <a:sym typeface="Gotham"/>
              </a:defRPr>
            </a:pPr>
            <a:r>
              <a:rPr lang="it-IT" sz="2000" b="1" cap="small" spc="-69" dirty="0">
                <a:latin typeface="Gotham Medium" charset="0"/>
                <a:ea typeface="Gotham Medium" charset="0"/>
                <a:cs typeface="Gotham Medium" charset="0"/>
                <a:sym typeface="Gotham"/>
              </a:rPr>
              <a:t>       </a:t>
            </a:r>
            <a:r>
              <a:rPr sz="2000" b="1" cap="small" spc="-69" dirty="0">
                <a:latin typeface="Gotham Medium" charset="0"/>
                <a:ea typeface="Gotham Medium" charset="0"/>
                <a:cs typeface="Gotham Medium" charset="0"/>
                <a:sym typeface="Gotham"/>
              </a:rPr>
              <a:t>Potential</a:t>
            </a:r>
            <a:r>
              <a:rPr sz="2000" b="1" cap="small" spc="-69" dirty="0">
                <a:latin typeface="Gotham Medium" charset="0"/>
                <a:ea typeface="Gotham Medium" charset="0"/>
                <a:cs typeface="Gotham Medium" charset="0"/>
              </a:rPr>
              <a:t> with EEG-EMG</a:t>
            </a:r>
            <a:r>
              <a:rPr lang="it-IT" sz="2000" b="1" cap="small" spc="-69" dirty="0">
                <a:latin typeface="Gotham Medium" charset="0"/>
                <a:ea typeface="Gotham Medium" charset="0"/>
                <a:cs typeface="Gotham Medium" charset="0"/>
              </a:rPr>
              <a:t> </a:t>
            </a:r>
            <a:r>
              <a:rPr sz="2000" b="1" cap="small" spc="-69" dirty="0">
                <a:latin typeface="Gotham Medium" charset="0"/>
                <a:ea typeface="Gotham Medium" charset="0"/>
                <a:cs typeface="Gotham Medium" charset="0"/>
              </a:rPr>
              <a:t>Backaveraging</a:t>
            </a:r>
          </a:p>
          <a:p>
            <a:pPr marL="554158" indent="-246944" defTabSz="457200">
              <a:lnSpc>
                <a:spcPct val="80000"/>
              </a:lnSpc>
              <a:spcBef>
                <a:spcPts val="1100"/>
              </a:spcBef>
              <a:buSzPct val="100000"/>
              <a:buChar char="•"/>
              <a:defRPr sz="2300" cap="small" spc="-69">
                <a:latin typeface="Gotham-Medium"/>
                <a:ea typeface="Gotham-Medium"/>
                <a:cs typeface="Gotham-Medium"/>
                <a:sym typeface="Gotham-Medium"/>
              </a:defRPr>
            </a:pPr>
            <a:r>
              <a:rPr sz="2000" cap="small" spc="-69" dirty="0">
                <a:latin typeface="Gotham Light" charset="0"/>
                <a:ea typeface="Gotham Light" charset="0"/>
                <a:cs typeface="Gotham Light" charset="0"/>
              </a:rPr>
              <a:t>condition A) ba</a:t>
            </a:r>
            <a:r>
              <a:rPr lang="it-IT" sz="2000" cap="small" spc="-69" dirty="0" err="1">
                <a:latin typeface="Gotham Light" charset="0"/>
                <a:ea typeface="Gotham Light" charset="0"/>
                <a:cs typeface="Gotham Light" charset="0"/>
              </a:rPr>
              <a:t>s</a:t>
            </a:r>
            <a:r>
              <a:rPr sz="2000" cap="small" spc="-69" dirty="0">
                <a:latin typeface="Gotham Light" charset="0"/>
                <a:ea typeface="Gotham Light" charset="0"/>
                <a:cs typeface="Gotham Light" charset="0"/>
              </a:rPr>
              <a:t>eline </a:t>
            </a:r>
            <a:endParaRPr lang="it-IT" sz="2000" cap="small" spc="-69" dirty="0">
              <a:latin typeface="Gotham Light" charset="0"/>
              <a:ea typeface="Gotham Light" charset="0"/>
              <a:cs typeface="Gotham Light" charset="0"/>
            </a:endParaRPr>
          </a:p>
          <a:p>
            <a:pPr marL="554158" indent="-246944" defTabSz="457200">
              <a:lnSpc>
                <a:spcPct val="80000"/>
              </a:lnSpc>
              <a:spcBef>
                <a:spcPts val="1100"/>
              </a:spcBef>
              <a:buSzPct val="100000"/>
              <a:buChar char="•"/>
              <a:defRPr sz="2300" cap="small" spc="-69">
                <a:latin typeface="Gotham-Medium"/>
                <a:ea typeface="Gotham-Medium"/>
                <a:cs typeface="Gotham-Medium"/>
                <a:sym typeface="Gotham-Medium"/>
              </a:defRPr>
            </a:pPr>
            <a:r>
              <a:rPr sz="2000" cap="small" spc="-69" dirty="0">
                <a:latin typeface="Gotham Light" charset="0"/>
                <a:ea typeface="Gotham Light" charset="0"/>
                <a:cs typeface="Gotham Light" charset="0"/>
              </a:rPr>
              <a:t>condition B) voluntary movements every 7–10 s,   </a:t>
            </a:r>
          </a:p>
          <a:p>
            <a:pPr marL="307214" defTabSz="457200">
              <a:lnSpc>
                <a:spcPct val="70000"/>
              </a:lnSpc>
              <a:spcBef>
                <a:spcPts val="1200"/>
              </a:spcBef>
              <a:buSzPct val="100000"/>
              <a:defRPr sz="2300" cap="small" spc="-69">
                <a:latin typeface="Gotham-Medium"/>
                <a:ea typeface="Gotham-Medium"/>
                <a:cs typeface="Gotham-Medium"/>
                <a:sym typeface="Gotham-Medium"/>
              </a:defRPr>
            </a:pPr>
            <a:r>
              <a:rPr sz="2000" cap="small" spc="-69" dirty="0">
                <a:latin typeface="Gotham Light" charset="0"/>
                <a:ea typeface="Gotham Light" charset="0"/>
                <a:cs typeface="Gotham Light" charset="0"/>
              </a:rPr>
              <a:t>                           mimicking the motor ti</a:t>
            </a:r>
            <a:r>
              <a:rPr lang="it-IT" sz="2000" cap="small" spc="-69" dirty="0">
                <a:latin typeface="Gotham Light" charset="0"/>
                <a:ea typeface="Gotham Light" charset="0"/>
                <a:cs typeface="Gotham Light" charset="0"/>
              </a:rPr>
              <a:t>c </a:t>
            </a:r>
            <a:r>
              <a:rPr sz="2000" cap="small" spc="-69" dirty="0">
                <a:latin typeface="Gotham Light" charset="0"/>
                <a:ea typeface="Gotham Light" charset="0"/>
                <a:cs typeface="Gotham Light" charset="0"/>
              </a:rPr>
              <a:t>recorded i</a:t>
            </a:r>
            <a:r>
              <a:rPr lang="it-IT" sz="2000" cap="small" spc="-69" dirty="0" err="1">
                <a:latin typeface="Gotham Light" charset="0"/>
                <a:ea typeface="Gotham Light" charset="0"/>
                <a:cs typeface="Gotham Light" charset="0"/>
              </a:rPr>
              <a:t>n</a:t>
            </a:r>
            <a:r>
              <a:rPr lang="it-IT" sz="2000" cap="small" spc="-69" dirty="0">
                <a:latin typeface="Gotham Light" charset="0"/>
                <a:ea typeface="Gotham Light" charset="0"/>
                <a:cs typeface="Gotham Light" charset="0"/>
              </a:rPr>
              <a:t> test 1</a:t>
            </a:r>
          </a:p>
        </p:txBody>
      </p:sp>
    </p:spTree>
    <p:extLst>
      <p:ext uri="{BB962C8B-B14F-4D97-AF65-F5344CB8AC3E}">
        <p14:creationId xmlns:p14="http://schemas.microsoft.com/office/powerpoint/2010/main" val="35154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49296"/>
            <a:ext cx="12192000" cy="338554"/>
          </a:xfrm>
          <a:prstGeom prst="rect">
            <a:avLst/>
          </a:prstGeom>
          <a:solidFill>
            <a:srgbClr val="3C8B90"/>
          </a:solidFill>
        </p:spPr>
        <p:txBody>
          <a:bodyPr wrap="square" rtlCol="0">
            <a:spAutoFit/>
          </a:bodyPr>
          <a:lstStyle/>
          <a:p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III MEETING DELLE NEUROSCIENZE TOSCANE </a:t>
            </a:r>
            <a:r>
              <a:rPr lang="mr-IN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–</a:t>
            </a:r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 Viareggio, 7 Aprile 2019</a:t>
            </a:r>
            <a:endParaRPr lang="en-US" sz="1600" b="1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" y="12618"/>
            <a:ext cx="1295400" cy="1181100"/>
          </a:xfrm>
          <a:prstGeom prst="rect">
            <a:avLst/>
          </a:prstGeom>
        </p:spPr>
      </p:pic>
      <p:sp>
        <p:nvSpPr>
          <p:cNvPr id="7" name="“THE ASSOCIATION OF PRIMARY DYSTONIA WITH TICS:…"/>
          <p:cNvSpPr txBox="1"/>
          <p:nvPr/>
        </p:nvSpPr>
        <p:spPr>
          <a:xfrm>
            <a:off x="1313869" y="323443"/>
            <a:ext cx="10570994" cy="559449"/>
          </a:xfrm>
          <a:prstGeom prst="rect">
            <a:avLst/>
          </a:prstGeom>
          <a:ln w="12700">
            <a:miter lim="400000"/>
          </a:ln>
          <a:effectLst>
            <a:outerShdw blurRad="63500" dist="120687" dir="2700000" rotWithShape="0">
              <a:srgbClr val="000000">
                <a:alpha val="447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57">
              <a:lnSpc>
                <a:spcPts val="3797"/>
              </a:lnSpc>
              <a:spcBef>
                <a:spcPts val="844"/>
              </a:spcBef>
              <a:defRPr sz="2600" b="1">
                <a:latin typeface="Gotham"/>
                <a:ea typeface="Gotham"/>
                <a:cs typeface="Gotham"/>
                <a:sym typeface="Gotham"/>
              </a:defRPr>
            </a:pPr>
            <a:r>
              <a:rPr lang="en-US" sz="4000" dirty="0" smtClean="0">
                <a:sym typeface="Gotham"/>
              </a:rPr>
              <a:t>RESULTS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65" y="882892"/>
            <a:ext cx="7785100" cy="546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69" y="1504543"/>
            <a:ext cx="6101948" cy="4965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518" y="1504543"/>
            <a:ext cx="2751343" cy="48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49296"/>
            <a:ext cx="12192000" cy="338554"/>
          </a:xfrm>
          <a:prstGeom prst="rect">
            <a:avLst/>
          </a:prstGeom>
          <a:solidFill>
            <a:srgbClr val="3C8B90"/>
          </a:solidFill>
        </p:spPr>
        <p:txBody>
          <a:bodyPr wrap="square" rtlCol="0">
            <a:spAutoFit/>
          </a:bodyPr>
          <a:lstStyle/>
          <a:p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III MEETING DELLE NEUROSCIENZE TOSCANE </a:t>
            </a:r>
            <a:r>
              <a:rPr lang="mr-IN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–</a:t>
            </a:r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 Viareggio, 7 Aprile 2019</a:t>
            </a:r>
            <a:endParaRPr lang="en-US" sz="1600" b="1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" y="12618"/>
            <a:ext cx="1295400" cy="1181100"/>
          </a:xfrm>
          <a:prstGeom prst="rect">
            <a:avLst/>
          </a:prstGeom>
        </p:spPr>
      </p:pic>
      <p:sp>
        <p:nvSpPr>
          <p:cNvPr id="7" name="“THE ASSOCIATION OF PRIMARY DYSTONIA WITH TICS:…"/>
          <p:cNvSpPr txBox="1"/>
          <p:nvPr/>
        </p:nvSpPr>
        <p:spPr>
          <a:xfrm>
            <a:off x="1313869" y="323443"/>
            <a:ext cx="10570994" cy="559449"/>
          </a:xfrm>
          <a:prstGeom prst="rect">
            <a:avLst/>
          </a:prstGeom>
          <a:ln w="12700">
            <a:miter lim="400000"/>
          </a:ln>
          <a:effectLst>
            <a:outerShdw blurRad="63500" dist="120687" dir="2700000" rotWithShape="0">
              <a:srgbClr val="000000">
                <a:alpha val="447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57">
              <a:lnSpc>
                <a:spcPts val="3797"/>
              </a:lnSpc>
              <a:spcBef>
                <a:spcPts val="844"/>
              </a:spcBef>
              <a:defRPr sz="2600" b="1">
                <a:latin typeface="Gotham"/>
                <a:ea typeface="Gotham"/>
                <a:cs typeface="Gotham"/>
                <a:sym typeface="Gotham"/>
              </a:defRPr>
            </a:pPr>
            <a:r>
              <a:rPr lang="en-US" sz="4000" dirty="0" smtClean="0">
                <a:sym typeface="Gotham"/>
              </a:rPr>
              <a:t>RESULTS</a:t>
            </a:r>
            <a:endParaRPr lang="en-US" sz="4000" dirty="0"/>
          </a:p>
        </p:txBody>
      </p:sp>
      <p:sp>
        <p:nvSpPr>
          <p:cNvPr id="8" name="Coexistence of dystonia and tics"/>
          <p:cNvSpPr txBox="1"/>
          <p:nvPr/>
        </p:nvSpPr>
        <p:spPr>
          <a:xfrm>
            <a:off x="1424437" y="802344"/>
            <a:ext cx="947071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small">
                <a:solidFill>
                  <a:schemeClr val="accent5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algn="ctr">
              <a:defRPr>
                <a:solidFill>
                  <a:srgbClr val="000000"/>
                </a:solidFill>
              </a:defRPr>
            </a:pPr>
            <a:r>
              <a:rPr lang="it-IT" sz="2400" dirty="0" err="1" smtClean="0">
                <a:solidFill>
                  <a:schemeClr val="tx1"/>
                </a:solidFill>
              </a:rPr>
              <a:t>Clinical</a:t>
            </a:r>
            <a:r>
              <a:rPr lang="it-IT" sz="2400" dirty="0" smtClean="0">
                <a:solidFill>
                  <a:schemeClr val="tx1"/>
                </a:solidFill>
              </a:rPr>
              <a:t> Data - Dystonia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1704" y="1670905"/>
            <a:ext cx="4147403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0500" indent="-190500" algn="l">
              <a:buFont typeface="Arial" charset="0"/>
              <a:buChar char="•"/>
            </a:pPr>
            <a:r>
              <a:rPr lang="en-GB" sz="2000" b="1" spc="-150" dirty="0">
                <a:latin typeface="Gotham Book" charset="0"/>
                <a:ea typeface="Gotham Book" charset="0"/>
                <a:cs typeface="Gotham Book" charset="0"/>
              </a:rPr>
              <a:t>Age of onset was in the 52.9% before 40 yr (early adulthood/adolescence). </a:t>
            </a:r>
            <a:endParaRPr lang="en-GB" sz="2000" b="1" spc="-150" dirty="0" smtClean="0">
              <a:latin typeface="Gotham Book" charset="0"/>
              <a:ea typeface="Gotham Book" charset="0"/>
              <a:cs typeface="Gotham Book" charset="0"/>
            </a:endParaRPr>
          </a:p>
          <a:p>
            <a:pPr marL="190500" indent="-190500" algn="l">
              <a:buFont typeface="Arial" charset="0"/>
              <a:buChar char="•"/>
            </a:pPr>
            <a:endParaRPr lang="en-GB" sz="2000" b="1" spc="-150" dirty="0">
              <a:latin typeface="Gotham Book" charset="0"/>
              <a:ea typeface="Gotham Book" charset="0"/>
              <a:cs typeface="Gotham Book" charset="0"/>
            </a:endParaRPr>
          </a:p>
          <a:p>
            <a:pPr marL="190500" indent="-190500" algn="l">
              <a:buFont typeface="Arial" charset="0"/>
              <a:buChar char="•"/>
            </a:pPr>
            <a:r>
              <a:rPr lang="en-GB" sz="2000" b="1" spc="-150" dirty="0" smtClean="0">
                <a:latin typeface="Gotham Book" charset="0"/>
                <a:ea typeface="Gotham Book" charset="0"/>
                <a:cs typeface="Gotham Book" charset="0"/>
              </a:rPr>
              <a:t>M:F = 4.7:1</a:t>
            </a:r>
          </a:p>
          <a:p>
            <a:pPr marL="190500" indent="-190500" algn="l">
              <a:buFont typeface="Arial" charset="0"/>
              <a:buChar char="•"/>
            </a:pPr>
            <a:endParaRPr lang="en-GB" sz="2000" spc="-150" dirty="0">
              <a:latin typeface="Gotham Book" charset="0"/>
              <a:ea typeface="Gotham Book" charset="0"/>
              <a:cs typeface="Gotham Book" charset="0"/>
            </a:endParaRPr>
          </a:p>
          <a:p>
            <a:pPr marL="190500" indent="-190500" algn="l">
              <a:buFont typeface="Arial" charset="0"/>
              <a:buChar char="•"/>
            </a:pPr>
            <a:r>
              <a:rPr lang="en-GB" sz="2000" spc="-150" dirty="0">
                <a:latin typeface="Gotham Book" charset="0"/>
                <a:ea typeface="Gotham Book" charset="0"/>
                <a:cs typeface="Gotham Book" charset="0"/>
              </a:rPr>
              <a:t>Types: CD (82.4%) &gt; LD (23.5%) &gt;  WC (5.9). </a:t>
            </a:r>
          </a:p>
          <a:p>
            <a:pPr marL="190500" indent="-190500" algn="l">
              <a:buFont typeface="Arial" charset="0"/>
              <a:buChar char="•"/>
            </a:pPr>
            <a:endParaRPr lang="en-GB" sz="2000" spc="-150" dirty="0" smtClean="0">
              <a:latin typeface="Gotham Book" charset="0"/>
              <a:ea typeface="Gotham Book" charset="0"/>
              <a:cs typeface="Gotham Book" charset="0"/>
            </a:endParaRPr>
          </a:p>
          <a:p>
            <a:pPr marL="190500" indent="-190500" algn="l">
              <a:buFont typeface="Arial" charset="0"/>
              <a:buChar char="•"/>
            </a:pPr>
            <a:r>
              <a:rPr lang="en-GB" sz="2000" spc="-150" dirty="0" smtClean="0">
                <a:latin typeface="Gotham Book" charset="0"/>
                <a:ea typeface="Gotham Book" charset="0"/>
                <a:cs typeface="Gotham Book" charset="0"/>
              </a:rPr>
              <a:t>Mostly </a:t>
            </a:r>
            <a:r>
              <a:rPr lang="en-GB" sz="2000" spc="-150" dirty="0">
                <a:latin typeface="Gotham Book" charset="0"/>
                <a:ea typeface="Gotham Book" charset="0"/>
                <a:cs typeface="Gotham Book" charset="0"/>
              </a:rPr>
              <a:t>mild-moderate severity. </a:t>
            </a:r>
            <a:r>
              <a:rPr lang="en-GB" sz="2000" spc="-150" dirty="0" smtClean="0">
                <a:latin typeface="Gotham Book" charset="0"/>
                <a:ea typeface="Gotham Book" charset="0"/>
                <a:cs typeface="Gotham Book" charset="0"/>
              </a:rPr>
              <a:t>treated </a:t>
            </a:r>
            <a:r>
              <a:rPr lang="en-GB" sz="2000" spc="-150" dirty="0">
                <a:latin typeface="Gotham Book" charset="0"/>
                <a:ea typeface="Gotham Book" charset="0"/>
                <a:cs typeface="Gotham Book" charset="0"/>
              </a:rPr>
              <a:t>for tics. </a:t>
            </a:r>
          </a:p>
          <a:p>
            <a:pPr marL="190500" indent="-190500" algn="l">
              <a:buFont typeface="Arial" charset="0"/>
              <a:buChar char="•"/>
            </a:pPr>
            <a:endParaRPr lang="en-GB" sz="2000" spc="-150" dirty="0" smtClean="0">
              <a:latin typeface="Gotham Book" charset="0"/>
              <a:ea typeface="Gotham Book" charset="0"/>
              <a:cs typeface="Gotham Book" charset="0"/>
            </a:endParaRPr>
          </a:p>
          <a:p>
            <a:pPr marL="190500" indent="-190500" algn="l">
              <a:buFont typeface="Arial" charset="0"/>
              <a:buChar char="•"/>
            </a:pPr>
            <a:r>
              <a:rPr lang="en-GB" sz="2000" spc="-150" dirty="0" smtClean="0">
                <a:latin typeface="Gotham Book" charset="0"/>
                <a:ea typeface="Gotham Book" charset="0"/>
                <a:cs typeface="Gotham Book" charset="0"/>
              </a:rPr>
              <a:t>In </a:t>
            </a:r>
            <a:r>
              <a:rPr lang="en-GB" sz="2000" spc="-150" dirty="0">
                <a:latin typeface="Gotham Book" charset="0"/>
                <a:ea typeface="Gotham Book" charset="0"/>
                <a:cs typeface="Gotham Book" charset="0"/>
              </a:rPr>
              <a:t>the  23.5% was displayed a sensory trick.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24" y="1426281"/>
            <a:ext cx="5937536" cy="4914875"/>
          </a:xfrm>
          <a:prstGeom prst="rect">
            <a:avLst/>
          </a:prstGeom>
        </p:spPr>
      </p:pic>
      <p:pic>
        <p:nvPicPr>
          <p:cNvPr id="12" name="WG 2 seq cop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29" y="2660720"/>
            <a:ext cx="6807631" cy="382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49296"/>
            <a:ext cx="12192000" cy="338554"/>
          </a:xfrm>
          <a:prstGeom prst="rect">
            <a:avLst/>
          </a:prstGeom>
          <a:solidFill>
            <a:srgbClr val="3C8B90"/>
          </a:solidFill>
        </p:spPr>
        <p:txBody>
          <a:bodyPr wrap="square" rtlCol="0">
            <a:spAutoFit/>
          </a:bodyPr>
          <a:lstStyle/>
          <a:p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III MEETING DELLE NEUROSCIENZE TOSCANE </a:t>
            </a:r>
            <a:r>
              <a:rPr lang="mr-IN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–</a:t>
            </a:r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 Viareggio, 7 Aprile 2019</a:t>
            </a:r>
            <a:endParaRPr lang="en-US" sz="1600" b="1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" y="12618"/>
            <a:ext cx="1295400" cy="1181100"/>
          </a:xfrm>
          <a:prstGeom prst="rect">
            <a:avLst/>
          </a:prstGeom>
        </p:spPr>
      </p:pic>
      <p:sp>
        <p:nvSpPr>
          <p:cNvPr id="7" name="“THE ASSOCIATION OF PRIMARY DYSTONIA WITH TICS:…"/>
          <p:cNvSpPr txBox="1"/>
          <p:nvPr/>
        </p:nvSpPr>
        <p:spPr>
          <a:xfrm>
            <a:off x="1313869" y="323443"/>
            <a:ext cx="10570994" cy="559449"/>
          </a:xfrm>
          <a:prstGeom prst="rect">
            <a:avLst/>
          </a:prstGeom>
          <a:ln w="12700">
            <a:miter lim="400000"/>
          </a:ln>
          <a:effectLst>
            <a:outerShdw blurRad="63500" dist="120687" dir="2700000" rotWithShape="0">
              <a:srgbClr val="000000">
                <a:alpha val="447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57">
              <a:lnSpc>
                <a:spcPts val="3797"/>
              </a:lnSpc>
              <a:spcBef>
                <a:spcPts val="844"/>
              </a:spcBef>
              <a:defRPr sz="2600" b="1">
                <a:latin typeface="Gotham"/>
                <a:ea typeface="Gotham"/>
                <a:cs typeface="Gotham"/>
                <a:sym typeface="Gotham"/>
              </a:defRPr>
            </a:pPr>
            <a:r>
              <a:rPr lang="en-US" sz="4000" dirty="0" smtClean="0">
                <a:sym typeface="Gotham"/>
              </a:rPr>
              <a:t>RESULTS</a:t>
            </a:r>
            <a:endParaRPr lang="en-US" sz="4000" dirty="0"/>
          </a:p>
        </p:txBody>
      </p:sp>
      <p:sp>
        <p:nvSpPr>
          <p:cNvPr id="9" name="Coexistence of dystonia and tics"/>
          <p:cNvSpPr txBox="1"/>
          <p:nvPr/>
        </p:nvSpPr>
        <p:spPr>
          <a:xfrm>
            <a:off x="1753728" y="861195"/>
            <a:ext cx="947071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small">
                <a:solidFill>
                  <a:schemeClr val="accent5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algn="ctr">
              <a:defRPr>
                <a:solidFill>
                  <a:srgbClr val="000000"/>
                </a:solidFill>
              </a:defRPr>
            </a:pPr>
            <a:r>
              <a:rPr lang="it-IT" sz="2400" dirty="0" err="1" smtClean="0">
                <a:solidFill>
                  <a:schemeClr val="tx1"/>
                </a:solidFill>
              </a:rPr>
              <a:t>Clinical</a:t>
            </a:r>
            <a:r>
              <a:rPr lang="it-IT" sz="2400" dirty="0" smtClean="0">
                <a:solidFill>
                  <a:schemeClr val="tx1"/>
                </a:solidFill>
              </a:rPr>
              <a:t> Data - </a:t>
            </a:r>
            <a:r>
              <a:rPr lang="it-IT" sz="2400" dirty="0" err="1" smtClean="0">
                <a:solidFill>
                  <a:schemeClr val="tx1"/>
                </a:solidFill>
              </a:rPr>
              <a:t>Tics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33" y="1420644"/>
            <a:ext cx="5670836" cy="4932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3738" y="1429458"/>
            <a:ext cx="3381456" cy="4972730"/>
          </a:xfrm>
          <a:prstGeom prst="rect">
            <a:avLst/>
          </a:prstGeom>
        </p:spPr>
      </p:pic>
      <p:pic>
        <p:nvPicPr>
          <p:cNvPr id="13" name="LMC seq2 cop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20" y="2619206"/>
            <a:ext cx="6899349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3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49296"/>
            <a:ext cx="12192000" cy="338554"/>
          </a:xfrm>
          <a:prstGeom prst="rect">
            <a:avLst/>
          </a:prstGeom>
          <a:solidFill>
            <a:srgbClr val="3C8B90"/>
          </a:solidFill>
        </p:spPr>
        <p:txBody>
          <a:bodyPr wrap="square" rtlCol="0">
            <a:spAutoFit/>
          </a:bodyPr>
          <a:lstStyle/>
          <a:p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III MEETING DELLE NEUROSCIENZE TOSCANE </a:t>
            </a:r>
            <a:r>
              <a:rPr lang="mr-IN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–</a:t>
            </a:r>
            <a:r>
              <a:rPr lang="en-US" sz="1600" b="1" cap="small" dirty="0" smtClean="0">
                <a:solidFill>
                  <a:schemeClr val="bg1"/>
                </a:solidFill>
                <a:latin typeface="Gotham-Medium"/>
                <a:ea typeface="Gotham-Medium"/>
                <a:cs typeface="Gotham-Medium"/>
              </a:rPr>
              <a:t> Viareggio, 7 Aprile 2019</a:t>
            </a:r>
            <a:endParaRPr lang="en-US" sz="1600" b="1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" y="12618"/>
            <a:ext cx="1295400" cy="1181100"/>
          </a:xfrm>
          <a:prstGeom prst="rect">
            <a:avLst/>
          </a:prstGeom>
        </p:spPr>
      </p:pic>
      <p:sp>
        <p:nvSpPr>
          <p:cNvPr id="7" name="“THE ASSOCIATION OF PRIMARY DYSTONIA WITH TICS:…"/>
          <p:cNvSpPr txBox="1"/>
          <p:nvPr/>
        </p:nvSpPr>
        <p:spPr>
          <a:xfrm>
            <a:off x="1313869" y="323443"/>
            <a:ext cx="10570994" cy="559449"/>
          </a:xfrm>
          <a:prstGeom prst="rect">
            <a:avLst/>
          </a:prstGeom>
          <a:ln w="12700">
            <a:miter lim="400000"/>
          </a:ln>
          <a:effectLst>
            <a:outerShdw blurRad="63500" dist="120687" dir="2700000" rotWithShape="0">
              <a:srgbClr val="000000">
                <a:alpha val="447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57">
              <a:lnSpc>
                <a:spcPts val="3797"/>
              </a:lnSpc>
              <a:spcBef>
                <a:spcPts val="844"/>
              </a:spcBef>
              <a:defRPr sz="2600" b="1">
                <a:latin typeface="Gotham"/>
                <a:ea typeface="Gotham"/>
                <a:cs typeface="Gotham"/>
                <a:sym typeface="Gotham"/>
              </a:defRPr>
            </a:pPr>
            <a:r>
              <a:rPr lang="en-US" sz="4000" dirty="0" smtClean="0">
                <a:sym typeface="Gotham"/>
              </a:rPr>
              <a:t>RESULTS</a:t>
            </a:r>
            <a:endParaRPr lang="en-US" sz="4000" dirty="0"/>
          </a:p>
        </p:txBody>
      </p:sp>
      <p:sp>
        <p:nvSpPr>
          <p:cNvPr id="8" name="Coexistence of dystonia and tics"/>
          <p:cNvSpPr txBox="1"/>
          <p:nvPr/>
        </p:nvSpPr>
        <p:spPr>
          <a:xfrm>
            <a:off x="1864008" y="589873"/>
            <a:ext cx="947071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small">
                <a:solidFill>
                  <a:schemeClr val="accent5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algn="ctr">
              <a:defRPr>
                <a:solidFill>
                  <a:srgbClr val="000000"/>
                </a:solidFill>
              </a:defRPr>
            </a:pPr>
            <a:r>
              <a:rPr lang="en-US" sz="2000" dirty="0"/>
              <a:t>Neurophysiological data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43475" y="1215578"/>
            <a:ext cx="502931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/>
            <a:r>
              <a:rPr lang="en-GB" altLang="x-none" sz="2000" b="1" kern="1200" dirty="0">
                <a:latin typeface="Avenir Next Condensed" charset="0"/>
                <a:ea typeface="Avenir Next Condensed" charset="0"/>
                <a:cs typeface="Avenir Next Condensed" charset="0"/>
              </a:rPr>
              <a:t>TEST 1</a:t>
            </a:r>
          </a:p>
          <a:p>
            <a:pPr algn="ctr" eaLnBrk="1" hangingPunct="1"/>
            <a:r>
              <a:rPr lang="en-US" altLang="x-none" sz="2000" dirty="0" smtClean="0">
                <a:latin typeface="Avenir Next Condensed" charset="0"/>
                <a:ea typeface="Avenir Next Condensed" charset="0"/>
                <a:cs typeface="Avenir Next Condensed" charset="0"/>
              </a:rPr>
              <a:t>Tic </a:t>
            </a:r>
            <a:r>
              <a:rPr lang="en-US" altLang="x-none" sz="2000" dirty="0">
                <a:latin typeface="Avenir Next Condensed" charset="0"/>
                <a:ea typeface="Avenir Next Condensed" charset="0"/>
                <a:cs typeface="Avenir Next Condensed" charset="0"/>
              </a:rPr>
              <a:t>suppressibility index “</a:t>
            </a:r>
            <a:r>
              <a:rPr lang="en-US" altLang="x-none" sz="2000" b="1" dirty="0">
                <a:latin typeface="Avenir Next Condensed" charset="0"/>
                <a:ea typeface="Avenir Next Condensed" charset="0"/>
                <a:cs typeface="Avenir Next Condensed" charset="0"/>
              </a:rPr>
              <a:t>TSI</a:t>
            </a:r>
            <a:r>
              <a:rPr lang="en-US" altLang="x-none" sz="2000" dirty="0">
                <a:latin typeface="Avenir Next Condensed" charset="0"/>
                <a:ea typeface="Avenir Next Condensed" charset="0"/>
                <a:cs typeface="Avenir Next Condensed" charset="0"/>
              </a:rPr>
              <a:t>” (baseline tic frequency-suppression tic frequency)/baseline tic frequency∗100) </a:t>
            </a:r>
            <a:r>
              <a:rPr lang="en-GB" altLang="x-none" sz="2000" b="1" kern="1200" dirty="0" smtClean="0">
                <a:latin typeface="Avenir Next Condensed" charset="0"/>
                <a:ea typeface="Avenir Next Condensed" charset="0"/>
                <a:cs typeface="Avenir Next Condensed" charset="0"/>
              </a:rPr>
              <a:t>= 67 </a:t>
            </a:r>
            <a:r>
              <a:rPr lang="en-GB" altLang="x-none" sz="2000" b="1" kern="1200" dirty="0">
                <a:latin typeface="Avenir Next Condensed" charset="0"/>
                <a:ea typeface="Avenir Next Condensed" charset="0"/>
                <a:cs typeface="Avenir Next Condensed" charset="0"/>
              </a:rPr>
              <a:t>- 82%, </a:t>
            </a:r>
            <a:r>
              <a:rPr lang="en-GB" altLang="x-none" sz="2000" kern="1200" dirty="0">
                <a:latin typeface="Avenir Next Condensed" charset="0"/>
                <a:ea typeface="Avenir Next Condensed" charset="0"/>
                <a:cs typeface="Avenir Next Condensed" charset="0"/>
              </a:rPr>
              <a:t>high ability to suppress the tics. </a:t>
            </a:r>
          </a:p>
          <a:p>
            <a:pPr algn="ctr" eaLnBrk="1" hangingPunct="1"/>
            <a:r>
              <a:rPr lang="en-GB" altLang="x-none" sz="2000" b="1" kern="1200" dirty="0">
                <a:latin typeface="Avenir Next Condensed" charset="0"/>
                <a:ea typeface="Avenir Next Condensed" charset="0"/>
                <a:cs typeface="Avenir Next Condensed" charset="0"/>
              </a:rPr>
              <a:t>Tics frequency </a:t>
            </a:r>
            <a:r>
              <a:rPr lang="en-GB" altLang="x-none" sz="2000" kern="1200" dirty="0">
                <a:latin typeface="Avenir Next Condensed" charset="0"/>
                <a:ea typeface="Avenir Next Condensed" charset="0"/>
                <a:cs typeface="Avenir Next Condensed" charset="0"/>
              </a:rPr>
              <a:t>was significantly greater in BL than in the SUPP condition as shown by T-test (t5 = 4637, p = 0.006). </a:t>
            </a:r>
          </a:p>
        </p:txBody>
      </p:sp>
      <p:pic>
        <p:nvPicPr>
          <p:cNvPr id="10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687" y="1208242"/>
            <a:ext cx="2778090" cy="253484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22305" y="3828875"/>
            <a:ext cx="9393026" cy="2720421"/>
            <a:chOff x="19789775" y="29213175"/>
            <a:chExt cx="10205178" cy="5259388"/>
          </a:xfrm>
          <a:noFill/>
        </p:grpSpPr>
        <p:pic>
          <p:nvPicPr>
            <p:cNvPr id="12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89775" y="29213175"/>
              <a:ext cx="7894638" cy="52593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26380215" y="30349830"/>
              <a:ext cx="3614738" cy="24254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2087563" indent="-1630363"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4175125" indent="-3260725"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6264275" indent="-4892675"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8351838" indent="-6523038"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x-none" sz="2000" dirty="0">
                  <a:solidFill>
                    <a:srgbClr val="000000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The K-S test comparing the two BP distributions returned a statistical value of 0.23, with a p &lt; 0.001. This confirms that the distributions during BL vs tic mimicking were significantly different. </a:t>
              </a:r>
              <a:r>
                <a:rPr lang="en-GB" altLang="x-none" sz="2000" dirty="0">
                  <a:latin typeface="Avenir Next Condensed" charset="0"/>
                  <a:ea typeface="Avenir Next Condensed" charset="0"/>
                  <a:cs typeface="Avenir Next Condensed" charset="0"/>
                </a:rPr>
                <a:t>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305713" y="29284613"/>
              <a:ext cx="9548812" cy="4973637"/>
            </a:xfrm>
            <a:prstGeom prst="rect">
              <a:avLst/>
            </a:prstGeom>
            <a:grp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4275" indent="-4892675"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1838" indent="-6523038"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GB" altLang="x-none" sz="2000" dirty="0" smtClean="0">
                  <a:solidFill>
                    <a:srgbClr val="FFFFFF"/>
                  </a:solidFill>
                  <a:ea typeface="Arial" charset="0"/>
                  <a:cs typeface="Arial" charset="0"/>
                </a:rPr>
                <a:t>z</a:t>
              </a:r>
              <a:endParaRPr lang="en-GB" altLang="x-none" sz="2000" dirty="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7647839" y="29433838"/>
              <a:ext cx="849435" cy="5004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2087563" indent="-1630363"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4175125" indent="-3260725"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6264275" indent="-4892675"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8351838" indent="-6523038" algn="l" defTabSz="4175125" rtl="0" eaLnBrk="0" fontAlgn="base" hangingPunct="0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altLang="x-none" sz="2000" b="1" dirty="0">
                  <a:latin typeface="Avenir Next Condensed" charset="0"/>
                  <a:ea typeface="Avenir Next Condensed" charset="0"/>
                  <a:cs typeface="Avenir Next Condensed" charset="0"/>
                </a:rPr>
                <a:t>TEST 2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020726" y="1122453"/>
            <a:ext cx="8522170" cy="262063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endParaRPr lang="en-GB" altLang="x-none" sz="2000" kern="12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1552</Words>
  <Application>Microsoft Office PowerPoint</Application>
  <PresentationFormat>Widescreen</PresentationFormat>
  <Paragraphs>126</Paragraphs>
  <Slides>11</Slides>
  <Notes>11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27" baseType="lpstr">
      <vt:lpstr>Arial</vt:lpstr>
      <vt:lpstr>Arial Narrow</vt:lpstr>
      <vt:lpstr>Avenir Next Condensed</vt:lpstr>
      <vt:lpstr>Calibri</vt:lpstr>
      <vt:lpstr>Calibri Light</vt:lpstr>
      <vt:lpstr>Gotham</vt:lpstr>
      <vt:lpstr>Gotham Book</vt:lpstr>
      <vt:lpstr>Gotham Light</vt:lpstr>
      <vt:lpstr>Gotham Medium</vt:lpstr>
      <vt:lpstr>Gotham XLight</vt:lpstr>
      <vt:lpstr>Gotham-Black</vt:lpstr>
      <vt:lpstr>Gotham-Medium</vt:lpstr>
      <vt:lpstr>Helvetica Light</vt:lpstr>
      <vt:lpstr>Helvetica Neue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CLAUDIA DEL GAMBA</dc:creator>
  <cp:lastModifiedBy>AeffeTech</cp:lastModifiedBy>
  <cp:revision>10</cp:revision>
  <dcterms:created xsi:type="dcterms:W3CDTF">2019-04-06T23:40:44Z</dcterms:created>
  <dcterms:modified xsi:type="dcterms:W3CDTF">2019-04-07T08:06:23Z</dcterms:modified>
</cp:coreProperties>
</file>