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65"/>
  </p:notesMasterIdLst>
  <p:handoutMasterIdLst>
    <p:handoutMasterId r:id="rId66"/>
  </p:handoutMasterIdLst>
  <p:sldIdLst>
    <p:sldId id="451" r:id="rId3"/>
    <p:sldId id="258" r:id="rId4"/>
    <p:sldId id="419" r:id="rId5"/>
    <p:sldId id="350" r:id="rId6"/>
    <p:sldId id="256" r:id="rId7"/>
    <p:sldId id="261" r:id="rId8"/>
    <p:sldId id="351" r:id="rId9"/>
    <p:sldId id="263" r:id="rId10"/>
    <p:sldId id="352" r:id="rId11"/>
    <p:sldId id="355" r:id="rId12"/>
    <p:sldId id="264" r:id="rId13"/>
    <p:sldId id="502" r:id="rId14"/>
    <p:sldId id="588" r:id="rId15"/>
    <p:sldId id="591" r:id="rId16"/>
    <p:sldId id="592" r:id="rId17"/>
    <p:sldId id="667" r:id="rId18"/>
    <p:sldId id="594" r:id="rId19"/>
    <p:sldId id="599" r:id="rId20"/>
    <p:sldId id="600" r:id="rId21"/>
    <p:sldId id="360" r:id="rId22"/>
    <p:sldId id="444" r:id="rId23"/>
    <p:sldId id="374" r:id="rId24"/>
    <p:sldId id="608" r:id="rId25"/>
    <p:sldId id="609" r:id="rId26"/>
    <p:sldId id="689" r:id="rId27"/>
    <p:sldId id="690" r:id="rId28"/>
    <p:sldId id="692" r:id="rId29"/>
    <p:sldId id="694" r:id="rId30"/>
    <p:sldId id="703" r:id="rId31"/>
    <p:sldId id="695" r:id="rId32"/>
    <p:sldId id="696" r:id="rId33"/>
    <p:sldId id="697" r:id="rId34"/>
    <p:sldId id="698" r:id="rId35"/>
    <p:sldId id="699" r:id="rId36"/>
    <p:sldId id="704" r:id="rId37"/>
    <p:sldId id="701" r:id="rId38"/>
    <p:sldId id="380" r:id="rId39"/>
    <p:sldId id="610" r:id="rId40"/>
    <p:sldId id="378" r:id="rId41"/>
    <p:sldId id="386" r:id="rId42"/>
    <p:sldId id="515" r:id="rId43"/>
    <p:sldId id="496" r:id="rId44"/>
    <p:sldId id="497" r:id="rId45"/>
    <p:sldId id="611" r:id="rId46"/>
    <p:sldId id="613" r:id="rId47"/>
    <p:sldId id="369" r:id="rId48"/>
    <p:sldId id="523" r:id="rId49"/>
    <p:sldId id="506" r:id="rId50"/>
    <p:sldId id="445" r:id="rId51"/>
    <p:sldId id="535" r:id="rId52"/>
    <p:sldId id="585" r:id="rId53"/>
    <p:sldId id="586" r:id="rId54"/>
    <p:sldId id="449" r:id="rId55"/>
    <p:sldId id="668" r:id="rId56"/>
    <p:sldId id="669" r:id="rId57"/>
    <p:sldId id="564" r:id="rId58"/>
    <p:sldId id="566" r:id="rId59"/>
    <p:sldId id="603" r:id="rId60"/>
    <p:sldId id="604" r:id="rId61"/>
    <p:sldId id="605" r:id="rId62"/>
    <p:sldId id="606" r:id="rId63"/>
    <p:sldId id="578" r:id="rId6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8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70796650864992"/>
          <c:y val="3.9714092800330475E-2"/>
          <c:w val="0.60126333266638021"/>
          <c:h val="0.63967775098541579"/>
        </c:manualLayout>
      </c:layout>
      <c:stockChart>
        <c:ser>
          <c:idx val="0"/>
          <c:order val="0"/>
          <c:tx>
            <c:strRef>
              <c:f>Foglio1!$B$1</c:f>
              <c:strCache>
                <c:ptCount val="1"/>
                <c:pt idx="0">
                  <c:v>95% CI high</c:v>
                </c:pt>
              </c:strCache>
            </c:strRef>
          </c:tx>
          <c:spPr>
            <a:ln w="28575">
              <a:noFill/>
            </a:ln>
          </c:spPr>
          <c:marker>
            <c:symbol val="none"/>
          </c:marker>
          <c:cat>
            <c:strRef>
              <c:f>Foglio1!$A$3:$A$11</c:f>
              <c:strCache>
                <c:ptCount val="7"/>
                <c:pt idx="0">
                  <c:v>previous depression </c:v>
                </c:pt>
                <c:pt idx="1">
                  <c:v>prev suicide att </c:v>
                </c:pt>
                <c:pt idx="2">
                  <c:v>recent loss </c:v>
                </c:pt>
                <c:pt idx="3">
                  <c:v>drug misuse </c:v>
                </c:pt>
                <c:pt idx="4">
                  <c:v>poor adherence</c:v>
                </c:pt>
                <c:pt idx="5">
                  <c:v>fear of disintegration </c:v>
                </c:pt>
                <c:pt idx="6">
                  <c:v>agitation </c:v>
                </c:pt>
              </c:strCache>
            </c:strRef>
          </c:cat>
          <c:val>
            <c:numRef>
              <c:f>Foglio1!$B$3:$B$11</c:f>
              <c:numCache>
                <c:formatCode>General</c:formatCode>
                <c:ptCount val="9"/>
                <c:pt idx="0">
                  <c:v>4.5</c:v>
                </c:pt>
                <c:pt idx="1">
                  <c:v>6</c:v>
                </c:pt>
                <c:pt idx="2">
                  <c:v>12</c:v>
                </c:pt>
                <c:pt idx="3">
                  <c:v>5.2</c:v>
                </c:pt>
                <c:pt idx="4">
                  <c:v>6.4</c:v>
                </c:pt>
                <c:pt idx="5">
                  <c:v>81</c:v>
                </c:pt>
                <c:pt idx="6">
                  <c:v>4.4000000000000004</c:v>
                </c:pt>
              </c:numCache>
            </c:numRef>
          </c:val>
          <c:smooth val="0"/>
        </c:ser>
        <c:ser>
          <c:idx val="1"/>
          <c:order val="1"/>
          <c:tx>
            <c:strRef>
              <c:f>Foglio1!$C$1</c:f>
              <c:strCache>
                <c:ptCount val="1"/>
                <c:pt idx="0">
                  <c:v>95%CI low</c:v>
                </c:pt>
              </c:strCache>
            </c:strRef>
          </c:tx>
          <c:spPr>
            <a:ln w="28575">
              <a:noFill/>
            </a:ln>
          </c:spPr>
          <c:marker>
            <c:symbol val="none"/>
          </c:marker>
          <c:cat>
            <c:strRef>
              <c:f>Foglio1!$A$3:$A$11</c:f>
              <c:strCache>
                <c:ptCount val="7"/>
                <c:pt idx="0">
                  <c:v>previous depression </c:v>
                </c:pt>
                <c:pt idx="1">
                  <c:v>prev suicide att </c:v>
                </c:pt>
                <c:pt idx="2">
                  <c:v>recent loss </c:v>
                </c:pt>
                <c:pt idx="3">
                  <c:v>drug misuse </c:v>
                </c:pt>
                <c:pt idx="4">
                  <c:v>poor adherence</c:v>
                </c:pt>
                <c:pt idx="5">
                  <c:v>fear of disintegration </c:v>
                </c:pt>
                <c:pt idx="6">
                  <c:v>agitation </c:v>
                </c:pt>
              </c:strCache>
            </c:strRef>
          </c:cat>
          <c:val>
            <c:numRef>
              <c:f>Foglio1!$C$3:$C$11</c:f>
              <c:numCache>
                <c:formatCode>General</c:formatCode>
                <c:ptCount val="9"/>
                <c:pt idx="0">
                  <c:v>2.1</c:v>
                </c:pt>
                <c:pt idx="1">
                  <c:v>2.8</c:v>
                </c:pt>
                <c:pt idx="2">
                  <c:v>1.7</c:v>
                </c:pt>
                <c:pt idx="3">
                  <c:v>2</c:v>
                </c:pt>
                <c:pt idx="4">
                  <c:v>2.2000000000000002</c:v>
                </c:pt>
                <c:pt idx="5">
                  <c:v>1.9000000000000001</c:v>
                </c:pt>
                <c:pt idx="6">
                  <c:v>1.5</c:v>
                </c:pt>
              </c:numCache>
            </c:numRef>
          </c:val>
          <c:smooth val="0"/>
        </c:ser>
        <c:ser>
          <c:idx val="2"/>
          <c:order val="2"/>
          <c:tx>
            <c:strRef>
              <c:f>Foglio1!$D$1</c:f>
              <c:strCache>
                <c:ptCount val="1"/>
                <c:pt idx="0">
                  <c:v>OR</c:v>
                </c:pt>
              </c:strCache>
            </c:strRef>
          </c:tx>
          <c:spPr>
            <a:ln w="28575">
              <a:noFill/>
            </a:ln>
          </c:spPr>
          <c:marker>
            <c:symbol val="square"/>
            <c:size val="10"/>
            <c:spPr>
              <a:solidFill>
                <a:schemeClr val="tx1"/>
              </a:solidFill>
            </c:spPr>
          </c:marker>
          <c:cat>
            <c:strRef>
              <c:f>Foglio1!$A$3:$A$11</c:f>
              <c:strCache>
                <c:ptCount val="7"/>
                <c:pt idx="0">
                  <c:v>previous depression </c:v>
                </c:pt>
                <c:pt idx="1">
                  <c:v>prev suicide att </c:v>
                </c:pt>
                <c:pt idx="2">
                  <c:v>recent loss </c:v>
                </c:pt>
                <c:pt idx="3">
                  <c:v>drug misuse </c:v>
                </c:pt>
                <c:pt idx="4">
                  <c:v>poor adherence</c:v>
                </c:pt>
                <c:pt idx="5">
                  <c:v>fear of disintegration </c:v>
                </c:pt>
                <c:pt idx="6">
                  <c:v>agitation </c:v>
                </c:pt>
              </c:strCache>
            </c:strRef>
          </c:cat>
          <c:val>
            <c:numRef>
              <c:f>Foglio1!$D$3:$D$11</c:f>
              <c:numCache>
                <c:formatCode>General</c:formatCode>
                <c:ptCount val="9"/>
                <c:pt idx="0">
                  <c:v>3</c:v>
                </c:pt>
                <c:pt idx="1">
                  <c:v>4.0999999999999996</c:v>
                </c:pt>
                <c:pt idx="2">
                  <c:v>4</c:v>
                </c:pt>
                <c:pt idx="3">
                  <c:v>3.2</c:v>
                </c:pt>
                <c:pt idx="4">
                  <c:v>3.8</c:v>
                </c:pt>
                <c:pt idx="5">
                  <c:v>12.1</c:v>
                </c:pt>
                <c:pt idx="6">
                  <c:v>2.6</c:v>
                </c:pt>
              </c:numCache>
            </c:numRef>
          </c:val>
          <c:smooth val="0"/>
        </c:ser>
        <c:dLbls>
          <c:showLegendKey val="0"/>
          <c:showVal val="0"/>
          <c:showCatName val="0"/>
          <c:showSerName val="0"/>
          <c:showPercent val="0"/>
          <c:showBubbleSize val="0"/>
        </c:dLbls>
        <c:hiLowLines>
          <c:spPr>
            <a:ln w="34925"/>
          </c:spPr>
        </c:hiLowLines>
        <c:axId val="40555008"/>
        <c:axId val="38821184"/>
      </c:stockChart>
      <c:catAx>
        <c:axId val="40555008"/>
        <c:scaling>
          <c:orientation val="minMax"/>
        </c:scaling>
        <c:delete val="0"/>
        <c:axPos val="b"/>
        <c:numFmt formatCode="General" sourceLinked="1"/>
        <c:majorTickMark val="out"/>
        <c:minorTickMark val="none"/>
        <c:tickLblPos val="nextTo"/>
        <c:txPr>
          <a:bodyPr/>
          <a:lstStyle/>
          <a:p>
            <a:pPr>
              <a:defRPr sz="1600"/>
            </a:pPr>
            <a:endParaRPr lang="it-IT"/>
          </a:p>
        </c:txPr>
        <c:crossAx val="38821184"/>
        <c:crosses val="autoZero"/>
        <c:auto val="0"/>
        <c:lblAlgn val="ctr"/>
        <c:lblOffset val="100"/>
        <c:noMultiLvlLbl val="0"/>
      </c:catAx>
      <c:valAx>
        <c:axId val="38821184"/>
        <c:scaling>
          <c:orientation val="minMax"/>
          <c:max val="13"/>
          <c:min val="0"/>
        </c:scaling>
        <c:delete val="0"/>
        <c:axPos val="l"/>
        <c:majorGridlines/>
        <c:numFmt formatCode="General" sourceLinked="1"/>
        <c:majorTickMark val="out"/>
        <c:minorTickMark val="none"/>
        <c:tickLblPos val="nextTo"/>
        <c:crossAx val="40555008"/>
        <c:crosses val="autoZero"/>
        <c:crossBetween val="between"/>
        <c:majorUnit val="1"/>
      </c:valAx>
    </c:plotArea>
    <c:legend>
      <c:legendPos val="r"/>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Foglio1!$B$1</c:f>
              <c:strCache>
                <c:ptCount val="1"/>
                <c:pt idx="0">
                  <c:v>Variance of depression in schizophrenia</c:v>
                </c:pt>
              </c:strCache>
            </c:strRef>
          </c:tx>
          <c:cat>
            <c:strRef>
              <c:f>Foglio1!$A$2:$A$4</c:f>
              <c:strCache>
                <c:ptCount val="3"/>
                <c:pt idx="0">
                  <c:v>insight (unadj.)</c:v>
                </c:pt>
                <c:pt idx="1">
                  <c:v>insight (adj.)</c:v>
                </c:pt>
                <c:pt idx="2">
                  <c:v>other factors</c:v>
                </c:pt>
              </c:strCache>
            </c:strRef>
          </c:cat>
          <c:val>
            <c:numRef>
              <c:f>Foglio1!$B$2:$B$4</c:f>
              <c:numCache>
                <c:formatCode>0.00%</c:formatCode>
                <c:ptCount val="3"/>
                <c:pt idx="0" formatCode="0%">
                  <c:v>0.13</c:v>
                </c:pt>
                <c:pt idx="1">
                  <c:v>0.15000000000000024</c:v>
                </c:pt>
                <c:pt idx="2" formatCode="0%">
                  <c:v>0.72000000000000064</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lineChart>
        <c:grouping val="standard"/>
        <c:varyColors val="0"/>
        <c:ser>
          <c:idx val="0"/>
          <c:order val="0"/>
          <c:tx>
            <c:strRef>
              <c:f>Foglio1!$B$1</c:f>
              <c:strCache>
                <c:ptCount val="1"/>
                <c:pt idx="0">
                  <c:v>High severity</c:v>
                </c:pt>
              </c:strCache>
            </c:strRef>
          </c:tx>
          <c:marker>
            <c:symbol val="none"/>
          </c:marker>
          <c:cat>
            <c:strRef>
              <c:f>Foglio1!$A$2:$A$4</c:f>
              <c:strCache>
                <c:ptCount val="3"/>
                <c:pt idx="0">
                  <c:v>higher insight</c:v>
                </c:pt>
                <c:pt idx="1">
                  <c:v>medium insight</c:v>
                </c:pt>
                <c:pt idx="2">
                  <c:v>lower insight</c:v>
                </c:pt>
              </c:strCache>
            </c:strRef>
          </c:cat>
          <c:val>
            <c:numRef>
              <c:f>Foglio1!$B$2:$B$4</c:f>
              <c:numCache>
                <c:formatCode>General</c:formatCode>
                <c:ptCount val="3"/>
                <c:pt idx="0">
                  <c:v>11.1</c:v>
                </c:pt>
                <c:pt idx="1">
                  <c:v>7.78</c:v>
                </c:pt>
                <c:pt idx="2">
                  <c:v>4.46</c:v>
                </c:pt>
              </c:numCache>
            </c:numRef>
          </c:val>
          <c:smooth val="0"/>
        </c:ser>
        <c:ser>
          <c:idx val="1"/>
          <c:order val="1"/>
          <c:tx>
            <c:strRef>
              <c:f>Foglio1!$C$1</c:f>
              <c:strCache>
                <c:ptCount val="1"/>
                <c:pt idx="0">
                  <c:v>Medium severity</c:v>
                </c:pt>
              </c:strCache>
            </c:strRef>
          </c:tx>
          <c:marker>
            <c:symbol val="none"/>
          </c:marker>
          <c:cat>
            <c:strRef>
              <c:f>Foglio1!$A$2:$A$4</c:f>
              <c:strCache>
                <c:ptCount val="3"/>
                <c:pt idx="0">
                  <c:v>higher insight</c:v>
                </c:pt>
                <c:pt idx="1">
                  <c:v>medium insight</c:v>
                </c:pt>
                <c:pt idx="2">
                  <c:v>lower insight</c:v>
                </c:pt>
              </c:strCache>
            </c:strRef>
          </c:cat>
          <c:val>
            <c:numRef>
              <c:f>Foglio1!$C$2:$C$4</c:f>
              <c:numCache>
                <c:formatCode>General</c:formatCode>
                <c:ptCount val="3"/>
                <c:pt idx="0">
                  <c:v>8.31</c:v>
                </c:pt>
                <c:pt idx="1">
                  <c:v>5.95</c:v>
                </c:pt>
                <c:pt idx="2">
                  <c:v>3.58</c:v>
                </c:pt>
              </c:numCache>
            </c:numRef>
          </c:val>
          <c:smooth val="0"/>
        </c:ser>
        <c:ser>
          <c:idx val="2"/>
          <c:order val="2"/>
          <c:tx>
            <c:strRef>
              <c:f>Foglio1!$D$1</c:f>
              <c:strCache>
                <c:ptCount val="1"/>
                <c:pt idx="0">
                  <c:v>Low severity</c:v>
                </c:pt>
              </c:strCache>
            </c:strRef>
          </c:tx>
          <c:marker>
            <c:symbol val="none"/>
          </c:marker>
          <c:cat>
            <c:strRef>
              <c:f>Foglio1!$A$2:$A$4</c:f>
              <c:strCache>
                <c:ptCount val="3"/>
                <c:pt idx="0">
                  <c:v>higher insight</c:v>
                </c:pt>
                <c:pt idx="1">
                  <c:v>medium insight</c:v>
                </c:pt>
                <c:pt idx="2">
                  <c:v>lower insight</c:v>
                </c:pt>
              </c:strCache>
            </c:strRef>
          </c:cat>
          <c:val>
            <c:numRef>
              <c:f>Foglio1!$D$2:$D$4</c:f>
              <c:numCache>
                <c:formatCode>General</c:formatCode>
                <c:ptCount val="3"/>
                <c:pt idx="0">
                  <c:v>5.5</c:v>
                </c:pt>
                <c:pt idx="1">
                  <c:v>4.1099999999999985</c:v>
                </c:pt>
                <c:pt idx="2">
                  <c:v>2.71</c:v>
                </c:pt>
              </c:numCache>
            </c:numRef>
          </c:val>
          <c:smooth val="0"/>
        </c:ser>
        <c:dLbls>
          <c:showLegendKey val="0"/>
          <c:showVal val="0"/>
          <c:showCatName val="0"/>
          <c:showSerName val="0"/>
          <c:showPercent val="0"/>
          <c:showBubbleSize val="0"/>
        </c:dLbls>
        <c:marker val="1"/>
        <c:smooth val="0"/>
        <c:axId val="45172224"/>
        <c:axId val="45091072"/>
      </c:lineChart>
      <c:catAx>
        <c:axId val="45172224"/>
        <c:scaling>
          <c:orientation val="minMax"/>
        </c:scaling>
        <c:delete val="0"/>
        <c:axPos val="b"/>
        <c:numFmt formatCode="General" sourceLinked="0"/>
        <c:majorTickMark val="out"/>
        <c:minorTickMark val="none"/>
        <c:tickLblPos val="nextTo"/>
        <c:crossAx val="45091072"/>
        <c:crosses val="autoZero"/>
        <c:auto val="1"/>
        <c:lblAlgn val="ctr"/>
        <c:lblOffset val="100"/>
        <c:noMultiLvlLbl val="0"/>
      </c:catAx>
      <c:valAx>
        <c:axId val="45091072"/>
        <c:scaling>
          <c:orientation val="minMax"/>
        </c:scaling>
        <c:delete val="0"/>
        <c:axPos val="l"/>
        <c:majorGridlines/>
        <c:numFmt formatCode="General" sourceLinked="1"/>
        <c:majorTickMark val="out"/>
        <c:minorTickMark val="none"/>
        <c:tickLblPos val="nextTo"/>
        <c:crossAx val="45172224"/>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Foglio1!$B$1</c:f>
              <c:strCache>
                <c:ptCount val="1"/>
                <c:pt idx="0">
                  <c:v>ideazione suicidaria</c:v>
                </c:pt>
              </c:strCache>
            </c:strRef>
          </c:tx>
          <c:explosion val="4"/>
          <c:dPt>
            <c:idx val="0"/>
            <c:bubble3D val="0"/>
            <c:explosion val="9"/>
          </c:dPt>
          <c:dPt>
            <c:idx val="1"/>
            <c:bubble3D val="0"/>
            <c:explosion val="7"/>
          </c:dPt>
          <c:dPt>
            <c:idx val="2"/>
            <c:bubble3D val="0"/>
            <c:explosion val="8"/>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Foglio1!$A$2:$A$4</c:f>
              <c:strCache>
                <c:ptCount val="3"/>
                <c:pt idx="0">
                  <c:v>mod-grave</c:v>
                </c:pt>
                <c:pt idx="1">
                  <c:v>lieve</c:v>
                </c:pt>
                <c:pt idx="2">
                  <c:v>assente</c:v>
                </c:pt>
              </c:strCache>
            </c:strRef>
          </c:cat>
          <c:val>
            <c:numRef>
              <c:f>Foglio1!$B$2:$B$4</c:f>
              <c:numCache>
                <c:formatCode>0.00%</c:formatCode>
                <c:ptCount val="3"/>
                <c:pt idx="0">
                  <c:v>9.1000000000000025E-2</c:v>
                </c:pt>
                <c:pt idx="1">
                  <c:v>0.193</c:v>
                </c:pt>
                <c:pt idx="2">
                  <c:v>0.71600000000000064</c:v>
                </c:pt>
              </c:numCache>
            </c:numRef>
          </c:val>
        </c:ser>
        <c:dLbls>
          <c:showLegendKey val="0"/>
          <c:showVal val="0"/>
          <c:showCatName val="0"/>
          <c:showSerName val="0"/>
          <c:showPercent val="1"/>
          <c:showBubbleSize val="0"/>
          <c:showLeaderLines val="1"/>
        </c:dLbls>
        <c:firstSliceAng val="0"/>
      </c:pieChart>
    </c:plotArea>
    <c:legend>
      <c:legendPos val="b"/>
      <c:layout/>
      <c:overlay val="0"/>
    </c:legend>
    <c:plotVisOnly val="1"/>
    <c:dispBlanksAs val="zero"/>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lineChart>
        <c:grouping val="standard"/>
        <c:varyColors val="0"/>
        <c:ser>
          <c:idx val="0"/>
          <c:order val="0"/>
          <c:tx>
            <c:strRef>
              <c:f>Foglio1!$B$1</c:f>
              <c:strCache>
                <c:ptCount val="1"/>
                <c:pt idx="0">
                  <c:v>Better engagement</c:v>
                </c:pt>
              </c:strCache>
            </c:strRef>
          </c:tx>
          <c:marker>
            <c:symbol val="none"/>
          </c:marker>
          <c:cat>
            <c:strRef>
              <c:f>Foglio1!$A$2:$A$4</c:f>
              <c:strCache>
                <c:ptCount val="3"/>
                <c:pt idx="0">
                  <c:v>higher insight</c:v>
                </c:pt>
                <c:pt idx="1">
                  <c:v>medium insight</c:v>
                </c:pt>
                <c:pt idx="2">
                  <c:v>lower insight</c:v>
                </c:pt>
              </c:strCache>
            </c:strRef>
          </c:cat>
          <c:val>
            <c:numRef>
              <c:f>Foglio1!$B$2:$B$4</c:f>
              <c:numCache>
                <c:formatCode>General</c:formatCode>
                <c:ptCount val="3"/>
                <c:pt idx="0">
                  <c:v>6.29</c:v>
                </c:pt>
                <c:pt idx="1">
                  <c:v>5.2700000000000014</c:v>
                </c:pt>
                <c:pt idx="2">
                  <c:v>4.25</c:v>
                </c:pt>
              </c:numCache>
            </c:numRef>
          </c:val>
          <c:smooth val="0"/>
        </c:ser>
        <c:ser>
          <c:idx val="1"/>
          <c:order val="1"/>
          <c:tx>
            <c:strRef>
              <c:f>Foglio1!$C$1</c:f>
              <c:strCache>
                <c:ptCount val="1"/>
                <c:pt idx="0">
                  <c:v>Medium engagement</c:v>
                </c:pt>
              </c:strCache>
            </c:strRef>
          </c:tx>
          <c:marker>
            <c:symbol val="none"/>
          </c:marker>
          <c:cat>
            <c:strRef>
              <c:f>Foglio1!$A$2:$A$4</c:f>
              <c:strCache>
                <c:ptCount val="3"/>
                <c:pt idx="0">
                  <c:v>higher insight</c:v>
                </c:pt>
                <c:pt idx="1">
                  <c:v>medium insight</c:v>
                </c:pt>
                <c:pt idx="2">
                  <c:v>lower insight</c:v>
                </c:pt>
              </c:strCache>
            </c:strRef>
          </c:cat>
          <c:val>
            <c:numRef>
              <c:f>Foglio1!$C$2:$C$4</c:f>
              <c:numCache>
                <c:formatCode>General</c:formatCode>
                <c:ptCount val="3"/>
                <c:pt idx="0">
                  <c:v>8.8500000000000068</c:v>
                </c:pt>
                <c:pt idx="1">
                  <c:v>6.1</c:v>
                </c:pt>
                <c:pt idx="2">
                  <c:v>3.36</c:v>
                </c:pt>
              </c:numCache>
            </c:numRef>
          </c:val>
          <c:smooth val="0"/>
        </c:ser>
        <c:ser>
          <c:idx val="2"/>
          <c:order val="2"/>
          <c:tx>
            <c:strRef>
              <c:f>Foglio1!$D$1</c:f>
              <c:strCache>
                <c:ptCount val="1"/>
                <c:pt idx="0">
                  <c:v>Worse engagement</c:v>
                </c:pt>
              </c:strCache>
            </c:strRef>
          </c:tx>
          <c:marker>
            <c:symbol val="none"/>
          </c:marker>
          <c:cat>
            <c:strRef>
              <c:f>Foglio1!$A$2:$A$4</c:f>
              <c:strCache>
                <c:ptCount val="3"/>
                <c:pt idx="0">
                  <c:v>higher insight</c:v>
                </c:pt>
                <c:pt idx="1">
                  <c:v>medium insight</c:v>
                </c:pt>
                <c:pt idx="2">
                  <c:v>lower insight</c:v>
                </c:pt>
              </c:strCache>
            </c:strRef>
          </c:cat>
          <c:val>
            <c:numRef>
              <c:f>Foglio1!$D$2:$D$4</c:f>
              <c:numCache>
                <c:formatCode>General</c:formatCode>
                <c:ptCount val="3"/>
                <c:pt idx="0">
                  <c:v>11.47</c:v>
                </c:pt>
                <c:pt idx="1">
                  <c:v>6.95</c:v>
                </c:pt>
                <c:pt idx="2">
                  <c:v>2.4299999999999997</c:v>
                </c:pt>
              </c:numCache>
            </c:numRef>
          </c:val>
          <c:smooth val="0"/>
        </c:ser>
        <c:dLbls>
          <c:showLegendKey val="0"/>
          <c:showVal val="0"/>
          <c:showCatName val="0"/>
          <c:showSerName val="0"/>
          <c:showPercent val="0"/>
          <c:showBubbleSize val="0"/>
        </c:dLbls>
        <c:marker val="1"/>
        <c:smooth val="0"/>
        <c:axId val="45491712"/>
        <c:axId val="45093952"/>
      </c:lineChart>
      <c:catAx>
        <c:axId val="45491712"/>
        <c:scaling>
          <c:orientation val="minMax"/>
        </c:scaling>
        <c:delete val="0"/>
        <c:axPos val="b"/>
        <c:numFmt formatCode="General" sourceLinked="0"/>
        <c:majorTickMark val="out"/>
        <c:minorTickMark val="none"/>
        <c:tickLblPos val="nextTo"/>
        <c:crossAx val="45093952"/>
        <c:crosses val="autoZero"/>
        <c:auto val="1"/>
        <c:lblAlgn val="ctr"/>
        <c:lblOffset val="100"/>
        <c:noMultiLvlLbl val="0"/>
      </c:catAx>
      <c:valAx>
        <c:axId val="45093952"/>
        <c:scaling>
          <c:orientation val="minMax"/>
          <c:max val="12"/>
        </c:scaling>
        <c:delete val="0"/>
        <c:axPos val="l"/>
        <c:majorGridlines/>
        <c:numFmt formatCode="General" sourceLinked="1"/>
        <c:majorTickMark val="out"/>
        <c:minorTickMark val="none"/>
        <c:tickLblPos val="nextTo"/>
        <c:crossAx val="45491712"/>
        <c:crosses val="autoZero"/>
        <c:crossBetween val="between"/>
      </c:valAx>
    </c:plotArea>
    <c:legend>
      <c:legendPos val="r"/>
      <c:layout/>
      <c:overlay val="0"/>
      <c:txPr>
        <a:bodyPr/>
        <a:lstStyle/>
        <a:p>
          <a:pPr>
            <a:defRPr sz="1600"/>
          </a:pPr>
          <a:endParaRPr lang="it-IT"/>
        </a:p>
      </c:txPr>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71850-56CF-4B07-81E7-DCC11A076490}"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it-IT"/>
        </a:p>
      </dgm:t>
    </dgm:pt>
    <dgm:pt modelId="{197C98CD-22F3-485A-87B8-345DD169B599}">
      <dgm:prSet phldrT="[Testo]" custT="1"/>
      <dgm:spPr/>
      <dgm:t>
        <a:bodyPr/>
        <a:lstStyle/>
        <a:p>
          <a:r>
            <a:rPr lang="it-IT" sz="2000" dirty="0" err="1" smtClean="0">
              <a:latin typeface="Times New Roman" pitchFamily="18" charset="0"/>
              <a:cs typeface="Times New Roman" pitchFamily="18" charset="0"/>
            </a:rPr>
            <a:t>Depression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as</a:t>
          </a:r>
          <a:r>
            <a:rPr lang="it-IT" sz="2000" dirty="0" smtClean="0">
              <a:latin typeface="Times New Roman" pitchFamily="18" charset="0"/>
              <a:cs typeface="Times New Roman" pitchFamily="18" charset="0"/>
            </a:rPr>
            <a:t> </a:t>
          </a:r>
          <a:r>
            <a:rPr lang="it-IT" sz="2000" smtClean="0">
              <a:latin typeface="Times New Roman" pitchFamily="18" charset="0"/>
              <a:cs typeface="Times New Roman" pitchFamily="18" charset="0"/>
            </a:rPr>
            <a:t>a symptom is </a:t>
          </a:r>
          <a:r>
            <a:rPr lang="it-IT" sz="2000" dirty="0" smtClean="0">
              <a:latin typeface="Times New Roman" pitchFamily="18" charset="0"/>
              <a:cs typeface="Times New Roman" pitchFamily="18" charset="0"/>
            </a:rPr>
            <a:t>a </a:t>
          </a:r>
          <a:r>
            <a:rPr lang="it-IT" sz="2000" dirty="0" err="1" smtClean="0">
              <a:latin typeface="Times New Roman" pitchFamily="18" charset="0"/>
              <a:cs typeface="Times New Roman" pitchFamily="18" charset="0"/>
            </a:rPr>
            <a:t>sad</a:t>
          </a:r>
          <a:r>
            <a:rPr lang="it-IT" sz="2000" dirty="0" smtClean="0">
              <a:latin typeface="Times New Roman" pitchFamily="18" charset="0"/>
              <a:cs typeface="Times New Roman" pitchFamily="18" charset="0"/>
            </a:rPr>
            <a:t> mood state </a:t>
          </a:r>
          <a:r>
            <a:rPr lang="it-IT" sz="2000" dirty="0" err="1" smtClean="0">
              <a:latin typeface="Times New Roman" pitchFamily="18" charset="0"/>
              <a:cs typeface="Times New Roman" pitchFamily="18" charset="0"/>
            </a:rPr>
            <a:t>that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causes</a:t>
          </a:r>
          <a:r>
            <a:rPr lang="it-IT" sz="2000" dirty="0" smtClean="0">
              <a:latin typeface="Times New Roman" pitchFamily="18" charset="0"/>
              <a:cs typeface="Times New Roman" pitchFamily="18" charset="0"/>
            </a:rPr>
            <a:t> a </a:t>
          </a:r>
          <a:r>
            <a:rPr lang="it-IT" sz="2000" dirty="0" err="1" smtClean="0">
              <a:latin typeface="Times New Roman" pitchFamily="18" charset="0"/>
              <a:cs typeface="Times New Roman" pitchFamily="18" charset="0"/>
            </a:rPr>
            <a:t>person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distress</a:t>
          </a:r>
          <a:endParaRPr lang="it-IT" sz="2000" dirty="0">
            <a:latin typeface="Times New Roman" pitchFamily="18" charset="0"/>
            <a:cs typeface="Times New Roman" pitchFamily="18" charset="0"/>
          </a:endParaRPr>
        </a:p>
      </dgm:t>
    </dgm:pt>
    <dgm:pt modelId="{8C3758E0-2583-42DC-AB48-8039AAA31B13}" type="parTrans" cxnId="{C0D17BC8-3271-49EE-A365-B3514BBE2C11}">
      <dgm:prSet/>
      <dgm:spPr/>
      <dgm:t>
        <a:bodyPr/>
        <a:lstStyle/>
        <a:p>
          <a:endParaRPr lang="it-IT">
            <a:latin typeface="Times New Roman" pitchFamily="18" charset="0"/>
            <a:cs typeface="Times New Roman" pitchFamily="18" charset="0"/>
          </a:endParaRPr>
        </a:p>
      </dgm:t>
    </dgm:pt>
    <dgm:pt modelId="{35FC38C4-5778-4C7A-95DB-F9DD5A349D48}" type="sibTrans" cxnId="{C0D17BC8-3271-49EE-A365-B3514BBE2C11}">
      <dgm:prSet/>
      <dgm:spPr/>
      <dgm:t>
        <a:bodyPr/>
        <a:lstStyle/>
        <a:p>
          <a:endParaRPr lang="it-IT">
            <a:latin typeface="Times New Roman" pitchFamily="18" charset="0"/>
            <a:cs typeface="Times New Roman" pitchFamily="18" charset="0"/>
          </a:endParaRPr>
        </a:p>
      </dgm:t>
    </dgm:pt>
    <dgm:pt modelId="{438934FE-C272-447C-B1FF-5DAA603B397B}">
      <dgm:prSet phldrT="[Testo]" custT="1"/>
      <dgm:spPr/>
      <dgm:t>
        <a:bodyPr/>
        <a:lstStyle/>
        <a:p>
          <a:r>
            <a:rPr lang="it-IT" sz="2000" dirty="0" err="1" smtClean="0">
              <a:latin typeface="Times New Roman" pitchFamily="18" charset="0"/>
              <a:cs typeface="Times New Roman" pitchFamily="18" charset="0"/>
            </a:rPr>
            <a:t>Depression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as</a:t>
          </a:r>
          <a:r>
            <a:rPr lang="it-IT" sz="2000" dirty="0" smtClean="0">
              <a:latin typeface="Times New Roman" pitchFamily="18" charset="0"/>
              <a:cs typeface="Times New Roman" pitchFamily="18" charset="0"/>
            </a:rPr>
            <a:t> an </a:t>
          </a:r>
          <a:r>
            <a:rPr lang="it-IT" sz="2000" dirty="0" err="1" smtClean="0">
              <a:latin typeface="Times New Roman" pitchFamily="18" charset="0"/>
              <a:cs typeface="Times New Roman" pitchFamily="18" charset="0"/>
            </a:rPr>
            <a:t>affect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reflects</a:t>
          </a:r>
          <a:r>
            <a:rPr lang="it-IT" sz="2000" dirty="0" smtClean="0">
              <a:latin typeface="Times New Roman" pitchFamily="18" charset="0"/>
              <a:cs typeface="Times New Roman" pitchFamily="18" charset="0"/>
            </a:rPr>
            <a:t> an </a:t>
          </a:r>
          <a:r>
            <a:rPr lang="it-IT" sz="2000" dirty="0" err="1" smtClean="0">
              <a:latin typeface="Times New Roman" pitchFamily="18" charset="0"/>
              <a:cs typeface="Times New Roman" pitchFamily="18" charset="0"/>
            </a:rPr>
            <a:t>individual’s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momentary</a:t>
          </a:r>
          <a:r>
            <a:rPr lang="it-IT" sz="2000" dirty="0" smtClean="0">
              <a:latin typeface="Times New Roman" pitchFamily="18" charset="0"/>
              <a:cs typeface="Times New Roman" pitchFamily="18" charset="0"/>
            </a:rPr>
            <a:t> mood state </a:t>
          </a:r>
          <a:r>
            <a:rPr lang="it-IT" sz="2000" dirty="0" err="1" smtClean="0">
              <a:latin typeface="Times New Roman" pitchFamily="18" charset="0"/>
              <a:cs typeface="Times New Roman" pitchFamily="18" charset="0"/>
            </a:rPr>
            <a:t>as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interaction</a:t>
          </a:r>
          <a:r>
            <a:rPr lang="it-IT" sz="2000" dirty="0" smtClean="0">
              <a:latin typeface="Times New Roman" pitchFamily="18" charset="0"/>
              <a:cs typeface="Times New Roman" pitchFamily="18" charset="0"/>
            </a:rPr>
            <a:t> with </a:t>
          </a:r>
          <a:r>
            <a:rPr lang="it-IT" sz="2000" dirty="0" err="1" smtClean="0">
              <a:latin typeface="Times New Roman" pitchFamily="18" charset="0"/>
              <a:cs typeface="Times New Roman" pitchFamily="18" charset="0"/>
            </a:rPr>
            <a:t>internal</a:t>
          </a:r>
          <a:r>
            <a:rPr lang="it-IT" sz="2000" dirty="0" smtClean="0">
              <a:latin typeface="Times New Roman" pitchFamily="18" charset="0"/>
              <a:cs typeface="Times New Roman" pitchFamily="18" charset="0"/>
            </a:rPr>
            <a:t> or </a:t>
          </a:r>
          <a:r>
            <a:rPr lang="it-IT" sz="2000" dirty="0" err="1" smtClean="0">
              <a:latin typeface="Times New Roman" pitchFamily="18" charset="0"/>
              <a:cs typeface="Times New Roman" pitchFamily="18" charset="0"/>
            </a:rPr>
            <a:t>external</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environment</a:t>
          </a:r>
          <a:endParaRPr lang="it-IT" sz="2000" dirty="0">
            <a:latin typeface="Times New Roman" pitchFamily="18" charset="0"/>
            <a:cs typeface="Times New Roman" pitchFamily="18" charset="0"/>
          </a:endParaRPr>
        </a:p>
      </dgm:t>
    </dgm:pt>
    <dgm:pt modelId="{A141D33F-11F6-4946-A05C-6F913A6B1726}" type="parTrans" cxnId="{6B007054-E437-492A-BECA-9188961ABD99}">
      <dgm:prSet/>
      <dgm:spPr/>
      <dgm:t>
        <a:bodyPr/>
        <a:lstStyle/>
        <a:p>
          <a:endParaRPr lang="it-IT">
            <a:latin typeface="Times New Roman" pitchFamily="18" charset="0"/>
            <a:cs typeface="Times New Roman" pitchFamily="18" charset="0"/>
          </a:endParaRPr>
        </a:p>
      </dgm:t>
    </dgm:pt>
    <dgm:pt modelId="{942DA318-1836-4040-A542-914FC40B8448}" type="sibTrans" cxnId="{6B007054-E437-492A-BECA-9188961ABD99}">
      <dgm:prSet/>
      <dgm:spPr/>
      <dgm:t>
        <a:bodyPr/>
        <a:lstStyle/>
        <a:p>
          <a:endParaRPr lang="it-IT">
            <a:latin typeface="Times New Roman" pitchFamily="18" charset="0"/>
            <a:cs typeface="Times New Roman" pitchFamily="18" charset="0"/>
          </a:endParaRPr>
        </a:p>
      </dgm:t>
    </dgm:pt>
    <dgm:pt modelId="{A9E32D4A-FC14-453A-A3AA-3D0F575841F7}">
      <dgm:prSet phldrT="[Testo]" custT="1"/>
      <dgm:spPr/>
      <dgm:t>
        <a:bodyPr/>
        <a:lstStyle/>
        <a:p>
          <a:r>
            <a:rPr lang="it-IT" sz="2000" dirty="0" smtClean="0">
              <a:latin typeface="Times New Roman" pitchFamily="18" charset="0"/>
              <a:cs typeface="Times New Roman" pitchFamily="18" charset="0"/>
            </a:rPr>
            <a:t>The </a:t>
          </a:r>
          <a:r>
            <a:rPr lang="it-IT" sz="2000" dirty="0" err="1" smtClean="0">
              <a:latin typeface="Times New Roman" pitchFamily="18" charset="0"/>
              <a:cs typeface="Times New Roman" pitchFamily="18" charset="0"/>
            </a:rPr>
            <a:t>depression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syndrome</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complex</a:t>
          </a:r>
          <a:r>
            <a:rPr lang="it-IT" sz="2000" dirty="0" smtClean="0">
              <a:latin typeface="Times New Roman" pitchFamily="18" charset="0"/>
              <a:cs typeface="Times New Roman" pitchFamily="18" charset="0"/>
            </a:rPr>
            <a:t> of </a:t>
          </a:r>
          <a:r>
            <a:rPr lang="it-IT" sz="2000" dirty="0" err="1" smtClean="0">
              <a:latin typeface="Times New Roman" pitchFamily="18" charset="0"/>
              <a:cs typeface="Times New Roman" pitchFamily="18" charset="0"/>
            </a:rPr>
            <a:t>features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that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involves</a:t>
          </a:r>
          <a:r>
            <a:rPr lang="it-IT" sz="2000" dirty="0" smtClean="0">
              <a:latin typeface="Times New Roman" pitchFamily="18" charset="0"/>
              <a:cs typeface="Times New Roman" pitchFamily="18" charset="0"/>
            </a:rPr>
            <a:t> the </a:t>
          </a:r>
          <a:r>
            <a:rPr lang="it-IT" sz="2000" dirty="0" err="1" smtClean="0">
              <a:latin typeface="Times New Roman" pitchFamily="18" charset="0"/>
              <a:cs typeface="Times New Roman" pitchFamily="18" charset="0"/>
            </a:rPr>
            <a:t>symptom</a:t>
          </a:r>
          <a:r>
            <a:rPr lang="it-IT" sz="2000" dirty="0" smtClean="0">
              <a:latin typeface="Times New Roman" pitchFamily="18" charset="0"/>
              <a:cs typeface="Times New Roman" pitchFamily="18" charset="0"/>
            </a:rPr>
            <a:t> of </a:t>
          </a:r>
          <a:r>
            <a:rPr lang="it-IT" sz="2000" dirty="0" err="1" smtClean="0">
              <a:latin typeface="Times New Roman" pitchFamily="18" charset="0"/>
              <a:cs typeface="Times New Roman" pitchFamily="18" charset="0"/>
            </a:rPr>
            <a:t>depression</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but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also</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includes</a:t>
          </a:r>
          <a:r>
            <a:rPr lang="it-IT" sz="2000" dirty="0" smtClean="0">
              <a:latin typeface="Times New Roman" pitchFamily="18" charset="0"/>
              <a:cs typeface="Times New Roman" pitchFamily="18" charset="0"/>
            </a:rPr>
            <a:t> cognitive and vegetative </a:t>
          </a:r>
          <a:r>
            <a:rPr lang="it-IT" sz="2000" dirty="0" err="1" smtClean="0">
              <a:latin typeface="Times New Roman" pitchFamily="18" charset="0"/>
              <a:cs typeface="Times New Roman" pitchFamily="18" charset="0"/>
            </a:rPr>
            <a:t>features</a:t>
          </a:r>
          <a:endParaRPr lang="it-IT" sz="2000" dirty="0">
            <a:latin typeface="Times New Roman" pitchFamily="18" charset="0"/>
            <a:cs typeface="Times New Roman" pitchFamily="18" charset="0"/>
          </a:endParaRPr>
        </a:p>
      </dgm:t>
    </dgm:pt>
    <dgm:pt modelId="{37D32122-6865-4684-81F4-06482855B576}" type="parTrans" cxnId="{27435F0A-EAF3-44DA-AF66-C91C40F5387C}">
      <dgm:prSet/>
      <dgm:spPr/>
      <dgm:t>
        <a:bodyPr/>
        <a:lstStyle/>
        <a:p>
          <a:endParaRPr lang="it-IT"/>
        </a:p>
      </dgm:t>
    </dgm:pt>
    <dgm:pt modelId="{B0FF2A69-3D46-44E7-9AD4-7A81F17E3B01}" type="sibTrans" cxnId="{27435F0A-EAF3-44DA-AF66-C91C40F5387C}">
      <dgm:prSet/>
      <dgm:spPr/>
      <dgm:t>
        <a:bodyPr/>
        <a:lstStyle/>
        <a:p>
          <a:endParaRPr lang="it-IT"/>
        </a:p>
      </dgm:t>
    </dgm:pt>
    <dgm:pt modelId="{0053AE57-CABB-4D14-ACAE-47A10BF503B6}" type="pres">
      <dgm:prSet presAssocID="{2E271850-56CF-4B07-81E7-DCC11A076490}" presName="compositeShape" presStyleCnt="0">
        <dgm:presLayoutVars>
          <dgm:dir/>
          <dgm:resizeHandles/>
        </dgm:presLayoutVars>
      </dgm:prSet>
      <dgm:spPr/>
      <dgm:t>
        <a:bodyPr/>
        <a:lstStyle/>
        <a:p>
          <a:endParaRPr lang="it-IT"/>
        </a:p>
      </dgm:t>
    </dgm:pt>
    <dgm:pt modelId="{0C668859-F07F-4601-ADB4-351FF4806C2A}" type="pres">
      <dgm:prSet presAssocID="{2E271850-56CF-4B07-81E7-DCC11A076490}" presName="pyramid" presStyleLbl="node1" presStyleIdx="0" presStyleCnt="1"/>
      <dgm:spPr>
        <a:solidFill>
          <a:schemeClr val="tx2">
            <a:lumMod val="75000"/>
          </a:schemeClr>
        </a:solidFill>
      </dgm:spPr>
    </dgm:pt>
    <dgm:pt modelId="{C24AEF5D-5891-4D80-8389-B26B15EE77B9}" type="pres">
      <dgm:prSet presAssocID="{2E271850-56CF-4B07-81E7-DCC11A076490}" presName="theList" presStyleCnt="0"/>
      <dgm:spPr/>
    </dgm:pt>
    <dgm:pt modelId="{93F55CAA-8ABB-4EC9-9A76-8AEF82BC6085}" type="pres">
      <dgm:prSet presAssocID="{197C98CD-22F3-485A-87B8-345DD169B599}" presName="aNode" presStyleLbl="fgAcc1" presStyleIdx="0" presStyleCnt="3" custScaleX="232853" custLinFactY="-3213" custLinFactNeighborX="-4544" custLinFactNeighborY="-100000">
        <dgm:presLayoutVars>
          <dgm:bulletEnabled val="1"/>
        </dgm:presLayoutVars>
      </dgm:prSet>
      <dgm:spPr/>
      <dgm:t>
        <a:bodyPr/>
        <a:lstStyle/>
        <a:p>
          <a:endParaRPr lang="it-IT"/>
        </a:p>
      </dgm:t>
    </dgm:pt>
    <dgm:pt modelId="{C784D509-5928-4E5D-A329-E951F6B5F9DA}" type="pres">
      <dgm:prSet presAssocID="{197C98CD-22F3-485A-87B8-345DD169B599}" presName="aSpace" presStyleCnt="0"/>
      <dgm:spPr/>
    </dgm:pt>
    <dgm:pt modelId="{A7C8CBF0-D729-4847-BA05-C96AFC7D9AA8}" type="pres">
      <dgm:prSet presAssocID="{A9E32D4A-FC14-453A-A3AA-3D0F575841F7}" presName="aNode" presStyleLbl="fgAcc1" presStyleIdx="1" presStyleCnt="3" custScaleX="232853" custScaleY="185735" custLinFactY="100000" custLinFactNeighborX="-4544" custLinFactNeighborY="168701">
        <dgm:presLayoutVars>
          <dgm:bulletEnabled val="1"/>
        </dgm:presLayoutVars>
      </dgm:prSet>
      <dgm:spPr/>
      <dgm:t>
        <a:bodyPr/>
        <a:lstStyle/>
        <a:p>
          <a:endParaRPr lang="it-IT"/>
        </a:p>
      </dgm:t>
    </dgm:pt>
    <dgm:pt modelId="{8A2EA0A6-D0E3-4C97-B8A1-A515B6B17006}" type="pres">
      <dgm:prSet presAssocID="{A9E32D4A-FC14-453A-A3AA-3D0F575841F7}" presName="aSpace" presStyleCnt="0"/>
      <dgm:spPr/>
    </dgm:pt>
    <dgm:pt modelId="{9E73BAA1-DABA-43E7-A43C-D8ED883C0E7B}" type="pres">
      <dgm:prSet presAssocID="{438934FE-C272-447C-B1FF-5DAA603B397B}" presName="aNode" presStyleLbl="fgAcc1" presStyleIdx="2" presStyleCnt="3" custScaleX="236437" custLinFactY="-177015" custLinFactNeighborX="-8186" custLinFactNeighborY="-200000">
        <dgm:presLayoutVars>
          <dgm:bulletEnabled val="1"/>
        </dgm:presLayoutVars>
      </dgm:prSet>
      <dgm:spPr/>
      <dgm:t>
        <a:bodyPr/>
        <a:lstStyle/>
        <a:p>
          <a:endParaRPr lang="it-IT"/>
        </a:p>
      </dgm:t>
    </dgm:pt>
    <dgm:pt modelId="{6B4FA998-C495-43A7-99DB-4FE1D6E363BE}" type="pres">
      <dgm:prSet presAssocID="{438934FE-C272-447C-B1FF-5DAA603B397B}" presName="aSpace" presStyleCnt="0"/>
      <dgm:spPr/>
    </dgm:pt>
  </dgm:ptLst>
  <dgm:cxnLst>
    <dgm:cxn modelId="{6FE99A9A-5413-453E-A913-FA6FDD20305A}" type="presOf" srcId="{2E271850-56CF-4B07-81E7-DCC11A076490}" destId="{0053AE57-CABB-4D14-ACAE-47A10BF503B6}" srcOrd="0" destOrd="0" presId="urn:microsoft.com/office/officeart/2005/8/layout/pyramid2"/>
    <dgm:cxn modelId="{897E5609-D198-405C-B1BB-3A3E2B2A34B3}" type="presOf" srcId="{A9E32D4A-FC14-453A-A3AA-3D0F575841F7}" destId="{A7C8CBF0-D729-4847-BA05-C96AFC7D9AA8}" srcOrd="0" destOrd="0" presId="urn:microsoft.com/office/officeart/2005/8/layout/pyramid2"/>
    <dgm:cxn modelId="{C0D17BC8-3271-49EE-A365-B3514BBE2C11}" srcId="{2E271850-56CF-4B07-81E7-DCC11A076490}" destId="{197C98CD-22F3-485A-87B8-345DD169B599}" srcOrd="0" destOrd="0" parTransId="{8C3758E0-2583-42DC-AB48-8039AAA31B13}" sibTransId="{35FC38C4-5778-4C7A-95DB-F9DD5A349D48}"/>
    <dgm:cxn modelId="{27435F0A-EAF3-44DA-AF66-C91C40F5387C}" srcId="{2E271850-56CF-4B07-81E7-DCC11A076490}" destId="{A9E32D4A-FC14-453A-A3AA-3D0F575841F7}" srcOrd="1" destOrd="0" parTransId="{37D32122-6865-4684-81F4-06482855B576}" sibTransId="{B0FF2A69-3D46-44E7-9AD4-7A81F17E3B01}"/>
    <dgm:cxn modelId="{694151DA-3FBB-4A7F-9DC1-4010DF882532}" type="presOf" srcId="{197C98CD-22F3-485A-87B8-345DD169B599}" destId="{93F55CAA-8ABB-4EC9-9A76-8AEF82BC6085}" srcOrd="0" destOrd="0" presId="urn:microsoft.com/office/officeart/2005/8/layout/pyramid2"/>
    <dgm:cxn modelId="{6B007054-E437-492A-BECA-9188961ABD99}" srcId="{2E271850-56CF-4B07-81E7-DCC11A076490}" destId="{438934FE-C272-447C-B1FF-5DAA603B397B}" srcOrd="2" destOrd="0" parTransId="{A141D33F-11F6-4946-A05C-6F913A6B1726}" sibTransId="{942DA318-1836-4040-A542-914FC40B8448}"/>
    <dgm:cxn modelId="{C1BA908C-96B7-4A47-BCC2-7C2649A93EDC}" type="presOf" srcId="{438934FE-C272-447C-B1FF-5DAA603B397B}" destId="{9E73BAA1-DABA-43E7-A43C-D8ED883C0E7B}" srcOrd="0" destOrd="0" presId="urn:microsoft.com/office/officeart/2005/8/layout/pyramid2"/>
    <dgm:cxn modelId="{88644096-D2A6-4B36-8FE0-35BF03968766}" type="presParOf" srcId="{0053AE57-CABB-4D14-ACAE-47A10BF503B6}" destId="{0C668859-F07F-4601-ADB4-351FF4806C2A}" srcOrd="0" destOrd="0" presId="urn:microsoft.com/office/officeart/2005/8/layout/pyramid2"/>
    <dgm:cxn modelId="{40D1C571-652F-4480-A73B-DD15FBFE4513}" type="presParOf" srcId="{0053AE57-CABB-4D14-ACAE-47A10BF503B6}" destId="{C24AEF5D-5891-4D80-8389-B26B15EE77B9}" srcOrd="1" destOrd="0" presId="urn:microsoft.com/office/officeart/2005/8/layout/pyramid2"/>
    <dgm:cxn modelId="{EC30716E-F69F-4B53-B65F-6D3EB42FFD93}" type="presParOf" srcId="{C24AEF5D-5891-4D80-8389-B26B15EE77B9}" destId="{93F55CAA-8ABB-4EC9-9A76-8AEF82BC6085}" srcOrd="0" destOrd="0" presId="urn:microsoft.com/office/officeart/2005/8/layout/pyramid2"/>
    <dgm:cxn modelId="{AB08E9EB-1E07-46E1-8566-BBF070FB4B5F}" type="presParOf" srcId="{C24AEF5D-5891-4D80-8389-B26B15EE77B9}" destId="{C784D509-5928-4E5D-A329-E951F6B5F9DA}" srcOrd="1" destOrd="0" presId="urn:microsoft.com/office/officeart/2005/8/layout/pyramid2"/>
    <dgm:cxn modelId="{BFE012E0-3344-4D74-A9BB-C968B272CDF0}" type="presParOf" srcId="{C24AEF5D-5891-4D80-8389-B26B15EE77B9}" destId="{A7C8CBF0-D729-4847-BA05-C96AFC7D9AA8}" srcOrd="2" destOrd="0" presId="urn:microsoft.com/office/officeart/2005/8/layout/pyramid2"/>
    <dgm:cxn modelId="{943E5914-2E8C-4385-9784-CB88F79D3F1B}" type="presParOf" srcId="{C24AEF5D-5891-4D80-8389-B26B15EE77B9}" destId="{8A2EA0A6-D0E3-4C97-B8A1-A515B6B17006}" srcOrd="3" destOrd="0" presId="urn:microsoft.com/office/officeart/2005/8/layout/pyramid2"/>
    <dgm:cxn modelId="{037B9EB9-70E8-4D1B-8A24-AA786AEB6C86}" type="presParOf" srcId="{C24AEF5D-5891-4D80-8389-B26B15EE77B9}" destId="{9E73BAA1-DABA-43E7-A43C-D8ED883C0E7B}" srcOrd="4" destOrd="0" presId="urn:microsoft.com/office/officeart/2005/8/layout/pyramid2"/>
    <dgm:cxn modelId="{75518809-9C37-424D-AC3C-D2DD988F1B1D}" type="presParOf" srcId="{C24AEF5D-5891-4D80-8389-B26B15EE77B9}" destId="{6B4FA998-C495-43A7-99DB-4FE1D6E363BE}"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68859-F07F-4601-ADB4-351FF4806C2A}">
      <dsp:nvSpPr>
        <dsp:cNvPr id="0" name=""/>
        <dsp:cNvSpPr/>
      </dsp:nvSpPr>
      <dsp:spPr>
        <a:xfrm>
          <a:off x="657935" y="0"/>
          <a:ext cx="4077072" cy="4077072"/>
        </a:xfrm>
        <a:prstGeom prst="triangl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55CAA-8ABB-4EC9-9A76-8AEF82BC6085}">
      <dsp:nvSpPr>
        <dsp:cNvPr id="0" name=""/>
        <dsp:cNvSpPr/>
      </dsp:nvSpPr>
      <dsp:spPr>
        <a:xfrm>
          <a:off x="815684" y="288034"/>
          <a:ext cx="6170829" cy="770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Depression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as</a:t>
          </a:r>
          <a:r>
            <a:rPr lang="it-IT" sz="2000" kern="1200" dirty="0" smtClean="0">
              <a:latin typeface="Times New Roman" pitchFamily="18" charset="0"/>
              <a:cs typeface="Times New Roman" pitchFamily="18" charset="0"/>
            </a:rPr>
            <a:t> </a:t>
          </a:r>
          <a:r>
            <a:rPr lang="it-IT" sz="2000" kern="1200" smtClean="0">
              <a:latin typeface="Times New Roman" pitchFamily="18" charset="0"/>
              <a:cs typeface="Times New Roman" pitchFamily="18" charset="0"/>
            </a:rPr>
            <a:t>a symptom is </a:t>
          </a:r>
          <a:r>
            <a:rPr lang="it-IT" sz="2000" kern="1200" dirty="0" smtClean="0">
              <a:latin typeface="Times New Roman" pitchFamily="18" charset="0"/>
              <a:cs typeface="Times New Roman" pitchFamily="18" charset="0"/>
            </a:rPr>
            <a:t>a </a:t>
          </a:r>
          <a:r>
            <a:rPr lang="it-IT" sz="2000" kern="1200" dirty="0" err="1" smtClean="0">
              <a:latin typeface="Times New Roman" pitchFamily="18" charset="0"/>
              <a:cs typeface="Times New Roman" pitchFamily="18" charset="0"/>
            </a:rPr>
            <a:t>sad</a:t>
          </a:r>
          <a:r>
            <a:rPr lang="it-IT" sz="2000" kern="1200" dirty="0" smtClean="0">
              <a:latin typeface="Times New Roman" pitchFamily="18" charset="0"/>
              <a:cs typeface="Times New Roman" pitchFamily="18" charset="0"/>
            </a:rPr>
            <a:t> mood state </a:t>
          </a:r>
          <a:r>
            <a:rPr lang="it-IT" sz="2000" kern="1200" dirty="0" err="1" smtClean="0">
              <a:latin typeface="Times New Roman" pitchFamily="18" charset="0"/>
              <a:cs typeface="Times New Roman" pitchFamily="18" charset="0"/>
            </a:rPr>
            <a:t>that</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causes</a:t>
          </a:r>
          <a:r>
            <a:rPr lang="it-IT" sz="2000" kern="1200" dirty="0" smtClean="0">
              <a:latin typeface="Times New Roman" pitchFamily="18" charset="0"/>
              <a:cs typeface="Times New Roman" pitchFamily="18" charset="0"/>
            </a:rPr>
            <a:t> a </a:t>
          </a:r>
          <a:r>
            <a:rPr lang="it-IT" sz="2000" kern="1200" dirty="0" err="1" smtClean="0">
              <a:latin typeface="Times New Roman" pitchFamily="18" charset="0"/>
              <a:cs typeface="Times New Roman" pitchFamily="18" charset="0"/>
            </a:rPr>
            <a:t>person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distress</a:t>
          </a:r>
          <a:endParaRPr lang="it-IT" sz="2000" kern="1200" dirty="0">
            <a:latin typeface="Times New Roman" pitchFamily="18" charset="0"/>
            <a:cs typeface="Times New Roman" pitchFamily="18" charset="0"/>
          </a:endParaRPr>
        </a:p>
      </dsp:txBody>
      <dsp:txXfrm>
        <a:off x="853274" y="325624"/>
        <a:ext cx="6095649" cy="694845"/>
      </dsp:txXfrm>
    </dsp:sp>
    <dsp:sp modelId="{A7C8CBF0-D729-4847-BA05-C96AFC7D9AA8}">
      <dsp:nvSpPr>
        <dsp:cNvPr id="0" name=""/>
        <dsp:cNvSpPr/>
      </dsp:nvSpPr>
      <dsp:spPr>
        <a:xfrm>
          <a:off x="815684" y="2207711"/>
          <a:ext cx="6170829" cy="14302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The </a:t>
          </a:r>
          <a:r>
            <a:rPr lang="it-IT" sz="2000" kern="1200" dirty="0" err="1" smtClean="0">
              <a:latin typeface="Times New Roman" pitchFamily="18" charset="0"/>
              <a:cs typeface="Times New Roman" pitchFamily="18" charset="0"/>
            </a:rPr>
            <a:t>depression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syndrome</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complex</a:t>
          </a:r>
          <a:r>
            <a:rPr lang="it-IT" sz="2000" kern="1200" dirty="0" smtClean="0">
              <a:latin typeface="Times New Roman" pitchFamily="18" charset="0"/>
              <a:cs typeface="Times New Roman" pitchFamily="18" charset="0"/>
            </a:rPr>
            <a:t> of </a:t>
          </a:r>
          <a:r>
            <a:rPr lang="it-IT" sz="2000" kern="1200" dirty="0" err="1" smtClean="0">
              <a:latin typeface="Times New Roman" pitchFamily="18" charset="0"/>
              <a:cs typeface="Times New Roman" pitchFamily="18" charset="0"/>
            </a:rPr>
            <a:t>features</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that</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involves</a:t>
          </a:r>
          <a:r>
            <a:rPr lang="it-IT" sz="2000" kern="1200" dirty="0" smtClean="0">
              <a:latin typeface="Times New Roman" pitchFamily="18" charset="0"/>
              <a:cs typeface="Times New Roman" pitchFamily="18" charset="0"/>
            </a:rPr>
            <a:t> the </a:t>
          </a:r>
          <a:r>
            <a:rPr lang="it-IT" sz="2000" kern="1200" dirty="0" err="1" smtClean="0">
              <a:latin typeface="Times New Roman" pitchFamily="18" charset="0"/>
              <a:cs typeface="Times New Roman" pitchFamily="18" charset="0"/>
            </a:rPr>
            <a:t>symptom</a:t>
          </a:r>
          <a:r>
            <a:rPr lang="it-IT" sz="2000" kern="1200" dirty="0" smtClean="0">
              <a:latin typeface="Times New Roman" pitchFamily="18" charset="0"/>
              <a:cs typeface="Times New Roman" pitchFamily="18" charset="0"/>
            </a:rPr>
            <a:t> of </a:t>
          </a:r>
          <a:r>
            <a:rPr lang="it-IT" sz="2000" kern="1200" dirty="0" err="1" smtClean="0">
              <a:latin typeface="Times New Roman" pitchFamily="18" charset="0"/>
              <a:cs typeface="Times New Roman" pitchFamily="18" charset="0"/>
            </a:rPr>
            <a:t>depression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but</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also</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includes</a:t>
          </a:r>
          <a:r>
            <a:rPr lang="it-IT" sz="2000" kern="1200" dirty="0" smtClean="0">
              <a:latin typeface="Times New Roman" pitchFamily="18" charset="0"/>
              <a:cs typeface="Times New Roman" pitchFamily="18" charset="0"/>
            </a:rPr>
            <a:t> cognitive and vegetative </a:t>
          </a:r>
          <a:r>
            <a:rPr lang="it-IT" sz="2000" kern="1200" dirty="0" err="1" smtClean="0">
              <a:latin typeface="Times New Roman" pitchFamily="18" charset="0"/>
              <a:cs typeface="Times New Roman" pitchFamily="18" charset="0"/>
            </a:rPr>
            <a:t>features</a:t>
          </a:r>
          <a:endParaRPr lang="it-IT" sz="2000" kern="1200" dirty="0">
            <a:latin typeface="Times New Roman" pitchFamily="18" charset="0"/>
            <a:cs typeface="Times New Roman" pitchFamily="18" charset="0"/>
          </a:endParaRPr>
        </a:p>
      </dsp:txBody>
      <dsp:txXfrm>
        <a:off x="885501" y="2277528"/>
        <a:ext cx="6031195" cy="1290572"/>
      </dsp:txXfrm>
    </dsp:sp>
    <dsp:sp modelId="{9E73BAA1-DABA-43E7-A43C-D8ED883C0E7B}">
      <dsp:nvSpPr>
        <dsp:cNvPr id="0" name=""/>
        <dsp:cNvSpPr/>
      </dsp:nvSpPr>
      <dsp:spPr>
        <a:xfrm>
          <a:off x="671678" y="1246199"/>
          <a:ext cx="6265809" cy="770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latin typeface="Times New Roman" pitchFamily="18" charset="0"/>
              <a:cs typeface="Times New Roman" pitchFamily="18" charset="0"/>
            </a:rPr>
            <a:t>Depression</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as</a:t>
          </a:r>
          <a:r>
            <a:rPr lang="it-IT" sz="2000" kern="1200" dirty="0" smtClean="0">
              <a:latin typeface="Times New Roman" pitchFamily="18" charset="0"/>
              <a:cs typeface="Times New Roman" pitchFamily="18" charset="0"/>
            </a:rPr>
            <a:t> an </a:t>
          </a:r>
          <a:r>
            <a:rPr lang="it-IT" sz="2000" kern="1200" dirty="0" err="1" smtClean="0">
              <a:latin typeface="Times New Roman" pitchFamily="18" charset="0"/>
              <a:cs typeface="Times New Roman" pitchFamily="18" charset="0"/>
            </a:rPr>
            <a:t>affect</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reflects</a:t>
          </a:r>
          <a:r>
            <a:rPr lang="it-IT" sz="2000" kern="1200" dirty="0" smtClean="0">
              <a:latin typeface="Times New Roman" pitchFamily="18" charset="0"/>
              <a:cs typeface="Times New Roman" pitchFamily="18" charset="0"/>
            </a:rPr>
            <a:t> an </a:t>
          </a:r>
          <a:r>
            <a:rPr lang="it-IT" sz="2000" kern="1200" dirty="0" err="1" smtClean="0">
              <a:latin typeface="Times New Roman" pitchFamily="18" charset="0"/>
              <a:cs typeface="Times New Roman" pitchFamily="18" charset="0"/>
            </a:rPr>
            <a:t>individual’s</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momentary</a:t>
          </a:r>
          <a:r>
            <a:rPr lang="it-IT" sz="2000" kern="1200" dirty="0" smtClean="0">
              <a:latin typeface="Times New Roman" pitchFamily="18" charset="0"/>
              <a:cs typeface="Times New Roman" pitchFamily="18" charset="0"/>
            </a:rPr>
            <a:t> mood state </a:t>
          </a:r>
          <a:r>
            <a:rPr lang="it-IT" sz="2000" kern="1200" dirty="0" err="1" smtClean="0">
              <a:latin typeface="Times New Roman" pitchFamily="18" charset="0"/>
              <a:cs typeface="Times New Roman" pitchFamily="18" charset="0"/>
            </a:rPr>
            <a:t>as</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interaction</a:t>
          </a:r>
          <a:r>
            <a:rPr lang="it-IT" sz="2000" kern="1200" dirty="0" smtClean="0">
              <a:latin typeface="Times New Roman" pitchFamily="18" charset="0"/>
              <a:cs typeface="Times New Roman" pitchFamily="18" charset="0"/>
            </a:rPr>
            <a:t> with </a:t>
          </a:r>
          <a:r>
            <a:rPr lang="it-IT" sz="2000" kern="1200" dirty="0" err="1" smtClean="0">
              <a:latin typeface="Times New Roman" pitchFamily="18" charset="0"/>
              <a:cs typeface="Times New Roman" pitchFamily="18" charset="0"/>
            </a:rPr>
            <a:t>internal</a:t>
          </a:r>
          <a:r>
            <a:rPr lang="it-IT" sz="2000" kern="1200" dirty="0" smtClean="0">
              <a:latin typeface="Times New Roman" pitchFamily="18" charset="0"/>
              <a:cs typeface="Times New Roman" pitchFamily="18" charset="0"/>
            </a:rPr>
            <a:t> or </a:t>
          </a:r>
          <a:r>
            <a:rPr lang="it-IT" sz="2000" kern="1200" dirty="0" err="1" smtClean="0">
              <a:latin typeface="Times New Roman" pitchFamily="18" charset="0"/>
              <a:cs typeface="Times New Roman" pitchFamily="18" charset="0"/>
            </a:rPr>
            <a:t>external</a:t>
          </a:r>
          <a:r>
            <a:rPr lang="it-IT" sz="2000" kern="1200" dirty="0" smtClean="0">
              <a:latin typeface="Times New Roman" pitchFamily="18" charset="0"/>
              <a:cs typeface="Times New Roman" pitchFamily="18" charset="0"/>
            </a:rPr>
            <a:t> </a:t>
          </a:r>
          <a:r>
            <a:rPr lang="it-IT" sz="2000" kern="1200" dirty="0" err="1" smtClean="0">
              <a:latin typeface="Times New Roman" pitchFamily="18" charset="0"/>
              <a:cs typeface="Times New Roman" pitchFamily="18" charset="0"/>
            </a:rPr>
            <a:t>environment</a:t>
          </a:r>
          <a:endParaRPr lang="it-IT" sz="2000" kern="1200" dirty="0">
            <a:latin typeface="Times New Roman" pitchFamily="18" charset="0"/>
            <a:cs typeface="Times New Roman" pitchFamily="18" charset="0"/>
          </a:endParaRPr>
        </a:p>
      </dsp:txBody>
      <dsp:txXfrm>
        <a:off x="709268" y="1283789"/>
        <a:ext cx="6190629" cy="6948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0.11256</cdr:x>
      <cdr:y>0.57746</cdr:y>
    </cdr:from>
    <cdr:to>
      <cdr:x>0.72732</cdr:x>
      <cdr:y>0.57746</cdr:y>
    </cdr:to>
    <cdr:sp macro="" textlink="">
      <cdr:nvSpPr>
        <cdr:cNvPr id="4" name="Connettore 1 3"/>
        <cdr:cNvSpPr/>
      </cdr:nvSpPr>
      <cdr:spPr>
        <a:xfrm xmlns:a="http://schemas.openxmlformats.org/drawingml/2006/main" flipV="1">
          <a:off x="936104" y="2952328"/>
          <a:ext cx="5112568" cy="1"/>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9891A76-5896-4E4B-8629-63371637C2A9}" type="datetimeFigureOut">
              <a:rPr lang="it-IT" smtClean="0"/>
              <a:t>02/12/2016</a:t>
            </a:fld>
            <a:endParaRPr lang="it-IT"/>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C92C3FD-63A8-4230-B40D-998E5613422E}" type="slidenum">
              <a:rPr lang="it-IT" smtClean="0"/>
              <a:t>‹N›</a:t>
            </a:fld>
            <a:endParaRPr lang="it-IT"/>
          </a:p>
        </p:txBody>
      </p:sp>
    </p:spTree>
    <p:extLst>
      <p:ext uri="{BB962C8B-B14F-4D97-AF65-F5344CB8AC3E}">
        <p14:creationId xmlns:p14="http://schemas.microsoft.com/office/powerpoint/2010/main" val="83400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A314FC1-BE19-4F01-99DE-7B9C140A8696}" type="datetimeFigureOut">
              <a:rPr lang="en-US" smtClean="0"/>
              <a:t>12/2/2016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6E5A7F5-01F1-4FFC-BE8D-71A1C987BF15}" type="slidenum">
              <a:rPr lang="en-US" smtClean="0"/>
              <a:t>‹N›</a:t>
            </a:fld>
            <a:endParaRPr lang="en-US"/>
          </a:p>
        </p:txBody>
      </p:sp>
    </p:spTree>
    <p:extLst>
      <p:ext uri="{BB962C8B-B14F-4D97-AF65-F5344CB8AC3E}">
        <p14:creationId xmlns:p14="http://schemas.microsoft.com/office/powerpoint/2010/main" val="275318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5A7F5-01F1-4FFC-BE8D-71A1C987BF15}" type="slidenum">
              <a:rPr lang="en-US" smtClean="0"/>
              <a:t>2</a:t>
            </a:fld>
            <a:endParaRPr lang="en-US"/>
          </a:p>
        </p:txBody>
      </p:sp>
    </p:spTree>
    <p:extLst>
      <p:ext uri="{BB962C8B-B14F-4D97-AF65-F5344CB8AC3E}">
        <p14:creationId xmlns:p14="http://schemas.microsoft.com/office/powerpoint/2010/main" val="113440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Times New Roman" pitchFamily="18" charset="0"/>
                <a:cs typeface="Times New Roman" pitchFamily="18" charset="0"/>
              </a:rPr>
              <a:t>Evidenze contrastanti: non associazioni significative, associazioni positive (maggiore insight, maggiore depressione), associazioni negative (maggiore insight, minore depressione)</a:t>
            </a:r>
          </a:p>
          <a:p>
            <a:endParaRPr lang="it-IT" dirty="0" smtClean="0"/>
          </a:p>
          <a:p>
            <a:endParaRPr lang="it-IT" dirty="0" smtClean="0"/>
          </a:p>
          <a:p>
            <a:r>
              <a:rPr lang="it-IT" dirty="0" smtClean="0"/>
              <a:t>Per quantificare la relazione tra insight e depressione abbiamo condotto una revisione sistematica</a:t>
            </a:r>
            <a:r>
              <a:rPr lang="it-IT" baseline="0" dirty="0" smtClean="0"/>
              <a:t> della letteratura con metanalisi , includendo circa 60studi che riportavano una correlazione tra misure di insight e di depressione</a:t>
            </a:r>
            <a:endParaRPr lang="it-IT" dirty="0"/>
          </a:p>
        </p:txBody>
      </p:sp>
      <p:sp>
        <p:nvSpPr>
          <p:cNvPr id="4" name="Segnaposto numero diapositiva 3"/>
          <p:cNvSpPr>
            <a:spLocks noGrp="1"/>
          </p:cNvSpPr>
          <p:nvPr>
            <p:ph type="sldNum" sz="quarter" idx="10"/>
          </p:nvPr>
        </p:nvSpPr>
        <p:spPr/>
        <p:txBody>
          <a:bodyPr/>
          <a:lstStyle/>
          <a:p>
            <a:fld id="{8D60CA16-8578-4BA8-8484-DE7518F02CC2}" type="slidenum">
              <a:rPr lang="it-IT" smtClean="0"/>
              <a:pPr/>
              <a:t>29</a:t>
            </a:fld>
            <a:endParaRPr lang="it-IT"/>
          </a:p>
        </p:txBody>
      </p:sp>
    </p:spTree>
    <p:extLst>
      <p:ext uri="{BB962C8B-B14F-4D97-AF65-F5344CB8AC3E}">
        <p14:creationId xmlns:p14="http://schemas.microsoft.com/office/powerpoint/2010/main" val="196867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Risparmio anche qui i dettagli metodologici, ma sottolineo che Il campione è stato valutato in fase di stabilizzazione clinica, </a:t>
            </a:r>
          </a:p>
          <a:p>
            <a:r>
              <a:rPr lang="it-IT" baseline="0" dirty="0" smtClean="0"/>
              <a:t>Circa il 9% dei pazienti riferiva ideazione suicidiaria, e il 40% aveva un punteggio alla Calgary di 7 o più cioè soffriva di sintomi depressivi clinicamente significativi</a:t>
            </a:r>
          </a:p>
        </p:txBody>
      </p:sp>
      <p:sp>
        <p:nvSpPr>
          <p:cNvPr id="4" name="Segnaposto numero diapositiva 3"/>
          <p:cNvSpPr>
            <a:spLocks noGrp="1"/>
          </p:cNvSpPr>
          <p:nvPr>
            <p:ph type="sldNum" sz="quarter" idx="10"/>
          </p:nvPr>
        </p:nvSpPr>
        <p:spPr/>
        <p:txBody>
          <a:bodyPr/>
          <a:lstStyle/>
          <a:p>
            <a:fld id="{8D60CA16-8578-4BA8-8484-DE7518F02CC2}" type="slidenum">
              <a:rPr lang="it-IT" smtClean="0"/>
              <a:pPr/>
              <a:t>31</a:t>
            </a:fld>
            <a:endParaRPr lang="it-IT"/>
          </a:p>
        </p:txBody>
      </p:sp>
    </p:spTree>
    <p:extLst>
      <p:ext uri="{BB962C8B-B14F-4D97-AF65-F5344CB8AC3E}">
        <p14:creationId xmlns:p14="http://schemas.microsoft.com/office/powerpoint/2010/main" val="28423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In effetti abbiamo riscontrato,</a:t>
            </a:r>
            <a:r>
              <a:rPr lang="it-IT" baseline="0" dirty="0" smtClean="0"/>
              <a:t> come tanti altri studi, che i pazienti con maggiori livelli di insight erano anche quelli maggiormente depressi. Analisi di correlazione.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Tra le diverse dimensioni dell’insight (misurato con SUMD) non è l’insight su avere una malattia mentale, non è l’insight sugli effetti delle </a:t>
            </a:r>
            <a:r>
              <a:rPr lang="it-IT" baseline="0" dirty="0" err="1" smtClean="0"/>
              <a:t>tp</a:t>
            </a:r>
            <a:r>
              <a:rPr lang="it-IT" baseline="0" dirty="0" smtClean="0"/>
              <a:t>, non è l’insight sulle conseguenze sociali di avere un disturbo, ma è l’insight specifico sui diversi sintomi a correlare con la depressione.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Cioè coloro che comprendono maggiormente la natura patologica delle allucinazioni o dei deliri sono più depressi.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effectLst/>
                <a:latin typeface="+mn-lt"/>
                <a:ea typeface="+mn-ea"/>
                <a:cs typeface="+mn-cs"/>
              </a:rPr>
              <a:t>Specific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symptoms</a:t>
            </a:r>
            <a:r>
              <a:rPr lang="it-IT" sz="1200" kern="1200" dirty="0" smtClean="0">
                <a:solidFill>
                  <a:schemeClr val="tx1"/>
                </a:solidFill>
                <a:effectLst/>
                <a:latin typeface="+mn-lt"/>
                <a:ea typeface="+mn-ea"/>
                <a:cs typeface="+mn-cs"/>
              </a:rPr>
              <a:t> è il punteggio relativo</a:t>
            </a:r>
            <a:r>
              <a:rPr lang="it-IT" sz="1200" kern="1200" baseline="0" dirty="0" smtClean="0">
                <a:solidFill>
                  <a:schemeClr val="tx1"/>
                </a:solidFill>
                <a:effectLst/>
                <a:latin typeface="+mn-lt"/>
                <a:ea typeface="+mn-ea"/>
                <a:cs typeface="+mn-cs"/>
              </a:rPr>
              <a:t> al</a:t>
            </a:r>
            <a:r>
              <a:rPr lang="it-IT" sz="1200" kern="1200" dirty="0" smtClean="0">
                <a:solidFill>
                  <a:schemeClr val="tx1"/>
                </a:solidFill>
                <a:effectLst/>
                <a:latin typeface="+mn-lt"/>
                <a:ea typeface="+mn-ea"/>
                <a:cs typeface="+mn-cs"/>
              </a:rPr>
              <a:t>l’insight rispetto ai sintomi: è la media dei punteggi dell’insight che si attribuiscono a ciascun sintomo nell’intervista del </a:t>
            </a:r>
            <a:r>
              <a:rPr lang="it-IT" sz="1200" kern="1200" dirty="0" err="1" smtClean="0">
                <a:solidFill>
                  <a:schemeClr val="tx1"/>
                </a:solidFill>
                <a:effectLst/>
                <a:latin typeface="+mn-lt"/>
                <a:ea typeface="+mn-ea"/>
                <a:cs typeface="+mn-cs"/>
              </a:rPr>
              <a:t>pz</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a:t>
            </a:r>
          </a:p>
          <a:p>
            <a:r>
              <a:rPr lang="it-IT" sz="1200" kern="1200" dirty="0" err="1" smtClean="0">
                <a:solidFill>
                  <a:schemeClr val="tx1"/>
                </a:solidFill>
                <a:effectLst/>
                <a:latin typeface="+mn-lt"/>
                <a:ea typeface="+mn-ea"/>
                <a:cs typeface="+mn-cs"/>
              </a:rPr>
              <a:t>Unawareness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mental</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disorder</a:t>
            </a:r>
            <a:r>
              <a:rPr lang="it-IT" sz="1200" kern="1200" dirty="0" smtClean="0">
                <a:solidFill>
                  <a:schemeClr val="tx1"/>
                </a:solidFill>
                <a:effectLst/>
                <a:latin typeface="+mn-lt"/>
                <a:ea typeface="+mn-ea"/>
                <a:cs typeface="+mn-cs"/>
              </a:rPr>
              <a:t> invece indica l’</a:t>
            </a:r>
            <a:r>
              <a:rPr lang="it-IT" sz="1200" kern="1200" dirty="0" err="1" smtClean="0">
                <a:solidFill>
                  <a:schemeClr val="tx1"/>
                </a:solidFill>
                <a:effectLst/>
                <a:latin typeface="+mn-lt"/>
                <a:ea typeface="+mn-ea"/>
                <a:cs typeface="+mn-cs"/>
              </a:rPr>
              <a:t>insight</a:t>
            </a:r>
            <a:r>
              <a:rPr lang="it-IT" sz="1200" kern="1200" dirty="0" smtClean="0">
                <a:solidFill>
                  <a:schemeClr val="tx1"/>
                </a:solidFill>
                <a:effectLst/>
                <a:latin typeface="+mn-lt"/>
                <a:ea typeface="+mn-ea"/>
                <a:cs typeface="+mn-cs"/>
              </a:rPr>
              <a:t> di avere un disturbo mentale: questo non correla con la </a:t>
            </a:r>
            <a:r>
              <a:rPr lang="it-IT" sz="1200" kern="1200" dirty="0" err="1" smtClean="0">
                <a:solidFill>
                  <a:schemeClr val="tx1"/>
                </a:solidFill>
                <a:effectLst/>
                <a:latin typeface="+mn-lt"/>
                <a:ea typeface="+mn-ea"/>
                <a:cs typeface="+mn-cs"/>
              </a:rPr>
              <a:t>dep</a:t>
            </a:r>
            <a:r>
              <a:rPr lang="it-IT" sz="1200" kern="1200" dirty="0" smtClean="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8D60CA16-8578-4BA8-8484-DE7518F02CC2}" type="slidenum">
              <a:rPr lang="it-IT" smtClean="0"/>
              <a:pPr/>
              <a:t>32</a:t>
            </a:fld>
            <a:endParaRPr lang="it-IT"/>
          </a:p>
        </p:txBody>
      </p:sp>
    </p:spTree>
    <p:extLst>
      <p:ext uri="{BB962C8B-B14F-4D97-AF65-F5344CB8AC3E}">
        <p14:creationId xmlns:p14="http://schemas.microsoft.com/office/powerpoint/2010/main" val="95017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Come fattori confondenti</a:t>
            </a:r>
            <a:r>
              <a:rPr lang="it-IT" baseline="0" dirty="0" smtClean="0"/>
              <a:t> sono stati selezionati quelli che si associavano sia con la depressione che con insight da una lista valutata secondo ipotesi a priori (sociodemografici, clinici, EPS, ecc.)</a:t>
            </a:r>
            <a:endParaRPr lang="it-IT" dirty="0" smtClean="0"/>
          </a:p>
          <a:p>
            <a:r>
              <a:rPr lang="it-IT" dirty="0" smtClean="0"/>
              <a:t>l’importanza dell’insight aumentava ancora, e diventava un fattore in grado di spiegare</a:t>
            </a:r>
            <a:r>
              <a:rPr lang="it-IT" baseline="0" dirty="0" smtClean="0"/>
              <a:t> circa un terzo della variabilità dei sintomi depressivi</a:t>
            </a:r>
          </a:p>
          <a:p>
            <a:r>
              <a:rPr lang="it-IT" baseline="0" dirty="0" smtClean="0"/>
              <a:t>Si passa dal 13% della varianza spiegata al 24% (punteggi Calgary, cioè severità sintomatologia depressiva)</a:t>
            </a:r>
          </a:p>
        </p:txBody>
      </p:sp>
      <p:sp>
        <p:nvSpPr>
          <p:cNvPr id="4" name="Segnaposto numero diapositiva 3"/>
          <p:cNvSpPr>
            <a:spLocks noGrp="1"/>
          </p:cNvSpPr>
          <p:nvPr>
            <p:ph type="sldNum" sz="quarter" idx="10"/>
          </p:nvPr>
        </p:nvSpPr>
        <p:spPr/>
        <p:txBody>
          <a:bodyPr/>
          <a:lstStyle/>
          <a:p>
            <a:fld id="{8D60CA16-8578-4BA8-8484-DE7518F02CC2}" type="slidenum">
              <a:rPr lang="it-IT" smtClean="0"/>
              <a:pPr/>
              <a:t>33</a:t>
            </a:fld>
            <a:endParaRPr lang="it-IT"/>
          </a:p>
        </p:txBody>
      </p:sp>
    </p:spTree>
    <p:extLst>
      <p:ext uri="{BB962C8B-B14F-4D97-AF65-F5344CB8AC3E}">
        <p14:creationId xmlns:p14="http://schemas.microsoft.com/office/powerpoint/2010/main" val="261401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Moderatore: fattore</a:t>
            </a:r>
            <a:r>
              <a:rPr lang="it-IT" baseline="0" dirty="0" smtClean="0"/>
              <a:t> che influisce sulla associazione tra altri due fattori</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Abbiamo esplorato quali fattori potessero condizionare la relazione tra insight</a:t>
            </a:r>
            <a:r>
              <a:rPr lang="it-IT" baseline="0" dirty="0" smtClean="0"/>
              <a:t> e depressione, aumentandola o diminuendone la forza.</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Dato abbastanza intuitivo, ma finora non indagato, Abbiamo riscontrato che tra i pazienti con malattia meno severa, avere un insight maggiore non rende particolarmente depressi. Al contrario, tra i </a:t>
            </a:r>
            <a:r>
              <a:rPr lang="it-IT" baseline="0" dirty="0" err="1" smtClean="0"/>
              <a:t>pz</a:t>
            </a:r>
            <a:r>
              <a:rPr lang="it-IT" baseline="0" dirty="0" smtClean="0"/>
              <a:t> gravi, gli stessi livelli di insight si associavano ad alti livelli di depressione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La severità del quadro clinico (il punteggio </a:t>
            </a:r>
            <a:r>
              <a:rPr lang="it-IT" baseline="0" dirty="0" err="1" smtClean="0"/>
              <a:t>panss</a:t>
            </a:r>
            <a:r>
              <a:rPr lang="it-IT" baseline="0" dirty="0" smtClean="0"/>
              <a:t>) sembra avere un ruolo di amplificazione: a parità di livelli di insight, quelli con sintomi più severi avevano maggiori probabilità di essere depressi, quello che chiamiamo un effetto di moderazione.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8D60CA16-8578-4BA8-8484-DE7518F02CC2}" type="slidenum">
              <a:rPr lang="it-IT" smtClean="0"/>
              <a:pPr/>
              <a:t>34</a:t>
            </a:fld>
            <a:endParaRPr lang="it-IT"/>
          </a:p>
        </p:txBody>
      </p:sp>
    </p:spTree>
    <p:extLst>
      <p:ext uri="{BB962C8B-B14F-4D97-AF65-F5344CB8AC3E}">
        <p14:creationId xmlns:p14="http://schemas.microsoft.com/office/powerpoint/2010/main" val="286951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Dati</a:t>
            </a:r>
            <a:r>
              <a:rPr lang="it-IT" baseline="0" dirty="0" smtClean="0"/>
              <a:t> insight suicidio: il grafico a torta indica la prevalenza di ideazione suicidiaria 19% lieve, 9% </a:t>
            </a:r>
            <a:r>
              <a:rPr lang="it-IT" baseline="0" dirty="0" err="1" smtClean="0"/>
              <a:t>mod-grave</a:t>
            </a:r>
            <a:endParaRPr lang="it-IT" baseline="0" dirty="0" smtClean="0"/>
          </a:p>
          <a:p>
            <a:r>
              <a:rPr lang="it-IT" baseline="0" dirty="0" smtClean="0"/>
              <a:t>Aggiustando per </a:t>
            </a:r>
            <a:r>
              <a:rPr lang="it-IT" sz="1200" dirty="0" smtClean="0">
                <a:latin typeface="Times New Roman" pitchFamily="18" charset="0"/>
                <a:cs typeface="Times New Roman" pitchFamily="18" charset="0"/>
              </a:rPr>
              <a:t>severità del disturbo ,  dimensione dell’eccitamento e per i livelli di </a:t>
            </a:r>
            <a:r>
              <a:rPr lang="it-IT" sz="1200" dirty="0" err="1" smtClean="0">
                <a:latin typeface="Times New Roman" pitchFamily="18" charset="0"/>
                <a:cs typeface="Times New Roman" pitchFamily="18" charset="0"/>
              </a:rPr>
              <a:t>avolizione</a:t>
            </a:r>
            <a:r>
              <a:rPr lang="it-IT" sz="1200" dirty="0" smtClean="0">
                <a:latin typeface="Times New Roman" pitchFamily="18" charset="0"/>
                <a:cs typeface="Times New Roman" pitchFamily="18" charset="0"/>
              </a:rPr>
              <a:t> (</a:t>
            </a:r>
            <a:r>
              <a:rPr lang="it-IT" sz="1200" i="1" dirty="0" smtClean="0">
                <a:latin typeface="Times New Roman" pitchFamily="18" charset="0"/>
                <a:cs typeface="Times New Roman" pitchFamily="18" charset="0"/>
              </a:rPr>
              <a:t>p=0.08</a:t>
            </a:r>
            <a:r>
              <a:rPr lang="it-IT" sz="1200" dirty="0" smtClean="0">
                <a:latin typeface="Times New Roman" pitchFamily="18" charset="0"/>
                <a:cs typeface="Times New Roman" pitchFamily="18" charset="0"/>
              </a:rPr>
              <a:t>), riemergeva</a:t>
            </a:r>
            <a:r>
              <a:rPr lang="it-IT" sz="1200" baseline="0" dirty="0" smtClean="0">
                <a:latin typeface="Times New Roman" pitchFamily="18" charset="0"/>
                <a:cs typeface="Times New Roman" pitchFamily="18" charset="0"/>
              </a:rPr>
              <a:t> una associazione significativa tra insight ed ideazione suicidiaria. </a:t>
            </a:r>
          </a:p>
          <a:p>
            <a:r>
              <a:rPr lang="it-IT" sz="1200" baseline="0" dirty="0" smtClean="0">
                <a:latin typeface="Times New Roman" pitchFamily="18" charset="0"/>
                <a:cs typeface="Times New Roman" pitchFamily="18" charset="0"/>
              </a:rPr>
              <a:t>Cioè tanto migliore era l’insight, tanto era più probabile la presenza di ideazione suicidiaria, lieve/</a:t>
            </a:r>
            <a:r>
              <a:rPr lang="it-IT" sz="1200" baseline="0" dirty="0" err="1" smtClean="0">
                <a:latin typeface="Times New Roman" pitchFamily="18" charset="0"/>
                <a:cs typeface="Times New Roman" pitchFamily="18" charset="0"/>
              </a:rPr>
              <a:t>mod</a:t>
            </a:r>
            <a:r>
              <a:rPr lang="it-IT" sz="1200" baseline="0" dirty="0" smtClean="0">
                <a:latin typeface="Times New Roman" pitchFamily="18" charset="0"/>
                <a:cs typeface="Times New Roman" pitchFamily="18" charset="0"/>
              </a:rPr>
              <a:t>/grave</a:t>
            </a:r>
          </a:p>
          <a:p>
            <a:endParaRPr lang="it-IT" sz="1200" baseline="0" dirty="0" smtClean="0">
              <a:latin typeface="Times New Roman" pitchFamily="18" charset="0"/>
              <a:cs typeface="Times New Roman" pitchFamily="18" charset="0"/>
            </a:endParaRPr>
          </a:p>
          <a:p>
            <a:endParaRPr lang="it-IT" dirty="0"/>
          </a:p>
        </p:txBody>
      </p:sp>
      <p:sp>
        <p:nvSpPr>
          <p:cNvPr id="4" name="Segnaposto numero diapositiva 3"/>
          <p:cNvSpPr>
            <a:spLocks noGrp="1"/>
          </p:cNvSpPr>
          <p:nvPr>
            <p:ph type="sldNum" sz="quarter" idx="10"/>
          </p:nvPr>
        </p:nvSpPr>
        <p:spPr/>
        <p:txBody>
          <a:bodyPr/>
          <a:lstStyle/>
          <a:p>
            <a:fld id="{8D60CA16-8578-4BA8-8484-DE7518F02CC2}" type="slidenum">
              <a:rPr lang="it-IT" smtClean="0"/>
              <a:pPr/>
              <a:t>35</a:t>
            </a:fld>
            <a:endParaRPr lang="it-IT"/>
          </a:p>
        </p:txBody>
      </p:sp>
    </p:spTree>
    <p:extLst>
      <p:ext uri="{BB962C8B-B14F-4D97-AF65-F5344CB8AC3E}">
        <p14:creationId xmlns:p14="http://schemas.microsoft.com/office/powerpoint/2010/main" val="360478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Infine anche il rapporto con i servizi di salute mentale sembrano giocare un</a:t>
            </a:r>
            <a:r>
              <a:rPr lang="it-IT" baseline="0" dirty="0" smtClean="0"/>
              <a:t> ruolo analogo (qui c’è trend statistico p=0.07)</a:t>
            </a:r>
          </a:p>
          <a:p>
            <a:r>
              <a:rPr lang="it-IT" baseline="0" dirty="0" smtClean="0"/>
              <a:t>Coloro che hanno un buon rapporto con i servizi, anche se hanno buon insight, non si deprimono tanto</a:t>
            </a:r>
            <a:endParaRPr lang="it-IT" dirty="0"/>
          </a:p>
        </p:txBody>
      </p:sp>
      <p:sp>
        <p:nvSpPr>
          <p:cNvPr id="4" name="Segnaposto numero diapositiva 3"/>
          <p:cNvSpPr>
            <a:spLocks noGrp="1"/>
          </p:cNvSpPr>
          <p:nvPr>
            <p:ph type="sldNum" sz="quarter" idx="10"/>
          </p:nvPr>
        </p:nvSpPr>
        <p:spPr/>
        <p:txBody>
          <a:bodyPr/>
          <a:lstStyle/>
          <a:p>
            <a:fld id="{8D60CA16-8578-4BA8-8484-DE7518F02CC2}" type="slidenum">
              <a:rPr lang="it-IT" smtClean="0"/>
              <a:pPr/>
              <a:t>36</a:t>
            </a:fld>
            <a:endParaRPr lang="it-IT"/>
          </a:p>
        </p:txBody>
      </p:sp>
    </p:spTree>
    <p:extLst>
      <p:ext uri="{BB962C8B-B14F-4D97-AF65-F5344CB8AC3E}">
        <p14:creationId xmlns:p14="http://schemas.microsoft.com/office/powerpoint/2010/main" val="132666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ChangeArrowheads="1"/>
          </p:cNvSpPr>
          <p:nvPr/>
        </p:nvSpPr>
        <p:spPr bwMode="auto">
          <a:xfrm>
            <a:off x="3846513" y="9431338"/>
            <a:ext cx="29511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00100" eaLnBrk="0" hangingPunct="0">
              <a:spcBef>
                <a:spcPct val="30000"/>
              </a:spcBef>
              <a:defRPr sz="1200">
                <a:solidFill>
                  <a:schemeClr val="tx1"/>
                </a:solidFill>
                <a:latin typeface="Arial" pitchFamily="34" charset="0"/>
                <a:cs typeface="Arial" pitchFamily="34" charset="0"/>
              </a:defRPr>
            </a:lvl1pPr>
            <a:lvl2pPr marL="742950" indent="-285750" defTabSz="800100" eaLnBrk="0" hangingPunct="0">
              <a:spcBef>
                <a:spcPct val="30000"/>
              </a:spcBef>
              <a:defRPr sz="1200">
                <a:solidFill>
                  <a:schemeClr val="tx1"/>
                </a:solidFill>
                <a:latin typeface="Arial" pitchFamily="34" charset="0"/>
                <a:cs typeface="Arial" pitchFamily="34" charset="0"/>
              </a:defRPr>
            </a:lvl2pPr>
            <a:lvl3pPr marL="1143000" indent="-228600" defTabSz="800100" eaLnBrk="0" hangingPunct="0">
              <a:spcBef>
                <a:spcPct val="30000"/>
              </a:spcBef>
              <a:defRPr sz="1200">
                <a:solidFill>
                  <a:schemeClr val="tx1"/>
                </a:solidFill>
                <a:latin typeface="Arial" pitchFamily="34" charset="0"/>
                <a:cs typeface="Arial" pitchFamily="34" charset="0"/>
              </a:defRPr>
            </a:lvl3pPr>
            <a:lvl4pPr marL="1600200" indent="-228600" defTabSz="800100" eaLnBrk="0" hangingPunct="0">
              <a:spcBef>
                <a:spcPct val="30000"/>
              </a:spcBef>
              <a:defRPr sz="1200">
                <a:solidFill>
                  <a:schemeClr val="tx1"/>
                </a:solidFill>
                <a:latin typeface="Arial" pitchFamily="34" charset="0"/>
                <a:cs typeface="Arial" pitchFamily="34" charset="0"/>
              </a:defRPr>
            </a:lvl4pPr>
            <a:lvl5pPr marL="2057400" indent="-228600" defTabSz="800100" eaLnBrk="0" hangingPunct="0">
              <a:spcBef>
                <a:spcPct val="30000"/>
              </a:spcBef>
              <a:defRPr sz="1200">
                <a:solidFill>
                  <a:schemeClr val="tx1"/>
                </a:solidFill>
                <a:latin typeface="Arial" pitchFamily="34" charset="0"/>
                <a:cs typeface="Arial" pitchFamily="34" charset="0"/>
              </a:defRPr>
            </a:lvl5pPr>
            <a:lvl6pPr marL="2514600" indent="-228600" defTabSz="8001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8001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8001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8001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D4D649B1-8B89-457C-8C6D-51B36C9849A5}" type="slidenum">
              <a:rPr lang="it-IT" altLang="it-IT" sz="1800">
                <a:solidFill>
                  <a:srgbClr val="000000"/>
                </a:solidFill>
                <a:latin typeface="Verdana" pitchFamily="34" charset="0"/>
                <a:ea typeface="MS PGothic" pitchFamily="34" charset="-128"/>
              </a:rPr>
              <a:pPr algn="r" eaLnBrk="1" hangingPunct="1">
                <a:spcBef>
                  <a:spcPct val="0"/>
                </a:spcBef>
              </a:pPr>
              <a:t>37</a:t>
            </a:fld>
            <a:endParaRPr lang="en-GB" altLang="it-IT">
              <a:solidFill>
                <a:srgbClr val="000000"/>
              </a:solidFill>
              <a:latin typeface="Times New Roman" pitchFamily="18" charset="0"/>
              <a:ea typeface="Andale Sans UI"/>
              <a:cs typeface="Tahoma" pitchFamily="34" charset="0"/>
            </a:endParaRPr>
          </a:p>
        </p:txBody>
      </p:sp>
      <p:sp>
        <p:nvSpPr>
          <p:cNvPr id="90115" name="Rectangle 2"/>
          <p:cNvSpPr>
            <a:spLocks noGrp="1" noRot="1" noChangeAspect="1" noTextEdit="1"/>
          </p:cNvSpPr>
          <p:nvPr>
            <p:ph type="sldImg"/>
          </p:nvPr>
        </p:nvSpPr>
        <p:spPr bwMode="auto">
          <a:xfrm>
            <a:off x="925513" y="750888"/>
            <a:ext cx="4946650" cy="3709987"/>
          </a:xfrm>
          <a:solidFill>
            <a:srgbClr val="4F81BD"/>
          </a:solidFill>
          <a:ln w="25557">
            <a:solidFill>
              <a:srgbClr val="385D8A"/>
            </a:solidFill>
            <a:miter lim="800000"/>
            <a:headEnd/>
            <a:tailEnd/>
          </a:ln>
        </p:spPr>
      </p:sp>
      <p:sp>
        <p:nvSpPr>
          <p:cNvPr id="90116" name="Rectangle 3"/>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it-IT" sz="1400" b="1" smtClean="0"/>
              <a:t>Until now </a:t>
            </a:r>
            <a:r>
              <a:rPr lang="en-GB" altLang="it-IT" sz="1400" b="1" u="sng" smtClean="0"/>
              <a:t>9 open studies</a:t>
            </a:r>
            <a:r>
              <a:rPr lang="en-GB" altLang="it-IT" sz="1400" b="1" smtClean="0"/>
              <a:t> with 130 treated patients are available.</a:t>
            </a:r>
          </a:p>
          <a:p>
            <a:r>
              <a:rPr lang="en-GB" altLang="it-IT" sz="1400" b="1" smtClean="0"/>
              <a:t>In all studies olanzapine ameliorated psychoses</a:t>
            </a:r>
          </a:p>
          <a:p>
            <a:r>
              <a:rPr lang="en-GB" altLang="it-IT" sz="1400" b="1" smtClean="0"/>
              <a:t>but 60% of responsive patients also demonstrate</a:t>
            </a:r>
          </a:p>
          <a:p>
            <a:r>
              <a:rPr lang="en-GB" altLang="it-IT" sz="1400" b="1" smtClean="0"/>
              <a:t>a negative dose-related effect on motor function.</a:t>
            </a:r>
          </a:p>
          <a:p>
            <a:r>
              <a:rPr lang="en-GB" altLang="it-IT" sz="1400" b="1" smtClean="0"/>
              <a:t>The critical aspect is concerning the dosage and the titration:</a:t>
            </a:r>
          </a:p>
          <a:p>
            <a:r>
              <a:rPr lang="en-GB" altLang="it-IT" sz="1400" b="1" u="sng" smtClean="0">
                <a:solidFill>
                  <a:srgbClr val="1F497D"/>
                </a:solidFill>
              </a:rPr>
              <a:t>doses of olanzapine </a:t>
            </a:r>
            <a:r>
              <a:rPr lang="en-GB" altLang="it-IT" sz="1400" b="1" smtClean="0">
                <a:solidFill>
                  <a:srgbClr val="1F497D"/>
                </a:solidFill>
              </a:rPr>
              <a:t>in people with parkinson and psychoses</a:t>
            </a:r>
          </a:p>
          <a:p>
            <a:r>
              <a:rPr lang="en-GB" altLang="it-IT" sz="1400" b="1" smtClean="0">
                <a:solidFill>
                  <a:srgbClr val="1F497D"/>
                </a:solidFill>
              </a:rPr>
              <a:t>must be </a:t>
            </a:r>
            <a:r>
              <a:rPr lang="en-GB" altLang="it-IT" sz="1400" b="1" u="sng" smtClean="0">
                <a:solidFill>
                  <a:srgbClr val="1F497D"/>
                </a:solidFill>
              </a:rPr>
              <a:t>very low</a:t>
            </a:r>
            <a:r>
              <a:rPr lang="en-GB" altLang="it-IT" sz="1400" b="1" smtClean="0">
                <a:solidFill>
                  <a:srgbClr val="1F497D"/>
                </a:solidFill>
              </a:rPr>
              <a:t>, in average from 2,5 to 5 mg</a:t>
            </a:r>
          </a:p>
          <a:p>
            <a:r>
              <a:rPr lang="en-GB" altLang="it-IT" sz="1400" b="1" smtClean="0">
                <a:solidFill>
                  <a:srgbClr val="1F497D"/>
                </a:solidFill>
              </a:rPr>
              <a:t>and more trials with such dosages are </a:t>
            </a:r>
            <a:r>
              <a:rPr lang="en-GB" altLang="it-IT" sz="1400" b="1" u="sng" smtClean="0">
                <a:solidFill>
                  <a:srgbClr val="1F497D"/>
                </a:solidFill>
              </a:rPr>
              <a:t>needed.</a:t>
            </a:r>
          </a:p>
          <a:p>
            <a:r>
              <a:rPr lang="en-GB" altLang="it-IT" sz="1400" b="1" u="sng" smtClean="0">
                <a:solidFill>
                  <a:srgbClr val="1F497D"/>
                </a:solidFill>
              </a:rPr>
              <a:t>A positive action</a:t>
            </a:r>
            <a:r>
              <a:rPr lang="en-GB" altLang="it-IT" sz="1400" b="1" smtClean="0">
                <a:solidFill>
                  <a:srgbClr val="1F497D"/>
                </a:solidFill>
              </a:rPr>
              <a:t> on mood and sleep</a:t>
            </a:r>
          </a:p>
          <a:p>
            <a:r>
              <a:rPr lang="en-GB" altLang="it-IT" sz="1400" b="1" smtClean="0">
                <a:solidFill>
                  <a:srgbClr val="1F497D"/>
                </a:solidFill>
              </a:rPr>
              <a:t>are particularly interesting in this population</a:t>
            </a:r>
          </a:p>
          <a:p>
            <a:r>
              <a:rPr lang="en-GB" altLang="it-IT" sz="1400" b="1" smtClean="0">
                <a:solidFill>
                  <a:srgbClr val="1F497D"/>
                </a:solidFill>
              </a:rPr>
              <a:t>for concomitant depression and impaired sleep.</a:t>
            </a:r>
          </a:p>
          <a:p>
            <a:endParaRPr lang="en-GB" altLang="it-IT" sz="1400" b="1" smtClean="0">
              <a:solidFill>
                <a:srgbClr val="1F497D"/>
              </a:solidFill>
            </a:endParaRPr>
          </a:p>
        </p:txBody>
      </p:sp>
    </p:spTree>
    <p:extLst>
      <p:ext uri="{BB962C8B-B14F-4D97-AF65-F5344CB8AC3E}">
        <p14:creationId xmlns:p14="http://schemas.microsoft.com/office/powerpoint/2010/main" val="226625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917575" y="744538"/>
            <a:ext cx="4962525" cy="3722687"/>
          </a:xfrm>
          <a:ln/>
        </p:spPr>
      </p:sp>
      <p:sp>
        <p:nvSpPr>
          <p:cNvPr id="141315" name="Notes Placeholder 2"/>
          <p:cNvSpPr>
            <a:spLocks noGrp="1"/>
          </p:cNvSpPr>
          <p:nvPr>
            <p:ph type="body" idx="1"/>
          </p:nvPr>
        </p:nvSpPr>
        <p:spPr>
          <a:noFill/>
        </p:spPr>
        <p:txBody>
          <a:bodyPr/>
          <a:lstStyle/>
          <a:p>
            <a:endParaRPr lang="en-GB" altLang="en-US" smtClean="0">
              <a:latin typeface="Arial" pitchFamily="34" charset="0"/>
            </a:endParaRPr>
          </a:p>
        </p:txBody>
      </p:sp>
      <p:sp>
        <p:nvSpPr>
          <p:cNvPr id="141316" name="Slide Number Placeholder 3"/>
          <p:cNvSpPr>
            <a:spLocks noGrp="1"/>
          </p:cNvSpPr>
          <p:nvPr>
            <p:ph type="sldNum" sz="quarter" idx="4294967295"/>
          </p:nvPr>
        </p:nvSpPr>
        <p:spPr bwMode="auto">
          <a:xfrm>
            <a:off x="3850443" y="9431476"/>
            <a:ext cx="2945659" cy="495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6FA9D7-F7B8-40E1-919A-F55C741272F3}" type="slidenum">
              <a:rPr lang="en-GB" altLang="en-US"/>
              <a:pPr/>
              <a:t>42</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919163" y="762000"/>
            <a:ext cx="4959350" cy="3719513"/>
          </a:xfrm>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This slide has been written and collated by the speaker, Prof Nasrallah 2009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Symptom severity: </a:t>
            </a:r>
          </a:p>
          <a:p>
            <a:r>
              <a:rPr lang="en-US" altLang="it-IT" smtClean="0"/>
              <a:t>0, </a:t>
            </a:r>
            <a:r>
              <a:rPr lang="it-IT" altLang="it-IT" smtClean="0"/>
              <a:t>psychiatric symptoms absent; </a:t>
            </a:r>
          </a:p>
          <a:p>
            <a:r>
              <a:rPr lang="it-IT" altLang="it-IT" smtClean="0"/>
              <a:t>1, psychiatric symptoms </a:t>
            </a:r>
            <a:r>
              <a:rPr lang="en-US" altLang="it-IT" smtClean="0"/>
              <a:t>present, but no intervention other than counselling; </a:t>
            </a:r>
          </a:p>
          <a:p>
            <a:r>
              <a:rPr lang="en-US" altLang="it-IT" smtClean="0"/>
              <a:t>2, verifiable psychotic episode, but no hospitalization ; </a:t>
            </a:r>
          </a:p>
          <a:p>
            <a:r>
              <a:rPr lang="en-US" altLang="it-IT" smtClean="0"/>
              <a:t>3, hospitalization due to mental </a:t>
            </a:r>
            <a:r>
              <a:rPr lang="it-IT" altLang="it-IT" smtClean="0"/>
              <a:t>illness.</a:t>
            </a:r>
            <a:endParaRPr lang="en-US" altLang="it-IT" smtClean="0"/>
          </a:p>
        </p:txBody>
      </p:sp>
      <p:sp>
        <p:nvSpPr>
          <p:cNvPr id="931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DE45DE4-4532-456B-9368-B58705CF3E3B}" type="slidenum">
              <a:rPr lang="it-IT" altLang="it-IT" sz="900"/>
              <a:pPr eaLnBrk="1" hangingPunct="1">
                <a:spcBef>
                  <a:spcPct val="0"/>
                </a:spcBef>
              </a:pPr>
              <a:t>3</a:t>
            </a:fld>
            <a:endParaRPr lang="it-IT" altLang="it-IT" sz="900"/>
          </a:p>
        </p:txBody>
      </p:sp>
    </p:spTree>
    <p:extLst>
      <p:ext uri="{BB962C8B-B14F-4D97-AF65-F5344CB8AC3E}">
        <p14:creationId xmlns:p14="http://schemas.microsoft.com/office/powerpoint/2010/main" val="2548973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Mean antipsychotic dose (mg in chlorpromazine equivalents) and proportion (%) of antipsychotic use during ten-year follow-up after onset of illness. Lines are smoothed using 5-month moving averages. </a:t>
            </a:r>
            <a:endParaRPr lang="en-US" dirty="0"/>
          </a:p>
        </p:txBody>
      </p:sp>
      <p:sp>
        <p:nvSpPr>
          <p:cNvPr id="4" name="Slide Number Placeholder 3"/>
          <p:cNvSpPr>
            <a:spLocks noGrp="1"/>
          </p:cNvSpPr>
          <p:nvPr>
            <p:ph type="sldNum" sz="quarter" idx="10"/>
          </p:nvPr>
        </p:nvSpPr>
        <p:spPr/>
        <p:txBody>
          <a:bodyPr/>
          <a:lstStyle/>
          <a:p>
            <a:fld id="{56E5A7F5-01F1-4FFC-BE8D-71A1C987BF15}" type="slidenum">
              <a:rPr lang="en-US" smtClean="0"/>
              <a:t>45</a:t>
            </a:fld>
            <a:endParaRPr lang="en-US"/>
          </a:p>
        </p:txBody>
      </p:sp>
    </p:spTree>
    <p:extLst>
      <p:ext uri="{BB962C8B-B14F-4D97-AF65-F5344CB8AC3E}">
        <p14:creationId xmlns:p14="http://schemas.microsoft.com/office/powerpoint/2010/main" val="96175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it-IT" altLang="it-IT" smtClean="0">
                <a:latin typeface="Arial" charset="0"/>
                <a:cs typeface="Arial" charset="0"/>
              </a:rPr>
              <a:t>Definire le fase</a:t>
            </a:r>
          </a:p>
          <a:p>
            <a:pPr marL="228600" indent="-228600">
              <a:buFontTx/>
              <a:buAutoNum type="arabicPeriod"/>
            </a:pPr>
            <a:r>
              <a:rPr lang="it-IT" altLang="it-IT" smtClean="0">
                <a:latin typeface="Arial" charset="0"/>
                <a:cs typeface="Arial" charset="0"/>
              </a:rPr>
              <a:t>Definire gli obiettivi per le diverse fasi</a:t>
            </a:r>
          </a:p>
          <a:p>
            <a:pPr marL="228600" indent="-228600">
              <a:buFontTx/>
              <a:buAutoNum type="arabicPeriod"/>
            </a:pPr>
            <a:r>
              <a:rPr lang="it-IT" altLang="it-IT" smtClean="0">
                <a:latin typeface="Arial" charset="0"/>
                <a:cs typeface="Arial" charset="0"/>
              </a:rPr>
              <a:t>Indicazioni delle linee guida</a:t>
            </a:r>
          </a:p>
          <a:p>
            <a:pPr marL="228600" indent="-228600"/>
            <a:r>
              <a:rPr lang="it-IT" altLang="it-IT" smtClean="0">
                <a:latin typeface="Arial" charset="0"/>
                <a:cs typeface="Arial" charset="0"/>
              </a:rPr>
              <a:t>Bisogna rimetterle in ordine</a:t>
            </a:r>
          </a:p>
        </p:txBody>
      </p:sp>
      <p:sp>
        <p:nvSpPr>
          <p:cNvPr id="1679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fontAlgn="base" hangingPunct="1">
              <a:spcBef>
                <a:spcPct val="0"/>
              </a:spcBef>
              <a:spcAft>
                <a:spcPct val="0"/>
              </a:spcAft>
            </a:pPr>
            <a:fld id="{3D7A31C5-9F7B-4A36-BC78-A3395B0BDBB4}" type="slidenum">
              <a:rPr lang="it-IT" altLang="it-IT" sz="900" smtClean="0">
                <a:latin typeface="Calibri" pitchFamily="34" charset="0"/>
              </a:rPr>
              <a:pPr eaLnBrk="1" fontAlgn="base" hangingPunct="1">
                <a:spcBef>
                  <a:spcPct val="0"/>
                </a:spcBef>
                <a:spcAft>
                  <a:spcPct val="0"/>
                </a:spcAft>
              </a:pPr>
              <a:t>49</a:t>
            </a:fld>
            <a:endParaRPr lang="it-IT" altLang="it-IT" sz="90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latin typeface="Arial" charset="0"/>
              <a:cs typeface="Arial" charset="0"/>
            </a:endParaRPr>
          </a:p>
        </p:txBody>
      </p:sp>
      <p:sp>
        <p:nvSpPr>
          <p:cNvPr id="169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fontAlgn="base" hangingPunct="1">
              <a:spcBef>
                <a:spcPct val="0"/>
              </a:spcBef>
              <a:spcAft>
                <a:spcPct val="0"/>
              </a:spcAft>
            </a:pPr>
            <a:fld id="{123F0488-48D7-4CB6-8346-482F9FB594ED}" type="slidenum">
              <a:rPr lang="it-IT" altLang="it-IT" sz="900" smtClean="0">
                <a:latin typeface="Calibri" pitchFamily="34" charset="0"/>
              </a:rPr>
              <a:pPr eaLnBrk="1" fontAlgn="base" hangingPunct="1">
                <a:spcBef>
                  <a:spcPct val="0"/>
                </a:spcBef>
                <a:spcAft>
                  <a:spcPct val="0"/>
                </a:spcAft>
              </a:pPr>
              <a:t>51</a:t>
            </a:fld>
            <a:endParaRPr lang="it-IT" altLang="it-IT" sz="90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u="none" strike="noStrike" kern="1200" baseline="0" dirty="0" err="1" smtClean="0">
                <a:solidFill>
                  <a:schemeClr val="tx1"/>
                </a:solidFill>
                <a:latin typeface="+mn-lt"/>
                <a:ea typeface="+mn-ea"/>
                <a:cs typeface="+mn-cs"/>
              </a:rPr>
              <a:t>Abstract</a:t>
            </a:r>
            <a:endParaRPr lang="it-IT"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Aim: </a:t>
            </a:r>
            <a:r>
              <a:rPr lang="en-US" sz="1200" b="0" i="0" u="none" strike="noStrike" kern="1200" baseline="0" dirty="0" smtClean="0">
                <a:solidFill>
                  <a:schemeClr val="tx1"/>
                </a:solidFill>
                <a:latin typeface="+mn-lt"/>
                <a:ea typeface="+mn-ea"/>
                <a:cs typeface="+mn-cs"/>
              </a:rPr>
              <a:t>Results from clinical trials</a:t>
            </a:r>
          </a:p>
          <a:p>
            <a:r>
              <a:rPr lang="en-US" sz="1200" b="0" i="0" u="none" strike="noStrike" kern="1200" baseline="0" dirty="0" smtClean="0">
                <a:solidFill>
                  <a:schemeClr val="tx1"/>
                </a:solidFill>
                <a:latin typeface="+mn-lt"/>
                <a:ea typeface="+mn-ea"/>
                <a:cs typeface="+mn-cs"/>
              </a:rPr>
              <a:t>support the use of oral antipsychotics</a:t>
            </a:r>
          </a:p>
          <a:p>
            <a:r>
              <a:rPr lang="en-US" sz="1200" b="0" i="0" u="none" strike="noStrike" kern="1200" baseline="0" dirty="0" smtClean="0">
                <a:solidFill>
                  <a:schemeClr val="tx1"/>
                </a:solidFill>
                <a:latin typeface="+mn-lt"/>
                <a:ea typeface="+mn-ea"/>
                <a:cs typeface="+mn-cs"/>
              </a:rPr>
              <a:t>for treatment of early or first-episode</a:t>
            </a:r>
          </a:p>
          <a:p>
            <a:r>
              <a:rPr lang="it-IT" sz="1200" b="0" i="0" u="none" strike="noStrike" kern="1200" baseline="0" dirty="0" err="1" smtClean="0">
                <a:solidFill>
                  <a:schemeClr val="tx1"/>
                </a:solidFill>
                <a:latin typeface="+mn-lt"/>
                <a:ea typeface="+mn-ea"/>
                <a:cs typeface="+mn-cs"/>
              </a:rPr>
              <a:t>psychosis</a:t>
            </a:r>
            <a:r>
              <a:rPr lang="it-IT" sz="1200" b="0" i="0" u="none" strike="noStrike" kern="1200" baseline="0" dirty="0" smtClean="0">
                <a:solidFill>
                  <a:schemeClr val="tx1"/>
                </a:solidFill>
                <a:latin typeface="+mn-lt"/>
                <a:ea typeface="+mn-ea"/>
                <a:cs typeface="+mn-cs"/>
              </a:rPr>
              <a:t> in </a:t>
            </a:r>
            <a:r>
              <a:rPr lang="it-IT" sz="1200" b="0" i="0" u="none" strike="noStrike" kern="1200" baseline="0" dirty="0" err="1" smtClean="0">
                <a:solidFill>
                  <a:schemeClr val="tx1"/>
                </a:solidFill>
                <a:latin typeface="+mn-lt"/>
                <a:ea typeface="+mn-ea"/>
                <a:cs typeface="+mn-cs"/>
              </a:rPr>
              <a:t>patients</a:t>
            </a:r>
            <a:r>
              <a:rPr lang="it-IT" sz="1200" b="0" i="0" u="none" strike="noStrike" kern="1200" baseline="0" dirty="0" smtClean="0">
                <a:solidFill>
                  <a:schemeClr val="tx1"/>
                </a:solidFill>
                <a:latin typeface="+mn-lt"/>
                <a:ea typeface="+mn-ea"/>
                <a:cs typeface="+mn-cs"/>
              </a:rPr>
              <a:t> with </a:t>
            </a:r>
            <a:r>
              <a:rPr lang="it-IT" sz="1200" b="0" i="0" u="none" strike="noStrike" kern="1200" baseline="0" dirty="0" err="1" smtClean="0">
                <a:solidFill>
                  <a:schemeClr val="tx1"/>
                </a:solidFill>
                <a:latin typeface="+mn-lt"/>
                <a:ea typeface="+mn-ea"/>
                <a:cs typeface="+mn-cs"/>
              </a:rPr>
              <a:t>schizophrenia</a:t>
            </a:r>
            <a:r>
              <a:rPr lang="it-IT"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This paper will review literature</a:t>
            </a:r>
          </a:p>
          <a:p>
            <a:r>
              <a:rPr lang="en-US" sz="1200" b="0" i="0" u="none" strike="noStrike" kern="1200" baseline="0" dirty="0" smtClean="0">
                <a:solidFill>
                  <a:schemeClr val="tx1"/>
                </a:solidFill>
                <a:latin typeface="+mn-lt"/>
                <a:ea typeface="+mn-ea"/>
                <a:cs typeface="+mn-cs"/>
              </a:rPr>
              <a:t>on the advantages of early</a:t>
            </a:r>
          </a:p>
          <a:p>
            <a:r>
              <a:rPr lang="en-US" sz="1200" b="0" i="0" u="none" strike="noStrike" kern="1200" baseline="0" dirty="0" smtClean="0">
                <a:solidFill>
                  <a:schemeClr val="tx1"/>
                </a:solidFill>
                <a:latin typeface="+mn-lt"/>
                <a:ea typeface="+mn-ea"/>
                <a:cs typeface="+mn-cs"/>
              </a:rPr>
              <a:t>initiation of treatment for schizophrenia</a:t>
            </a:r>
          </a:p>
          <a:p>
            <a:r>
              <a:rPr lang="en-US" sz="1200" b="0" i="0" u="none" strike="noStrike" kern="1200" baseline="0" dirty="0" smtClean="0">
                <a:solidFill>
                  <a:schemeClr val="tx1"/>
                </a:solidFill>
                <a:latin typeface="+mn-lt"/>
                <a:ea typeface="+mn-ea"/>
                <a:cs typeface="+mn-cs"/>
              </a:rPr>
              <a:t>and the clinical benefits of early</a:t>
            </a:r>
          </a:p>
          <a:p>
            <a:r>
              <a:rPr lang="it-IT" sz="1200" b="0" i="0" u="none" strike="noStrike" kern="1200" baseline="0" dirty="0" smtClean="0">
                <a:solidFill>
                  <a:schemeClr val="tx1"/>
                </a:solidFill>
                <a:latin typeface="+mn-lt"/>
                <a:ea typeface="+mn-ea"/>
                <a:cs typeface="+mn-cs"/>
              </a:rPr>
              <a:t>use of long-</a:t>
            </a:r>
            <a:r>
              <a:rPr lang="it-IT" sz="1200" b="0" i="0" u="none" strike="noStrike" kern="1200" baseline="0" dirty="0" err="1" smtClean="0">
                <a:solidFill>
                  <a:schemeClr val="tx1"/>
                </a:solidFill>
                <a:latin typeface="+mn-lt"/>
                <a:ea typeface="+mn-ea"/>
                <a:cs typeface="+mn-cs"/>
              </a:rPr>
              <a:t>acting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injectable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antipsychotics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LAIs</a:t>
            </a:r>
            <a:r>
              <a:rPr lang="it-IT" sz="1200" b="0" i="0" u="none" strike="noStrike" kern="1200" baseline="0" dirty="0" smtClean="0">
                <a:solidFill>
                  <a:schemeClr val="tx1"/>
                </a:solidFill>
                <a:latin typeface="+mn-lt"/>
                <a:ea typeface="+mn-ea"/>
                <a:cs typeface="+mn-cs"/>
              </a:rPr>
              <a:t>).</a:t>
            </a:r>
          </a:p>
          <a:p>
            <a:r>
              <a:rPr lang="it-IT" sz="1200" b="1" i="0" u="none" strike="noStrike" kern="1200" baseline="0" dirty="0" smtClean="0">
                <a:solidFill>
                  <a:schemeClr val="tx1"/>
                </a:solidFill>
                <a:latin typeface="+mn-lt"/>
                <a:ea typeface="+mn-ea"/>
                <a:cs typeface="+mn-cs"/>
              </a:rPr>
              <a:t>Method: </a:t>
            </a:r>
            <a:r>
              <a:rPr lang="it-IT" sz="1200" b="0" i="0" u="none" strike="noStrike" kern="1200" baseline="0" dirty="0" smtClean="0">
                <a:solidFill>
                  <a:schemeClr val="tx1"/>
                </a:solidFill>
                <a:latin typeface="+mn-lt"/>
                <a:ea typeface="+mn-ea"/>
                <a:cs typeface="+mn-cs"/>
              </a:rPr>
              <a:t>A </a:t>
            </a:r>
            <a:r>
              <a:rPr lang="it-IT" sz="1200" b="0" i="0" u="none" strike="noStrike" kern="1200" baseline="0" dirty="0" err="1" smtClean="0">
                <a:solidFill>
                  <a:schemeClr val="tx1"/>
                </a:solidFill>
                <a:latin typeface="+mn-lt"/>
                <a:ea typeface="+mn-ea"/>
                <a:cs typeface="+mn-cs"/>
              </a:rPr>
              <a:t>comprehensive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literature</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review was conducted to identify</a:t>
            </a:r>
          </a:p>
          <a:p>
            <a:r>
              <a:rPr lang="en-US" sz="1200" b="0" i="0" u="none" strike="noStrike" kern="1200" baseline="0" dirty="0" smtClean="0">
                <a:solidFill>
                  <a:schemeClr val="tx1"/>
                </a:solidFill>
                <a:latin typeface="+mn-lt"/>
                <a:ea typeface="+mn-ea"/>
                <a:cs typeface="+mn-cs"/>
              </a:rPr>
              <a:t>published literature on the use</a:t>
            </a:r>
          </a:p>
          <a:p>
            <a:r>
              <a:rPr lang="en-US" sz="1200" b="0" i="0" u="none" strike="noStrike" kern="1200" baseline="0" dirty="0" smtClean="0">
                <a:solidFill>
                  <a:schemeClr val="tx1"/>
                </a:solidFill>
                <a:latin typeface="+mn-lt"/>
                <a:ea typeface="+mn-ea"/>
                <a:cs typeface="+mn-cs"/>
              </a:rPr>
              <a:t>of LAIs early in the treatment of</a:t>
            </a:r>
          </a:p>
          <a:p>
            <a:r>
              <a:rPr lang="it-IT" sz="1200" b="0" i="0" u="none" strike="noStrike" kern="1200" baseline="0" dirty="0" err="1" smtClean="0">
                <a:solidFill>
                  <a:schemeClr val="tx1"/>
                </a:solidFill>
                <a:latin typeface="+mn-lt"/>
                <a:ea typeface="+mn-ea"/>
                <a:cs typeface="+mn-cs"/>
              </a:rPr>
              <a:t>schizophrenia</a:t>
            </a:r>
            <a:r>
              <a:rPr lang="it-IT"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Results: </a:t>
            </a:r>
            <a:r>
              <a:rPr lang="en-US" sz="1200" b="0" i="0" u="none" strike="noStrike" kern="1200" baseline="0" dirty="0" smtClean="0">
                <a:solidFill>
                  <a:schemeClr val="tx1"/>
                </a:solidFill>
                <a:latin typeface="+mn-lt"/>
                <a:ea typeface="+mn-ea"/>
                <a:cs typeface="+mn-cs"/>
              </a:rPr>
              <a:t>Although there is a higher</a:t>
            </a:r>
          </a:p>
          <a:p>
            <a:r>
              <a:rPr lang="en-US" sz="1200" b="0" i="0" u="none" strike="noStrike" kern="1200" baseline="0" dirty="0" smtClean="0">
                <a:solidFill>
                  <a:schemeClr val="tx1"/>
                </a:solidFill>
                <a:latin typeface="+mn-lt"/>
                <a:ea typeface="+mn-ea"/>
                <a:cs typeface="+mn-cs"/>
              </a:rPr>
              <a:t>response rate to initial antipsychotic</a:t>
            </a:r>
          </a:p>
          <a:p>
            <a:r>
              <a:rPr lang="en-US" sz="1200" b="0" i="0" u="none" strike="noStrike" kern="1200" baseline="0" dirty="0" smtClean="0">
                <a:solidFill>
                  <a:schemeClr val="tx1"/>
                </a:solidFill>
                <a:latin typeface="+mn-lt"/>
                <a:ea typeface="+mn-ea"/>
                <a:cs typeface="+mn-cs"/>
              </a:rPr>
              <a:t>treatment for a first-episode of</a:t>
            </a:r>
          </a:p>
          <a:p>
            <a:r>
              <a:rPr lang="it-IT" sz="1200" b="0" i="0" u="none" strike="noStrike" kern="1200" baseline="0" dirty="0" err="1" smtClean="0">
                <a:solidFill>
                  <a:schemeClr val="tx1"/>
                </a:solidFill>
                <a:latin typeface="+mn-lt"/>
                <a:ea typeface="+mn-ea"/>
                <a:cs typeface="+mn-cs"/>
              </a:rPr>
              <a:t>schizophrenia</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than</a:t>
            </a:r>
            <a:r>
              <a:rPr lang="it-IT" sz="1200" b="0" i="0" u="none" strike="noStrike" kern="1200" baseline="0" dirty="0" smtClean="0">
                <a:solidFill>
                  <a:schemeClr val="tx1"/>
                </a:solidFill>
                <a:latin typeface="+mn-lt"/>
                <a:ea typeface="+mn-ea"/>
                <a:cs typeface="+mn-cs"/>
              </a:rPr>
              <a:t> with </a:t>
            </a:r>
            <a:r>
              <a:rPr lang="it-IT" sz="1200" b="0" i="0" u="none" strike="noStrike" kern="1200" baseline="0" dirty="0" err="1" smtClean="0">
                <a:solidFill>
                  <a:schemeClr val="tx1"/>
                </a:solidFill>
                <a:latin typeface="+mn-lt"/>
                <a:ea typeface="+mn-ea"/>
                <a:cs typeface="+mn-cs"/>
              </a:rPr>
              <a:t>subsequent</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antipsychotic treatment, we have not</a:t>
            </a:r>
          </a:p>
          <a:p>
            <a:r>
              <a:rPr lang="en-US" sz="1200" b="0" i="0" u="none" strike="noStrike" kern="1200" baseline="0" dirty="0" smtClean="0">
                <a:solidFill>
                  <a:schemeClr val="tx1"/>
                </a:solidFill>
                <a:latin typeface="+mn-lt"/>
                <a:ea typeface="+mn-ea"/>
                <a:cs typeface="+mn-cs"/>
              </a:rPr>
              <a:t>effectively addressed this issue. Poor</a:t>
            </a:r>
          </a:p>
          <a:p>
            <a:r>
              <a:rPr lang="en-US" sz="1200" b="0" i="0" u="none" strike="noStrike" kern="1200" baseline="0" dirty="0" smtClean="0">
                <a:solidFill>
                  <a:schemeClr val="tx1"/>
                </a:solidFill>
                <a:latin typeface="+mn-lt"/>
                <a:ea typeface="+mn-ea"/>
                <a:cs typeface="+mn-cs"/>
              </a:rPr>
              <a:t>adherence to treatment is a primary</a:t>
            </a:r>
          </a:p>
          <a:p>
            <a:r>
              <a:rPr lang="en-US" sz="1200" b="0" i="0" u="none" strike="noStrike" kern="1200" baseline="0" dirty="0" smtClean="0">
                <a:solidFill>
                  <a:schemeClr val="tx1"/>
                </a:solidFill>
                <a:latin typeface="+mn-lt"/>
                <a:ea typeface="+mn-ea"/>
                <a:cs typeface="+mn-cs"/>
              </a:rPr>
              <a:t>cause of relapse and </a:t>
            </a:r>
            <a:r>
              <a:rPr lang="en-US" sz="1200" b="0" i="0" u="none" strike="noStrike" kern="1200" baseline="0" dirty="0" err="1" smtClean="0">
                <a:solidFill>
                  <a:schemeClr val="tx1"/>
                </a:solidFill>
                <a:latin typeface="+mn-lt"/>
                <a:ea typeface="+mn-ea"/>
                <a:cs typeface="+mn-cs"/>
              </a:rPr>
              <a:t>rehospitalization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subsequent years and was associated</a:t>
            </a:r>
          </a:p>
          <a:p>
            <a:r>
              <a:rPr lang="en-US" sz="1200" b="0" i="0" u="none" strike="noStrike" kern="1200" baseline="0" dirty="0" smtClean="0">
                <a:solidFill>
                  <a:schemeClr val="tx1"/>
                </a:solidFill>
                <a:latin typeface="+mn-lt"/>
                <a:ea typeface="+mn-ea"/>
                <a:cs typeface="+mn-cs"/>
              </a:rPr>
              <a:t>with higher relapse rates resulting</a:t>
            </a:r>
          </a:p>
          <a:p>
            <a:r>
              <a:rPr lang="en-US" sz="1200" b="0" i="0" u="none" strike="noStrike" kern="1200" baseline="0" dirty="0" smtClean="0">
                <a:solidFill>
                  <a:schemeClr val="tx1"/>
                </a:solidFill>
                <a:latin typeface="+mn-lt"/>
                <a:ea typeface="+mn-ea"/>
                <a:cs typeface="+mn-cs"/>
              </a:rPr>
              <a:t>in devastating effects and substantial</a:t>
            </a:r>
          </a:p>
          <a:p>
            <a:r>
              <a:rPr lang="it-IT" sz="1200" b="0" i="0" u="none" strike="noStrike" kern="1200" baseline="0" dirty="0" err="1" smtClean="0">
                <a:solidFill>
                  <a:schemeClr val="tx1"/>
                </a:solidFill>
                <a:latin typeface="+mn-lt"/>
                <a:ea typeface="+mn-ea"/>
                <a:cs typeface="+mn-cs"/>
              </a:rPr>
              <a:t>economic</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burden</a:t>
            </a:r>
            <a:r>
              <a:rPr lang="it-IT" sz="1200" b="0" i="0" u="none" strike="noStrike" kern="1200" baseline="0" dirty="0" smtClean="0">
                <a:solidFill>
                  <a:schemeClr val="tx1"/>
                </a:solidFill>
                <a:latin typeface="+mn-lt"/>
                <a:ea typeface="+mn-ea"/>
                <a:cs typeface="+mn-cs"/>
              </a:rPr>
              <a:t>. The </a:t>
            </a:r>
            <a:r>
              <a:rPr lang="it-IT" sz="1200" b="0" i="0" u="none" strike="noStrike" kern="1200" baseline="0" dirty="0" err="1" smtClean="0">
                <a:solidFill>
                  <a:schemeClr val="tx1"/>
                </a:solidFill>
                <a:latin typeface="+mn-lt"/>
                <a:ea typeface="+mn-ea"/>
                <a:cs typeface="+mn-cs"/>
              </a:rPr>
              <a:t>costs</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a:t>
            </a:r>
            <a:r>
              <a:rPr lang="en-US" sz="1200" b="0" i="0" u="none" strike="noStrike" kern="1200" baseline="0" dirty="0" err="1" smtClean="0">
                <a:solidFill>
                  <a:schemeClr val="tx1"/>
                </a:solidFill>
                <a:latin typeface="+mn-lt"/>
                <a:ea typeface="+mn-ea"/>
                <a:cs typeface="+mn-cs"/>
              </a:rPr>
              <a:t>nonadherence</a:t>
            </a:r>
            <a:r>
              <a:rPr lang="en-US" sz="1200" b="0" i="0" u="none" strike="noStrike" kern="1200" baseline="0" dirty="0" smtClean="0">
                <a:solidFill>
                  <a:schemeClr val="tx1"/>
                </a:solidFill>
                <a:latin typeface="+mn-lt"/>
                <a:ea typeface="+mn-ea"/>
                <a:cs typeface="+mn-cs"/>
              </a:rPr>
              <a:t> were estimated to</a:t>
            </a:r>
          </a:p>
          <a:p>
            <a:r>
              <a:rPr lang="en-US" sz="1200" b="0" i="0" u="none" strike="noStrike" kern="1200" baseline="0" dirty="0" smtClean="0">
                <a:solidFill>
                  <a:schemeClr val="tx1"/>
                </a:solidFill>
                <a:latin typeface="+mn-lt"/>
                <a:ea typeface="+mn-ea"/>
                <a:cs typeface="+mn-cs"/>
              </a:rPr>
              <a:t>be $1.48 billion. Thus, a major challenge</a:t>
            </a:r>
          </a:p>
          <a:p>
            <a:r>
              <a:rPr lang="en-US" sz="1200" b="0" i="0" u="none" strike="noStrike" kern="1200" baseline="0" dirty="0" smtClean="0">
                <a:solidFill>
                  <a:schemeClr val="tx1"/>
                </a:solidFill>
                <a:latin typeface="+mn-lt"/>
                <a:ea typeface="+mn-ea"/>
                <a:cs typeface="+mn-cs"/>
              </a:rPr>
              <a:t>with the treatment of schizophrenia</a:t>
            </a:r>
          </a:p>
          <a:p>
            <a:r>
              <a:rPr lang="it-IT" sz="1200" b="0" i="0" u="none" strike="noStrike" kern="1200" baseline="0" dirty="0" err="1" smtClean="0">
                <a:solidFill>
                  <a:schemeClr val="tx1"/>
                </a:solidFill>
                <a:latin typeface="+mn-lt"/>
                <a:ea typeface="+mn-ea"/>
                <a:cs typeface="+mn-cs"/>
              </a:rPr>
              <a:t>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changing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poor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adherence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to </a:t>
            </a:r>
            <a:r>
              <a:rPr lang="it-IT" sz="1200" b="0" i="0" u="none" strike="noStrike" kern="1200" baseline="0" dirty="0" err="1" smtClean="0">
                <a:solidFill>
                  <a:schemeClr val="tx1"/>
                </a:solidFill>
                <a:latin typeface="+mn-lt"/>
                <a:ea typeface="+mn-ea"/>
                <a:cs typeface="+mn-cs"/>
              </a:rPr>
              <a:t>persistence</a:t>
            </a:r>
            <a:r>
              <a:rPr lang="it-IT" sz="1200" b="0" i="0" u="none" strike="noStrike" kern="1200" baseline="0" dirty="0" smtClean="0">
                <a:solidFill>
                  <a:schemeClr val="tx1"/>
                </a:solidFill>
                <a:latin typeface="+mn-lt"/>
                <a:ea typeface="+mn-ea"/>
                <a:cs typeface="+mn-cs"/>
              </a:rPr>
              <a:t> with </a:t>
            </a:r>
            <a:r>
              <a:rPr lang="it-IT" sz="1200" b="0" i="0" u="none" strike="noStrike" kern="1200" baseline="0" dirty="0" err="1" smtClean="0">
                <a:solidFill>
                  <a:schemeClr val="tx1"/>
                </a:solidFill>
                <a:latin typeface="+mn-lt"/>
                <a:ea typeface="+mn-ea"/>
                <a:cs typeface="+mn-cs"/>
              </a:rPr>
              <a:t>antipsychotic</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therapy. LAIs are known to be at least</a:t>
            </a:r>
          </a:p>
          <a:p>
            <a:r>
              <a:rPr lang="en-US" sz="1200" b="0" i="0" u="none" strike="noStrike" kern="1200" baseline="0" dirty="0" smtClean="0">
                <a:solidFill>
                  <a:schemeClr val="tx1"/>
                </a:solidFill>
                <a:latin typeface="+mn-lt"/>
                <a:ea typeface="+mn-ea"/>
                <a:cs typeface="+mn-cs"/>
              </a:rPr>
              <a:t>as effective as oral antipsychotics for</a:t>
            </a:r>
          </a:p>
          <a:p>
            <a:r>
              <a:rPr lang="en-US" sz="1200" b="0" i="0" u="none" strike="noStrike" kern="1200" baseline="0" dirty="0" smtClean="0">
                <a:solidFill>
                  <a:schemeClr val="tx1"/>
                </a:solidFill>
                <a:latin typeface="+mn-lt"/>
                <a:ea typeface="+mn-ea"/>
                <a:cs typeface="+mn-cs"/>
              </a:rPr>
              <a:t>treating schizophrenia, and yet are</a:t>
            </a:r>
          </a:p>
          <a:p>
            <a:r>
              <a:rPr lang="it-IT" sz="1200" b="0" i="0" u="none" strike="noStrike" kern="1200" baseline="0" dirty="0" err="1" smtClean="0">
                <a:solidFill>
                  <a:schemeClr val="tx1"/>
                </a:solidFill>
                <a:latin typeface="+mn-lt"/>
                <a:ea typeface="+mn-ea"/>
                <a:cs typeface="+mn-cs"/>
              </a:rPr>
              <a:t>underutilized</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Further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LAIs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address</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of the problems associated with</a:t>
            </a:r>
          </a:p>
          <a:p>
            <a:r>
              <a:rPr lang="en-US" sz="1200" b="0" i="0" u="none" strike="noStrike" kern="1200" baseline="0" dirty="0" smtClean="0">
                <a:solidFill>
                  <a:schemeClr val="tx1"/>
                </a:solidFill>
                <a:latin typeface="+mn-lt"/>
                <a:ea typeface="+mn-ea"/>
                <a:cs typeface="+mn-cs"/>
              </a:rPr>
              <a:t>adherence to oral therapy. Recent evidence</a:t>
            </a:r>
          </a:p>
          <a:p>
            <a:r>
              <a:rPr lang="en-US" sz="1200" b="0" i="0" u="none" strike="noStrike" kern="1200" baseline="0" dirty="0" smtClean="0">
                <a:solidFill>
                  <a:schemeClr val="tx1"/>
                </a:solidFill>
                <a:latin typeface="+mn-lt"/>
                <a:ea typeface="+mn-ea"/>
                <a:cs typeface="+mn-cs"/>
              </a:rPr>
              <a:t>suggests that LAIs are effective</a:t>
            </a:r>
          </a:p>
          <a:p>
            <a:r>
              <a:rPr lang="it-IT" sz="1200" b="0" i="0" u="none" strike="noStrike" kern="1200" baseline="0" dirty="0" smtClean="0">
                <a:solidFill>
                  <a:schemeClr val="tx1"/>
                </a:solidFill>
                <a:latin typeface="+mn-lt"/>
                <a:ea typeface="+mn-ea"/>
                <a:cs typeface="+mn-cs"/>
              </a:rPr>
              <a:t>for </a:t>
            </a:r>
            <a:r>
              <a:rPr lang="it-IT" sz="1200" b="0" i="0" u="none" strike="noStrike" kern="1200" baseline="0" dirty="0" err="1" smtClean="0">
                <a:solidFill>
                  <a:schemeClr val="tx1"/>
                </a:solidFill>
                <a:latin typeface="+mn-lt"/>
                <a:ea typeface="+mn-ea"/>
                <a:cs typeface="+mn-cs"/>
              </a:rPr>
              <a:t>treating</a:t>
            </a:r>
            <a:r>
              <a:rPr lang="it-IT" sz="1200" b="0" i="0" u="none" strike="noStrike" kern="1200" baseline="0" dirty="0" smtClean="0">
                <a:solidFill>
                  <a:schemeClr val="tx1"/>
                </a:solidFill>
                <a:latin typeface="+mn-lt"/>
                <a:ea typeface="+mn-ea"/>
                <a:cs typeface="+mn-cs"/>
              </a:rPr>
              <a:t> first-</a:t>
            </a:r>
            <a:r>
              <a:rPr lang="it-IT" sz="1200" b="0" i="0" u="none" strike="noStrike" kern="1200" baseline="0" dirty="0" err="1" smtClean="0">
                <a:solidFill>
                  <a:schemeClr val="tx1"/>
                </a:solidFill>
                <a:latin typeface="+mn-lt"/>
                <a:ea typeface="+mn-ea"/>
                <a:cs typeface="+mn-cs"/>
              </a:rPr>
              <a:t>episode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psychosis</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for early initiation of treatment</a:t>
            </a:r>
          </a:p>
          <a:p>
            <a:r>
              <a:rPr lang="it-IT" sz="1200" b="0" i="0" u="none" strike="noStrike" kern="1200" baseline="0" dirty="0" smtClean="0">
                <a:solidFill>
                  <a:schemeClr val="tx1"/>
                </a:solidFill>
                <a:latin typeface="+mn-lt"/>
                <a:ea typeface="+mn-ea"/>
                <a:cs typeface="+mn-cs"/>
              </a:rPr>
              <a:t>for </a:t>
            </a:r>
            <a:r>
              <a:rPr lang="it-IT" sz="1200" b="0" i="0" u="none" strike="noStrike" kern="1200" baseline="0" dirty="0" err="1" smtClean="0">
                <a:solidFill>
                  <a:schemeClr val="tx1"/>
                </a:solidFill>
                <a:latin typeface="+mn-lt"/>
                <a:ea typeface="+mn-ea"/>
                <a:cs typeface="+mn-cs"/>
              </a:rPr>
              <a:t>schizophrenia</a:t>
            </a:r>
            <a:r>
              <a:rPr lang="it-IT" sz="1200" b="0" i="0" u="none" strike="noStrike" kern="1200" baseline="0" dirty="0" smtClean="0">
                <a:solidFill>
                  <a:schemeClr val="tx1"/>
                </a:solidFill>
                <a:latin typeface="+mn-lt"/>
                <a:ea typeface="+mn-ea"/>
                <a:cs typeface="+mn-cs"/>
              </a:rPr>
              <a:t>.</a:t>
            </a:r>
          </a:p>
          <a:p>
            <a:r>
              <a:rPr lang="it-IT" sz="1200" b="1" i="0" u="none" strike="noStrike" kern="1200" baseline="0" dirty="0" err="1" smtClean="0">
                <a:solidFill>
                  <a:schemeClr val="tx1"/>
                </a:solidFill>
                <a:latin typeface="+mn-lt"/>
                <a:ea typeface="+mn-ea"/>
                <a:cs typeface="+mn-cs"/>
              </a:rPr>
              <a:t>Conclusion</a:t>
            </a:r>
            <a:r>
              <a:rPr lang="it-IT" sz="1200" b="1"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Although</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consistent</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antipsychotic</a:t>
            </a:r>
            <a:r>
              <a:rPr lang="it-IT" sz="1200" b="0" i="0" u="none" strike="noStrike" kern="1200" baseline="0" dirty="0" smtClean="0">
                <a:solidFill>
                  <a:schemeClr val="tx1"/>
                </a:solidFill>
                <a:latin typeface="+mn-lt"/>
                <a:ea typeface="+mn-ea"/>
                <a:cs typeface="+mn-cs"/>
              </a:rPr>
              <a:t> treatment </a:t>
            </a:r>
            <a:r>
              <a:rPr lang="it-IT" sz="1200" b="0" i="0" u="none" strike="noStrike" kern="1200" baseline="0" dirty="0" err="1" smtClean="0">
                <a:solidFill>
                  <a:schemeClr val="tx1"/>
                </a:solidFill>
                <a:latin typeface="+mn-lt"/>
                <a:ea typeface="+mn-ea"/>
                <a:cs typeface="+mn-cs"/>
              </a:rPr>
              <a:t>represents</a:t>
            </a:r>
            <a:r>
              <a:rPr lang="it-IT" sz="1200" b="0" i="0" u="none" strike="noStrike" kern="1200" baseline="0" dirty="0" smtClean="0">
                <a:solidFill>
                  <a:schemeClr val="tx1"/>
                </a:solidFill>
                <a:latin typeface="+mn-lt"/>
                <a:ea typeface="+mn-ea"/>
                <a:cs typeface="+mn-cs"/>
              </a:rPr>
              <a:t> a</a:t>
            </a:r>
          </a:p>
          <a:p>
            <a:r>
              <a:rPr lang="en-US" sz="1200" b="0" i="0" u="none" strike="noStrike" kern="1200" baseline="0" dirty="0" smtClean="0">
                <a:solidFill>
                  <a:schemeClr val="tx1"/>
                </a:solidFill>
                <a:latin typeface="+mn-lt"/>
                <a:ea typeface="+mn-ea"/>
                <a:cs typeface="+mn-cs"/>
              </a:rPr>
              <a:t>critical part of treatment, a </a:t>
            </a:r>
            <a:r>
              <a:rPr lang="en-US" sz="1200" b="0" i="0" u="none" strike="noStrike" kern="1200" baseline="0" dirty="0" err="1" smtClean="0">
                <a:solidFill>
                  <a:schemeClr val="tx1"/>
                </a:solidFill>
                <a:latin typeface="+mn-lt"/>
                <a:ea typeface="+mn-ea"/>
                <a:cs typeface="+mn-cs"/>
              </a:rPr>
              <a:t>personcentred</a:t>
            </a:r>
            <a:endParaRPr lang="en-US"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approach</a:t>
            </a:r>
            <a:r>
              <a:rPr lang="it-IT" sz="1200" b="0" i="0" u="none" strike="noStrike" kern="1200" baseline="0" dirty="0" smtClean="0">
                <a:solidFill>
                  <a:schemeClr val="tx1"/>
                </a:solidFill>
                <a:latin typeface="+mn-lt"/>
                <a:ea typeface="+mn-ea"/>
                <a:cs typeface="+mn-cs"/>
              </a:rPr>
              <a:t> to </a:t>
            </a:r>
            <a:r>
              <a:rPr lang="it-IT" sz="1200" b="0" i="0" u="none" strike="noStrike" kern="1200" baseline="0" dirty="0" err="1" smtClean="0">
                <a:solidFill>
                  <a:schemeClr val="tx1"/>
                </a:solidFill>
                <a:latin typeface="+mn-lt"/>
                <a:ea typeface="+mn-ea"/>
                <a:cs typeface="+mn-cs"/>
              </a:rPr>
              <a:t>treating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schizophrenia</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is essential for all aspects of</a:t>
            </a:r>
          </a:p>
          <a:p>
            <a:r>
              <a:rPr lang="it-IT" sz="1200" b="0" i="0" u="none" strike="noStrike" kern="1200" baseline="0" dirty="0" smtClean="0">
                <a:solidFill>
                  <a:schemeClr val="tx1"/>
                </a:solidFill>
                <a:latin typeface="+mn-lt"/>
                <a:ea typeface="+mn-ea"/>
                <a:cs typeface="+mn-cs"/>
              </a:rPr>
              <a:t>care, </a:t>
            </a:r>
            <a:r>
              <a:rPr lang="it-IT" sz="1200" b="0" i="0" u="none" strike="noStrike" kern="1200" baseline="0" dirty="0" err="1" smtClean="0">
                <a:solidFill>
                  <a:schemeClr val="tx1"/>
                </a:solidFill>
                <a:latin typeface="+mn-lt"/>
                <a:ea typeface="+mn-ea"/>
                <a:cs typeface="+mn-cs"/>
              </a:rPr>
              <a:t>including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establishing</a:t>
            </a:r>
            <a:r>
              <a:rPr lang="it-IT" sz="1200" b="0" i="0" u="none" strike="noStrike" kern="1200" baseline="0" dirty="0" smtClean="0">
                <a:solidFill>
                  <a:schemeClr val="tx1"/>
                </a:solidFill>
                <a:latin typeface="+mn-lt"/>
                <a:ea typeface="+mn-ea"/>
                <a:cs typeface="+mn-cs"/>
              </a:rPr>
              <a:t> and</a:t>
            </a:r>
          </a:p>
          <a:p>
            <a:r>
              <a:rPr lang="it-IT" sz="1200" b="0" i="0" u="none" strike="noStrike" kern="1200" baseline="0" dirty="0" err="1" smtClean="0">
                <a:solidFill>
                  <a:schemeClr val="tx1"/>
                </a:solidFill>
                <a:latin typeface="+mn-lt"/>
                <a:ea typeface="+mn-ea"/>
                <a:cs typeface="+mn-cs"/>
              </a:rPr>
              <a:t>maintaining</a:t>
            </a:r>
            <a:r>
              <a:rPr lang="it-IT" sz="1200" b="0" i="0" u="none" strike="noStrike" kern="1200" baseline="0" dirty="0" smtClean="0">
                <a:solidFill>
                  <a:schemeClr val="tx1"/>
                </a:solidFill>
                <a:latin typeface="+mn-lt"/>
                <a:ea typeface="+mn-ea"/>
                <a:cs typeface="+mn-cs"/>
              </a:rPr>
              <a:t> a </a:t>
            </a:r>
            <a:r>
              <a:rPr lang="it-IT" sz="1200" b="0" i="0" u="none" strike="noStrike" kern="1200" baseline="0" dirty="0" err="1" smtClean="0">
                <a:solidFill>
                  <a:schemeClr val="tx1"/>
                </a:solidFill>
                <a:latin typeface="+mn-lt"/>
                <a:ea typeface="+mn-ea"/>
                <a:cs typeface="+mn-cs"/>
              </a:rPr>
              <a:t>therapeutic</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alliance</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err="1" smtClean="0">
                <a:solidFill>
                  <a:schemeClr val="tx1"/>
                </a:solidFill>
                <a:latin typeface="+mn-lt"/>
                <a:ea typeface="+mn-ea"/>
                <a:cs typeface="+mn-cs"/>
              </a:rPr>
              <a:t>strengthening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shared</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decisionmaking</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and </a:t>
            </a:r>
            <a:r>
              <a:rPr lang="it-IT" sz="1200" b="0" i="0" u="none" strike="noStrike" kern="1200" baseline="0" dirty="0" err="1" smtClean="0">
                <a:solidFill>
                  <a:schemeClr val="tx1"/>
                </a:solidFill>
                <a:latin typeface="+mn-lt"/>
                <a:ea typeface="+mn-ea"/>
                <a:cs typeface="+mn-cs"/>
              </a:rPr>
              <a:t>adherence</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achieving</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long-</a:t>
            </a:r>
            <a:r>
              <a:rPr lang="it-IT" sz="1200" b="0" i="0" u="none" strike="noStrike" kern="1200" baseline="0" dirty="0" err="1" smtClean="0">
                <a:solidFill>
                  <a:schemeClr val="tx1"/>
                </a:solidFill>
                <a:latin typeface="+mn-lt"/>
                <a:ea typeface="+mn-ea"/>
                <a:cs typeface="+mn-cs"/>
              </a:rPr>
              <a:t>lasting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recovery</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D227E2B5-9CA7-40CC-BD28-6A8B13DEF251}" type="slidenum">
              <a:rPr lang="it-IT" smtClean="0">
                <a:solidFill>
                  <a:prstClr val="black"/>
                </a:solidFill>
              </a:rPr>
              <a:pPr/>
              <a:t>54</a:t>
            </a:fld>
            <a:endParaRPr lang="it-IT">
              <a:solidFill>
                <a:prstClr val="black"/>
              </a:solidFill>
            </a:endParaRPr>
          </a:p>
        </p:txBody>
      </p:sp>
    </p:spTree>
    <p:extLst>
      <p:ext uri="{BB962C8B-B14F-4D97-AF65-F5344CB8AC3E}">
        <p14:creationId xmlns:p14="http://schemas.microsoft.com/office/powerpoint/2010/main" val="245596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latin typeface="Arial" charset="0"/>
                <a:cs typeface="Arial" charset="0"/>
              </a:rPr>
              <a:t>Come conferma gli studi prospettici ampi e ben disegnati trovano un forte vantaggio dei LAI anche al primo episodio</a:t>
            </a:r>
          </a:p>
        </p:txBody>
      </p:sp>
      <p:sp>
        <p:nvSpPr>
          <p:cNvPr id="171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fontAlgn="base" hangingPunct="1">
              <a:spcBef>
                <a:spcPct val="0"/>
              </a:spcBef>
              <a:spcAft>
                <a:spcPct val="0"/>
              </a:spcAft>
            </a:pPr>
            <a:fld id="{D0D7E4C8-C544-4A95-A3A8-2492916739AC}" type="slidenum">
              <a:rPr lang="it-IT" altLang="it-IT" sz="900" smtClean="0">
                <a:latin typeface="Calibri" pitchFamily="34" charset="0"/>
              </a:rPr>
              <a:pPr eaLnBrk="1" fontAlgn="base" hangingPunct="1">
                <a:spcBef>
                  <a:spcPct val="0"/>
                </a:spcBef>
                <a:spcAft>
                  <a:spcPct val="0"/>
                </a:spcAft>
              </a:pPr>
              <a:t>55</a:t>
            </a:fld>
            <a:endParaRPr lang="it-IT" altLang="it-IT" sz="900"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05195" y="4727045"/>
            <a:ext cx="4977775" cy="447724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it-IT" altLang="it-IT" smtClean="0"/>
          </a:p>
        </p:txBody>
      </p:sp>
    </p:spTree>
    <p:extLst>
      <p:ext uri="{BB962C8B-B14F-4D97-AF65-F5344CB8AC3E}">
        <p14:creationId xmlns:p14="http://schemas.microsoft.com/office/powerpoint/2010/main" val="269073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The only</a:t>
            </a:r>
          </a:p>
          <a:p>
            <a:r>
              <a:rPr lang="en-US" altLang="en-US" dirty="0" smtClean="0"/>
              <a:t>exception seems to be the </a:t>
            </a:r>
            <a:r>
              <a:rPr lang="en-US" altLang="en-US" dirty="0" err="1" smtClean="0"/>
              <a:t>Wunderink</a:t>
            </a:r>
            <a:r>
              <a:rPr lang="en-US" altLang="en-US" dirty="0" smtClean="0"/>
              <a:t> et al. follow-up study</a:t>
            </a:r>
          </a:p>
          <a:p>
            <a:r>
              <a:rPr lang="en-US" altLang="en-US" dirty="0" smtClean="0"/>
              <a:t>of 2013 . When considering time-to-relapse rates</a:t>
            </a:r>
          </a:p>
          <a:p>
            <a:r>
              <a:rPr lang="en-US" altLang="en-US" dirty="0" smtClean="0"/>
              <a:t>between different intermittent treatment conditions, early</a:t>
            </a:r>
          </a:p>
          <a:p>
            <a:r>
              <a:rPr lang="en-US" altLang="en-US" dirty="0" smtClean="0"/>
              <a:t>intervention seems to be more favorable than crisis intervention:</a:t>
            </a:r>
          </a:p>
          <a:p>
            <a:r>
              <a:rPr lang="it-IT" altLang="en-US" dirty="0" smtClean="0"/>
              <a:t>patients in crisis intervention conditions undergo</a:t>
            </a:r>
          </a:p>
          <a:p>
            <a:r>
              <a:rPr lang="en-US" altLang="en-US" dirty="0" smtClean="0"/>
              <a:t>an earlier relapse than those in the early intervention</a:t>
            </a:r>
          </a:p>
          <a:p>
            <a:r>
              <a:rPr lang="it-IT" altLang="en-US" dirty="0" smtClean="0"/>
              <a:t>conditions.</a:t>
            </a:r>
          </a:p>
          <a:p>
            <a:r>
              <a:rPr lang="it-IT" altLang="en-US" dirty="0" smtClean="0"/>
              <a:t>Fig. 7 Distribution of</a:t>
            </a:r>
          </a:p>
          <a:p>
            <a:r>
              <a:rPr lang="it-IT" altLang="en-US" dirty="0" smtClean="0"/>
              <a:t>estimated odds ratios (95 %</a:t>
            </a:r>
          </a:p>
          <a:p>
            <a:r>
              <a:rPr lang="it-IT" altLang="en-US" dirty="0" smtClean="0"/>
              <a:t>confidence intervals) for each</a:t>
            </a:r>
          </a:p>
          <a:p>
            <a:r>
              <a:rPr lang="it-IT" altLang="en-US" dirty="0" smtClean="0"/>
              <a:t>individual study, comparing</a:t>
            </a:r>
          </a:p>
          <a:p>
            <a:r>
              <a:rPr lang="it-IT" altLang="en-US" dirty="0" smtClean="0"/>
              <a:t>intermittent with continuous</a:t>
            </a:r>
          </a:p>
          <a:p>
            <a:r>
              <a:rPr lang="en-US" altLang="en-US" dirty="0" smtClean="0"/>
              <a:t>treatment [18, 21, 25–29, 35, 79,</a:t>
            </a:r>
          </a:p>
          <a:p>
            <a:r>
              <a:rPr lang="it-IT" altLang="en-US" dirty="0" smtClean="0"/>
              <a:t>116–118]</a:t>
            </a:r>
          </a:p>
          <a:p>
            <a:r>
              <a:rPr lang="it-IT" altLang="en-US" dirty="0" smtClean="0"/>
              <a:t>Fig. 8 Funnel plot for placebo versus intermittent treatment studies</a:t>
            </a:r>
          </a:p>
        </p:txBody>
      </p:sp>
      <p:sp>
        <p:nvSpPr>
          <p:cNvPr id="993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FE74288-B869-4476-A80D-74E4EED5559B}" type="slidenum">
              <a:rPr lang="it-IT" altLang="en-US" sz="900"/>
              <a:pPr eaLnBrk="1" hangingPunct="1">
                <a:spcBef>
                  <a:spcPct val="0"/>
                </a:spcBef>
              </a:pPr>
              <a:t>18</a:t>
            </a:fld>
            <a:endParaRPr lang="it-IT" altLang="en-US" sz="900"/>
          </a:p>
        </p:txBody>
      </p:sp>
    </p:spTree>
    <p:extLst>
      <p:ext uri="{BB962C8B-B14F-4D97-AF65-F5344CB8AC3E}">
        <p14:creationId xmlns:p14="http://schemas.microsoft.com/office/powerpoint/2010/main" val="24958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descriptive analysis by De </a:t>
            </a:r>
            <a:r>
              <a:rPr lang="en-US" altLang="en-US" dirty="0" err="1" smtClean="0"/>
              <a:t>Hert</a:t>
            </a:r>
            <a:r>
              <a:rPr lang="en-US" altLang="en-US" dirty="0" smtClean="0"/>
              <a:t> in 2015, showed that with</a:t>
            </a:r>
          </a:p>
          <a:p>
            <a:r>
              <a:rPr lang="en-US" altLang="en-US" dirty="0" smtClean="0"/>
              <a:t>continuous treatment, patients not only have a lower risk of</a:t>
            </a:r>
          </a:p>
          <a:p>
            <a:r>
              <a:rPr lang="en-US" altLang="en-US" dirty="0" smtClean="0"/>
              <a:t>relapse, but can also be maintained relapse free for a longer</a:t>
            </a:r>
          </a:p>
          <a:p>
            <a:r>
              <a:rPr lang="en-US" altLang="en-US" dirty="0" smtClean="0"/>
              <a:t>period of time. Although the interval between treatment</a:t>
            </a:r>
          </a:p>
          <a:p>
            <a:r>
              <a:rPr lang="en-US" altLang="en-US" dirty="0" smtClean="0"/>
              <a:t>discontinuation and symptom recurrence can be highly</a:t>
            </a:r>
          </a:p>
          <a:p>
            <a:r>
              <a:rPr lang="en-US" altLang="en-US" dirty="0" smtClean="0"/>
              <a:t>variable, mean time-to-relapse data seem to indicate a</a:t>
            </a:r>
          </a:p>
          <a:p>
            <a:r>
              <a:rPr lang="en-US" altLang="en-US" dirty="0" smtClean="0"/>
              <a:t>failure of clinical stability before 11–14 months with</a:t>
            </a:r>
          </a:p>
          <a:p>
            <a:r>
              <a:rPr lang="en-US" altLang="en-US" dirty="0" smtClean="0"/>
              <a:t>intermittent treatment and before 5 months with placebo</a:t>
            </a:r>
          </a:p>
          <a:p>
            <a:r>
              <a:rPr lang="it-IT" altLang="en-US" dirty="0" smtClean="0"/>
              <a:t>treatment </a:t>
            </a:r>
            <a:r>
              <a:rPr lang="it-IT" altLang="en-US" dirty="0" err="1" smtClean="0"/>
              <a:t>strategies</a:t>
            </a:r>
            <a:endParaRPr lang="it-IT" altLang="en-US" dirty="0" smtClean="0"/>
          </a:p>
        </p:txBody>
      </p:sp>
      <p:sp>
        <p:nvSpPr>
          <p:cNvPr id="1003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7236E4E-A121-4884-821D-CA2628DCCD98}" type="slidenum">
              <a:rPr lang="it-IT" altLang="en-US" sz="900"/>
              <a:pPr eaLnBrk="1" hangingPunct="1">
                <a:spcBef>
                  <a:spcPct val="0"/>
                </a:spcBef>
              </a:pPr>
              <a:t>19</a:t>
            </a:fld>
            <a:endParaRPr lang="it-IT" altLang="en-US" sz="900"/>
          </a:p>
        </p:txBody>
      </p:sp>
    </p:spTree>
    <p:extLst>
      <p:ext uri="{BB962C8B-B14F-4D97-AF65-F5344CB8AC3E}">
        <p14:creationId xmlns:p14="http://schemas.microsoft.com/office/powerpoint/2010/main" val="120314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b="1" smtClean="0">
                <a:latin typeface="Arial" charset="0"/>
                <a:cs typeface="Arial" charset="0"/>
              </a:rPr>
              <a:t>Maintenance treatment with antipsychotic drugs benefi ts patients with schizophrenia. The advantages</a:t>
            </a:r>
          </a:p>
          <a:p>
            <a:pPr eaLnBrk="1" hangingPunct="1">
              <a:spcBef>
                <a:spcPct val="0"/>
              </a:spcBef>
            </a:pPr>
            <a:r>
              <a:rPr lang="en-US" altLang="it-IT" b="1" smtClean="0">
                <a:latin typeface="Arial" charset="0"/>
                <a:cs typeface="Arial" charset="0"/>
              </a:rPr>
              <a:t>of these drugs must be weighed against their side-eff ects.</a:t>
            </a:r>
          </a:p>
          <a:p>
            <a:pPr eaLnBrk="1" hangingPunct="1">
              <a:spcBef>
                <a:spcPct val="0"/>
              </a:spcBef>
            </a:pPr>
            <a:endParaRPr lang="en-US" altLang="it-IT" b="1" smtClean="0">
              <a:latin typeface="Arial" charset="0"/>
              <a:cs typeface="Arial" charset="0"/>
            </a:endParaRPr>
          </a:p>
          <a:p>
            <a:pPr eaLnBrk="1" hangingPunct="1">
              <a:spcBef>
                <a:spcPct val="0"/>
              </a:spcBef>
            </a:pPr>
            <a:r>
              <a:rPr lang="en-US" altLang="it-IT" b="1" smtClean="0">
                <a:latin typeface="Arial" charset="0"/>
                <a:cs typeface="Arial" charset="0"/>
              </a:rPr>
              <a:t>We searched the Cochrane Schizophrenia Group’s specialised register for reports published before Nov 11,</a:t>
            </a:r>
          </a:p>
          <a:p>
            <a:pPr eaLnBrk="1" hangingPunct="1">
              <a:spcBef>
                <a:spcPct val="0"/>
              </a:spcBef>
            </a:pPr>
            <a:r>
              <a:rPr lang="en-US" altLang="it-IT" b="1" smtClean="0">
                <a:latin typeface="Arial" charset="0"/>
                <a:cs typeface="Arial" charset="0"/>
              </a:rPr>
              <a:t>2008; and PubMed, Embase, and ClinicalTrials.gov for those before June 8, 2011. We also contacted pharmaceutical</a:t>
            </a:r>
          </a:p>
          <a:p>
            <a:pPr eaLnBrk="1" hangingPunct="1">
              <a:spcBef>
                <a:spcPct val="0"/>
              </a:spcBef>
            </a:pPr>
            <a:r>
              <a:rPr lang="en-US" altLang="it-IT" b="1" smtClean="0">
                <a:latin typeface="Arial" charset="0"/>
                <a:cs typeface="Arial" charset="0"/>
              </a:rPr>
              <a:t>companies and searched the reference lists of included studies and previous reviews. Randomised trials of patients</a:t>
            </a:r>
          </a:p>
          <a:p>
            <a:pPr eaLnBrk="1" hangingPunct="1">
              <a:spcBef>
                <a:spcPct val="0"/>
              </a:spcBef>
            </a:pPr>
            <a:r>
              <a:rPr lang="en-US" altLang="it-IT" b="1" smtClean="0">
                <a:latin typeface="Arial" charset="0"/>
                <a:cs typeface="Arial" charset="0"/>
              </a:rPr>
              <a:t>with schizophrenia continued on or withdrawn from any antipsychotic drug regimen after stabilisation were eligible.</a:t>
            </a:r>
            <a:endParaRPr lang="it-IT" altLang="it-IT" smtClean="0">
              <a:latin typeface="Arial" charset="0"/>
              <a:cs typeface="Arial" charset="0"/>
            </a:endParaRPr>
          </a:p>
        </p:txBody>
      </p:sp>
      <p:sp>
        <p:nvSpPr>
          <p:cNvPr id="154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fontAlgn="base" hangingPunct="1">
              <a:spcBef>
                <a:spcPct val="0"/>
              </a:spcBef>
              <a:spcAft>
                <a:spcPct val="0"/>
              </a:spcAft>
            </a:pPr>
            <a:fld id="{A0D4EF05-C640-49C6-A188-62305E759A41}" type="slidenum">
              <a:rPr lang="it-IT" altLang="it-IT" sz="900" smtClean="0">
                <a:latin typeface="Calibri" pitchFamily="34" charset="0"/>
              </a:rPr>
              <a:pPr eaLnBrk="1" fontAlgn="base" hangingPunct="1">
                <a:spcBef>
                  <a:spcPct val="0"/>
                </a:spcBef>
                <a:spcAft>
                  <a:spcPct val="0"/>
                </a:spcAft>
              </a:pPr>
              <a:t>21</a:t>
            </a:fld>
            <a:endParaRPr lang="it-IT" altLang="it-IT" sz="9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a:t>
            </a:r>
            <a:r>
              <a:rPr lang="it-IT" baseline="0" dirty="0" smtClean="0"/>
              <a:t> SUDDIVIDERE NELLE SUCCESSIVE</a:t>
            </a:r>
            <a:endParaRPr lang="it-IT" dirty="0"/>
          </a:p>
        </p:txBody>
      </p:sp>
      <p:sp>
        <p:nvSpPr>
          <p:cNvPr id="4" name="Segnaposto numero diapositiva 3"/>
          <p:cNvSpPr>
            <a:spLocks noGrp="1"/>
          </p:cNvSpPr>
          <p:nvPr>
            <p:ph type="sldNum" sz="quarter" idx="10"/>
          </p:nvPr>
        </p:nvSpPr>
        <p:spPr/>
        <p:txBody>
          <a:bodyPr/>
          <a:lstStyle/>
          <a:p>
            <a:fld id="{8D60CA16-8578-4BA8-8484-DE7518F02CC2}" type="slidenum">
              <a:rPr lang="it-IT" smtClean="0"/>
              <a:pPr/>
              <a:t>25</a:t>
            </a:fld>
            <a:endParaRPr lang="it-IT"/>
          </a:p>
        </p:txBody>
      </p:sp>
    </p:spTree>
    <p:extLst>
      <p:ext uri="{BB962C8B-B14F-4D97-AF65-F5344CB8AC3E}">
        <p14:creationId xmlns:p14="http://schemas.microsoft.com/office/powerpoint/2010/main" val="208638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60CA16-8578-4BA8-8484-DE7518F02CC2}" type="slidenum">
              <a:rPr lang="it-IT" smtClean="0"/>
              <a:pPr/>
              <a:t>26</a:t>
            </a:fld>
            <a:endParaRPr lang="it-IT"/>
          </a:p>
        </p:txBody>
      </p:sp>
    </p:spTree>
    <p:extLst>
      <p:ext uri="{BB962C8B-B14F-4D97-AF65-F5344CB8AC3E}">
        <p14:creationId xmlns:p14="http://schemas.microsoft.com/office/powerpoint/2010/main" val="127100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Sebbene </a:t>
            </a:r>
            <a:r>
              <a:rPr lang="it-IT" dirty="0" err="1" smtClean="0"/>
              <a:t>schiz</a:t>
            </a:r>
            <a:r>
              <a:rPr lang="it-IT" dirty="0" smtClean="0"/>
              <a:t> e </a:t>
            </a:r>
            <a:r>
              <a:rPr lang="it-IT" dirty="0" err="1" smtClean="0"/>
              <a:t>dep</a:t>
            </a:r>
            <a:r>
              <a:rPr lang="it-IT" dirty="0" smtClean="0"/>
              <a:t> siano state storicamente due entità separate l’osservazione clinica ci pone frequentemente di fronte a sintomi depressivi o </a:t>
            </a:r>
            <a:r>
              <a:rPr lang="it-IT" dirty="0" err="1" smtClean="0"/>
              <a:t>simil</a:t>
            </a:r>
            <a:r>
              <a:rPr lang="it-IT" dirty="0" smtClean="0"/>
              <a:t>-depressivi che compaiono in corso di </a:t>
            </a:r>
            <a:r>
              <a:rPr lang="it-IT" dirty="0" err="1" smtClean="0"/>
              <a:t>sch</a:t>
            </a:r>
            <a:r>
              <a:rPr lang="it-IT" dirty="0" smtClean="0"/>
              <a:t>.  Talvolta è stato difficile definire con esattezza i confini di ciascuna delle due entità cliniche. E dubbio</a:t>
            </a:r>
            <a:r>
              <a:rPr lang="it-IT" baseline="0" dirty="0" smtClean="0"/>
              <a:t> è stato ed è il significato prognostico della comparsa di depressione in corso di schizofrenia.</a:t>
            </a:r>
          </a:p>
          <a:p>
            <a:r>
              <a:rPr lang="it-IT" baseline="0" dirty="0" smtClean="0"/>
              <a:t>Comprensibile è la comparsa di depressione </a:t>
            </a:r>
            <a:r>
              <a:rPr lang="it-IT" dirty="0" smtClean="0"/>
              <a:t>in fase </a:t>
            </a:r>
            <a:r>
              <a:rPr lang="it-IT" dirty="0" err="1" smtClean="0"/>
              <a:t>preapofanica</a:t>
            </a:r>
            <a:r>
              <a:rPr lang="it-IT" dirty="0" smtClean="0"/>
              <a:t> o nella sistematizzazione di un delirio di persecuzione, come demoralizzazione.</a:t>
            </a:r>
            <a:r>
              <a:rPr lang="it-IT" baseline="0" dirty="0" smtClean="0"/>
              <a:t> </a:t>
            </a:r>
          </a:p>
          <a:p>
            <a:r>
              <a:rPr lang="it-IT" dirty="0" smtClean="0"/>
              <a:t>Lo status attuale della depressione schizofrenica rimane ancora da definire.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Ora, nonostante i sintomi depressivi compaiano molto frequentemente nella schizofrenia, non giustifica in sé che si tratti di un elemento intrinseco al disturbo. Infatti compaiono frequentemente anche in altri disturbi, come nella malattia coronarica </a:t>
            </a:r>
            <a:r>
              <a:rPr lang="en-US" dirty="0" smtClean="0"/>
              <a:t>(MDD in 15%–20%, clinically relevant </a:t>
            </a:r>
            <a:r>
              <a:rPr lang="en-US" dirty="0" err="1" smtClean="0"/>
              <a:t>dep</a:t>
            </a:r>
            <a:r>
              <a:rPr lang="en-US" dirty="0" smtClean="0"/>
              <a:t> </a:t>
            </a:r>
            <a:r>
              <a:rPr lang="en-US" dirty="0" err="1" smtClean="0"/>
              <a:t>symp</a:t>
            </a:r>
            <a:r>
              <a:rPr lang="en-US" dirty="0" smtClean="0"/>
              <a:t> 40% of </a:t>
            </a:r>
            <a:r>
              <a:rPr lang="it-IT" dirty="0" smtClean="0"/>
              <a:t>CHD)</a:t>
            </a:r>
            <a:r>
              <a:rPr lang="it-IT" baseline="0" dirty="0" smtClean="0"/>
              <a:t>, ma nessuno si sognerebbe di includerli nei criteri diagnostici, neanche come sintomi accessori, e si parla pertanto, più appropriatamente di comorbidità. Poi questo porta ad investigare il perché si riscontrino frequentemente in associazione, e si scopre che i meccanismi alla base di tale comorbidità sono sia di reazione psicologica alla </a:t>
            </a:r>
            <a:r>
              <a:rPr lang="it-IT" baseline="0" dirty="0" err="1" smtClean="0"/>
              <a:t>malatttia</a:t>
            </a:r>
            <a:r>
              <a:rPr lang="it-IT" baseline="0" dirty="0" smtClean="0"/>
              <a:t>, sia di tipo biologico (infiammazione, </a:t>
            </a:r>
            <a:r>
              <a:rPr lang="it-IT" baseline="0" dirty="0" err="1" smtClean="0"/>
              <a:t>iperattivazione</a:t>
            </a:r>
            <a:r>
              <a:rPr lang="it-IT" baseline="0" dirty="0" smtClean="0"/>
              <a:t> asse HPA e altri meccanismi). Inoltre, da studi longitudinali si scopre che tali relazioni sono probabilmente bidirezionali, cioè la CHD predispone alla depressione e viceversa.</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Depressione come «</a:t>
            </a:r>
            <a:r>
              <a:rPr lang="it-IT" baseline="0" dirty="0" err="1" smtClean="0"/>
              <a:t>Affect</a:t>
            </a:r>
            <a:r>
              <a:rPr lang="it-IT" baseline="0" dirty="0" smtClean="0"/>
              <a:t>» riflette un momentaneo stato dell’umore, come esperienza soggettiva dalla tristezza alla elevazione del tono dell’umore.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Depressione come sintomo è umore depresso che determina sofferenza al soggetto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Sindrome: un complesso di manifestazioni cliniche, umore deflesso con sintomi cognitivi, e vegetativi con sentimenti di colpa </a:t>
            </a:r>
            <a:r>
              <a:rPr lang="it-IT" baseline="0" dirty="0" err="1" smtClean="0"/>
              <a:t>anedonia</a:t>
            </a:r>
            <a:r>
              <a:rPr lang="it-IT" baseline="0" dirty="0" smtClean="0"/>
              <a:t> etc.. Peraltro la letteratura sul tema è spesso imprecisa, anche per l’utilizzo dei metodi spesso eterogenei e non appropriati di valutazione del fenomeno depressivo in corso di schizofrenia</a:t>
            </a:r>
          </a:p>
        </p:txBody>
      </p:sp>
      <p:sp>
        <p:nvSpPr>
          <p:cNvPr id="4" name="Segnaposto numero diapositiva 3"/>
          <p:cNvSpPr>
            <a:spLocks noGrp="1"/>
          </p:cNvSpPr>
          <p:nvPr>
            <p:ph type="sldNum" sz="quarter" idx="10"/>
          </p:nvPr>
        </p:nvSpPr>
        <p:spPr/>
        <p:txBody>
          <a:bodyPr/>
          <a:lstStyle/>
          <a:p>
            <a:fld id="{8D60CA16-8578-4BA8-8484-DE7518F02CC2}" type="slidenum">
              <a:rPr lang="it-IT" smtClean="0"/>
              <a:pPr/>
              <a:t>27</a:t>
            </a:fld>
            <a:endParaRPr lang="it-IT"/>
          </a:p>
        </p:txBody>
      </p:sp>
    </p:spTree>
    <p:extLst>
      <p:ext uri="{BB962C8B-B14F-4D97-AF65-F5344CB8AC3E}">
        <p14:creationId xmlns:p14="http://schemas.microsoft.com/office/powerpoint/2010/main" val="372286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60CA16-8578-4BA8-8484-DE7518F02CC2}" type="slidenum">
              <a:rPr lang="it-IT" smtClean="0"/>
              <a:pPr/>
              <a:t>28</a:t>
            </a:fld>
            <a:endParaRPr lang="it-IT"/>
          </a:p>
        </p:txBody>
      </p:sp>
    </p:spTree>
    <p:extLst>
      <p:ext uri="{BB962C8B-B14F-4D97-AF65-F5344CB8AC3E}">
        <p14:creationId xmlns:p14="http://schemas.microsoft.com/office/powerpoint/2010/main" val="179703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600202"/>
            <a:ext cx="8229600" cy="4493095"/>
          </a:xfrm>
        </p:spPr>
        <p:txBody>
          <a:bodyPr>
            <a:normAutofit/>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6"/>
          <p:cNvSpPr>
            <a:spLocks noGrp="1"/>
          </p:cNvSpPr>
          <p:nvPr>
            <p:ph type="body" sz="quarter" idx="11"/>
          </p:nvPr>
        </p:nvSpPr>
        <p:spPr>
          <a:xfrm>
            <a:off x="457200" y="6453337"/>
            <a:ext cx="8229600" cy="280379"/>
          </a:xfrm>
        </p:spPr>
        <p:txBody>
          <a:bodyPr anchor="b">
            <a:noAutofit/>
          </a:bodyPr>
          <a:lstStyle>
            <a:lvl1pPr marL="0" indent="0">
              <a:spcBef>
                <a:spcPts val="0"/>
              </a:spcBef>
              <a:spcAft>
                <a:spcPts val="0"/>
              </a:spcAft>
              <a:buClrTx/>
              <a:buFont typeface="+mj-lt"/>
              <a:buNone/>
              <a:tabLst>
                <a:tab pos="176213" algn="l"/>
              </a:tabLst>
              <a:defRPr sz="10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457200" y="6165850"/>
            <a:ext cx="8229600" cy="287487"/>
          </a:xfrm>
        </p:spPr>
        <p:txBody>
          <a:bodyPr anchor="b">
            <a:noAutofit/>
          </a:bodyPr>
          <a:lstStyle>
            <a:lvl1pPr marL="0" indent="0" algn="l">
              <a:spcAft>
                <a:spcPts val="0"/>
              </a:spcAft>
              <a:buNone/>
              <a:defRPr sz="1000">
                <a:solidFill>
                  <a:schemeClr val="tx1"/>
                </a:solidFill>
                <a:latin typeface="Arial" pitchFamily="34" charset="0"/>
                <a:cs typeface="Arial" pitchFamily="34" charset="0"/>
              </a:defRPr>
            </a:lvl1pPr>
          </a:lstStyle>
          <a:p>
            <a:pPr lvl="0"/>
            <a:r>
              <a:rPr lang="en-US" dirty="0" smtClean="0"/>
              <a:t>Click to edit Master text</a:t>
            </a:r>
            <a:endParaRPr lang="en-GB" dirty="0"/>
          </a:p>
        </p:txBody>
      </p:sp>
      <p:sp>
        <p:nvSpPr>
          <p:cNvPr id="6" name="Slide Number Placeholder 5"/>
          <p:cNvSpPr>
            <a:spLocks noGrp="1"/>
          </p:cNvSpPr>
          <p:nvPr>
            <p:ph type="sldNum" sz="quarter" idx="13"/>
          </p:nvPr>
        </p:nvSpPr>
        <p:spPr>
          <a:xfrm>
            <a:off x="8675688" y="6493933"/>
            <a:ext cx="469900" cy="364067"/>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FEEEAE"/>
                </a:solidFill>
              </a:defRPr>
            </a:lvl1pPr>
          </a:lstStyle>
          <a:p>
            <a:pPr>
              <a:defRPr/>
            </a:pPr>
            <a:fld id="{3C332C80-A76B-43B3-A429-935F383DB98B}" type="slidenum">
              <a:rPr lang="en-GB" altLang="en-US"/>
              <a:pPr>
                <a:defRPr/>
              </a:pPr>
              <a:t>‹N›</a:t>
            </a:fld>
            <a:endParaRPr lang="en-GB" altLang="en-US"/>
          </a:p>
        </p:txBody>
      </p:sp>
    </p:spTree>
    <p:extLst>
      <p:ext uri="{BB962C8B-B14F-4D97-AF65-F5344CB8AC3E}">
        <p14:creationId xmlns:p14="http://schemas.microsoft.com/office/powerpoint/2010/main" val="18694318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8F070DA-8A8F-4C12-9FFB-28281A7F5C0C}" type="datetimeFigureOut">
              <a:rPr lang="it-IT">
                <a:solidFill>
                  <a:prstClr val="black">
                    <a:tint val="75000"/>
                  </a:prstClr>
                </a:solidFill>
              </a:rPr>
              <a:pPr>
                <a:defRPr/>
              </a:pPr>
              <a:t>02/12/2016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AD9531B-22D1-4B44-9601-F31177E0C24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7206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7ABE7CA-3DE0-4AA7-B87F-24C05AD93C8F}" type="datetimeFigureOut">
              <a:rPr lang="it-IT">
                <a:solidFill>
                  <a:prstClr val="black">
                    <a:tint val="75000"/>
                  </a:prstClr>
                </a:solidFill>
              </a:rPr>
              <a:pPr>
                <a:defRPr/>
              </a:pPr>
              <a:t>02/12/2016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DBBB041-BD9B-4E6B-BF83-59AD6867D53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2090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5F160BE-1091-4AD6-BB19-523B671E442F}" type="datetimeFigureOut">
              <a:rPr lang="it-IT">
                <a:solidFill>
                  <a:prstClr val="black">
                    <a:tint val="75000"/>
                  </a:prstClr>
                </a:solidFill>
              </a:rPr>
              <a:pPr>
                <a:defRPr/>
              </a:pPr>
              <a:t>02/12/2016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DB97D16-8065-497A-A56F-C66629632F3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3173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1A5DB38-4E87-4CD8-BDB2-959E9D42D002}" type="datetimeFigureOut">
              <a:rPr lang="it-IT">
                <a:solidFill>
                  <a:prstClr val="black">
                    <a:tint val="75000"/>
                  </a:prstClr>
                </a:solidFill>
              </a:rPr>
              <a:pPr>
                <a:defRPr/>
              </a:pPr>
              <a:t>02/12/2016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9D525491-EF94-4424-A4DD-4166A1BAAF9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939551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8A30DA5-C3AF-4024-84E6-8C1E9D9B5E21}" type="datetimeFigureOut">
              <a:rPr lang="it-IT">
                <a:solidFill>
                  <a:prstClr val="black">
                    <a:tint val="75000"/>
                  </a:prstClr>
                </a:solidFill>
              </a:rPr>
              <a:pPr>
                <a:defRPr/>
              </a:pPr>
              <a:t>02/12/2016</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1A8D0DE9-5C82-426A-AFF0-BA57B2C2B2C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13193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AAF332E-16AC-405D-B70E-C79B5E122B1E}" type="datetimeFigureOut">
              <a:rPr lang="it-IT">
                <a:solidFill>
                  <a:prstClr val="black">
                    <a:tint val="75000"/>
                  </a:prstClr>
                </a:solidFill>
              </a:rPr>
              <a:pPr>
                <a:defRPr/>
              </a:pPr>
              <a:t>02/12/2016</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7E6EC1D0-F120-456E-B35E-8D4007C5B92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6341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D0B95BC-9354-4C2F-BFD3-C79152F59AD7}" type="datetimeFigureOut">
              <a:rPr lang="it-IT">
                <a:solidFill>
                  <a:prstClr val="black">
                    <a:tint val="75000"/>
                  </a:prstClr>
                </a:solidFill>
              </a:rPr>
              <a:pPr>
                <a:defRPr/>
              </a:pPr>
              <a:t>02/12/2016</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25666890-E193-4B0A-83C0-69D750D1823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5792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E67755D-8F0C-448F-A98B-26D4B06ED480}" type="datetimeFigureOut">
              <a:rPr lang="it-IT">
                <a:solidFill>
                  <a:prstClr val="black">
                    <a:tint val="75000"/>
                  </a:prstClr>
                </a:solidFill>
              </a:rPr>
              <a:pPr>
                <a:defRPr/>
              </a:pPr>
              <a:t>02/12/2016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F74E9BB0-852B-44AB-ADFD-6577AB93E8B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7412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2605299-B6CC-487B-9DE6-B634979408AD}" type="datetimeFigureOut">
              <a:rPr lang="it-IT">
                <a:solidFill>
                  <a:prstClr val="black">
                    <a:tint val="75000"/>
                  </a:prstClr>
                </a:solidFill>
              </a:rPr>
              <a:pPr>
                <a:defRPr/>
              </a:pPr>
              <a:t>02/12/2016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806DEFF-865D-445C-AF44-EA23CFCE303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081980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D219764-0BCC-4605-8506-2E9241B4598A}" type="datetimeFigureOut">
              <a:rPr lang="it-IT">
                <a:solidFill>
                  <a:prstClr val="black">
                    <a:tint val="75000"/>
                  </a:prstClr>
                </a:solidFill>
              </a:rPr>
              <a:pPr>
                <a:defRPr/>
              </a:pPr>
              <a:t>02/12/2016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3464162-CFA1-46EA-95D2-73C6679A570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8956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3A3052A-B781-4CA1-82FC-E96CC9BFD036}" type="datetimeFigureOut">
              <a:rPr lang="it-IT">
                <a:solidFill>
                  <a:prstClr val="black">
                    <a:tint val="75000"/>
                  </a:prstClr>
                </a:solidFill>
              </a:rPr>
              <a:pPr>
                <a:defRPr/>
              </a:pPr>
              <a:t>02/12/2016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2A9C2A-6071-4797-9536-92534E80293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001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184348-6412-4F04-8656-BF78F682A3D3}" type="datetimeFigureOut">
              <a:rPr lang="it-IT">
                <a:solidFill>
                  <a:prstClr val="black">
                    <a:tint val="75000"/>
                  </a:prstClr>
                </a:solidFill>
              </a:rPr>
              <a:pPr>
                <a:defRPr/>
              </a:pPr>
              <a:t>02/12/2016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AAB728-D50C-4BF3-A040-2B502CEDE22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181425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Cw7uhjqrOAhUD2BoKHafQBHAQjRwIBw&amp;url=http://www.aspi.unimib.it/collections/entity/detail/95/&amp;psig=AFQjCNHeVnkgW9uHkV1WUO3vKzn8W2kcrw&amp;ust=147048085122195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4.pn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JyYyn4MjOAhXLWxoKHX17AlAQjRwIBw&amp;url=http://www.healthyplace.com/stigma/stand-up-for-mental-health/stigma-and-discrimination-the-effect-of-stigma/&amp;psig=AFQjCNFnKFtCFAvPrLuWvrhhP9PMYs9N3Q&amp;ust=1471533659834975"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7.png"/><Relationship Id="rId4" Type="http://schemas.openxmlformats.org/officeDocument/2006/relationships/oleObject" Target="../embeddings/Microsoft_Excel_97-2003_Worksheet1.xls"/></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ctrTitle"/>
          </p:nvPr>
        </p:nvSpPr>
        <p:spPr>
          <a:xfrm>
            <a:off x="1008063" y="2060575"/>
            <a:ext cx="7235825" cy="1331913"/>
          </a:xfrm>
          <a:ln/>
        </p:spPr>
        <p:txBody>
          <a:bodyPr>
            <a:normAutofit/>
          </a:bodyPr>
          <a:lstStyle/>
          <a:p>
            <a:pPr algn="ctr"/>
            <a:r>
              <a:rPr lang="it-IT" altLang="it-IT" sz="3600" dirty="0" smtClean="0"/>
              <a:t>Continuità Terapeutica e </a:t>
            </a:r>
            <a:r>
              <a:rPr lang="it-IT" altLang="it-IT" sz="3600" dirty="0" err="1" smtClean="0"/>
              <a:t>Outcome</a:t>
            </a:r>
            <a:r>
              <a:rPr lang="it-IT" altLang="it-IT" sz="3600" dirty="0" smtClean="0"/>
              <a:t> nelle Psicosi Schizofreniche</a:t>
            </a:r>
            <a:endParaRPr altLang="it-IT" sz="3600" dirty="0">
              <a:solidFill>
                <a:srgbClr val="FF0000"/>
              </a:solidFill>
              <a:latin typeface="Times New Roman" pitchFamily="18" charset="0"/>
              <a:cs typeface="Times New Roman" pitchFamily="18" charset="0"/>
            </a:endParaRPr>
          </a:p>
        </p:txBody>
      </p:sp>
      <p:sp>
        <p:nvSpPr>
          <p:cNvPr id="52227" name="CasellaDiTesto 7"/>
          <p:cNvSpPr txBox="1">
            <a:spLocks noChangeArrowheads="1"/>
          </p:cNvSpPr>
          <p:nvPr/>
        </p:nvSpPr>
        <p:spPr bwMode="auto">
          <a:xfrm>
            <a:off x="1511300" y="3687763"/>
            <a:ext cx="648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b="1" dirty="0">
                <a:solidFill>
                  <a:srgbClr val="002060"/>
                </a:solidFill>
                <a:latin typeface="Times New Roman" pitchFamily="18" charset="0"/>
                <a:cs typeface="Times New Roman" pitchFamily="18" charset="0"/>
              </a:rPr>
              <a:t>Mario </a:t>
            </a:r>
            <a:r>
              <a:rPr lang="it-IT" altLang="it-IT" sz="2400" b="1" dirty="0" smtClean="0">
                <a:solidFill>
                  <a:srgbClr val="002060"/>
                </a:solidFill>
                <a:latin typeface="Times New Roman" pitchFamily="18" charset="0"/>
                <a:cs typeface="Times New Roman" pitchFamily="18" charset="0"/>
              </a:rPr>
              <a:t>Amore</a:t>
            </a:r>
            <a:endParaRPr lang="it-IT" altLang="it-IT" sz="2400" b="1" dirty="0">
              <a:solidFill>
                <a:srgbClr val="002060"/>
              </a:solidFill>
              <a:latin typeface="Times New Roman" pitchFamily="18" charset="0"/>
              <a:cs typeface="Times New Roman" pitchFamily="18" charset="0"/>
            </a:endParaRPr>
          </a:p>
        </p:txBody>
      </p:sp>
      <p:pic>
        <p:nvPicPr>
          <p:cNvPr id="522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5661025"/>
            <a:ext cx="211296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20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2916238" y="4367213"/>
            <a:ext cx="3727450" cy="708025"/>
          </a:xfrm>
          <a:prstGeom prst="rect">
            <a:avLst/>
          </a:prstGeom>
          <a:solidFill>
            <a:srgbClr val="A50021"/>
          </a:solidFill>
          <a:ln>
            <a:solidFill>
              <a:schemeClr val="tx1"/>
            </a:solidFill>
          </a:ln>
        </p:spPr>
        <p:txBody>
          <a:bodyPr>
            <a:spAutoFit/>
          </a:bodyPr>
          <a:lstStyle/>
          <a:p>
            <a:pPr algn="ctr" fontAlgn="auto">
              <a:spcBef>
                <a:spcPts val="0"/>
              </a:spcBef>
              <a:spcAft>
                <a:spcPts val="0"/>
              </a:spcAft>
              <a:defRPr/>
            </a:pPr>
            <a:r>
              <a:rPr lang="it-IT" altLang="it-IT"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Dipartimento di Neuroscienze,</a:t>
            </a:r>
            <a:r>
              <a:rPr lang="en-US" altLang="it-IT"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fontAlgn="auto">
              <a:spcBef>
                <a:spcPts val="0"/>
              </a:spcBef>
              <a:spcAft>
                <a:spcPts val="0"/>
              </a:spcAft>
              <a:defRPr/>
            </a:pPr>
            <a:r>
              <a:rPr lang="en-US" altLang="it-IT"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Università</a:t>
            </a:r>
            <a:r>
              <a:rPr lang="en-US" altLang="it-IT"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it-IT"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a:t>
            </a:r>
            <a:r>
              <a:rPr lang="en-US" altLang="it-IT"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it-IT"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Genova</a:t>
            </a:r>
            <a:r>
              <a:rPr lang="en-US" altLang="it-IT"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it-IT" altLang="it-IT"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2231" name="CasellaDiTesto 6"/>
          <p:cNvSpPr txBox="1">
            <a:spLocks noChangeArrowheads="1"/>
          </p:cNvSpPr>
          <p:nvPr/>
        </p:nvSpPr>
        <p:spPr bwMode="auto">
          <a:xfrm>
            <a:off x="2339975" y="298450"/>
            <a:ext cx="6516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b="1" i="1" dirty="0">
                <a:solidFill>
                  <a:srgbClr val="002060"/>
                </a:solidFill>
                <a:latin typeface="Times New Roman" pitchFamily="18" charset="0"/>
                <a:cs typeface="Times New Roman" pitchFamily="18" charset="0"/>
              </a:rPr>
              <a:t> </a:t>
            </a:r>
            <a:r>
              <a:rPr lang="it-IT" altLang="it-IT" b="1" i="1" dirty="0" smtClean="0">
                <a:solidFill>
                  <a:srgbClr val="002060"/>
                </a:solidFill>
                <a:latin typeface="Times New Roman" pitchFamily="18" charset="0"/>
                <a:cs typeface="Times New Roman" pitchFamily="18" charset="0"/>
              </a:rPr>
              <a:t>Torino, 2 dicembre 2016</a:t>
            </a:r>
            <a:endParaRPr lang="it-IT" altLang="it-IT"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83839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1471627" y="609599"/>
            <a:ext cx="6323013" cy="1236641"/>
          </a:xfrm>
          <a:prstGeom prst="rect">
            <a:avLst/>
          </a:prstGeom>
          <a:noFill/>
          <a:ln>
            <a:noFill/>
          </a:ln>
          <a:effectLst>
            <a:prstShdw prst="shdw17" dist="17961" dir="2700000">
              <a:schemeClr val="accent1">
                <a:gamma/>
                <a:shade val="60000"/>
                <a:invGamma/>
              </a:schemeClr>
            </a:prstShdw>
          </a:effectLst>
          <a:extLst/>
        </p:spPr>
      </p:pic>
      <p:sp>
        <p:nvSpPr>
          <p:cNvPr id="31747" name="Rettangolo 2"/>
          <p:cNvSpPr>
            <a:spLocks noChangeArrowheads="1"/>
          </p:cNvSpPr>
          <p:nvPr/>
        </p:nvSpPr>
        <p:spPr bwMode="auto">
          <a:xfrm>
            <a:off x="-14025" y="2053451"/>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t-IT" altLang="en-US" sz="1800" b="1" dirty="0">
                <a:latin typeface="Arial" panose="020B0604020202020204" pitchFamily="34" charset="0"/>
                <a:cs typeface="Arial" panose="020B0604020202020204" pitchFamily="34" charset="0"/>
              </a:rPr>
              <a:t>Illness activity variables</a:t>
            </a:r>
            <a:endParaRPr lang="it-IT" altLang="en-US" sz="1800" dirty="0">
              <a:latin typeface="Arial" panose="020B0604020202020204" pitchFamily="34" charset="0"/>
              <a:cs typeface="Arial" panose="020B0604020202020204" pitchFamily="34" charset="0"/>
            </a:endParaRPr>
          </a:p>
        </p:txBody>
      </p:sp>
      <p:sp>
        <p:nvSpPr>
          <p:cNvPr id="31748" name="Rettangolo 3"/>
          <p:cNvSpPr>
            <a:spLocks noChangeArrowheads="1"/>
          </p:cNvSpPr>
          <p:nvPr/>
        </p:nvSpPr>
        <p:spPr bwMode="auto">
          <a:xfrm>
            <a:off x="16455" y="24590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10253F"/>
                </a:solidFill>
                <a:latin typeface="Arial" panose="020B0604020202020204" pitchFamily="34" charset="0"/>
                <a:cs typeface="Arial" panose="020B0604020202020204" pitchFamily="34" charset="0"/>
              </a:rPr>
              <a:t>current symptoms and remission status stability during the past three </a:t>
            </a:r>
            <a:r>
              <a:rPr lang="en-US" altLang="en-US" sz="1400" dirty="0" smtClean="0">
                <a:solidFill>
                  <a:srgbClr val="10253F"/>
                </a:solidFill>
                <a:latin typeface="Arial" panose="020B0604020202020204" pitchFamily="34" charset="0"/>
                <a:cs typeface="Arial" panose="020B0604020202020204" pitchFamily="34" charset="0"/>
              </a:rPr>
              <a:t>years</a:t>
            </a:r>
            <a:endParaRPr lang="it-IT" altLang="en-US" sz="1400" dirty="0">
              <a:solidFill>
                <a:srgbClr val="10253F"/>
              </a:solidFill>
              <a:latin typeface="Arial" panose="020B0604020202020204" pitchFamily="34" charset="0"/>
              <a:cs typeface="Arial" panose="020B0604020202020204" pitchFamily="34" charset="0"/>
            </a:endParaRPr>
          </a:p>
        </p:txBody>
      </p:sp>
      <p:sp>
        <p:nvSpPr>
          <p:cNvPr id="31751" name="Rettangolo 7"/>
          <p:cNvSpPr>
            <a:spLocks noChangeArrowheads="1"/>
          </p:cNvSpPr>
          <p:nvPr/>
        </p:nvSpPr>
        <p:spPr bwMode="auto">
          <a:xfrm>
            <a:off x="16455" y="3638034"/>
            <a:ext cx="2339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t-IT" altLang="en-US" sz="1800" b="1" dirty="0">
                <a:latin typeface="Arial" panose="020B0604020202020204" pitchFamily="34" charset="0"/>
                <a:cs typeface="Arial" panose="020B0604020202020204" pitchFamily="34" charset="0"/>
              </a:rPr>
              <a:t>Functional capacity</a:t>
            </a:r>
            <a:endParaRPr lang="it-IT" altLang="en-US" sz="1800" dirty="0">
              <a:latin typeface="Arial" panose="020B0604020202020204" pitchFamily="34" charset="0"/>
              <a:cs typeface="Arial" panose="020B0604020202020204" pitchFamily="34" charset="0"/>
            </a:endParaRPr>
          </a:p>
        </p:txBody>
      </p:sp>
      <p:sp>
        <p:nvSpPr>
          <p:cNvPr id="31752" name="Rettangolo 8"/>
          <p:cNvSpPr>
            <a:spLocks noChangeArrowheads="1"/>
          </p:cNvSpPr>
          <p:nvPr/>
        </p:nvSpPr>
        <p:spPr bwMode="auto">
          <a:xfrm>
            <a:off x="16455" y="4071987"/>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smtClean="0">
                <a:solidFill>
                  <a:srgbClr val="10253F"/>
                </a:solidFill>
                <a:latin typeface="Arial" panose="020B0604020202020204" pitchFamily="34" charset="0"/>
                <a:cs typeface="Arial" panose="020B0604020202020204" pitchFamily="34" charset="0"/>
              </a:rPr>
              <a:t>assessing patients’ ability to cope with everyday tasks. The instrument assesses functional capacity in two domains: finance (counting money and paying bills) and communication  (using UPSA-B)</a:t>
            </a:r>
            <a:endParaRPr lang="it-IT" altLang="en-US" sz="1400" dirty="0">
              <a:solidFill>
                <a:srgbClr val="10253F"/>
              </a:solidFill>
              <a:latin typeface="Arial" panose="020B0604020202020204" pitchFamily="34" charset="0"/>
              <a:cs typeface="Arial" panose="020B0604020202020204" pitchFamily="34" charset="0"/>
            </a:endParaRPr>
          </a:p>
        </p:txBody>
      </p:sp>
      <p:sp>
        <p:nvSpPr>
          <p:cNvPr id="31753" name="Rettangolo 9"/>
          <p:cNvSpPr>
            <a:spLocks noChangeArrowheads="1"/>
          </p:cNvSpPr>
          <p:nvPr/>
        </p:nvSpPr>
        <p:spPr bwMode="auto">
          <a:xfrm>
            <a:off x="-14025" y="5337175"/>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it-IT" altLang="en-US" sz="1800" b="1" dirty="0">
                <a:latin typeface="Arial" panose="020B0604020202020204" pitchFamily="34" charset="0"/>
                <a:cs typeface="Arial" panose="020B0604020202020204" pitchFamily="34" charset="0"/>
              </a:rPr>
              <a:t>Functional </a:t>
            </a:r>
            <a:r>
              <a:rPr lang="it-IT" altLang="en-US" sz="1800" b="1" dirty="0" smtClean="0">
                <a:latin typeface="Arial" panose="020B0604020202020204" pitchFamily="34" charset="0"/>
                <a:cs typeface="Arial" panose="020B0604020202020204" pitchFamily="34" charset="0"/>
              </a:rPr>
              <a:t>milestones</a:t>
            </a:r>
          </a:p>
        </p:txBody>
      </p:sp>
      <p:sp>
        <p:nvSpPr>
          <p:cNvPr id="31754" name="Rettangolo 10"/>
          <p:cNvSpPr>
            <a:spLocks noChangeArrowheads="1"/>
          </p:cNvSpPr>
          <p:nvPr/>
        </p:nvSpPr>
        <p:spPr bwMode="auto">
          <a:xfrm>
            <a:off x="0" y="57070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10253F"/>
                </a:solidFill>
                <a:latin typeface="Arial" panose="020B0604020202020204" pitchFamily="34" charset="0"/>
                <a:cs typeface="Arial" panose="020B0604020202020204" pitchFamily="34" charset="0"/>
              </a:rPr>
              <a:t>Current work situation ,Housing situation  and Social contacts (using Strauss-Carpenter Scale)</a:t>
            </a:r>
            <a:endParaRPr lang="it-IT" altLang="en-US" sz="1400" dirty="0">
              <a:solidFill>
                <a:srgbClr val="10253F"/>
              </a:solidFill>
              <a:latin typeface="Arial" panose="020B0604020202020204" pitchFamily="34" charset="0"/>
              <a:cs typeface="Arial" panose="020B0604020202020204" pitchFamily="34" charset="0"/>
            </a:endParaRPr>
          </a:p>
        </p:txBody>
      </p:sp>
      <p:sp>
        <p:nvSpPr>
          <p:cNvPr id="12" name="Rettangolo 11"/>
          <p:cNvSpPr/>
          <p:nvPr/>
        </p:nvSpPr>
        <p:spPr>
          <a:xfrm>
            <a:off x="4724400" y="3028851"/>
            <a:ext cx="4233863" cy="2308324"/>
          </a:xfrm>
          <a:prstGeom prst="rect">
            <a:avLst/>
          </a:prstGeom>
          <a:ln w="57150">
            <a:solidFill>
              <a:schemeClr val="tx2">
                <a:lumMod val="50000"/>
              </a:schemeClr>
            </a:solid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en-US" b="1" dirty="0" smtClean="0">
                <a:solidFill>
                  <a:srgbClr val="254061"/>
                </a:solidFill>
              </a:rPr>
              <a:t>Consider current symptoms (negative symptoms) and remission stability over time, together with age, duration of illness, gender, educational level, and current functional capacity, </a:t>
            </a:r>
            <a:r>
              <a:rPr lang="en-US" altLang="en-US" b="1" dirty="0" smtClean="0">
                <a:solidFill>
                  <a:srgbClr val="C00000"/>
                </a:solidFill>
              </a:rPr>
              <a:t>when predicting patients' future real-world functioning.</a:t>
            </a:r>
            <a:endParaRPr lang="it-IT" altLang="en-US" b="1" dirty="0" smtClean="0">
              <a:solidFill>
                <a:srgbClr val="C00000"/>
              </a:solidFill>
            </a:endParaRPr>
          </a:p>
        </p:txBody>
      </p:sp>
      <p:sp>
        <p:nvSpPr>
          <p:cNvPr id="13" name="Titolo 12"/>
          <p:cNvSpPr>
            <a:spLocks noGrp="1"/>
          </p:cNvSpPr>
          <p:nvPr>
            <p:ph type="title"/>
          </p:nvPr>
        </p:nvSpPr>
        <p:spPr>
          <a:xfrm>
            <a:off x="0" y="0"/>
            <a:ext cx="9144000" cy="838200"/>
          </a:xfrm>
        </p:spPr>
        <p:txBody>
          <a:bodyPr/>
          <a:lstStyle/>
          <a:p>
            <a:pPr>
              <a:defRPr/>
            </a:pPr>
            <a:r>
              <a:rPr lang="it-IT" sz="3200" b="1" dirty="0" smtClean="0">
                <a:solidFill>
                  <a:srgbClr val="C00000"/>
                </a:solidFill>
                <a:cs typeface="Simplified Arabic Fixed" pitchFamily="49" charset="-78"/>
              </a:rPr>
              <a:t>Real World functional</a:t>
            </a:r>
            <a:endParaRPr lang="it-IT" sz="3200" b="1" dirty="0">
              <a:solidFill>
                <a:srgbClr val="C00000"/>
              </a:solidFill>
              <a:cs typeface="Simplified Arabic Fixed" pitchFamily="49" charset="-78"/>
            </a:endParaRPr>
          </a:p>
        </p:txBody>
      </p:sp>
    </p:spTree>
    <p:extLst>
      <p:ext uri="{BB962C8B-B14F-4D97-AF65-F5344CB8AC3E}">
        <p14:creationId xmlns:p14="http://schemas.microsoft.com/office/powerpoint/2010/main" val="20514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ttangolo 1"/>
          <p:cNvSpPr>
            <a:spLocks noChangeArrowheads="1"/>
          </p:cNvSpPr>
          <p:nvPr/>
        </p:nvSpPr>
        <p:spPr bwMode="auto">
          <a:xfrm>
            <a:off x="5870575" y="4472970"/>
            <a:ext cx="3144838" cy="1569660"/>
          </a:xfrm>
          <a:prstGeom prst="rect">
            <a:avLst/>
          </a:prstGeom>
          <a:solidFill>
            <a:schemeClr val="tx2">
              <a:lumMod val="20000"/>
              <a:lumOff val="8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dirty="0" smtClean="0">
                <a:solidFill>
                  <a:srgbClr val="254061"/>
                </a:solidFill>
                <a:latin typeface="Arial" panose="020B0604020202020204" pitchFamily="34" charset="0"/>
                <a:cs typeface="Arial" panose="020B0604020202020204" pitchFamily="34" charset="0"/>
              </a:rPr>
              <a:t>Remission </a:t>
            </a:r>
            <a:r>
              <a:rPr lang="en-US" altLang="en-US" sz="1600" b="1" dirty="0">
                <a:solidFill>
                  <a:srgbClr val="254061"/>
                </a:solidFill>
                <a:latin typeface="Arial" panose="020B0604020202020204" pitchFamily="34" charset="0"/>
                <a:cs typeface="Arial" panose="020B0604020202020204" pitchFamily="34" charset="0"/>
              </a:rPr>
              <a:t>group </a:t>
            </a:r>
            <a:r>
              <a:rPr lang="en-US" altLang="en-US" sz="1600" b="1" dirty="0" smtClean="0">
                <a:solidFill>
                  <a:srgbClr val="254061"/>
                </a:solidFill>
                <a:latin typeface="Arial" panose="020B0604020202020204" pitchFamily="34" charset="0"/>
                <a:cs typeface="Arial" panose="020B0604020202020204" pitchFamily="34" charset="0"/>
              </a:rPr>
              <a:t> </a:t>
            </a:r>
          </a:p>
          <a:p>
            <a:pPr algn="ctr" eaLnBrk="1" hangingPunct="1">
              <a:spcBef>
                <a:spcPct val="0"/>
              </a:spcBef>
              <a:buFontTx/>
              <a:buNone/>
            </a:pPr>
            <a:r>
              <a:rPr lang="en-US" altLang="en-US" sz="1600" b="1" dirty="0" smtClean="0">
                <a:solidFill>
                  <a:srgbClr val="254061"/>
                </a:solidFill>
                <a:latin typeface="Arial" panose="020B0604020202020204" pitchFamily="34" charset="0"/>
                <a:cs typeface="Arial" panose="020B0604020202020204" pitchFamily="34" charset="0"/>
              </a:rPr>
              <a:t> </a:t>
            </a:r>
            <a:r>
              <a:rPr lang="en-US" altLang="en-US" sz="1600" b="1" dirty="0" smtClean="0">
                <a:solidFill>
                  <a:srgbClr val="254061"/>
                </a:solidFill>
                <a:latin typeface="Arial" panose="020B0604020202020204" pitchFamily="34" charset="0"/>
                <a:cs typeface="Arial" panose="020B0604020202020204" pitchFamily="34" charset="0"/>
                <a:sym typeface="Wingdings" panose="05000000000000000000" pitchFamily="2" charset="2"/>
              </a:rPr>
              <a:t></a:t>
            </a:r>
          </a:p>
          <a:p>
            <a:pPr marL="285750" indent="-285750" algn="ctr" eaLnBrk="1" hangingPunct="1">
              <a:spcBef>
                <a:spcPct val="0"/>
              </a:spcBef>
            </a:pPr>
            <a:r>
              <a:rPr lang="en-US" altLang="en-US" sz="1600" b="1" dirty="0" smtClean="0">
                <a:solidFill>
                  <a:srgbClr val="254061"/>
                </a:solidFill>
                <a:latin typeface="Arial" panose="020B0604020202020204" pitchFamily="34" charset="0"/>
                <a:cs typeface="Arial" panose="020B0604020202020204" pitchFamily="34" charset="0"/>
                <a:sym typeface="Wingdings" panose="05000000000000000000" pitchFamily="2" charset="2"/>
              </a:rPr>
              <a:t>Less </a:t>
            </a:r>
            <a:r>
              <a:rPr lang="en-US" altLang="en-US" sz="16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DUP</a:t>
            </a:r>
          </a:p>
          <a:p>
            <a:pPr marL="285750" indent="-285750" algn="ctr" eaLnBrk="1" hangingPunct="1">
              <a:spcBef>
                <a:spcPct val="0"/>
              </a:spcBef>
            </a:pPr>
            <a:r>
              <a:rPr lang="en-US" altLang="en-US" sz="1600" b="1" dirty="0" smtClean="0">
                <a:solidFill>
                  <a:srgbClr val="254061"/>
                </a:solidFill>
                <a:latin typeface="Arial" panose="020B0604020202020204" pitchFamily="34" charset="0"/>
                <a:cs typeface="Arial" panose="020B0604020202020204" pitchFamily="34" charset="0"/>
                <a:sym typeface="Wingdings" panose="05000000000000000000" pitchFamily="2" charset="2"/>
              </a:rPr>
              <a:t>Increased </a:t>
            </a:r>
            <a:r>
              <a:rPr lang="en-US" altLang="en-US" sz="16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adherence</a:t>
            </a:r>
          </a:p>
          <a:p>
            <a:pPr marL="285750" indent="-285750" algn="ctr" eaLnBrk="1" hangingPunct="1">
              <a:spcBef>
                <a:spcPct val="0"/>
              </a:spcBef>
            </a:pPr>
            <a:r>
              <a:rPr lang="en-US" altLang="en-US" sz="1600" b="1" dirty="0" smtClean="0">
                <a:solidFill>
                  <a:srgbClr val="254061"/>
                </a:solidFill>
                <a:latin typeface="Arial" panose="020B0604020202020204" pitchFamily="34" charset="0"/>
                <a:cs typeface="Arial" panose="020B0604020202020204" pitchFamily="34" charset="0"/>
              </a:rPr>
              <a:t>Better occupational </a:t>
            </a:r>
            <a:r>
              <a:rPr lang="en-US" altLang="en-US" sz="1600" b="1" dirty="0">
                <a:solidFill>
                  <a:srgbClr val="254061"/>
                </a:solidFill>
                <a:latin typeface="Arial" panose="020B0604020202020204" pitchFamily="34" charset="0"/>
                <a:cs typeface="Arial" panose="020B0604020202020204" pitchFamily="34" charset="0"/>
              </a:rPr>
              <a:t>status </a:t>
            </a:r>
          </a:p>
          <a:p>
            <a:pPr marL="285750" indent="-285750" algn="ctr" eaLnBrk="1" hangingPunct="1">
              <a:spcBef>
                <a:spcPct val="0"/>
              </a:spcBef>
            </a:pPr>
            <a:r>
              <a:rPr lang="en-US" altLang="en-US" sz="1600" b="1" dirty="0" smtClean="0">
                <a:solidFill>
                  <a:srgbClr val="254061"/>
                </a:solidFill>
                <a:latin typeface="Arial" panose="020B0604020202020204" pitchFamily="34" charset="0"/>
                <a:cs typeface="Arial" panose="020B0604020202020204" pitchFamily="34" charset="0"/>
              </a:rPr>
              <a:t>Reduced symptom severity</a:t>
            </a:r>
            <a:endParaRPr lang="en-US" altLang="en-US" sz="1600" b="1" dirty="0">
              <a:solidFill>
                <a:srgbClr val="254061"/>
              </a:solidFill>
              <a:latin typeface="Arial" panose="020B0604020202020204" pitchFamily="34" charset="0"/>
              <a:cs typeface="Arial" panose="020B0604020202020204" pitchFamily="34" charset="0"/>
            </a:endParaRPr>
          </a:p>
        </p:txBody>
      </p:sp>
      <p:pic>
        <p:nvPicPr>
          <p:cNvPr id="117763" name="Picture 3"/>
          <p:cNvPicPr>
            <a:picLocks noChangeAspect="1" noChangeArrowheads="1"/>
          </p:cNvPicPr>
          <p:nvPr/>
        </p:nvPicPr>
        <p:blipFill>
          <a:blip r:embed="rId2"/>
          <a:srcRect/>
          <a:stretch>
            <a:fillRect/>
          </a:stretch>
        </p:blipFill>
        <p:spPr bwMode="auto">
          <a:xfrm>
            <a:off x="0" y="0"/>
            <a:ext cx="5638800" cy="6858000"/>
          </a:xfrm>
          <a:prstGeom prst="rect">
            <a:avLst/>
          </a:prstGeom>
          <a:noFill/>
          <a:ln>
            <a:noFill/>
          </a:ln>
          <a:effectLst>
            <a:prstShdw prst="shdw17" dist="17961" dir="2700000">
              <a:schemeClr val="accent1">
                <a:gamma/>
                <a:shade val="60000"/>
                <a:invGamma/>
              </a:schemeClr>
            </a:prstShdw>
          </a:effectLst>
          <a:extLst/>
        </p:spPr>
      </p:pic>
      <p:sp>
        <p:nvSpPr>
          <p:cNvPr id="5" name="Titolo 4"/>
          <p:cNvSpPr>
            <a:spLocks noGrp="1"/>
          </p:cNvSpPr>
          <p:nvPr>
            <p:ph type="title"/>
          </p:nvPr>
        </p:nvSpPr>
        <p:spPr>
          <a:xfrm>
            <a:off x="6096000" y="1143000"/>
            <a:ext cx="2693988" cy="1600200"/>
          </a:xfrm>
        </p:spPr>
        <p:txBody>
          <a:bodyPr>
            <a:normAutofit fontScale="90000"/>
          </a:bodyPr>
          <a:lstStyle/>
          <a:p>
            <a:pPr>
              <a:defRPr/>
            </a:pPr>
            <a:r>
              <a:rPr lang="it-IT" sz="2800" b="1" dirty="0" smtClean="0">
                <a:solidFill>
                  <a:schemeClr val="accent1">
                    <a:lumMod val="50000"/>
                  </a:schemeClr>
                </a:solidFill>
                <a:cs typeface="Simplified Arabic Fixed" pitchFamily="49" charset="-78"/>
              </a:rPr>
              <a:t>Pazienti che vanno in remissione</a:t>
            </a:r>
            <a:br>
              <a:rPr lang="it-IT" sz="2800" b="1" dirty="0" smtClean="0">
                <a:solidFill>
                  <a:schemeClr val="accent1">
                    <a:lumMod val="50000"/>
                  </a:schemeClr>
                </a:solidFill>
                <a:cs typeface="Simplified Arabic Fixed" pitchFamily="49" charset="-78"/>
              </a:rPr>
            </a:br>
            <a:r>
              <a:rPr lang="it-IT" sz="2800" b="1" dirty="0" smtClean="0">
                <a:solidFill>
                  <a:srgbClr val="C00000"/>
                </a:solidFill>
                <a:cs typeface="Simplified Arabic Fixed" pitchFamily="49" charset="-78"/>
              </a:rPr>
              <a:t>versus </a:t>
            </a:r>
            <a:r>
              <a:rPr lang="it-IT" sz="2800" b="1" dirty="0" smtClean="0">
                <a:solidFill>
                  <a:schemeClr val="accent1">
                    <a:lumMod val="50000"/>
                  </a:schemeClr>
                </a:solidFill>
                <a:cs typeface="Simplified Arabic Fixed" pitchFamily="49" charset="-78"/>
              </a:rPr>
              <a:t/>
            </a:r>
            <a:br>
              <a:rPr lang="it-IT" sz="2800" b="1" dirty="0" smtClean="0">
                <a:solidFill>
                  <a:schemeClr val="accent1">
                    <a:lumMod val="50000"/>
                  </a:schemeClr>
                </a:solidFill>
                <a:cs typeface="Simplified Arabic Fixed" pitchFamily="49" charset="-78"/>
              </a:rPr>
            </a:br>
            <a:r>
              <a:rPr lang="it-IT" sz="2800" b="1" dirty="0" smtClean="0">
                <a:solidFill>
                  <a:schemeClr val="accent1">
                    <a:lumMod val="50000"/>
                  </a:schemeClr>
                </a:solidFill>
                <a:cs typeface="Simplified Arabic Fixed" pitchFamily="49" charset="-78"/>
              </a:rPr>
              <a:t>pazienti che non vanno in remissione:</a:t>
            </a:r>
            <a:br>
              <a:rPr lang="it-IT" sz="2800" b="1" dirty="0" smtClean="0">
                <a:solidFill>
                  <a:schemeClr val="accent1">
                    <a:lumMod val="50000"/>
                  </a:schemeClr>
                </a:solidFill>
                <a:cs typeface="Simplified Arabic Fixed" pitchFamily="49" charset="-78"/>
              </a:rPr>
            </a:br>
            <a:r>
              <a:rPr lang="it-IT" sz="2800" b="1" dirty="0" smtClean="0">
                <a:solidFill>
                  <a:srgbClr val="C00000"/>
                </a:solidFill>
                <a:cs typeface="Simplified Arabic Fixed" pitchFamily="49" charset="-78"/>
              </a:rPr>
              <a:t>differenze? </a:t>
            </a:r>
            <a:br>
              <a:rPr lang="it-IT" sz="2800" b="1" dirty="0" smtClean="0">
                <a:solidFill>
                  <a:srgbClr val="C00000"/>
                </a:solidFill>
                <a:cs typeface="Simplified Arabic Fixed" pitchFamily="49" charset="-78"/>
              </a:rPr>
            </a:br>
            <a:r>
              <a:rPr lang="it-IT" sz="1800" b="1" dirty="0" smtClean="0">
                <a:solidFill>
                  <a:schemeClr val="accent1">
                    <a:lumMod val="50000"/>
                  </a:schemeClr>
                </a:solidFill>
                <a:cs typeface="Simplified Arabic Fixed" pitchFamily="49" charset="-78"/>
              </a:rPr>
              <a:t>(Ucok et al., 2011)</a:t>
            </a:r>
            <a:endParaRPr lang="it-IT" sz="1800" b="1" dirty="0">
              <a:solidFill>
                <a:schemeClr val="accent1">
                  <a:lumMod val="50000"/>
                </a:schemeClr>
              </a:solidFill>
              <a:cs typeface="Simplified Arabic Fixed" pitchFamily="49" charset="-78"/>
            </a:endParaRPr>
          </a:p>
        </p:txBody>
      </p:sp>
      <p:cxnSp>
        <p:nvCxnSpPr>
          <p:cNvPr id="3" name="Straight Connector 2"/>
          <p:cNvCxnSpPr/>
          <p:nvPr/>
        </p:nvCxnSpPr>
        <p:spPr>
          <a:xfrm>
            <a:off x="152400" y="289560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09800" y="289560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40280" y="317754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1450" y="317754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450" y="1783080"/>
            <a:ext cx="1885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30780" y="178308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own Arrow 1"/>
          <p:cNvSpPr/>
          <p:nvPr/>
        </p:nvSpPr>
        <p:spPr>
          <a:xfrm>
            <a:off x="7100094" y="36576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52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5762" y="218117"/>
            <a:ext cx="6629400" cy="492443"/>
          </a:xfrm>
          <a:prstGeom prst="rect">
            <a:avLst/>
          </a:prstGeom>
          <a:noFill/>
        </p:spPr>
        <p:txBody>
          <a:bodyPr wrap="square" rtlCol="0">
            <a:spAutoFit/>
          </a:bodyPr>
          <a:lstStyle/>
          <a:p>
            <a:pPr algn="ctr"/>
            <a:r>
              <a:rPr lang="en-US" sz="2600" dirty="0" smtClean="0">
                <a:solidFill>
                  <a:srgbClr val="C00000"/>
                </a:solidFill>
              </a:rPr>
              <a:t>Biological underpinning of Remission</a:t>
            </a:r>
          </a:p>
        </p:txBody>
      </p:sp>
      <p:pic>
        <p:nvPicPr>
          <p:cNvPr id="4" name="Picture 3"/>
          <p:cNvPicPr>
            <a:picLocks noChangeAspect="1"/>
          </p:cNvPicPr>
          <p:nvPr/>
        </p:nvPicPr>
        <p:blipFill>
          <a:blip r:embed="rId2"/>
          <a:stretch>
            <a:fillRect/>
          </a:stretch>
        </p:blipFill>
        <p:spPr>
          <a:xfrm>
            <a:off x="386166" y="913620"/>
            <a:ext cx="6629400" cy="685800"/>
          </a:xfrm>
          <a:prstGeom prst="rect">
            <a:avLst/>
          </a:prstGeom>
        </p:spPr>
      </p:pic>
      <p:pic>
        <p:nvPicPr>
          <p:cNvPr id="5" name="Picture 4"/>
          <p:cNvPicPr>
            <a:picLocks noChangeAspect="1"/>
          </p:cNvPicPr>
          <p:nvPr/>
        </p:nvPicPr>
        <p:blipFill>
          <a:blip r:embed="rId3"/>
          <a:stretch>
            <a:fillRect/>
          </a:stretch>
        </p:blipFill>
        <p:spPr>
          <a:xfrm>
            <a:off x="6363000" y="1301930"/>
            <a:ext cx="2614725" cy="231829"/>
          </a:xfrm>
          <a:prstGeom prst="rect">
            <a:avLst/>
          </a:prstGeom>
        </p:spPr>
      </p:pic>
      <p:pic>
        <p:nvPicPr>
          <p:cNvPr id="6" name="Picture 5"/>
          <p:cNvPicPr>
            <a:picLocks noChangeAspect="1"/>
          </p:cNvPicPr>
          <p:nvPr/>
        </p:nvPicPr>
        <p:blipFill>
          <a:blip r:embed="rId4"/>
          <a:stretch>
            <a:fillRect/>
          </a:stretch>
        </p:blipFill>
        <p:spPr>
          <a:xfrm>
            <a:off x="7086600" y="997370"/>
            <a:ext cx="1777125" cy="304560"/>
          </a:xfrm>
          <a:prstGeom prst="rect">
            <a:avLst/>
          </a:prstGeom>
        </p:spPr>
      </p:pic>
      <p:pic>
        <p:nvPicPr>
          <p:cNvPr id="7" name="Picture 6"/>
          <p:cNvPicPr>
            <a:picLocks noChangeAspect="1"/>
          </p:cNvPicPr>
          <p:nvPr/>
        </p:nvPicPr>
        <p:blipFill>
          <a:blip r:embed="rId5"/>
          <a:stretch>
            <a:fillRect/>
          </a:stretch>
        </p:blipFill>
        <p:spPr>
          <a:xfrm>
            <a:off x="2761843" y="2101471"/>
            <a:ext cx="2887063" cy="2175114"/>
          </a:xfrm>
          <a:prstGeom prst="rect">
            <a:avLst/>
          </a:prstGeom>
        </p:spPr>
      </p:pic>
      <p:pic>
        <p:nvPicPr>
          <p:cNvPr id="8" name="Picture 7"/>
          <p:cNvPicPr>
            <a:picLocks noChangeAspect="1"/>
          </p:cNvPicPr>
          <p:nvPr/>
        </p:nvPicPr>
        <p:blipFill>
          <a:blip r:embed="rId6"/>
          <a:stretch>
            <a:fillRect/>
          </a:stretch>
        </p:blipFill>
        <p:spPr>
          <a:xfrm>
            <a:off x="5715000" y="2114385"/>
            <a:ext cx="3037499" cy="4338002"/>
          </a:xfrm>
          <a:prstGeom prst="rect">
            <a:avLst/>
          </a:prstGeom>
        </p:spPr>
      </p:pic>
      <p:sp>
        <p:nvSpPr>
          <p:cNvPr id="9" name="TextBox 8"/>
          <p:cNvSpPr txBox="1"/>
          <p:nvPr/>
        </p:nvSpPr>
        <p:spPr>
          <a:xfrm>
            <a:off x="914400" y="4795897"/>
            <a:ext cx="31242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A smaller hippocampal </a:t>
            </a:r>
            <a:r>
              <a:rPr lang="en-US" sz="1600" b="1" dirty="0">
                <a:solidFill>
                  <a:srgbClr val="FF0000"/>
                </a:solidFill>
              </a:rPr>
              <a:t>tail</a:t>
            </a:r>
            <a:r>
              <a:rPr lang="en-US" sz="1600" dirty="0"/>
              <a:t> volume may represent a neural marker in FES patients</a:t>
            </a:r>
          </a:p>
          <a:p>
            <a:pPr algn="ctr"/>
            <a:r>
              <a:rPr lang="en-US" sz="1600" dirty="0"/>
              <a:t>who do not achieve early remission after the first 6 months of </a:t>
            </a:r>
            <a:r>
              <a:rPr lang="en-US" sz="1600" dirty="0" smtClean="0"/>
              <a:t>treatment (p&lt;0.01)</a:t>
            </a:r>
            <a:endParaRPr lang="en-US" sz="1600" dirty="0"/>
          </a:p>
        </p:txBody>
      </p:sp>
      <p:sp>
        <p:nvSpPr>
          <p:cNvPr id="10" name="Oval 9"/>
          <p:cNvSpPr/>
          <p:nvPr/>
        </p:nvSpPr>
        <p:spPr>
          <a:xfrm>
            <a:off x="6901350" y="2136341"/>
            <a:ext cx="533400" cy="581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497" y="2289717"/>
            <a:ext cx="2471250" cy="1815882"/>
          </a:xfrm>
          <a:prstGeom prst="rect">
            <a:avLst/>
          </a:prstGeom>
          <a:noFill/>
        </p:spPr>
        <p:txBody>
          <a:bodyPr wrap="square" rtlCol="0">
            <a:spAutoFit/>
          </a:bodyPr>
          <a:lstStyle/>
          <a:p>
            <a:r>
              <a:rPr lang="en-US" sz="1600" dirty="0" err="1" smtClean="0"/>
              <a:t>Amigdala</a:t>
            </a:r>
            <a:r>
              <a:rPr lang="en-US" sz="1600" dirty="0" smtClean="0"/>
              <a:t> </a:t>
            </a:r>
            <a:r>
              <a:rPr lang="en-US" sz="1600" dirty="0" smtClean="0">
                <a:sym typeface="Wingdings" panose="05000000000000000000" pitchFamily="2" charset="2"/>
              </a:rPr>
              <a:t> n</a:t>
            </a:r>
            <a:r>
              <a:rPr lang="en-US" sz="1600" dirty="0" smtClean="0"/>
              <a:t>on </a:t>
            </a:r>
            <a:r>
              <a:rPr lang="en-US" sz="1600" dirty="0" err="1"/>
              <a:t>differenze</a:t>
            </a:r>
            <a:r>
              <a:rPr lang="en-US" sz="1600" dirty="0"/>
              <a:t> in volume </a:t>
            </a:r>
            <a:endParaRPr lang="en-US" sz="1600" dirty="0" smtClean="0"/>
          </a:p>
          <a:p>
            <a:endParaRPr lang="en-US" sz="1600" dirty="0" smtClean="0"/>
          </a:p>
          <a:p>
            <a:r>
              <a:rPr lang="en-US" sz="1600" dirty="0" smtClean="0"/>
              <a:t>Coda </a:t>
            </a:r>
            <a:r>
              <a:rPr lang="en-US" sz="1600" dirty="0" err="1" smtClean="0"/>
              <a:t>ippocampale</a:t>
            </a:r>
            <a:r>
              <a:rPr lang="en-US" sz="1600" dirty="0" smtClean="0"/>
              <a:t> </a:t>
            </a:r>
            <a:r>
              <a:rPr lang="en-US" sz="1600" dirty="0" smtClean="0">
                <a:sym typeface="Wingdings" panose="05000000000000000000" pitchFamily="2" charset="2"/>
              </a:rPr>
              <a:t> </a:t>
            </a:r>
            <a:r>
              <a:rPr lang="en-US" sz="1600" dirty="0" err="1" smtClean="0"/>
              <a:t>significativamente</a:t>
            </a:r>
            <a:r>
              <a:rPr lang="en-US" sz="1600" dirty="0" smtClean="0"/>
              <a:t> </a:t>
            </a:r>
            <a:r>
              <a:rPr lang="en-US" sz="1600" dirty="0" err="1" smtClean="0"/>
              <a:t>ridotta</a:t>
            </a:r>
            <a:r>
              <a:rPr lang="en-US" sz="1600" dirty="0" smtClean="0"/>
              <a:t> in </a:t>
            </a:r>
            <a:r>
              <a:rPr lang="en-US" sz="1600" dirty="0" err="1" smtClean="0"/>
              <a:t>pazienti</a:t>
            </a:r>
            <a:r>
              <a:rPr lang="en-US" sz="1600" dirty="0" smtClean="0"/>
              <a:t> </a:t>
            </a:r>
            <a:r>
              <a:rPr lang="en-US" sz="1600" dirty="0" err="1" smtClean="0"/>
              <a:t>che</a:t>
            </a:r>
            <a:r>
              <a:rPr lang="en-US" sz="1600" dirty="0" smtClean="0"/>
              <a:t> non </a:t>
            </a:r>
            <a:r>
              <a:rPr lang="en-US" sz="1600" dirty="0" err="1" smtClean="0"/>
              <a:t>vanno</a:t>
            </a:r>
            <a:r>
              <a:rPr lang="en-US" sz="1600" dirty="0" smtClean="0"/>
              <a:t> </a:t>
            </a:r>
            <a:r>
              <a:rPr lang="en-US" sz="1600" dirty="0" err="1" smtClean="0"/>
              <a:t>incontro</a:t>
            </a:r>
            <a:r>
              <a:rPr lang="en-US" sz="1600" dirty="0" smtClean="0"/>
              <a:t> a </a:t>
            </a:r>
            <a:r>
              <a:rPr lang="en-US" sz="1600" dirty="0" err="1" smtClean="0"/>
              <a:t>remissione</a:t>
            </a:r>
            <a:endParaRPr lang="en-US" sz="1600" dirty="0"/>
          </a:p>
        </p:txBody>
      </p:sp>
    </p:spTree>
    <p:extLst>
      <p:ext uri="{BB962C8B-B14F-4D97-AF65-F5344CB8AC3E}">
        <p14:creationId xmlns:p14="http://schemas.microsoft.com/office/powerpoint/2010/main" val="575474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2438400"/>
            <a:ext cx="8099177" cy="1362075"/>
          </a:xfrm>
        </p:spPr>
        <p:txBody>
          <a:bodyPr/>
          <a:lstStyle/>
          <a:p>
            <a:pPr algn="ctr">
              <a:defRPr/>
            </a:pPr>
            <a:r>
              <a:rPr lang="it-IT" dirty="0" smtClean="0"/>
              <a:t>DOPO IL Trattamento </a:t>
            </a:r>
            <a:br>
              <a:rPr lang="it-IT" dirty="0" smtClean="0"/>
            </a:br>
            <a:r>
              <a:rPr lang="it-IT" dirty="0" smtClean="0"/>
              <a:t>DEL PRIMO EPISODIO</a:t>
            </a:r>
            <a:endParaRPr lang="it-IT" dirty="0"/>
          </a:p>
        </p:txBody>
      </p:sp>
      <p:sp>
        <p:nvSpPr>
          <p:cNvPr id="4" name="Segnaposto testo 3"/>
          <p:cNvSpPr>
            <a:spLocks noGrp="1"/>
          </p:cNvSpPr>
          <p:nvPr>
            <p:ph type="body" idx="1"/>
          </p:nvPr>
        </p:nvSpPr>
        <p:spPr>
          <a:xfrm>
            <a:off x="685800" y="2386013"/>
            <a:ext cx="7772400" cy="1500187"/>
          </a:xfrm>
        </p:spPr>
        <p:txBody>
          <a:bodyPr/>
          <a:lstStyle/>
          <a:p>
            <a:endParaRPr lang="it-IT"/>
          </a:p>
        </p:txBody>
      </p:sp>
    </p:spTree>
    <p:extLst>
      <p:ext uri="{BB962C8B-B14F-4D97-AF65-F5344CB8AC3E}">
        <p14:creationId xmlns:p14="http://schemas.microsoft.com/office/powerpoint/2010/main" val="59432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Box 7"/>
          <p:cNvSpPr txBox="1">
            <a:spLocks noChangeArrowheads="1"/>
          </p:cNvSpPr>
          <p:nvPr/>
        </p:nvSpPr>
        <p:spPr bwMode="auto">
          <a:xfrm>
            <a:off x="9525" y="0"/>
            <a:ext cx="8985250" cy="1108075"/>
          </a:xfrm>
          <a:prstGeom prst="rect">
            <a:avLst/>
          </a:prstGeom>
          <a:noFill/>
          <a:ln w="9525">
            <a:noFill/>
            <a:miter lim="800000"/>
            <a:headEnd/>
            <a:tailEnd/>
          </a:ln>
        </p:spPr>
        <p:txBody>
          <a:bodyPr>
            <a:spAutoFit/>
          </a:bodyPr>
          <a:lstStyle/>
          <a:p>
            <a:pPr algn="ctr" eaLnBrk="1" hangingPunct="1"/>
            <a:r>
              <a:rPr lang="en-US" sz="3600" b="1" u="sng">
                <a:solidFill>
                  <a:srgbClr val="C00000"/>
                </a:solidFill>
                <a:latin typeface="Calibri" pitchFamily="34" charset="0"/>
              </a:rPr>
              <a:t>First-Episode Psychosis (FEP)</a:t>
            </a:r>
          </a:p>
          <a:p>
            <a:pPr algn="ctr" eaLnBrk="1" hangingPunct="1"/>
            <a:r>
              <a:rPr lang="en-US" sz="3000" b="1">
                <a:solidFill>
                  <a:srgbClr val="C00000"/>
                </a:solidFill>
                <a:latin typeface="Calibri" pitchFamily="34" charset="0"/>
              </a:rPr>
              <a:t>Cosa fare dopo</a:t>
            </a:r>
          </a:p>
        </p:txBody>
      </p:sp>
      <p:pic>
        <p:nvPicPr>
          <p:cNvPr id="241667" name="Picture 2"/>
          <p:cNvPicPr>
            <a:picLocks noChangeAspect="1" noChangeArrowheads="1"/>
          </p:cNvPicPr>
          <p:nvPr/>
        </p:nvPicPr>
        <p:blipFill>
          <a:blip r:embed="rId2" cstate="print"/>
          <a:srcRect/>
          <a:stretch>
            <a:fillRect/>
          </a:stretch>
        </p:blipFill>
        <p:spPr bwMode="auto">
          <a:xfrm>
            <a:off x="20638" y="1019175"/>
            <a:ext cx="9067800" cy="914400"/>
          </a:xfrm>
          <a:prstGeom prst="rect">
            <a:avLst/>
          </a:prstGeom>
          <a:noFill/>
          <a:ln w="9525">
            <a:noFill/>
            <a:miter lim="800000"/>
            <a:headEnd/>
            <a:tailEnd/>
          </a:ln>
        </p:spPr>
      </p:pic>
      <p:sp>
        <p:nvSpPr>
          <p:cNvPr id="241668" name="Rectangle 1"/>
          <p:cNvSpPr>
            <a:spLocks noChangeArrowheads="1"/>
          </p:cNvSpPr>
          <p:nvPr/>
        </p:nvSpPr>
        <p:spPr bwMode="auto">
          <a:xfrm>
            <a:off x="133350" y="4343400"/>
            <a:ext cx="8915400" cy="1323439"/>
          </a:xfrm>
          <a:prstGeom prst="rect">
            <a:avLst/>
          </a:prstGeom>
          <a:noFill/>
          <a:ln w="28575">
            <a:solidFill>
              <a:schemeClr val="tx1"/>
            </a:solidFill>
            <a:miter lim="800000"/>
            <a:headEnd/>
            <a:tailEnd/>
          </a:ln>
        </p:spPr>
        <p:txBody>
          <a:bodyPr>
            <a:spAutoFit/>
          </a:bodyPr>
          <a:lstStyle/>
          <a:p>
            <a:pPr algn="ctr" eaLnBrk="1" hangingPunct="1"/>
            <a:r>
              <a:rPr lang="en-US" sz="2000" dirty="0">
                <a:solidFill>
                  <a:srgbClr val="000000"/>
                </a:solidFill>
                <a:latin typeface="Calibri" pitchFamily="34" charset="0"/>
              </a:rPr>
              <a:t>Per </a:t>
            </a:r>
            <a:r>
              <a:rPr lang="en-US" sz="2000" dirty="0" err="1">
                <a:solidFill>
                  <a:srgbClr val="000000"/>
                </a:solidFill>
                <a:latin typeface="Calibri" pitchFamily="34" charset="0"/>
              </a:rPr>
              <a:t>ora</a:t>
            </a:r>
            <a:r>
              <a:rPr lang="en-US" sz="2000" dirty="0">
                <a:solidFill>
                  <a:srgbClr val="000000"/>
                </a:solidFill>
                <a:latin typeface="Calibri" pitchFamily="34" charset="0"/>
              </a:rPr>
              <a:t> </a:t>
            </a:r>
          </a:p>
          <a:p>
            <a:pPr algn="ctr" eaLnBrk="1" hangingPunct="1"/>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Linee</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guida</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consigliano</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mantenimento</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terapia</a:t>
            </a:r>
            <a:r>
              <a:rPr lang="en-US" sz="2000" dirty="0">
                <a:solidFill>
                  <a:srgbClr val="000000"/>
                </a:solidFill>
                <a:latin typeface="Calibri" pitchFamily="34" charset="0"/>
                <a:sym typeface="Wingdings" pitchFamily="2" charset="2"/>
              </a:rPr>
              <a:t> a </a:t>
            </a:r>
            <a:r>
              <a:rPr lang="en-US" sz="2000" dirty="0" err="1">
                <a:solidFill>
                  <a:srgbClr val="000000"/>
                </a:solidFill>
                <a:latin typeface="Calibri" pitchFamily="34" charset="0"/>
                <a:sym typeface="Wingdings" pitchFamily="2" charset="2"/>
              </a:rPr>
              <a:t>dosi</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piene</a:t>
            </a:r>
            <a:r>
              <a:rPr lang="en-US" sz="2000" dirty="0">
                <a:solidFill>
                  <a:srgbClr val="000000"/>
                </a:solidFill>
                <a:latin typeface="Calibri" pitchFamily="34" charset="0"/>
                <a:sym typeface="Wingdings" pitchFamily="2" charset="2"/>
              </a:rPr>
              <a:t> per </a:t>
            </a:r>
            <a:r>
              <a:rPr lang="en-US" sz="2000" dirty="0" err="1">
                <a:solidFill>
                  <a:srgbClr val="000000"/>
                </a:solidFill>
                <a:latin typeface="Calibri" pitchFamily="34" charset="0"/>
                <a:sym typeface="Wingdings" pitchFamily="2" charset="2"/>
              </a:rPr>
              <a:t>almeno</a:t>
            </a:r>
            <a:r>
              <a:rPr lang="en-US" sz="2000" dirty="0">
                <a:solidFill>
                  <a:srgbClr val="000000"/>
                </a:solidFill>
                <a:latin typeface="Calibri" pitchFamily="34" charset="0"/>
                <a:sym typeface="Wingdings" pitchFamily="2" charset="2"/>
              </a:rPr>
              <a:t> un anno </a:t>
            </a:r>
            <a:r>
              <a:rPr lang="en-US" sz="2000" dirty="0" err="1">
                <a:solidFill>
                  <a:srgbClr val="000000"/>
                </a:solidFill>
                <a:latin typeface="Calibri" pitchFamily="34" charset="0"/>
                <a:sym typeface="Wingdings" pitchFamily="2" charset="2"/>
              </a:rPr>
              <a:t>dopo</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remissione</a:t>
            </a:r>
            <a:r>
              <a:rPr lang="en-US" sz="2000" dirty="0">
                <a:solidFill>
                  <a:srgbClr val="000000"/>
                </a:solidFill>
                <a:latin typeface="Calibri" pitchFamily="34" charset="0"/>
                <a:sym typeface="Wingdings" pitchFamily="2" charset="2"/>
              </a:rPr>
              <a:t> da un primo </a:t>
            </a:r>
            <a:r>
              <a:rPr lang="en-US" sz="2000" dirty="0" err="1">
                <a:solidFill>
                  <a:srgbClr val="000000"/>
                </a:solidFill>
                <a:latin typeface="Calibri" pitchFamily="34" charset="0"/>
                <a:sym typeface="Wingdings" pitchFamily="2" charset="2"/>
              </a:rPr>
              <a:t>episodio</a:t>
            </a:r>
            <a:r>
              <a:rPr lang="en-US" sz="2000" dirty="0">
                <a:solidFill>
                  <a:srgbClr val="000000"/>
                </a:solidFill>
                <a:latin typeface="Calibri" pitchFamily="34" charset="0"/>
                <a:sym typeface="Wingdings" pitchFamily="2" charset="2"/>
              </a:rPr>
              <a:t> e </a:t>
            </a:r>
            <a:r>
              <a:rPr lang="en-US" sz="2000" dirty="0" err="1" smtClean="0">
                <a:solidFill>
                  <a:srgbClr val="000000"/>
                </a:solidFill>
                <a:latin typeface="Calibri" pitchFamily="34" charset="0"/>
                <a:sym typeface="Wingdings" pitchFamily="2" charset="2"/>
              </a:rPr>
              <a:t>mantenimento</a:t>
            </a:r>
            <a:r>
              <a:rPr lang="en-US" sz="2000" dirty="0" smtClean="0">
                <a:solidFill>
                  <a:srgbClr val="000000"/>
                </a:solidFill>
                <a:latin typeface="Calibri" pitchFamily="34" charset="0"/>
                <a:sym typeface="Wingdings" pitchFamily="2" charset="2"/>
              </a:rPr>
              <a:t> </a:t>
            </a:r>
            <a:r>
              <a:rPr lang="en-US" sz="2000" dirty="0" err="1" smtClean="0">
                <a:solidFill>
                  <a:srgbClr val="000000"/>
                </a:solidFill>
                <a:latin typeface="Calibri" pitchFamily="34" charset="0"/>
                <a:sym typeface="Wingdings" pitchFamily="2" charset="2"/>
              </a:rPr>
              <a:t>nel</a:t>
            </a:r>
            <a:r>
              <a:rPr lang="en-US" sz="2000" dirty="0" smtClean="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lungo</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termine</a:t>
            </a:r>
            <a:r>
              <a:rPr lang="en-US" sz="2000" dirty="0">
                <a:solidFill>
                  <a:srgbClr val="000000"/>
                </a:solidFill>
                <a:latin typeface="Calibri" pitchFamily="34" charset="0"/>
                <a:sym typeface="Wingdings" pitchFamily="2" charset="2"/>
              </a:rPr>
              <a:t> per I </a:t>
            </a:r>
            <a:r>
              <a:rPr lang="en-US" sz="2000" dirty="0" err="1">
                <a:solidFill>
                  <a:srgbClr val="000000"/>
                </a:solidFill>
                <a:latin typeface="Calibri" pitchFamily="34" charset="0"/>
                <a:sym typeface="Wingdings" pitchFamily="2" charset="2"/>
              </a:rPr>
              <a:t>pazienti</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che</a:t>
            </a:r>
            <a:r>
              <a:rPr lang="en-US" sz="2000" dirty="0">
                <a:solidFill>
                  <a:srgbClr val="000000"/>
                </a:solidFill>
                <a:latin typeface="Calibri" pitchFamily="34" charset="0"/>
                <a:sym typeface="Wingdings" pitchFamily="2" charset="2"/>
              </a:rPr>
              <a:t> </a:t>
            </a:r>
            <a:r>
              <a:rPr lang="en-US" sz="2000" dirty="0" err="1">
                <a:solidFill>
                  <a:srgbClr val="000000"/>
                </a:solidFill>
                <a:latin typeface="Calibri" pitchFamily="34" charset="0"/>
                <a:sym typeface="Wingdings" pitchFamily="2" charset="2"/>
              </a:rPr>
              <a:t>rispondono</a:t>
            </a:r>
            <a:r>
              <a:rPr lang="en-US" sz="2000" dirty="0">
                <a:solidFill>
                  <a:srgbClr val="000000"/>
                </a:solidFill>
                <a:latin typeface="Calibri" pitchFamily="34" charset="0"/>
                <a:sym typeface="Wingdings" pitchFamily="2" charset="2"/>
              </a:rPr>
              <a:t> bene</a:t>
            </a:r>
          </a:p>
        </p:txBody>
      </p:sp>
      <p:sp>
        <p:nvSpPr>
          <p:cNvPr id="3" name="Rounded Rectangle 2"/>
          <p:cNvSpPr/>
          <p:nvPr/>
        </p:nvSpPr>
        <p:spPr>
          <a:xfrm>
            <a:off x="1758950" y="2438400"/>
            <a:ext cx="5486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prstClr val="white"/>
                </a:solidFill>
              </a:rPr>
              <a:t>Seven trials were identified, and these reported a higher rate of relapse in the dose reduction or discontinuation groups</a:t>
            </a:r>
          </a:p>
        </p:txBody>
      </p:sp>
      <p:sp>
        <p:nvSpPr>
          <p:cNvPr id="6" name="TextBox 5"/>
          <p:cNvSpPr txBox="1"/>
          <p:nvPr/>
        </p:nvSpPr>
        <p:spPr>
          <a:xfrm>
            <a:off x="3771900" y="5899150"/>
            <a:ext cx="1981200" cy="369888"/>
          </a:xfrm>
          <a:prstGeom prst="rect">
            <a:avLst/>
          </a:prstGeom>
          <a:solidFill>
            <a:schemeClr val="accent2">
              <a:lumMod val="40000"/>
              <a:lumOff val="60000"/>
            </a:schemeClr>
          </a:solidFill>
        </p:spPr>
        <p:txBody>
          <a:bodyPr>
            <a:spAutoFit/>
          </a:bodyPr>
          <a:lstStyle/>
          <a:p>
            <a:pPr algn="r" eaLnBrk="1" fontAlgn="auto" hangingPunct="1">
              <a:spcBef>
                <a:spcPts val="0"/>
              </a:spcBef>
              <a:spcAft>
                <a:spcPts val="0"/>
              </a:spcAft>
              <a:defRPr/>
            </a:pPr>
            <a:r>
              <a:rPr lang="en-US" i="1" dirty="0">
                <a:solidFill>
                  <a:prstClr val="black"/>
                </a:solidFill>
                <a:latin typeface="Calibri"/>
              </a:rPr>
              <a:t>However…</a:t>
            </a:r>
          </a:p>
        </p:txBody>
      </p:sp>
      <p:sp>
        <p:nvSpPr>
          <p:cNvPr id="5" name="Down Arrow 4"/>
          <p:cNvSpPr/>
          <p:nvPr/>
        </p:nvSpPr>
        <p:spPr>
          <a:xfrm>
            <a:off x="3894138" y="5735638"/>
            <a:ext cx="685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926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Box 7"/>
          <p:cNvSpPr txBox="1">
            <a:spLocks noChangeArrowheads="1"/>
          </p:cNvSpPr>
          <p:nvPr/>
        </p:nvSpPr>
        <p:spPr bwMode="auto">
          <a:xfrm>
            <a:off x="9525" y="0"/>
            <a:ext cx="8985250" cy="1108075"/>
          </a:xfrm>
          <a:prstGeom prst="rect">
            <a:avLst/>
          </a:prstGeom>
          <a:noFill/>
          <a:ln w="9525">
            <a:noFill/>
            <a:miter lim="800000"/>
            <a:headEnd/>
            <a:tailEnd/>
          </a:ln>
        </p:spPr>
        <p:txBody>
          <a:bodyPr>
            <a:spAutoFit/>
          </a:bodyPr>
          <a:lstStyle/>
          <a:p>
            <a:pPr algn="ctr" eaLnBrk="1" hangingPunct="1"/>
            <a:r>
              <a:rPr lang="en-US" sz="3600" b="1" u="sng">
                <a:solidFill>
                  <a:srgbClr val="C00000"/>
                </a:solidFill>
                <a:latin typeface="Calibri" pitchFamily="34" charset="0"/>
              </a:rPr>
              <a:t>First-Episode Psychosis (FEP)</a:t>
            </a:r>
          </a:p>
          <a:p>
            <a:pPr algn="ctr" eaLnBrk="1" hangingPunct="1"/>
            <a:r>
              <a:rPr lang="en-US" sz="3000" b="1">
                <a:solidFill>
                  <a:srgbClr val="C00000"/>
                </a:solidFill>
                <a:latin typeface="Calibri" pitchFamily="34" charset="0"/>
              </a:rPr>
              <a:t>Cosa fare dopo</a:t>
            </a:r>
          </a:p>
        </p:txBody>
      </p:sp>
      <p:pic>
        <p:nvPicPr>
          <p:cNvPr id="242691" name="Picture 2"/>
          <p:cNvPicPr>
            <a:picLocks noChangeAspect="1" noChangeArrowheads="1"/>
          </p:cNvPicPr>
          <p:nvPr/>
        </p:nvPicPr>
        <p:blipFill>
          <a:blip r:embed="rId2" cstate="print"/>
          <a:srcRect/>
          <a:stretch>
            <a:fillRect/>
          </a:stretch>
        </p:blipFill>
        <p:spPr bwMode="auto">
          <a:xfrm>
            <a:off x="20638" y="1019175"/>
            <a:ext cx="9067800" cy="914400"/>
          </a:xfrm>
          <a:prstGeom prst="rect">
            <a:avLst/>
          </a:prstGeom>
          <a:noFill/>
          <a:ln w="9525">
            <a:noFill/>
            <a:miter lim="800000"/>
            <a:headEnd/>
            <a:tailEnd/>
          </a:ln>
        </p:spPr>
      </p:pic>
      <p:sp>
        <p:nvSpPr>
          <p:cNvPr id="242692" name="Rectangle 1"/>
          <p:cNvSpPr>
            <a:spLocks noChangeArrowheads="1"/>
          </p:cNvSpPr>
          <p:nvPr/>
        </p:nvSpPr>
        <p:spPr bwMode="auto">
          <a:xfrm>
            <a:off x="609600" y="2274888"/>
            <a:ext cx="7696200" cy="1200150"/>
          </a:xfrm>
          <a:prstGeom prst="rect">
            <a:avLst/>
          </a:prstGeom>
          <a:noFill/>
          <a:ln w="9525">
            <a:noFill/>
            <a:miter lim="800000"/>
            <a:headEnd/>
            <a:tailEnd/>
          </a:ln>
        </p:spPr>
        <p:txBody>
          <a:bodyPr>
            <a:spAutoFit/>
          </a:bodyPr>
          <a:lstStyle/>
          <a:p>
            <a:pPr algn="ctr" eaLnBrk="1" hangingPunct="1"/>
            <a:r>
              <a:rPr lang="en-US" b="1">
                <a:solidFill>
                  <a:srgbClr val="000000"/>
                </a:solidFill>
                <a:latin typeface="Calibri" pitchFamily="34" charset="0"/>
              </a:rPr>
              <a:t>Length of follow-up </a:t>
            </a:r>
            <a:r>
              <a:rPr lang="en-US">
                <a:solidFill>
                  <a:srgbClr val="000000"/>
                </a:solidFill>
                <a:latin typeface="Calibri" pitchFamily="34" charset="0"/>
              </a:rPr>
              <a:t>may be important </a:t>
            </a:r>
            <a:r>
              <a:rPr lang="en-US">
                <a:solidFill>
                  <a:srgbClr val="000000"/>
                </a:solidFill>
                <a:latin typeface="Calibri" pitchFamily="34" charset="0"/>
                <a:sym typeface="Wingdings" pitchFamily="2" charset="2"/>
              </a:rPr>
              <a:t></a:t>
            </a:r>
          </a:p>
          <a:p>
            <a:pPr algn="ctr" eaLnBrk="1" hangingPunct="1"/>
            <a:r>
              <a:rPr lang="en-US">
                <a:solidFill>
                  <a:srgbClr val="000000"/>
                </a:solidFill>
                <a:latin typeface="Calibri" pitchFamily="34" charset="0"/>
              </a:rPr>
              <a:t>the study with the longest follow-up (7 years) found </a:t>
            </a:r>
            <a:r>
              <a:rPr lang="en-US" i="1">
                <a:solidFill>
                  <a:srgbClr val="C00000"/>
                </a:solidFill>
                <a:latin typeface="Calibri" pitchFamily="34" charset="0"/>
              </a:rPr>
              <a:t>greater functional recovery in the dose-reduction group</a:t>
            </a:r>
            <a:r>
              <a:rPr lang="en-US">
                <a:solidFill>
                  <a:srgbClr val="000000"/>
                </a:solidFill>
                <a:latin typeface="Calibri" pitchFamily="34" charset="0"/>
              </a:rPr>
              <a:t> and that </a:t>
            </a:r>
            <a:r>
              <a:rPr lang="en-US">
                <a:solidFill>
                  <a:srgbClr val="C00000"/>
                </a:solidFill>
                <a:latin typeface="Calibri" pitchFamily="34" charset="0"/>
              </a:rPr>
              <a:t>relapse rates </a:t>
            </a:r>
            <a:r>
              <a:rPr lang="en-US">
                <a:solidFill>
                  <a:srgbClr val="000000"/>
                </a:solidFill>
                <a:latin typeface="Calibri" pitchFamily="34" charset="0"/>
              </a:rPr>
              <a:t>between the two groups (dose-reduction vs. maintenance) were </a:t>
            </a:r>
            <a:r>
              <a:rPr lang="en-US" i="1">
                <a:solidFill>
                  <a:srgbClr val="C00000"/>
                </a:solidFill>
                <a:latin typeface="Calibri" pitchFamily="34" charset="0"/>
              </a:rPr>
              <a:t>equal after 3 years</a:t>
            </a:r>
          </a:p>
        </p:txBody>
      </p:sp>
      <p:sp>
        <p:nvSpPr>
          <p:cNvPr id="3" name="Rectangle 2"/>
          <p:cNvSpPr/>
          <p:nvPr/>
        </p:nvSpPr>
        <p:spPr>
          <a:xfrm>
            <a:off x="1643063" y="5695950"/>
            <a:ext cx="5984875" cy="647700"/>
          </a:xfrm>
          <a:prstGeom prst="rect">
            <a:avLst/>
          </a:prstGeom>
          <a:solidFill>
            <a:schemeClr val="accent1">
              <a:lumMod val="40000"/>
              <a:lumOff val="60000"/>
            </a:schemeClr>
          </a:solidFill>
        </p:spPr>
        <p:txBody>
          <a:bodyPr wrap="none">
            <a:spAutoFit/>
          </a:bodyPr>
          <a:lstStyle/>
          <a:p>
            <a:pPr algn="ctr" eaLnBrk="1" fontAlgn="auto" hangingPunct="1">
              <a:spcBef>
                <a:spcPts val="0"/>
              </a:spcBef>
              <a:spcAft>
                <a:spcPts val="0"/>
              </a:spcAft>
              <a:defRPr/>
            </a:pPr>
            <a:r>
              <a:rPr lang="en-US" b="1" i="1" dirty="0">
                <a:solidFill>
                  <a:prstClr val="black"/>
                </a:solidFill>
                <a:latin typeface="Calibri"/>
              </a:rPr>
              <a:t>BUT this is only 1 study out of 7 </a:t>
            </a:r>
          </a:p>
          <a:p>
            <a:pPr algn="ctr" eaLnBrk="1" fontAlgn="auto" hangingPunct="1">
              <a:spcBef>
                <a:spcPts val="0"/>
              </a:spcBef>
              <a:spcAft>
                <a:spcPts val="0"/>
              </a:spcAft>
              <a:defRPr/>
            </a:pPr>
            <a:r>
              <a:rPr lang="en-US" b="1" i="1" dirty="0">
                <a:solidFill>
                  <a:prstClr val="black"/>
                </a:solidFill>
                <a:latin typeface="Calibri"/>
                <a:sym typeface="Wingdings" panose="05000000000000000000" pitchFamily="2" charset="2"/>
              </a:rPr>
              <a:t> in </a:t>
            </a:r>
            <a:r>
              <a:rPr lang="en-US" b="1" i="1" dirty="0" err="1">
                <a:solidFill>
                  <a:prstClr val="black"/>
                </a:solidFill>
                <a:latin typeface="Calibri"/>
                <a:sym typeface="Wingdings" panose="05000000000000000000" pitchFamily="2" charset="2"/>
              </a:rPr>
              <a:t>concreto</a:t>
            </a:r>
            <a:r>
              <a:rPr lang="en-US" b="1" i="1" dirty="0">
                <a:solidFill>
                  <a:prstClr val="black"/>
                </a:solidFill>
                <a:latin typeface="Calibri"/>
                <a:sym typeface="Wingdings" panose="05000000000000000000" pitchFamily="2" charset="2"/>
              </a:rPr>
              <a:t> </a:t>
            </a:r>
            <a:r>
              <a:rPr lang="en-US" b="1" i="1" dirty="0" err="1">
                <a:solidFill>
                  <a:prstClr val="black"/>
                </a:solidFill>
                <a:latin typeface="Calibri"/>
                <a:sym typeface="Wingdings" panose="05000000000000000000" pitchFamily="2" charset="2"/>
              </a:rPr>
              <a:t>estrema</a:t>
            </a:r>
            <a:r>
              <a:rPr lang="en-US" b="1" i="1" dirty="0">
                <a:solidFill>
                  <a:prstClr val="black"/>
                </a:solidFill>
                <a:latin typeface="Calibri"/>
                <a:sym typeface="Wingdings" panose="05000000000000000000" pitchFamily="2" charset="2"/>
              </a:rPr>
              <a:t> </a:t>
            </a:r>
            <a:r>
              <a:rPr lang="en-US" b="1" i="1" dirty="0" err="1">
                <a:solidFill>
                  <a:prstClr val="black"/>
                </a:solidFill>
                <a:latin typeface="Calibri"/>
                <a:sym typeface="Wingdings" panose="05000000000000000000" pitchFamily="2" charset="2"/>
              </a:rPr>
              <a:t>cautela</a:t>
            </a:r>
            <a:r>
              <a:rPr lang="en-US" b="1" i="1" dirty="0">
                <a:solidFill>
                  <a:prstClr val="black"/>
                </a:solidFill>
                <a:latin typeface="Calibri"/>
                <a:sym typeface="Wingdings" panose="05000000000000000000" pitchFamily="2" charset="2"/>
              </a:rPr>
              <a:t> </a:t>
            </a:r>
            <a:r>
              <a:rPr lang="en-US" b="1" i="1" dirty="0" err="1">
                <a:solidFill>
                  <a:prstClr val="black"/>
                </a:solidFill>
                <a:latin typeface="Calibri"/>
                <a:sym typeface="Wingdings" panose="05000000000000000000" pitchFamily="2" charset="2"/>
              </a:rPr>
              <a:t>sull’interruzione</a:t>
            </a:r>
            <a:r>
              <a:rPr lang="en-US" b="1" i="1" dirty="0">
                <a:solidFill>
                  <a:prstClr val="black"/>
                </a:solidFill>
                <a:latin typeface="Calibri"/>
                <a:sym typeface="Wingdings" panose="05000000000000000000" pitchFamily="2" charset="2"/>
              </a:rPr>
              <a:t> </a:t>
            </a:r>
            <a:r>
              <a:rPr lang="en-US" b="1" i="1" dirty="0" err="1">
                <a:solidFill>
                  <a:prstClr val="black"/>
                </a:solidFill>
                <a:latin typeface="Calibri"/>
                <a:sym typeface="Wingdings" panose="05000000000000000000" pitchFamily="2" charset="2"/>
              </a:rPr>
              <a:t>della</a:t>
            </a:r>
            <a:r>
              <a:rPr lang="en-US" b="1" i="1" dirty="0">
                <a:solidFill>
                  <a:prstClr val="black"/>
                </a:solidFill>
                <a:latin typeface="Calibri"/>
                <a:sym typeface="Wingdings" panose="05000000000000000000" pitchFamily="2" charset="2"/>
              </a:rPr>
              <a:t> </a:t>
            </a:r>
            <a:r>
              <a:rPr lang="en-US" b="1" i="1" dirty="0" err="1">
                <a:solidFill>
                  <a:prstClr val="black"/>
                </a:solidFill>
                <a:latin typeface="Calibri"/>
                <a:sym typeface="Wingdings" panose="05000000000000000000" pitchFamily="2" charset="2"/>
              </a:rPr>
              <a:t>terapia</a:t>
            </a:r>
            <a:endParaRPr lang="en-US" b="1" i="1" dirty="0">
              <a:solidFill>
                <a:prstClr val="black"/>
              </a:solidFill>
              <a:latin typeface="Calibri"/>
            </a:endParaRPr>
          </a:p>
        </p:txBody>
      </p:sp>
      <p:sp>
        <p:nvSpPr>
          <p:cNvPr id="4" name="Rectangle 3"/>
          <p:cNvSpPr/>
          <p:nvPr/>
        </p:nvSpPr>
        <p:spPr>
          <a:xfrm>
            <a:off x="596900" y="3886200"/>
            <a:ext cx="8077200" cy="1754326"/>
          </a:xfrm>
          <a:prstGeom prst="rect">
            <a:avLst/>
          </a:prstGeom>
          <a:solidFill>
            <a:schemeClr val="accent2">
              <a:lumMod val="40000"/>
              <a:lumOff val="60000"/>
            </a:schemeClr>
          </a:solidFill>
        </p:spPr>
        <p:txBody>
          <a:bodyPr>
            <a:spAutoFit/>
          </a:bodyPr>
          <a:lstStyle/>
          <a:p>
            <a:pPr algn="ctr" eaLnBrk="1" fontAlgn="auto" hangingPunct="1">
              <a:spcBef>
                <a:spcPts val="0"/>
              </a:spcBef>
              <a:spcAft>
                <a:spcPts val="0"/>
              </a:spcAft>
              <a:defRPr/>
            </a:pPr>
            <a:r>
              <a:rPr lang="en-US" i="1" u="sng" dirty="0" smtClean="0">
                <a:solidFill>
                  <a:prstClr val="black"/>
                </a:solidFill>
                <a:latin typeface="Calibri"/>
              </a:rPr>
              <a:t>CANDIDATES FOR DISCONTINUATIONS</a:t>
            </a:r>
          </a:p>
          <a:p>
            <a:pPr algn="ctr" eaLnBrk="1" fontAlgn="auto" hangingPunct="1">
              <a:spcBef>
                <a:spcPts val="0"/>
              </a:spcBef>
              <a:spcAft>
                <a:spcPts val="0"/>
              </a:spcAft>
              <a:defRPr/>
            </a:pPr>
            <a:r>
              <a:rPr lang="en-US" i="1" dirty="0" smtClean="0">
                <a:solidFill>
                  <a:prstClr val="black"/>
                </a:solidFill>
                <a:latin typeface="Calibri"/>
              </a:rPr>
              <a:t>..</a:t>
            </a:r>
            <a:r>
              <a:rPr lang="en-US" i="1" dirty="0">
                <a:solidFill>
                  <a:prstClr val="black"/>
                </a:solidFill>
                <a:latin typeface="Calibri"/>
              </a:rPr>
              <a:t>young people with FEP who do not fulfil criteria for a diagnosis of a schizophrenia disorder, achieve clinical remission for at least 3 months, attain early functional recovery, and have good social support may be possible candidates for discontinuation of antipsychotic medication bolstered by effective psychosocial interventions provided in the context of a specialized FEP service.</a:t>
            </a:r>
          </a:p>
        </p:txBody>
      </p:sp>
    </p:spTree>
    <p:extLst>
      <p:ext uri="{BB962C8B-B14F-4D97-AF65-F5344CB8AC3E}">
        <p14:creationId xmlns:p14="http://schemas.microsoft.com/office/powerpoint/2010/main" val="94527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olo 1"/>
          <p:cNvSpPr>
            <a:spLocks noGrp="1"/>
          </p:cNvSpPr>
          <p:nvPr>
            <p:ph type="ctrTitle"/>
          </p:nvPr>
        </p:nvSpPr>
        <p:spPr>
          <a:xfrm>
            <a:off x="311150" y="188913"/>
            <a:ext cx="8375650" cy="1106487"/>
          </a:xfrm>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altLang="en-US" sz="3200" b="1" dirty="0">
                <a:solidFill>
                  <a:srgbClr val="C00000"/>
                </a:solidFill>
                <a:cs typeface="Simplified Arabic Fixed" pitchFamily="49" charset="-78"/>
              </a:rPr>
              <a:t>Increases recurrence’s risk</a:t>
            </a:r>
          </a:p>
        </p:txBody>
      </p:sp>
      <p:sp>
        <p:nvSpPr>
          <p:cNvPr id="4" name="Rettangolo 3"/>
          <p:cNvSpPr/>
          <p:nvPr/>
        </p:nvSpPr>
        <p:spPr>
          <a:xfrm>
            <a:off x="0" y="2609781"/>
            <a:ext cx="3384550" cy="1754326"/>
          </a:xfrm>
          <a:prstGeom prst="rect">
            <a:avLst/>
          </a:prstGeom>
        </p:spPr>
        <p:txBody>
          <a:bodyPr>
            <a:spAutoFit/>
          </a:bodyPr>
          <a:lstStyle/>
          <a:p>
            <a:pPr algn="ctr">
              <a:defRPr/>
            </a:pPr>
            <a:r>
              <a:rPr lang="en-US" b="1" dirty="0">
                <a:solidFill>
                  <a:schemeClr val="accent4">
                    <a:lumMod val="50000"/>
                  </a:schemeClr>
                </a:solidFill>
                <a:latin typeface="Simplified Arabic Fixed" pitchFamily="49" charset="-78"/>
                <a:cs typeface="Simplified Arabic Fixed" pitchFamily="49" charset="-78"/>
              </a:rPr>
              <a:t>by 2 years, the risk of recurrence</a:t>
            </a:r>
          </a:p>
          <a:p>
            <a:pPr algn="ctr">
              <a:defRPr/>
            </a:pPr>
            <a:r>
              <a:rPr lang="en-US" b="1" dirty="0">
                <a:solidFill>
                  <a:schemeClr val="accent4">
                    <a:lumMod val="50000"/>
                  </a:schemeClr>
                </a:solidFill>
                <a:latin typeface="Simplified Arabic Fixed" pitchFamily="49" charset="-78"/>
                <a:cs typeface="Simplified Arabic Fixed" pitchFamily="49" charset="-78"/>
              </a:rPr>
              <a:t>with medication discontinuation in first-episode psychosis</a:t>
            </a:r>
          </a:p>
          <a:p>
            <a:pPr algn="ctr">
              <a:defRPr/>
            </a:pPr>
            <a:r>
              <a:rPr lang="it-IT" b="1" dirty="0" err="1">
                <a:solidFill>
                  <a:schemeClr val="accent4">
                    <a:lumMod val="50000"/>
                  </a:schemeClr>
                </a:solidFill>
                <a:latin typeface="Simplified Arabic Fixed" pitchFamily="49" charset="-78"/>
                <a:cs typeface="Simplified Arabic Fixed" pitchFamily="49" charset="-78"/>
              </a:rPr>
              <a:t>increases</a:t>
            </a:r>
            <a:r>
              <a:rPr lang="it-IT" b="1" dirty="0">
                <a:solidFill>
                  <a:schemeClr val="accent4">
                    <a:lumMod val="50000"/>
                  </a:schemeClr>
                </a:solidFill>
                <a:latin typeface="Simplified Arabic Fixed" pitchFamily="49" charset="-78"/>
                <a:cs typeface="Simplified Arabic Fixed" pitchFamily="49" charset="-78"/>
              </a:rPr>
              <a:t> </a:t>
            </a:r>
            <a:r>
              <a:rPr lang="it-IT" b="1" dirty="0" err="1">
                <a:solidFill>
                  <a:schemeClr val="accent4">
                    <a:lumMod val="50000"/>
                  </a:schemeClr>
                </a:solidFill>
                <a:latin typeface="Simplified Arabic Fixed" pitchFamily="49" charset="-78"/>
                <a:cs typeface="Simplified Arabic Fixed" pitchFamily="49" charset="-78"/>
              </a:rPr>
              <a:t>to</a:t>
            </a:r>
            <a:r>
              <a:rPr lang="it-IT" b="1" dirty="0">
                <a:solidFill>
                  <a:schemeClr val="accent4">
                    <a:lumMod val="50000"/>
                  </a:schemeClr>
                </a:solidFill>
                <a:latin typeface="Simplified Arabic Fixed" pitchFamily="49" charset="-78"/>
                <a:cs typeface="Simplified Arabic Fixed" pitchFamily="49" charset="-78"/>
              </a:rPr>
              <a:t> </a:t>
            </a:r>
            <a:r>
              <a:rPr lang="it-IT" b="1" dirty="0" err="1">
                <a:solidFill>
                  <a:schemeClr val="accent4">
                    <a:lumMod val="50000"/>
                  </a:schemeClr>
                </a:solidFill>
                <a:latin typeface="Simplified Arabic Fixed" pitchFamily="49" charset="-78"/>
                <a:cs typeface="Simplified Arabic Fixed" pitchFamily="49" charset="-78"/>
              </a:rPr>
              <a:t>over</a:t>
            </a:r>
            <a:r>
              <a:rPr lang="it-IT" b="1" dirty="0">
                <a:solidFill>
                  <a:schemeClr val="accent4">
                    <a:lumMod val="50000"/>
                  </a:schemeClr>
                </a:solidFill>
                <a:latin typeface="Simplified Arabic Fixed" pitchFamily="49" charset="-78"/>
                <a:cs typeface="Simplified Arabic Fixed" pitchFamily="49" charset="-78"/>
              </a:rPr>
              <a:t> 90 %</a:t>
            </a:r>
          </a:p>
        </p:txBody>
      </p:sp>
      <p:pic>
        <p:nvPicPr>
          <p:cNvPr id="81924" name="Picture 2" descr="Risultati immagini per incre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1524000"/>
            <a:ext cx="5235575"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ttangolo 5"/>
          <p:cNvSpPr>
            <a:spLocks noChangeArrowheads="1"/>
          </p:cNvSpPr>
          <p:nvPr/>
        </p:nvSpPr>
        <p:spPr bwMode="auto">
          <a:xfrm>
            <a:off x="5940425" y="5589588"/>
            <a:ext cx="2967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200"/>
              <a:t>Zipursky RB, Menezes NM, Streiner DL. Risk of symptom recurrence</a:t>
            </a:r>
          </a:p>
          <a:p>
            <a:pPr eaLnBrk="1" hangingPunct="1"/>
            <a:r>
              <a:rPr lang="en-US" altLang="en-US" sz="1200"/>
              <a:t>with medication discontinuation in first-episode psychosis: a</a:t>
            </a:r>
          </a:p>
          <a:p>
            <a:pPr eaLnBrk="1" hangingPunct="1"/>
            <a:r>
              <a:rPr lang="en-US" altLang="en-US" sz="1200"/>
              <a:t>systematic review. Schizophr Res. 2014</a:t>
            </a:r>
            <a:endParaRPr lang="it-IT" altLang="en-US" sz="1200"/>
          </a:p>
        </p:txBody>
      </p:sp>
    </p:spTree>
    <p:extLst>
      <p:ext uri="{BB962C8B-B14F-4D97-AF65-F5344CB8AC3E}">
        <p14:creationId xmlns:p14="http://schemas.microsoft.com/office/powerpoint/2010/main" val="8871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2" descr="Risultati immagini per ‘‘increasing the effectiveness of adherence interventions may have a greater effect on the health of the population than any improvement in specific medical treatments’’ w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214" y="4953000"/>
            <a:ext cx="1346611"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ttangolo 4"/>
          <p:cNvSpPr>
            <a:spLocks noChangeArrowheads="1"/>
          </p:cNvSpPr>
          <p:nvPr/>
        </p:nvSpPr>
        <p:spPr bwMode="auto">
          <a:xfrm>
            <a:off x="2975834" y="5847397"/>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altLang="en-US" i="1" dirty="0" smtClean="0">
                <a:solidFill>
                  <a:srgbClr val="001133"/>
                </a:solidFill>
                <a:latin typeface="+mj-lt"/>
              </a:rPr>
              <a:t>drugs </a:t>
            </a:r>
            <a:r>
              <a:rPr lang="it-IT" altLang="en-US" i="1" dirty="0">
                <a:solidFill>
                  <a:srgbClr val="001133"/>
                </a:solidFill>
                <a:latin typeface="+mj-lt"/>
              </a:rPr>
              <a:t>do not work</a:t>
            </a:r>
          </a:p>
          <a:p>
            <a:pPr algn="r" eaLnBrk="1" hangingPunct="1"/>
            <a:r>
              <a:rPr lang="en-US" altLang="en-US" i="1" dirty="0">
                <a:solidFill>
                  <a:srgbClr val="001133"/>
                </a:solidFill>
                <a:latin typeface="+mj-lt"/>
              </a:rPr>
              <a:t>in patients who do not take </a:t>
            </a:r>
            <a:r>
              <a:rPr lang="en-US" altLang="en-US" i="1" dirty="0" smtClean="0">
                <a:solidFill>
                  <a:srgbClr val="001133"/>
                </a:solidFill>
                <a:latin typeface="+mj-lt"/>
              </a:rPr>
              <a:t>them</a:t>
            </a:r>
            <a:r>
              <a:rPr lang="en-US" altLang="en-US" dirty="0" smtClean="0">
                <a:solidFill>
                  <a:srgbClr val="001133"/>
                </a:solidFill>
                <a:latin typeface="+mj-lt"/>
              </a:rPr>
              <a:t>                                                                            </a:t>
            </a:r>
            <a:r>
              <a:rPr lang="en-US" altLang="en-US" dirty="0">
                <a:solidFill>
                  <a:srgbClr val="001133"/>
                </a:solidFill>
                <a:latin typeface="+mj-lt"/>
              </a:rPr>
              <a:t>(Everett Koop)</a:t>
            </a:r>
            <a:endParaRPr lang="it-IT" altLang="en-US" dirty="0">
              <a:solidFill>
                <a:srgbClr val="001133"/>
              </a:solidFill>
              <a:latin typeface="+mj-lt"/>
            </a:endParaRPr>
          </a:p>
        </p:txBody>
      </p:sp>
      <p:pic>
        <p:nvPicPr>
          <p:cNvPr id="2" name="Picture 1"/>
          <p:cNvPicPr>
            <a:picLocks noChangeAspect="1"/>
          </p:cNvPicPr>
          <p:nvPr/>
        </p:nvPicPr>
        <p:blipFill>
          <a:blip r:embed="rId3"/>
          <a:stretch>
            <a:fillRect/>
          </a:stretch>
        </p:blipFill>
        <p:spPr>
          <a:xfrm>
            <a:off x="1104900" y="1413449"/>
            <a:ext cx="6858000" cy="1263800"/>
          </a:xfrm>
          <a:prstGeom prst="rect">
            <a:avLst/>
          </a:prstGeom>
        </p:spPr>
      </p:pic>
      <p:pic>
        <p:nvPicPr>
          <p:cNvPr id="4" name="Picture 3"/>
          <p:cNvPicPr>
            <a:picLocks noChangeAspect="1"/>
          </p:cNvPicPr>
          <p:nvPr/>
        </p:nvPicPr>
        <p:blipFill>
          <a:blip r:embed="rId4"/>
          <a:stretch>
            <a:fillRect/>
          </a:stretch>
        </p:blipFill>
        <p:spPr>
          <a:xfrm>
            <a:off x="5448291" y="2217203"/>
            <a:ext cx="2107163" cy="247455"/>
          </a:xfrm>
          <a:prstGeom prst="rect">
            <a:avLst/>
          </a:prstGeom>
        </p:spPr>
      </p:pic>
      <p:sp>
        <p:nvSpPr>
          <p:cNvPr id="6" name="TextBox 5"/>
          <p:cNvSpPr txBox="1"/>
          <p:nvPr/>
        </p:nvSpPr>
        <p:spPr>
          <a:xfrm>
            <a:off x="2991074" y="3137698"/>
            <a:ext cx="3043966" cy="646331"/>
          </a:xfrm>
          <a:prstGeom prst="rect">
            <a:avLst/>
          </a:prstGeom>
          <a:solidFill>
            <a:schemeClr val="accent2">
              <a:lumMod val="40000"/>
              <a:lumOff val="60000"/>
            </a:schemeClr>
          </a:solidFill>
        </p:spPr>
        <p:txBody>
          <a:bodyPr wrap="square" rtlCol="0">
            <a:spAutoFit/>
          </a:bodyPr>
          <a:lstStyle/>
          <a:p>
            <a:pPr algn="ctr"/>
            <a:r>
              <a:rPr lang="en-US" dirty="0" smtClean="0"/>
              <a:t>Alternative strategies to continuous treatment </a:t>
            </a:r>
            <a:endParaRPr lang="en-US" dirty="0"/>
          </a:p>
        </p:txBody>
      </p:sp>
      <p:sp>
        <p:nvSpPr>
          <p:cNvPr id="7" name="Oval 6"/>
          <p:cNvSpPr/>
          <p:nvPr/>
        </p:nvSpPr>
        <p:spPr>
          <a:xfrm>
            <a:off x="578642" y="4075331"/>
            <a:ext cx="2545558" cy="1563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a:t>
            </a:r>
            <a:r>
              <a:rPr lang="en-US" sz="1600" dirty="0" smtClean="0"/>
              <a:t>ntermittent </a:t>
            </a:r>
            <a:r>
              <a:rPr lang="en-US" sz="1600" dirty="0"/>
              <a:t>or targeted treatment strategies </a:t>
            </a:r>
            <a:r>
              <a:rPr lang="en-US" sz="1600" dirty="0" smtClean="0"/>
              <a:t>(guided discontinuation)</a:t>
            </a:r>
            <a:endParaRPr lang="en-US" sz="1600" dirty="0"/>
          </a:p>
        </p:txBody>
      </p:sp>
      <p:sp>
        <p:nvSpPr>
          <p:cNvPr id="11" name="Oval 10"/>
          <p:cNvSpPr/>
          <p:nvPr/>
        </p:nvSpPr>
        <p:spPr>
          <a:xfrm>
            <a:off x="3225038" y="4618464"/>
            <a:ext cx="2545558" cy="1563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
            </a:r>
            <a:r>
              <a:rPr lang="en-US" sz="1600" dirty="0" smtClean="0"/>
              <a:t>rolonged </a:t>
            </a:r>
            <a:r>
              <a:rPr lang="en-US" sz="1600" dirty="0"/>
              <a:t>drug holidays</a:t>
            </a:r>
          </a:p>
        </p:txBody>
      </p:sp>
      <p:sp>
        <p:nvSpPr>
          <p:cNvPr id="12" name="Oval 11"/>
          <p:cNvSpPr/>
          <p:nvPr/>
        </p:nvSpPr>
        <p:spPr>
          <a:xfrm>
            <a:off x="6002283" y="4075330"/>
            <a:ext cx="2545558" cy="1563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a:t>
            </a:r>
            <a:r>
              <a:rPr lang="en-US" sz="1600" dirty="0" smtClean="0"/>
              <a:t>xtended </a:t>
            </a:r>
            <a:r>
              <a:rPr lang="en-US" sz="1600" dirty="0"/>
              <a:t>dosing</a:t>
            </a:r>
          </a:p>
        </p:txBody>
      </p:sp>
      <p:sp>
        <p:nvSpPr>
          <p:cNvPr id="13" name="Titolo 1"/>
          <p:cNvSpPr txBox="1">
            <a:spLocks/>
          </p:cNvSpPr>
          <p:nvPr/>
        </p:nvSpPr>
        <p:spPr>
          <a:xfrm>
            <a:off x="76200" y="7620"/>
            <a:ext cx="8915400" cy="1331913"/>
          </a:xfrm>
          <a:prstGeom prst="rect">
            <a:avLst/>
          </a:prstGeom>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smtClean="0">
                <a:solidFill>
                  <a:srgbClr val="C00000"/>
                </a:solidFill>
                <a:latin typeface="Times New Roman" pitchFamily="18" charset="0"/>
                <a:cs typeface="Times New Roman" pitchFamily="18" charset="0"/>
              </a:rPr>
              <a:t>Scelte Terapeutiche</a:t>
            </a:r>
          </a:p>
          <a:p>
            <a:r>
              <a:rPr lang="en-US" altLang="en-US" sz="2400" dirty="0" smtClean="0">
                <a:solidFill>
                  <a:srgbClr val="C00000"/>
                </a:solidFill>
                <a:cs typeface="Simplified Arabic Fixed" pitchFamily="49" charset="-78"/>
              </a:rPr>
              <a:t>Continuous treatment…intermittent treatment…placebo </a:t>
            </a:r>
            <a:r>
              <a:rPr lang="en-US" altLang="en-US" sz="2400" dirty="0">
                <a:solidFill>
                  <a:srgbClr val="C00000"/>
                </a:solidFill>
                <a:cs typeface="Simplified Arabic Fixed" pitchFamily="49" charset="-78"/>
              </a:rPr>
              <a:t>treatment</a:t>
            </a:r>
            <a:r>
              <a:rPr lang="en-US" altLang="en-US" sz="2400" dirty="0" smtClean="0">
                <a:solidFill>
                  <a:srgbClr val="C00000"/>
                </a:solidFill>
                <a:cs typeface="Simplified Arabic Fixed" pitchFamily="49" charset="-78"/>
              </a:rPr>
              <a:t>…</a:t>
            </a:r>
            <a:endParaRPr lang="en-US" altLang="en-US" sz="2400" dirty="0">
              <a:solidFill>
                <a:srgbClr val="C00000"/>
              </a:solidFill>
              <a:cs typeface="Simplified Arabic Fixed" pitchFamily="49" charset="-78"/>
            </a:endParaRPr>
          </a:p>
        </p:txBody>
      </p:sp>
    </p:spTree>
    <p:extLst>
      <p:ext uri="{BB962C8B-B14F-4D97-AF65-F5344CB8AC3E}">
        <p14:creationId xmlns:p14="http://schemas.microsoft.com/office/powerpoint/2010/main" val="4290597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11150" y="152400"/>
            <a:ext cx="8528050" cy="1447800"/>
          </a:xfrm>
        </p:spPr>
        <p:txBody>
          <a:bodyPr>
            <a:normAutofit/>
          </a:bodyPr>
          <a:lstStyle/>
          <a:p>
            <a:pPr>
              <a:defRPr/>
            </a:pPr>
            <a:r>
              <a:rPr sz="3200" dirty="0">
                <a:solidFill>
                  <a:srgbClr val="C00000"/>
                </a:solidFill>
                <a:cs typeface="Simplified Arabic Fixed" pitchFamily="49" charset="-78"/>
              </a:rPr>
              <a:t>Relapse rates in </a:t>
            </a:r>
            <a:r>
              <a:rPr sz="3200" dirty="0" smtClean="0">
                <a:solidFill>
                  <a:srgbClr val="C00000"/>
                </a:solidFill>
                <a:cs typeface="Simplified Arabic Fixed" pitchFamily="49" charset="-78"/>
              </a:rPr>
              <a:t>first</a:t>
            </a:r>
            <a:r>
              <a:rPr lang="en-US" sz="3200" dirty="0" smtClean="0">
                <a:solidFill>
                  <a:srgbClr val="C00000"/>
                </a:solidFill>
                <a:cs typeface="Simplified Arabic Fixed" pitchFamily="49" charset="-78"/>
              </a:rPr>
              <a:t> </a:t>
            </a:r>
            <a:r>
              <a:rPr sz="3200" dirty="0" smtClean="0">
                <a:solidFill>
                  <a:srgbClr val="C00000"/>
                </a:solidFill>
                <a:cs typeface="Simplified Arabic Fixed" pitchFamily="49" charset="-78"/>
              </a:rPr>
              <a:t>episode</a:t>
            </a:r>
            <a:r>
              <a:rPr sz="3200" dirty="0">
                <a:solidFill>
                  <a:srgbClr val="C00000"/>
                </a:solidFill>
                <a:cs typeface="Simplified Arabic Fixed" pitchFamily="49" charset="-78"/>
              </a:rPr>
              <a:t/>
            </a:r>
            <a:br>
              <a:rPr sz="3200" dirty="0">
                <a:solidFill>
                  <a:srgbClr val="C00000"/>
                </a:solidFill>
                <a:cs typeface="Simplified Arabic Fixed" pitchFamily="49" charset="-78"/>
              </a:rPr>
            </a:br>
            <a:r>
              <a:rPr sz="3200" dirty="0">
                <a:solidFill>
                  <a:srgbClr val="C00000"/>
                </a:solidFill>
                <a:cs typeface="Simplified Arabic Fixed" pitchFamily="49" charset="-78"/>
              </a:rPr>
              <a:t>psychotic patients</a:t>
            </a:r>
          </a:p>
        </p:txBody>
      </p:sp>
      <p:sp>
        <p:nvSpPr>
          <p:cNvPr id="79875" name="Sottotitolo 2"/>
          <p:cNvSpPr>
            <a:spLocks noGrp="1"/>
          </p:cNvSpPr>
          <p:nvPr>
            <p:ph type="subTitle" idx="1"/>
          </p:nvPr>
        </p:nvSpPr>
        <p:spPr>
          <a:xfrm>
            <a:off x="311150" y="4341813"/>
            <a:ext cx="5095875" cy="614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altLang="en-US"/>
          </a:p>
        </p:txBody>
      </p:sp>
      <p:pic>
        <p:nvPicPr>
          <p:cNvPr id="798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0213"/>
            <a:ext cx="57769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6324600" y="2315726"/>
            <a:ext cx="2438400" cy="2585323"/>
          </a:xfrm>
          <a:prstGeom prst="rect">
            <a:avLst/>
          </a:prstGeom>
        </p:spPr>
        <p:txBody>
          <a:bodyPr wrap="square">
            <a:spAutoFit/>
          </a:bodyPr>
          <a:lstStyle/>
          <a:p>
            <a:pPr>
              <a:defRPr/>
            </a:pPr>
            <a:r>
              <a:rPr lang="it-IT" b="1" dirty="0">
                <a:latin typeface="Simplified Arabic Fixed" pitchFamily="49" charset="-78"/>
                <a:cs typeface="Simplified Arabic Fixed" pitchFamily="49" charset="-78"/>
              </a:rPr>
              <a:t>Relapse rates in </a:t>
            </a:r>
            <a:r>
              <a:rPr lang="it-IT" b="1" dirty="0" smtClean="0">
                <a:latin typeface="Simplified Arabic Fixed" pitchFamily="49" charset="-78"/>
                <a:cs typeface="Simplified Arabic Fixed" pitchFamily="49" charset="-78"/>
              </a:rPr>
              <a:t>first episode</a:t>
            </a:r>
            <a:endParaRPr lang="it-IT" b="1" dirty="0">
              <a:latin typeface="Simplified Arabic Fixed" pitchFamily="49" charset="-78"/>
              <a:cs typeface="Simplified Arabic Fixed" pitchFamily="49" charset="-78"/>
            </a:endParaRPr>
          </a:p>
          <a:p>
            <a:pPr>
              <a:defRPr/>
            </a:pPr>
            <a:r>
              <a:rPr lang="it-IT" b="1" dirty="0" err="1">
                <a:latin typeface="Simplified Arabic Fixed" pitchFamily="49" charset="-78"/>
                <a:cs typeface="Simplified Arabic Fixed" pitchFamily="49" charset="-78"/>
              </a:rPr>
              <a:t>psychotic</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patients</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after</a:t>
            </a:r>
            <a:endParaRPr lang="it-IT" b="1" dirty="0">
              <a:latin typeface="Simplified Arabic Fixed" pitchFamily="49" charset="-78"/>
              <a:cs typeface="Simplified Arabic Fixed" pitchFamily="49" charset="-78"/>
            </a:endParaRPr>
          </a:p>
          <a:p>
            <a:pPr>
              <a:defRPr/>
            </a:pPr>
            <a:r>
              <a:rPr lang="it-IT" b="1" dirty="0" err="1">
                <a:latin typeface="Simplified Arabic Fixed" pitchFamily="49" charset="-78"/>
                <a:cs typeface="Simplified Arabic Fixed" pitchFamily="49" charset="-78"/>
              </a:rPr>
              <a:t>randomization</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to</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intermittent</a:t>
            </a:r>
            <a:r>
              <a:rPr lang="it-IT" b="1" dirty="0">
                <a:latin typeface="Simplified Arabic Fixed" pitchFamily="49" charset="-78"/>
                <a:cs typeface="Simplified Arabic Fixed" pitchFamily="49" charset="-78"/>
              </a:rPr>
              <a:t> or</a:t>
            </a:r>
          </a:p>
          <a:p>
            <a:pPr>
              <a:defRPr/>
            </a:pPr>
            <a:r>
              <a:rPr lang="it-IT" b="1" dirty="0" err="1">
                <a:latin typeface="Simplified Arabic Fixed" pitchFamily="49" charset="-78"/>
                <a:cs typeface="Simplified Arabic Fixed" pitchFamily="49" charset="-78"/>
              </a:rPr>
              <a:t>continuous</a:t>
            </a:r>
            <a:r>
              <a:rPr lang="it-IT" b="1" dirty="0">
                <a:latin typeface="Simplified Arabic Fixed" pitchFamily="49" charset="-78"/>
                <a:cs typeface="Simplified Arabic Fixed" pitchFamily="49" charset="-78"/>
              </a:rPr>
              <a:t> treatment </a:t>
            </a:r>
            <a:r>
              <a:rPr lang="it-IT" b="1" dirty="0" err="1">
                <a:latin typeface="Simplified Arabic Fixed" pitchFamily="49" charset="-78"/>
                <a:cs typeface="Simplified Arabic Fixed" pitchFamily="49" charset="-78"/>
              </a:rPr>
              <a:t>strategies</a:t>
            </a:r>
            <a:endParaRPr lang="it-IT" b="1" dirty="0">
              <a:latin typeface="Simplified Arabic Fixed" pitchFamily="49" charset="-78"/>
              <a:cs typeface="Simplified Arabic Fixed" pitchFamily="49" charset="-78"/>
            </a:endParaRPr>
          </a:p>
        </p:txBody>
      </p:sp>
      <p:sp>
        <p:nvSpPr>
          <p:cNvPr id="79878" name="Rettangolo 5"/>
          <p:cNvSpPr>
            <a:spLocks noChangeArrowheads="1"/>
          </p:cNvSpPr>
          <p:nvPr/>
        </p:nvSpPr>
        <p:spPr bwMode="auto">
          <a:xfrm>
            <a:off x="457200" y="5739825"/>
            <a:ext cx="7969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it-IT" altLang="en-US" sz="1600" b="1" dirty="0" err="1" smtClean="0"/>
              <a:t>Higher</a:t>
            </a:r>
            <a:r>
              <a:rPr lang="it-IT" altLang="en-US" sz="1600" b="1" dirty="0" smtClean="0"/>
              <a:t> relapse </a:t>
            </a:r>
            <a:r>
              <a:rPr lang="it-IT" altLang="en-US" sz="1600" b="1" dirty="0" err="1" smtClean="0"/>
              <a:t>rates</a:t>
            </a:r>
            <a:r>
              <a:rPr lang="it-IT" altLang="en-US" sz="1600" b="1" dirty="0" smtClean="0"/>
              <a:t> for </a:t>
            </a:r>
            <a:r>
              <a:rPr lang="it-IT" altLang="en-US" sz="1600" b="1" dirty="0" err="1" smtClean="0"/>
              <a:t>patients</a:t>
            </a:r>
            <a:r>
              <a:rPr lang="it-IT" altLang="en-US" sz="1600" b="1" dirty="0" smtClean="0"/>
              <a:t> </a:t>
            </a:r>
            <a:r>
              <a:rPr lang="it-IT" altLang="en-US" sz="1600" b="1" dirty="0" err="1" smtClean="0"/>
              <a:t>treated</a:t>
            </a:r>
            <a:r>
              <a:rPr lang="it-IT" altLang="en-US" sz="1600" b="1" dirty="0" smtClean="0"/>
              <a:t> with </a:t>
            </a:r>
            <a:r>
              <a:rPr lang="it-IT" altLang="en-US" sz="1600" b="1" dirty="0" err="1" smtClean="0"/>
              <a:t>intermittent</a:t>
            </a:r>
            <a:r>
              <a:rPr lang="it-IT" altLang="en-US" sz="1600" b="1" dirty="0" smtClean="0"/>
              <a:t> </a:t>
            </a:r>
            <a:r>
              <a:rPr lang="it-IT" altLang="en-US" sz="1600" b="1" dirty="0" err="1" smtClean="0"/>
              <a:t>tecniques</a:t>
            </a:r>
            <a:r>
              <a:rPr lang="it-IT" altLang="en-US" sz="1600" b="1" dirty="0" smtClean="0"/>
              <a:t> (versus </a:t>
            </a:r>
            <a:r>
              <a:rPr lang="it-IT" altLang="en-US" sz="1600" b="1" dirty="0" err="1" smtClean="0"/>
              <a:t>continuous</a:t>
            </a:r>
            <a:r>
              <a:rPr lang="it-IT" altLang="en-US" sz="1600" b="1" dirty="0" smtClean="0"/>
              <a:t> treatment)</a:t>
            </a:r>
            <a:endParaRPr lang="it-IT" altLang="en-US" sz="1600" b="1" dirty="0"/>
          </a:p>
        </p:txBody>
      </p:sp>
    </p:spTree>
    <p:extLst>
      <p:ext uri="{BB962C8B-B14F-4D97-AF65-F5344CB8AC3E}">
        <p14:creationId xmlns:p14="http://schemas.microsoft.com/office/powerpoint/2010/main" val="2017871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387" y="152400"/>
            <a:ext cx="8821737" cy="1219200"/>
          </a:xfrm>
        </p:spPr>
        <p:txBody>
          <a:bodyPr>
            <a:normAutofit/>
          </a:bodyPr>
          <a:lstStyle/>
          <a:p>
            <a:pPr>
              <a:defRPr/>
            </a:pPr>
            <a:r>
              <a:rPr lang="en-US" sz="3200" b="1" dirty="0">
                <a:solidFill>
                  <a:srgbClr val="C00000"/>
                </a:solidFill>
                <a:cs typeface="Simplified Arabic Fixed" pitchFamily="49" charset="-78"/>
              </a:rPr>
              <a:t>Relapse rates at 2 years</a:t>
            </a:r>
            <a:br>
              <a:rPr lang="en-US" sz="3200" b="1" dirty="0">
                <a:solidFill>
                  <a:srgbClr val="C00000"/>
                </a:solidFill>
                <a:cs typeface="Simplified Arabic Fixed" pitchFamily="49" charset="-78"/>
              </a:rPr>
            </a:br>
            <a:r>
              <a:rPr sz="3200" b="1" dirty="0">
                <a:solidFill>
                  <a:srgbClr val="C00000"/>
                </a:solidFill>
                <a:cs typeface="Simplified Arabic Fixed" pitchFamily="49" charset="-78"/>
              </a:rPr>
              <a:t>in multi-episode</a:t>
            </a:r>
          </a:p>
        </p:txBody>
      </p:sp>
      <p:pic>
        <p:nvPicPr>
          <p:cNvPr id="808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25613"/>
            <a:ext cx="592453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6690360" y="1981200"/>
            <a:ext cx="2295525" cy="3416320"/>
          </a:xfrm>
          <a:prstGeom prst="rect">
            <a:avLst/>
          </a:prstGeom>
        </p:spPr>
        <p:txBody>
          <a:bodyPr wrap="square">
            <a:spAutoFit/>
          </a:bodyPr>
          <a:lstStyle/>
          <a:p>
            <a:pPr>
              <a:defRPr/>
            </a:pPr>
            <a:r>
              <a:rPr lang="en-US" b="1" dirty="0">
                <a:latin typeface="Simplified Arabic Fixed" pitchFamily="49" charset="-78"/>
                <a:cs typeface="Simplified Arabic Fixed" pitchFamily="49" charset="-78"/>
              </a:rPr>
              <a:t>Relapse rates at 2 years</a:t>
            </a:r>
          </a:p>
          <a:p>
            <a:pPr>
              <a:defRPr/>
            </a:pPr>
            <a:r>
              <a:rPr lang="it-IT" b="1" dirty="0">
                <a:latin typeface="Simplified Arabic Fixed" pitchFamily="49" charset="-78"/>
                <a:cs typeface="Simplified Arabic Fixed" pitchFamily="49" charset="-78"/>
              </a:rPr>
              <a:t>in </a:t>
            </a:r>
            <a:r>
              <a:rPr lang="it-IT" b="1" dirty="0" err="1">
                <a:latin typeface="Simplified Arabic Fixed" pitchFamily="49" charset="-78"/>
                <a:cs typeface="Simplified Arabic Fixed" pitchFamily="49" charset="-78"/>
              </a:rPr>
              <a:t>multi-episode</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psychotic</a:t>
            </a:r>
            <a:endParaRPr lang="it-IT" b="1" dirty="0">
              <a:latin typeface="Simplified Arabic Fixed" pitchFamily="49" charset="-78"/>
              <a:cs typeface="Simplified Arabic Fixed" pitchFamily="49" charset="-78"/>
            </a:endParaRPr>
          </a:p>
          <a:p>
            <a:pPr>
              <a:defRPr/>
            </a:pPr>
            <a:r>
              <a:rPr lang="it-IT" b="1" dirty="0" err="1">
                <a:latin typeface="Simplified Arabic Fixed" pitchFamily="49" charset="-78"/>
                <a:cs typeface="Simplified Arabic Fixed" pitchFamily="49" charset="-78"/>
              </a:rPr>
              <a:t>patients</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after</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randomization</a:t>
            </a:r>
            <a:r>
              <a:rPr lang="it-IT" b="1" dirty="0">
                <a:latin typeface="Simplified Arabic Fixed" pitchFamily="49" charset="-78"/>
                <a:cs typeface="Simplified Arabic Fixed" pitchFamily="49" charset="-78"/>
              </a:rPr>
              <a:t> </a:t>
            </a:r>
            <a:r>
              <a:rPr lang="it-IT" b="1" dirty="0" err="1">
                <a:latin typeface="Simplified Arabic Fixed" pitchFamily="49" charset="-78"/>
                <a:cs typeface="Simplified Arabic Fixed" pitchFamily="49" charset="-78"/>
              </a:rPr>
              <a:t>to</a:t>
            </a:r>
            <a:endParaRPr lang="it-IT" b="1" dirty="0">
              <a:latin typeface="Simplified Arabic Fixed" pitchFamily="49" charset="-78"/>
              <a:cs typeface="Simplified Arabic Fixed" pitchFamily="49" charset="-78"/>
            </a:endParaRPr>
          </a:p>
          <a:p>
            <a:pPr>
              <a:defRPr/>
            </a:pPr>
            <a:r>
              <a:rPr lang="it-IT" b="1" dirty="0" err="1">
                <a:latin typeface="Simplified Arabic Fixed" pitchFamily="49" charset="-78"/>
                <a:cs typeface="Simplified Arabic Fixed" pitchFamily="49" charset="-78"/>
              </a:rPr>
              <a:t>intermittent</a:t>
            </a:r>
            <a:r>
              <a:rPr lang="it-IT" b="1" dirty="0">
                <a:latin typeface="Simplified Arabic Fixed" pitchFamily="49" charset="-78"/>
                <a:cs typeface="Simplified Arabic Fixed" pitchFamily="49" charset="-78"/>
              </a:rPr>
              <a:t> or </a:t>
            </a:r>
            <a:r>
              <a:rPr lang="it-IT" b="1" dirty="0" err="1">
                <a:latin typeface="Simplified Arabic Fixed" pitchFamily="49" charset="-78"/>
                <a:cs typeface="Simplified Arabic Fixed" pitchFamily="49" charset="-78"/>
              </a:rPr>
              <a:t>continuous</a:t>
            </a:r>
            <a:endParaRPr lang="it-IT" b="1" dirty="0">
              <a:latin typeface="Simplified Arabic Fixed" pitchFamily="49" charset="-78"/>
              <a:cs typeface="Simplified Arabic Fixed" pitchFamily="49" charset="-78"/>
            </a:endParaRPr>
          </a:p>
          <a:p>
            <a:pPr>
              <a:defRPr/>
            </a:pPr>
            <a:r>
              <a:rPr lang="it-IT" b="1" dirty="0">
                <a:latin typeface="Simplified Arabic Fixed" pitchFamily="49" charset="-78"/>
                <a:cs typeface="Simplified Arabic Fixed" pitchFamily="49" charset="-78"/>
              </a:rPr>
              <a:t>treatment </a:t>
            </a:r>
            <a:r>
              <a:rPr lang="it-IT" b="1" dirty="0" err="1">
                <a:latin typeface="Simplified Arabic Fixed" pitchFamily="49" charset="-78"/>
                <a:cs typeface="Simplified Arabic Fixed" pitchFamily="49" charset="-78"/>
              </a:rPr>
              <a:t>strategies</a:t>
            </a:r>
            <a:endParaRPr lang="it-IT" b="1" dirty="0">
              <a:latin typeface="Simplified Arabic Fixed" pitchFamily="49" charset="-78"/>
              <a:cs typeface="Simplified Arabic Fixed" pitchFamily="49" charset="-78"/>
            </a:endParaRPr>
          </a:p>
        </p:txBody>
      </p:sp>
      <p:sp>
        <p:nvSpPr>
          <p:cNvPr id="6" name="Rettangolo 5"/>
          <p:cNvSpPr>
            <a:spLocks noChangeArrowheads="1"/>
          </p:cNvSpPr>
          <p:nvPr/>
        </p:nvSpPr>
        <p:spPr bwMode="auto">
          <a:xfrm>
            <a:off x="457200" y="5892225"/>
            <a:ext cx="7969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it-IT" altLang="en-US" sz="1600" b="1" dirty="0" err="1" smtClean="0"/>
              <a:t>Higher</a:t>
            </a:r>
            <a:r>
              <a:rPr lang="it-IT" altLang="en-US" sz="1600" b="1" dirty="0" smtClean="0"/>
              <a:t> relapse </a:t>
            </a:r>
            <a:r>
              <a:rPr lang="it-IT" altLang="en-US" sz="1600" b="1" dirty="0" err="1" smtClean="0"/>
              <a:t>rates</a:t>
            </a:r>
            <a:r>
              <a:rPr lang="it-IT" altLang="en-US" sz="1600" b="1" dirty="0" smtClean="0"/>
              <a:t> for </a:t>
            </a:r>
            <a:r>
              <a:rPr lang="it-IT" altLang="en-US" sz="1600" b="1" dirty="0" err="1" smtClean="0"/>
              <a:t>patients</a:t>
            </a:r>
            <a:r>
              <a:rPr lang="it-IT" altLang="en-US" sz="1600" b="1" dirty="0" smtClean="0"/>
              <a:t> </a:t>
            </a:r>
            <a:r>
              <a:rPr lang="it-IT" altLang="en-US" sz="1600" b="1" dirty="0" err="1" smtClean="0"/>
              <a:t>treated</a:t>
            </a:r>
            <a:r>
              <a:rPr lang="it-IT" altLang="en-US" sz="1600" b="1" dirty="0" smtClean="0"/>
              <a:t> with </a:t>
            </a:r>
            <a:r>
              <a:rPr lang="it-IT" altLang="en-US" sz="1600" b="1" dirty="0" err="1" smtClean="0"/>
              <a:t>intermittent</a:t>
            </a:r>
            <a:r>
              <a:rPr lang="it-IT" altLang="en-US" sz="1600" b="1" dirty="0" smtClean="0"/>
              <a:t> </a:t>
            </a:r>
            <a:r>
              <a:rPr lang="it-IT" altLang="en-US" sz="1600" b="1" dirty="0" err="1" smtClean="0"/>
              <a:t>tecniques</a:t>
            </a:r>
            <a:r>
              <a:rPr lang="it-IT" altLang="en-US" sz="1600" b="1" dirty="0" smtClean="0"/>
              <a:t> (versus </a:t>
            </a:r>
            <a:r>
              <a:rPr lang="it-IT" altLang="en-US" sz="1600" b="1" dirty="0" err="1" smtClean="0"/>
              <a:t>continuous</a:t>
            </a:r>
            <a:r>
              <a:rPr lang="it-IT" altLang="en-US" sz="1600" b="1" dirty="0" smtClean="0"/>
              <a:t> treatment)</a:t>
            </a:r>
            <a:endParaRPr lang="it-IT" altLang="en-US" sz="1600" b="1" dirty="0"/>
          </a:p>
        </p:txBody>
      </p:sp>
    </p:spTree>
    <p:extLst>
      <p:ext uri="{BB962C8B-B14F-4D97-AF65-F5344CB8AC3E}">
        <p14:creationId xmlns:p14="http://schemas.microsoft.com/office/powerpoint/2010/main" val="2164223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81605" y="1743336"/>
            <a:ext cx="3240360" cy="1368152"/>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ln>
                  <a:solidFill>
                    <a:schemeClr val="tx1"/>
                  </a:solidFill>
                </a:ln>
                <a:solidFill>
                  <a:schemeClr val="accent1"/>
                </a:solidFill>
              </a:rPr>
              <a:t>schizofrenia</a:t>
            </a:r>
          </a:p>
        </p:txBody>
      </p:sp>
      <p:sp>
        <p:nvSpPr>
          <p:cNvPr id="5" name="Rettangolo 4"/>
          <p:cNvSpPr/>
          <p:nvPr/>
        </p:nvSpPr>
        <p:spPr>
          <a:xfrm>
            <a:off x="4136854" y="3045811"/>
            <a:ext cx="3816424" cy="1260140"/>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ln>
                  <a:solidFill>
                    <a:schemeClr val="tx1"/>
                  </a:solidFill>
                </a:ln>
                <a:solidFill>
                  <a:schemeClr val="accent1"/>
                </a:solidFill>
              </a:rPr>
              <a:t>Disturbo Bipolare</a:t>
            </a:r>
          </a:p>
        </p:txBody>
      </p:sp>
      <p:pic>
        <p:nvPicPr>
          <p:cNvPr id="17412" name="Picture 2" descr="http://aspi.promemoriagroup.com/backend/media/collectiveaccess/images/4/2/6/10022_ca_object_representations_media_42604_preview17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5157788"/>
            <a:ext cx="1295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3757613" y="3756025"/>
            <a:ext cx="423862" cy="412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FFFFFF"/>
              </a:solidFill>
              <a:latin typeface="Calibri" pitchFamily="34" charset="0"/>
            </a:endParaRPr>
          </a:p>
        </p:txBody>
      </p:sp>
      <p:sp>
        <p:nvSpPr>
          <p:cNvPr id="8" name="Ovale 7"/>
          <p:cNvSpPr/>
          <p:nvPr/>
        </p:nvSpPr>
        <p:spPr>
          <a:xfrm>
            <a:off x="3575050" y="4108450"/>
            <a:ext cx="215900" cy="252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FFFFFF"/>
              </a:solidFill>
              <a:latin typeface="Calibri" pitchFamily="34" charset="0"/>
            </a:endParaRPr>
          </a:p>
        </p:txBody>
      </p:sp>
      <p:sp>
        <p:nvSpPr>
          <p:cNvPr id="9" name="Ovale 8"/>
          <p:cNvSpPr/>
          <p:nvPr/>
        </p:nvSpPr>
        <p:spPr>
          <a:xfrm>
            <a:off x="3419475" y="4381500"/>
            <a:ext cx="1555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FFFFFF"/>
              </a:solidFill>
              <a:latin typeface="Calibri" pitchFamily="34" charset="0"/>
            </a:endParaRPr>
          </a:p>
        </p:txBody>
      </p:sp>
      <p:sp>
        <p:nvSpPr>
          <p:cNvPr id="10" name="Ovale 9"/>
          <p:cNvSpPr/>
          <p:nvPr/>
        </p:nvSpPr>
        <p:spPr>
          <a:xfrm>
            <a:off x="5407025" y="333375"/>
            <a:ext cx="3313113" cy="24828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FF0066"/>
              </a:buClr>
              <a:buFont typeface="Wingdings" pitchFamily="2" charset="2"/>
              <a:buNone/>
              <a:defRPr/>
            </a:pPr>
            <a:r>
              <a:rPr lang="it-IT" altLang="en-US" sz="1000" i="1" smtClean="0">
                <a:solidFill>
                  <a:srgbClr val="002060"/>
                </a:solidFill>
                <a:latin typeface="Times New Roman" pitchFamily="18" charset="0"/>
              </a:rPr>
              <a:t>“.. </a:t>
            </a:r>
            <a:r>
              <a:rPr lang="it-IT" altLang="en-US" sz="1000" b="1" i="1" smtClean="0">
                <a:solidFill>
                  <a:srgbClr val="002060"/>
                </a:solidFill>
                <a:latin typeface="Times New Roman" pitchFamily="18" charset="0"/>
              </a:rPr>
              <a:t>Un indebolimento </a:t>
            </a:r>
            <a:r>
              <a:rPr lang="it-IT" altLang="en-US" sz="1000" i="1" smtClean="0">
                <a:solidFill>
                  <a:srgbClr val="002060"/>
                </a:solidFill>
                <a:latin typeface="Times New Roman" pitchFamily="18" charset="0"/>
              </a:rPr>
              <a:t>di quelle attività mentali che costituiscono in modo </a:t>
            </a:r>
            <a:r>
              <a:rPr lang="it-IT" altLang="en-US" sz="1000" b="1" i="1" smtClean="0">
                <a:solidFill>
                  <a:srgbClr val="002060"/>
                </a:solidFill>
                <a:latin typeface="Times New Roman" pitchFamily="18" charset="0"/>
              </a:rPr>
              <a:t>permanente</a:t>
            </a:r>
            <a:r>
              <a:rPr lang="it-IT" altLang="en-US" sz="1000" i="1" smtClean="0">
                <a:solidFill>
                  <a:srgbClr val="002060"/>
                </a:solidFill>
                <a:latin typeface="Times New Roman" pitchFamily="18" charset="0"/>
              </a:rPr>
              <a:t> le principali molle </a:t>
            </a:r>
            <a:r>
              <a:rPr lang="it-IT" altLang="en-US" sz="1000" b="1" i="1" smtClean="0">
                <a:solidFill>
                  <a:srgbClr val="002060"/>
                </a:solidFill>
                <a:latin typeface="Times New Roman" pitchFamily="18" charset="0"/>
              </a:rPr>
              <a:t>della propria volontà</a:t>
            </a:r>
            <a:r>
              <a:rPr lang="it-IT" altLang="en-US" sz="1000" i="1" smtClean="0">
                <a:solidFill>
                  <a:srgbClr val="002060"/>
                </a:solidFill>
                <a:latin typeface="Times New Roman" pitchFamily="18" charset="0"/>
              </a:rPr>
              <a:t>…. </a:t>
            </a:r>
            <a:r>
              <a:rPr lang="it-IT" altLang="en-US" sz="1000" b="1" i="1" smtClean="0">
                <a:solidFill>
                  <a:srgbClr val="002060"/>
                </a:solidFill>
                <a:latin typeface="Times New Roman" pitchFamily="18" charset="0"/>
              </a:rPr>
              <a:t>Il nucleo della personalità è </a:t>
            </a:r>
            <a:r>
              <a:rPr lang="it-IT" altLang="en-US" sz="1000" i="1" smtClean="0">
                <a:solidFill>
                  <a:srgbClr val="002060"/>
                </a:solidFill>
                <a:latin typeface="Times New Roman" pitchFamily="18" charset="0"/>
              </a:rPr>
              <a:t>così </a:t>
            </a:r>
            <a:r>
              <a:rPr lang="it-IT" altLang="en-US" sz="1000" b="1" i="1" smtClean="0">
                <a:solidFill>
                  <a:srgbClr val="002060"/>
                </a:solidFill>
                <a:latin typeface="Times New Roman" pitchFamily="18" charset="0"/>
              </a:rPr>
              <a:t>distrutto</a:t>
            </a:r>
            <a:r>
              <a:rPr lang="it-IT" altLang="en-US" sz="1000" i="1" smtClean="0">
                <a:solidFill>
                  <a:srgbClr val="002060"/>
                </a:solidFill>
                <a:latin typeface="Times New Roman" pitchFamily="18" charset="0"/>
              </a:rPr>
              <a:t>, la migliore e la più importante parte della sua essenza … strappata da essa… e </a:t>
            </a:r>
            <a:r>
              <a:rPr lang="it-IT" altLang="en-US" sz="1000" b="1" i="1" smtClean="0">
                <a:solidFill>
                  <a:srgbClr val="002060"/>
                </a:solidFill>
                <a:latin typeface="Times New Roman" pitchFamily="18" charset="0"/>
              </a:rPr>
              <a:t>si determina una completa, irreversibile e definitiva distruzione della personalità </a:t>
            </a:r>
            <a:r>
              <a:rPr lang="it-IT" altLang="en-US" sz="1000" i="1" smtClean="0">
                <a:solidFill>
                  <a:srgbClr val="002060"/>
                </a:solidFill>
                <a:latin typeface="Times New Roman" pitchFamily="18" charset="0"/>
              </a:rPr>
              <a:t>stessa”</a:t>
            </a:r>
          </a:p>
        </p:txBody>
      </p:sp>
      <p:sp>
        <p:nvSpPr>
          <p:cNvPr id="11" name="Ovale 10"/>
          <p:cNvSpPr/>
          <p:nvPr/>
        </p:nvSpPr>
        <p:spPr>
          <a:xfrm>
            <a:off x="4421188" y="2216150"/>
            <a:ext cx="433387" cy="26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FFFFFF"/>
              </a:solidFill>
              <a:latin typeface="Calibri" pitchFamily="34" charset="0"/>
            </a:endParaRPr>
          </a:p>
        </p:txBody>
      </p:sp>
      <p:sp>
        <p:nvSpPr>
          <p:cNvPr id="12" name="Ovale 11"/>
          <p:cNvSpPr/>
          <p:nvPr/>
        </p:nvSpPr>
        <p:spPr>
          <a:xfrm>
            <a:off x="4827588" y="1958975"/>
            <a:ext cx="32385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FFFFFF"/>
              </a:solidFill>
              <a:latin typeface="Calibri" pitchFamily="34" charset="0"/>
            </a:endParaRPr>
          </a:p>
        </p:txBody>
      </p:sp>
      <p:sp>
        <p:nvSpPr>
          <p:cNvPr id="13" name="Ovale 12"/>
          <p:cNvSpPr/>
          <p:nvPr/>
        </p:nvSpPr>
        <p:spPr>
          <a:xfrm>
            <a:off x="5151438" y="1700213"/>
            <a:ext cx="255587"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FFFFFF"/>
              </a:solidFill>
              <a:latin typeface="Calibri" pitchFamily="34" charset="0"/>
            </a:endParaRPr>
          </a:p>
        </p:txBody>
      </p:sp>
      <p:sp>
        <p:nvSpPr>
          <p:cNvPr id="14" name="Ovale 13"/>
          <p:cNvSpPr/>
          <p:nvPr/>
        </p:nvSpPr>
        <p:spPr>
          <a:xfrm>
            <a:off x="1008063" y="4545013"/>
            <a:ext cx="4572000" cy="2124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z="1000" i="1" smtClean="0">
              <a:solidFill>
                <a:srgbClr val="002060"/>
              </a:solidFill>
              <a:latin typeface="Times New Roman" pitchFamily="18" charset="0"/>
            </a:endParaRPr>
          </a:p>
          <a:p>
            <a:pPr eaLnBrk="1" hangingPunct="1">
              <a:defRPr/>
            </a:pPr>
            <a:endParaRPr lang="it-IT" altLang="en-US" sz="1000" i="1" smtClean="0">
              <a:solidFill>
                <a:srgbClr val="002060"/>
              </a:solidFill>
              <a:latin typeface="Times New Roman" pitchFamily="18" charset="0"/>
            </a:endParaRPr>
          </a:p>
          <a:p>
            <a:pPr eaLnBrk="1" hangingPunct="1">
              <a:defRPr/>
            </a:pPr>
            <a:endParaRPr lang="it-IT" altLang="en-US" sz="1000" i="1" smtClean="0">
              <a:solidFill>
                <a:srgbClr val="002060"/>
              </a:solidFill>
              <a:latin typeface="Times New Roman" pitchFamily="18" charset="0"/>
            </a:endParaRPr>
          </a:p>
          <a:p>
            <a:pPr eaLnBrk="1" hangingPunct="1">
              <a:defRPr/>
            </a:pPr>
            <a:r>
              <a:rPr lang="it-IT" altLang="en-US" sz="1000" i="1" smtClean="0">
                <a:solidFill>
                  <a:srgbClr val="002060"/>
                </a:solidFill>
                <a:latin typeface="Times New Roman" pitchFamily="18" charset="0"/>
              </a:rPr>
              <a:t>“L’esperienza generale è impressionante, in altre parole </a:t>
            </a:r>
            <a:r>
              <a:rPr lang="it-IT" altLang="en-US" sz="1000" b="1" i="1" smtClean="0">
                <a:solidFill>
                  <a:srgbClr val="002060"/>
                </a:solidFill>
                <a:latin typeface="Times New Roman" pitchFamily="18" charset="0"/>
              </a:rPr>
              <a:t>gli attacchi </a:t>
            </a:r>
            <a:r>
              <a:rPr lang="it-IT" altLang="en-US" sz="1000" i="1" smtClean="0">
                <a:solidFill>
                  <a:srgbClr val="002060"/>
                </a:solidFill>
                <a:latin typeface="Times New Roman" pitchFamily="18" charset="0"/>
              </a:rPr>
              <a:t>di malattia maniaco-depressiva….</a:t>
            </a:r>
            <a:r>
              <a:rPr lang="it-IT" altLang="en-US" sz="1000" b="1" i="1" smtClean="0">
                <a:solidFill>
                  <a:srgbClr val="002060"/>
                </a:solidFill>
                <a:latin typeface="Times New Roman" pitchFamily="18" charset="0"/>
              </a:rPr>
              <a:t>non portano mai a demenza profonda</a:t>
            </a:r>
            <a:r>
              <a:rPr lang="it-IT" altLang="en-US" sz="1000" i="1" smtClean="0">
                <a:solidFill>
                  <a:srgbClr val="002060"/>
                </a:solidFill>
                <a:latin typeface="Times New Roman" pitchFamily="18" charset="0"/>
              </a:rPr>
              <a:t>, nemmeno quando continuano a presentarsi per tutto l’arco della vita quasi senza soluzione di continuità…. </a:t>
            </a:r>
            <a:r>
              <a:rPr lang="it-IT" altLang="en-US" sz="1000" b="1" i="1" smtClean="0">
                <a:solidFill>
                  <a:srgbClr val="002060"/>
                </a:solidFill>
                <a:latin typeface="Times New Roman" pitchFamily="18" charset="0"/>
              </a:rPr>
              <a:t>Di norma la malattia ha un decorso caratterizzato da attacchi isolati</a:t>
            </a:r>
            <a:r>
              <a:rPr lang="it-IT" altLang="en-US" sz="1000" i="1" smtClean="0">
                <a:solidFill>
                  <a:srgbClr val="002060"/>
                </a:solidFill>
                <a:latin typeface="Times New Roman" pitchFamily="18" charset="0"/>
              </a:rPr>
              <a:t> più o meno definibili l’uno dall’altro o rispetto ad uno stato di normalità, che sono </a:t>
            </a:r>
            <a:r>
              <a:rPr lang="it-IT" altLang="en-US" sz="1000" b="1" i="1" smtClean="0">
                <a:solidFill>
                  <a:srgbClr val="002060"/>
                </a:solidFill>
                <a:latin typeface="Times New Roman" pitchFamily="18" charset="0"/>
              </a:rPr>
              <a:t>simili o dissimili oppure</a:t>
            </a:r>
            <a:r>
              <a:rPr lang="it-IT" altLang="en-US" sz="1000" i="1" smtClean="0">
                <a:solidFill>
                  <a:srgbClr val="002060"/>
                </a:solidFill>
                <a:latin typeface="Times New Roman" pitchFamily="18" charset="0"/>
              </a:rPr>
              <a:t>, e ciò molto frequentemente, </a:t>
            </a:r>
            <a:r>
              <a:rPr lang="it-IT" altLang="en-US" sz="1000" b="1" i="1" smtClean="0">
                <a:solidFill>
                  <a:srgbClr val="002060"/>
                </a:solidFill>
                <a:latin typeface="Times New Roman" pitchFamily="18" charset="0"/>
              </a:rPr>
              <a:t>perfettamente antitetici</a:t>
            </a:r>
            <a:r>
              <a:rPr lang="it-IT" altLang="en-US" sz="1000" i="1" smtClean="0">
                <a:solidFill>
                  <a:srgbClr val="002060"/>
                </a:solidFill>
                <a:latin typeface="Times New Roman" pitchFamily="18" charset="0"/>
              </a:rPr>
              <a:t>. ”</a:t>
            </a:r>
          </a:p>
          <a:p>
            <a:pPr eaLnBrk="1" hangingPunct="1">
              <a:defRPr/>
            </a:pPr>
            <a:r>
              <a:rPr lang="it-IT" altLang="en-US" sz="800" i="1" smtClean="0">
                <a:solidFill>
                  <a:schemeClr val="accent1"/>
                </a:solidFill>
                <a:latin typeface="Times New Roman" pitchFamily="18" charset="0"/>
              </a:rPr>
              <a:t>                                                 </a:t>
            </a:r>
          </a:p>
          <a:p>
            <a:pPr eaLnBrk="1" hangingPunct="1">
              <a:defRPr/>
            </a:pPr>
            <a:r>
              <a:rPr lang="it-IT" altLang="en-US" sz="800" i="1" smtClean="0">
                <a:solidFill>
                  <a:schemeClr val="accent1"/>
                </a:solidFill>
                <a:latin typeface="Times New Roman" pitchFamily="18" charset="0"/>
              </a:rPr>
              <a:t>                                                Emil Kraepelin, 1921</a:t>
            </a:r>
            <a:r>
              <a:rPr lang="it-IT" altLang="en-US" i="1" smtClean="0">
                <a:solidFill>
                  <a:schemeClr val="bg1"/>
                </a:solidFill>
                <a:latin typeface="Times New Roman" pitchFamily="18" charset="0"/>
              </a:rPr>
              <a:t/>
            </a:r>
            <a:br>
              <a:rPr lang="it-IT" altLang="en-US" i="1" smtClean="0">
                <a:solidFill>
                  <a:schemeClr val="bg1"/>
                </a:solidFill>
                <a:latin typeface="Times New Roman" pitchFamily="18" charset="0"/>
              </a:rPr>
            </a:br>
            <a:endParaRPr lang="it-IT" altLang="en-US" smtClean="0">
              <a:solidFill>
                <a:srgbClr val="FFFFFF"/>
              </a:solidFill>
              <a:latin typeface="Calibri" pitchFamily="34" charset="0"/>
            </a:endParaRPr>
          </a:p>
        </p:txBody>
      </p:sp>
      <p:sp>
        <p:nvSpPr>
          <p:cNvPr id="17421" name="Rettangolo 14"/>
          <p:cNvSpPr>
            <a:spLocks noChangeArrowheads="1"/>
          </p:cNvSpPr>
          <p:nvPr/>
        </p:nvSpPr>
        <p:spPr bwMode="auto">
          <a:xfrm>
            <a:off x="6811963" y="2427288"/>
            <a:ext cx="1141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ts val="300"/>
              </a:spcBef>
              <a:spcAft>
                <a:spcPts val="300"/>
              </a:spcAft>
              <a:buClr>
                <a:srgbClr val="FF0066"/>
              </a:buClr>
              <a:buFontTx/>
              <a:buNone/>
            </a:pPr>
            <a:r>
              <a:rPr lang="it-IT" altLang="en-US" sz="800" b="1" i="1">
                <a:solidFill>
                  <a:schemeClr val="accent1"/>
                </a:solidFill>
                <a:latin typeface="Times New Roman" pitchFamily="18" charset="0"/>
                <a:cs typeface="Times New Roman" pitchFamily="18" charset="0"/>
              </a:rPr>
              <a:t>Emil Kraepelin, 1896  </a:t>
            </a:r>
          </a:p>
        </p:txBody>
      </p:sp>
      <p:sp>
        <p:nvSpPr>
          <p:cNvPr id="15" name="TextBox 14"/>
          <p:cNvSpPr txBox="1"/>
          <p:nvPr/>
        </p:nvSpPr>
        <p:spPr>
          <a:xfrm>
            <a:off x="0" y="0"/>
            <a:ext cx="9144000" cy="646331"/>
          </a:xfrm>
          <a:prstGeom prst="rect">
            <a:avLst/>
          </a:prstGeom>
          <a:noFill/>
        </p:spPr>
        <p:txBody>
          <a:bodyPr wrap="square" rtlCol="0">
            <a:spAutoFit/>
          </a:bodyPr>
          <a:lstStyle/>
          <a:p>
            <a:r>
              <a:rPr lang="en-US" b="1" dirty="0" smtClean="0"/>
              <a:t>I </a:t>
            </a:r>
            <a:r>
              <a:rPr lang="en-US" b="1" dirty="0" err="1" smtClean="0"/>
              <a:t>disturbi</a:t>
            </a:r>
            <a:r>
              <a:rPr lang="en-US" b="1" dirty="0" smtClean="0"/>
              <a:t> </a:t>
            </a:r>
            <a:r>
              <a:rPr lang="en-US" b="1" dirty="0" err="1" smtClean="0"/>
              <a:t>psichiatrici</a:t>
            </a:r>
            <a:r>
              <a:rPr lang="en-US" b="1" dirty="0" smtClean="0"/>
              <a:t> </a:t>
            </a:r>
            <a:r>
              <a:rPr lang="en-US" b="1" dirty="0" err="1"/>
              <a:t>gravi</a:t>
            </a:r>
            <a:endParaRPr lang="en-US" b="1" dirty="0"/>
          </a:p>
          <a:p>
            <a:endParaRPr lang="en-US" b="1" dirty="0"/>
          </a:p>
        </p:txBody>
      </p:sp>
    </p:spTree>
    <p:extLst>
      <p:ext uri="{BB962C8B-B14F-4D97-AF65-F5344CB8AC3E}">
        <p14:creationId xmlns:p14="http://schemas.microsoft.com/office/powerpoint/2010/main" val="79618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219" y="677823"/>
            <a:ext cx="7924800" cy="523220"/>
          </a:xfrm>
          <a:prstGeom prst="rect">
            <a:avLst/>
          </a:prstGeom>
        </p:spPr>
        <p:txBody>
          <a:bodyPr wrap="square">
            <a:spAutoFit/>
          </a:bodyPr>
          <a:lstStyle/>
          <a:p>
            <a:pPr algn="ctr"/>
            <a:r>
              <a:rPr lang="en-US" sz="2800" b="1" dirty="0" err="1">
                <a:sym typeface="Wingdings" panose="05000000000000000000" pitchFamily="2" charset="2"/>
              </a:rPr>
              <a:t>Gli</a:t>
            </a:r>
            <a:r>
              <a:rPr lang="en-US" sz="2800" b="1" dirty="0">
                <a:sym typeface="Wingdings" panose="05000000000000000000" pitchFamily="2" charset="2"/>
              </a:rPr>
              <a:t> </a:t>
            </a:r>
            <a:r>
              <a:rPr lang="en-US" sz="2800" b="1" dirty="0" err="1">
                <a:sym typeface="Wingdings" panose="05000000000000000000" pitchFamily="2" charset="2"/>
              </a:rPr>
              <a:t>antipsicotici</a:t>
            </a:r>
            <a:r>
              <a:rPr lang="en-US" sz="2800" b="1" dirty="0">
                <a:sym typeface="Wingdings" panose="05000000000000000000" pitchFamily="2" charset="2"/>
              </a:rPr>
              <a:t>, </a:t>
            </a:r>
            <a:r>
              <a:rPr lang="en-US" sz="2800" b="1" dirty="0" err="1">
                <a:sym typeface="Wingdings" panose="05000000000000000000" pitchFamily="2" charset="2"/>
              </a:rPr>
              <a:t>rispetto</a:t>
            </a:r>
            <a:r>
              <a:rPr lang="en-US" sz="2800" b="1" dirty="0">
                <a:sym typeface="Wingdings" panose="05000000000000000000" pitchFamily="2" charset="2"/>
              </a:rPr>
              <a:t> al </a:t>
            </a:r>
            <a:r>
              <a:rPr lang="en-US" sz="2800" b="1" dirty="0" smtClean="0">
                <a:sym typeface="Wingdings" panose="05000000000000000000" pitchFamily="2" charset="2"/>
              </a:rPr>
              <a:t>placebo, </a:t>
            </a:r>
            <a:r>
              <a:rPr lang="en-US" sz="2800" b="1" dirty="0" err="1" smtClean="0">
                <a:sym typeface="Wingdings" panose="05000000000000000000" pitchFamily="2" charset="2"/>
              </a:rPr>
              <a:t>funzionano</a:t>
            </a:r>
            <a:r>
              <a:rPr lang="en-US" sz="2800" b="1" dirty="0" smtClean="0">
                <a:sym typeface="Wingdings" panose="05000000000000000000" pitchFamily="2" charset="2"/>
              </a:rPr>
              <a:t>?</a:t>
            </a:r>
          </a:p>
        </p:txBody>
      </p:sp>
      <p:sp>
        <p:nvSpPr>
          <p:cNvPr id="3" name="TextBox 2"/>
          <p:cNvSpPr txBox="1"/>
          <p:nvPr/>
        </p:nvSpPr>
        <p:spPr>
          <a:xfrm>
            <a:off x="914400" y="147340"/>
            <a:ext cx="7162800" cy="461665"/>
          </a:xfrm>
          <a:prstGeom prst="rect">
            <a:avLst/>
          </a:prstGeom>
          <a:noFill/>
        </p:spPr>
        <p:txBody>
          <a:bodyPr wrap="square" rtlCol="0">
            <a:spAutoFit/>
          </a:bodyPr>
          <a:lstStyle/>
          <a:p>
            <a:pPr algn="ctr"/>
            <a:r>
              <a:rPr lang="en-US" sz="2400" b="1" dirty="0" smtClean="0">
                <a:solidFill>
                  <a:srgbClr val="C00000"/>
                </a:solidFill>
              </a:rPr>
              <a:t>Ma prima, </a:t>
            </a:r>
            <a:r>
              <a:rPr lang="en-US" sz="2400" b="1" dirty="0" err="1" smtClean="0">
                <a:solidFill>
                  <a:srgbClr val="C00000"/>
                </a:solidFill>
              </a:rPr>
              <a:t>una</a:t>
            </a:r>
            <a:r>
              <a:rPr lang="en-US" sz="2400" b="1" dirty="0" smtClean="0">
                <a:solidFill>
                  <a:srgbClr val="C00000"/>
                </a:solidFill>
              </a:rPr>
              <a:t> </a:t>
            </a:r>
            <a:r>
              <a:rPr lang="en-US" sz="2400" b="1" dirty="0" err="1" smtClean="0">
                <a:solidFill>
                  <a:srgbClr val="C00000"/>
                </a:solidFill>
              </a:rPr>
              <a:t>questione</a:t>
            </a:r>
            <a:r>
              <a:rPr lang="en-US" sz="2400" b="1" dirty="0" smtClean="0">
                <a:solidFill>
                  <a:srgbClr val="C00000"/>
                </a:solidFill>
              </a:rPr>
              <a:t> </a:t>
            </a:r>
            <a:r>
              <a:rPr lang="en-US" sz="2400" b="1" dirty="0" err="1" smtClean="0">
                <a:solidFill>
                  <a:srgbClr val="C00000"/>
                </a:solidFill>
              </a:rPr>
              <a:t>preliminare</a:t>
            </a:r>
            <a:r>
              <a:rPr lang="en-US" sz="2400" b="1" dirty="0" smtClean="0">
                <a:solidFill>
                  <a:srgbClr val="C00000"/>
                </a:solidFill>
              </a:rPr>
              <a:t> al </a:t>
            </a:r>
            <a:r>
              <a:rPr lang="en-US" sz="2400" b="1" dirty="0" err="1" smtClean="0">
                <a:solidFill>
                  <a:srgbClr val="C00000"/>
                </a:solidFill>
              </a:rPr>
              <a:t>trattamento</a:t>
            </a:r>
            <a:r>
              <a:rPr lang="en-US" sz="2400" b="1" dirty="0" smtClean="0">
                <a:solidFill>
                  <a:srgbClr val="C00000"/>
                </a:solidFill>
              </a:rPr>
              <a:t>:</a:t>
            </a:r>
            <a:endParaRPr lang="en-US" sz="2400" b="1" dirty="0">
              <a:solidFill>
                <a:srgbClr val="C00000"/>
              </a:solidFill>
            </a:endParaRPr>
          </a:p>
        </p:txBody>
      </p:sp>
      <p:pic>
        <p:nvPicPr>
          <p:cNvPr id="8" name="Picture 3" descr="3D chart_ge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18774"/>
            <a:ext cx="4973638" cy="481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3581400" y="5029200"/>
            <a:ext cx="1600200" cy="83820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286000" y="5638800"/>
            <a:ext cx="1447800" cy="646331"/>
          </a:xfrm>
          <a:prstGeom prst="rect">
            <a:avLst/>
          </a:prstGeom>
          <a:noFill/>
        </p:spPr>
        <p:txBody>
          <a:bodyPr wrap="square" rtlCol="0">
            <a:spAutoFit/>
          </a:bodyPr>
          <a:lstStyle/>
          <a:p>
            <a:r>
              <a:rPr lang="en-US" dirty="0" smtClean="0">
                <a:solidFill>
                  <a:schemeClr val="accent6">
                    <a:lumMod val="75000"/>
                  </a:schemeClr>
                </a:solidFill>
              </a:rPr>
              <a:t>Talking about efficacy</a:t>
            </a:r>
            <a:endParaRPr lang="en-US" dirty="0">
              <a:solidFill>
                <a:schemeClr val="accent6">
                  <a:lumMod val="75000"/>
                </a:schemeClr>
              </a:solidFill>
            </a:endParaRPr>
          </a:p>
        </p:txBody>
      </p:sp>
      <p:sp>
        <p:nvSpPr>
          <p:cNvPr id="12" name="Rectangle 2"/>
          <p:cNvSpPr txBox="1">
            <a:spLocks noChangeArrowheads="1"/>
          </p:cNvSpPr>
          <p:nvPr/>
        </p:nvSpPr>
        <p:spPr>
          <a:xfrm>
            <a:off x="4876800" y="1641634"/>
            <a:ext cx="3513138" cy="1366838"/>
          </a:xfrm>
          <a:prstGeom prst="roundRect">
            <a:avLst>
              <a:gd name="adj" fmla="val 16667"/>
            </a:avLst>
          </a:prstGeom>
          <a:gradFill rotWithShape="0">
            <a:gsLst>
              <a:gs pos="0">
                <a:srgbClr val="0099FF"/>
              </a:gs>
              <a:gs pos="100000">
                <a:srgbClr val="004776"/>
              </a:gs>
            </a:gsLst>
            <a:lin ang="5400000" scaled="1"/>
          </a:gradFill>
          <a:scene3d>
            <a:camera prst="legacyPerspectiveBottom"/>
            <a:lightRig rig="legacyFlat3" dir="t"/>
          </a:scene3d>
          <a:sp3d extrusionH="887400" prstMaterial="legacyMatte">
            <a:bevelT w="13500" h="13500" prst="angle"/>
            <a:bevelB w="13500" h="13500" prst="angle"/>
            <a:extrusionClr>
              <a:srgbClr val="0099FF"/>
            </a:extrusionClr>
          </a:sp3d>
        </p:spPr>
        <p:txBody>
          <a:bodyPr>
            <a:normAutofit fontScale="97500"/>
            <a:flatTx/>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i="1" dirty="0" smtClean="0">
                <a:solidFill>
                  <a:schemeClr val="bg1"/>
                </a:solidFill>
                <a:cs typeface="Times New Roman" pitchFamily="18" charset="0"/>
              </a:rPr>
              <a:t>EFFECTIVENESS</a:t>
            </a:r>
            <a:r>
              <a:rPr lang="en-US" altLang="en-US" sz="2400" dirty="0" smtClean="0">
                <a:solidFill>
                  <a:schemeClr val="bg1"/>
                </a:solidFill>
                <a:cs typeface="Times New Roman" pitchFamily="18" charset="0"/>
              </a:rPr>
              <a:t> </a:t>
            </a:r>
          </a:p>
          <a:p>
            <a:r>
              <a:rPr lang="en-US" altLang="en-US" sz="2400" dirty="0" err="1" smtClean="0">
                <a:solidFill>
                  <a:schemeClr val="bg1"/>
                </a:solidFill>
                <a:cs typeface="Times New Roman" pitchFamily="18" charset="0"/>
              </a:rPr>
              <a:t>variabile</a:t>
            </a:r>
            <a:r>
              <a:rPr lang="en-US" altLang="en-US" sz="2400" dirty="0" smtClean="0">
                <a:solidFill>
                  <a:schemeClr val="bg1"/>
                </a:solidFill>
                <a:cs typeface="Times New Roman" pitchFamily="18" charset="0"/>
              </a:rPr>
              <a:t> </a:t>
            </a:r>
            <a:r>
              <a:rPr lang="en-US" altLang="en-US" sz="2400" dirty="0" err="1" smtClean="0">
                <a:solidFill>
                  <a:schemeClr val="bg1"/>
                </a:solidFill>
                <a:cs typeface="Times New Roman" pitchFamily="18" charset="0"/>
              </a:rPr>
              <a:t>multidimensionale</a:t>
            </a:r>
            <a:endParaRPr lang="en-US" altLang="en-US" sz="2400" dirty="0" smtClean="0">
              <a:solidFill>
                <a:schemeClr val="bg1"/>
              </a:solidFill>
              <a:cs typeface="Times New Roman" pitchFamily="18" charset="0"/>
            </a:endParaRPr>
          </a:p>
        </p:txBody>
      </p:sp>
    </p:spTree>
    <p:extLst>
      <p:ext uri="{BB962C8B-B14F-4D97-AF65-F5344CB8AC3E}">
        <p14:creationId xmlns:p14="http://schemas.microsoft.com/office/powerpoint/2010/main" val="41292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ttangolo 3"/>
          <p:cNvSpPr>
            <a:spLocks noChangeArrowheads="1"/>
          </p:cNvSpPr>
          <p:nvPr/>
        </p:nvSpPr>
        <p:spPr bwMode="auto">
          <a:xfrm>
            <a:off x="107950" y="1081088"/>
            <a:ext cx="3887788"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it-IT"/>
              <a:t>65 trials, data for 6493 patients</a:t>
            </a:r>
          </a:p>
          <a:p>
            <a:pPr eaLnBrk="1" hangingPunct="1">
              <a:lnSpc>
                <a:spcPct val="150000"/>
              </a:lnSpc>
            </a:pPr>
            <a:r>
              <a:rPr lang="en-US" altLang="it-IT"/>
              <a:t>primary outcome: </a:t>
            </a:r>
            <a:r>
              <a:rPr lang="en-US" altLang="it-IT">
                <a:solidFill>
                  <a:srgbClr val="FF0000"/>
                </a:solidFill>
              </a:rPr>
              <a:t>relapse</a:t>
            </a:r>
            <a:r>
              <a:rPr lang="en-US" altLang="it-IT"/>
              <a:t> between 7 and 12 months</a:t>
            </a:r>
            <a:endParaRPr lang="it-IT" altLang="it-IT"/>
          </a:p>
        </p:txBody>
      </p:sp>
      <p:graphicFrame>
        <p:nvGraphicFramePr>
          <p:cNvPr id="78851" name="Object 33"/>
          <p:cNvGraphicFramePr>
            <a:graphicFrameLocks/>
          </p:cNvGraphicFramePr>
          <p:nvPr/>
        </p:nvGraphicFramePr>
        <p:xfrm>
          <a:off x="4284663" y="1916113"/>
          <a:ext cx="4660900" cy="3960812"/>
        </p:xfrm>
        <a:graphic>
          <a:graphicData uri="http://schemas.openxmlformats.org/presentationml/2006/ole">
            <mc:AlternateContent xmlns:mc="http://schemas.openxmlformats.org/markup-compatibility/2006">
              <mc:Choice xmlns:v="urn:schemas-microsoft-com:vml" Requires="v">
                <p:oleObj spid="_x0000_s5209" r:id="rId4" imgW="5096698" imgH="4109060" progId="Excel.Sheet.8">
                  <p:embed/>
                </p:oleObj>
              </mc:Choice>
              <mc:Fallback>
                <p:oleObj r:id="rId4" imgW="5096698" imgH="410906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1916113"/>
                        <a:ext cx="46609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2" name="Rettangolo 5"/>
          <p:cNvSpPr>
            <a:spLocks noChangeArrowheads="1"/>
          </p:cNvSpPr>
          <p:nvPr/>
        </p:nvSpPr>
        <p:spPr bwMode="auto">
          <a:xfrm>
            <a:off x="827088" y="2389188"/>
            <a:ext cx="18002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i="1"/>
              <a:t>27% drugs</a:t>
            </a:r>
          </a:p>
          <a:p>
            <a:pPr eaLnBrk="1" hangingPunct="1"/>
            <a:r>
              <a:rPr lang="en-US" altLang="it-IT" i="1"/>
              <a:t>64% placebo</a:t>
            </a:r>
          </a:p>
          <a:p>
            <a:pPr eaLnBrk="1" hangingPunct="1"/>
            <a:r>
              <a:rPr lang="en-US" altLang="it-IT" i="1"/>
              <a:t>(CI 95%)</a:t>
            </a:r>
          </a:p>
          <a:p>
            <a:pPr eaLnBrk="1" hangingPunct="1"/>
            <a:endParaRPr lang="en-US" altLang="it-IT" i="1"/>
          </a:p>
          <a:p>
            <a:pPr eaLnBrk="1" hangingPunct="1"/>
            <a:r>
              <a:rPr lang="en-US" altLang="it-IT" i="1">
                <a:solidFill>
                  <a:srgbClr val="FF0000"/>
                </a:solidFill>
              </a:rPr>
              <a:t>RR = 0.40, </a:t>
            </a:r>
            <a:r>
              <a:rPr lang="en-US" altLang="it-IT">
                <a:solidFill>
                  <a:srgbClr val="FF0000"/>
                </a:solidFill>
              </a:rPr>
              <a:t>NNTB= 3</a:t>
            </a:r>
            <a:endParaRPr lang="it-IT" altLang="it-IT">
              <a:solidFill>
                <a:srgbClr val="FF0000"/>
              </a:solidFill>
            </a:endParaRPr>
          </a:p>
        </p:txBody>
      </p:sp>
      <p:sp>
        <p:nvSpPr>
          <p:cNvPr id="78853" name="CasellaDiTesto 6"/>
          <p:cNvSpPr txBox="1">
            <a:spLocks noChangeArrowheads="1"/>
          </p:cNvSpPr>
          <p:nvPr/>
        </p:nvSpPr>
        <p:spPr bwMode="auto">
          <a:xfrm>
            <a:off x="5724525" y="6453188"/>
            <a:ext cx="3384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600" dirty="0" err="1"/>
              <a:t>Leucht</a:t>
            </a:r>
            <a:r>
              <a:rPr lang="it-IT" altLang="it-IT" sz="1600" dirty="0"/>
              <a:t> et al., Lancet, 2012</a:t>
            </a:r>
          </a:p>
        </p:txBody>
      </p:sp>
      <p:sp>
        <p:nvSpPr>
          <p:cNvPr id="78854" name="Rettangolo 1"/>
          <p:cNvSpPr>
            <a:spLocks noChangeArrowheads="1"/>
          </p:cNvSpPr>
          <p:nvPr/>
        </p:nvSpPr>
        <p:spPr bwMode="auto">
          <a:xfrm>
            <a:off x="215900" y="4164013"/>
            <a:ext cx="36718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it-IT"/>
              <a:t>Maintenance treatment with antipsychotic drugs benefits patients with schizophrenia.</a:t>
            </a:r>
          </a:p>
          <a:p>
            <a:pPr eaLnBrk="1" hangingPunct="1">
              <a:lnSpc>
                <a:spcPct val="150000"/>
              </a:lnSpc>
            </a:pPr>
            <a:r>
              <a:rPr lang="en-US" altLang="it-IT"/>
              <a:t>Depot preparations reduced relapse (RR 0:31, 95%CI 0.21-0.41)</a:t>
            </a:r>
          </a:p>
        </p:txBody>
      </p:sp>
      <p:sp>
        <p:nvSpPr>
          <p:cNvPr id="78855" name="CasellaDiTesto 8"/>
          <p:cNvSpPr txBox="1">
            <a:spLocks noChangeArrowheads="1"/>
          </p:cNvSpPr>
          <p:nvPr/>
        </p:nvSpPr>
        <p:spPr bwMode="auto">
          <a:xfrm>
            <a:off x="395288" y="188913"/>
            <a:ext cx="84248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3200" b="1">
                <a:latin typeface="Simplified Arabic Fixed" pitchFamily="49" charset="-78"/>
                <a:cs typeface="Simplified Arabic Fixed" pitchFamily="49" charset="-78"/>
              </a:rPr>
              <a:t>Maintenance therapy: is it necessary?</a:t>
            </a:r>
          </a:p>
        </p:txBody>
      </p:sp>
    </p:spTree>
    <p:extLst>
      <p:ext uri="{BB962C8B-B14F-4D97-AF65-F5344CB8AC3E}">
        <p14:creationId xmlns:p14="http://schemas.microsoft.com/office/powerpoint/2010/main" val="775498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2"/>
          <p:cNvSpPr>
            <a:spLocks noChangeArrowheads="1"/>
          </p:cNvSpPr>
          <p:nvPr/>
        </p:nvSpPr>
        <p:spPr bwMode="auto">
          <a:xfrm>
            <a:off x="153988" y="1414463"/>
            <a:ext cx="4572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it-IT" altLang="en-US" sz="2000" b="1" dirty="0">
                <a:solidFill>
                  <a:srgbClr val="002060"/>
                </a:solidFill>
              </a:rPr>
              <a:t> Studio CATIE : </a:t>
            </a:r>
            <a:r>
              <a:rPr lang="it-IT" altLang="en-US" sz="2000" dirty="0">
                <a:solidFill>
                  <a:srgbClr val="002060"/>
                </a:solidFill>
              </a:rPr>
              <a:t>a 18</a:t>
            </a:r>
          </a:p>
          <a:p>
            <a:pPr eaLnBrk="1" hangingPunct="1"/>
            <a:r>
              <a:rPr lang="it-IT" altLang="en-US" sz="2000" dirty="0">
                <a:solidFill>
                  <a:srgbClr val="002060"/>
                </a:solidFill>
              </a:rPr>
              <a:t>mesi il 74% dei pazienti</a:t>
            </a:r>
          </a:p>
          <a:p>
            <a:pPr eaLnBrk="1" hangingPunct="1"/>
            <a:r>
              <a:rPr lang="it-IT" altLang="en-US" sz="2000" dirty="0">
                <a:solidFill>
                  <a:srgbClr val="002060"/>
                </a:solidFill>
              </a:rPr>
              <a:t>cronici ha interrotto gli</a:t>
            </a:r>
          </a:p>
          <a:p>
            <a:pPr eaLnBrk="1" hangingPunct="1"/>
            <a:r>
              <a:rPr lang="it-IT" altLang="en-US" sz="2000" dirty="0">
                <a:solidFill>
                  <a:srgbClr val="002060"/>
                </a:solidFill>
              </a:rPr>
              <a:t>antipsicotici orali</a:t>
            </a:r>
            <a:r>
              <a:rPr lang="it-IT" altLang="en-US" sz="2000" baseline="30000" dirty="0">
                <a:solidFill>
                  <a:srgbClr val="002060"/>
                </a:solidFill>
              </a:rPr>
              <a:t>1</a:t>
            </a:r>
          </a:p>
          <a:p>
            <a:pPr eaLnBrk="1" hangingPunct="1"/>
            <a:endParaRPr lang="it-IT" altLang="en-US" sz="2000" dirty="0">
              <a:solidFill>
                <a:srgbClr val="002060"/>
              </a:solidFill>
            </a:endParaRPr>
          </a:p>
          <a:p>
            <a:pPr eaLnBrk="1" hangingPunct="1"/>
            <a:endParaRPr lang="it-IT" altLang="en-US" sz="2000" dirty="0">
              <a:solidFill>
                <a:srgbClr val="002060"/>
              </a:solidFill>
            </a:endParaRPr>
          </a:p>
          <a:p>
            <a:pPr eaLnBrk="1" hangingPunct="1"/>
            <a:endParaRPr lang="it-IT" altLang="en-US" sz="2000" dirty="0">
              <a:solidFill>
                <a:srgbClr val="002060"/>
              </a:solidFill>
            </a:endParaRPr>
          </a:p>
          <a:p>
            <a:pPr eaLnBrk="1" hangingPunct="1"/>
            <a:r>
              <a:rPr lang="it-IT" altLang="en-US" sz="2000" dirty="0">
                <a:solidFill>
                  <a:srgbClr val="002060"/>
                </a:solidFill>
              </a:rPr>
              <a:t>• Studio naturalistico in</a:t>
            </a:r>
          </a:p>
          <a:p>
            <a:pPr eaLnBrk="1" hangingPunct="1"/>
            <a:r>
              <a:rPr lang="it-IT" altLang="en-US" sz="2000" dirty="0">
                <a:solidFill>
                  <a:srgbClr val="002060"/>
                </a:solidFill>
              </a:rPr>
              <a:t>una popolazione di</a:t>
            </a:r>
          </a:p>
          <a:p>
            <a:pPr eaLnBrk="1" hangingPunct="1"/>
            <a:r>
              <a:rPr lang="it-IT" altLang="en-US" sz="2000" dirty="0">
                <a:solidFill>
                  <a:srgbClr val="002060"/>
                </a:solidFill>
              </a:rPr>
              <a:t>veterani (n=495): il 48%</a:t>
            </a:r>
          </a:p>
          <a:p>
            <a:pPr eaLnBrk="1" hangingPunct="1"/>
            <a:r>
              <a:rPr lang="it-IT" altLang="en-US" sz="2000" dirty="0">
                <a:solidFill>
                  <a:srgbClr val="002060"/>
                </a:solidFill>
              </a:rPr>
              <a:t>dei pazienti </a:t>
            </a:r>
            <a:r>
              <a:rPr lang="it-IT" altLang="en-US" sz="2000" i="1" dirty="0">
                <a:solidFill>
                  <a:srgbClr val="002060"/>
                </a:solidFill>
              </a:rPr>
              <a:t>si auto sospende il</a:t>
            </a:r>
          </a:p>
          <a:p>
            <a:pPr eaLnBrk="1" hangingPunct="1"/>
            <a:r>
              <a:rPr lang="it-IT" altLang="en-US" sz="2000" dirty="0">
                <a:solidFill>
                  <a:srgbClr val="002060"/>
                </a:solidFill>
              </a:rPr>
              <a:t>trattamento</a:t>
            </a:r>
            <a:r>
              <a:rPr lang="it-IT" altLang="en-US" sz="2000" baseline="30000" dirty="0">
                <a:solidFill>
                  <a:srgbClr val="002060"/>
                </a:solidFill>
              </a:rPr>
              <a:t>2</a:t>
            </a:r>
          </a:p>
        </p:txBody>
      </p:sp>
      <p:sp>
        <p:nvSpPr>
          <p:cNvPr id="54276" name="Rettangolo 3"/>
          <p:cNvSpPr>
            <a:spLocks noChangeArrowheads="1"/>
          </p:cNvSpPr>
          <p:nvPr/>
        </p:nvSpPr>
        <p:spPr bwMode="auto">
          <a:xfrm>
            <a:off x="1150938" y="6356350"/>
            <a:ext cx="7813675" cy="457200"/>
          </a:xfrm>
          <a:prstGeom prst="rect">
            <a:avLst/>
          </a:prstGeom>
          <a:noFill/>
          <a:ln w="9525">
            <a:noFill/>
            <a:miter lim="800000"/>
            <a:headEnd/>
            <a:tailEnd/>
          </a:ln>
        </p:spPr>
        <p:txBody>
          <a:bodyPr>
            <a:spAutoFit/>
          </a:bodyPr>
          <a:lstStyle/>
          <a:p>
            <a:pPr marL="342900" indent="-342900" algn="r">
              <a:defRPr/>
            </a:pPr>
            <a:r>
              <a:rPr lang="da-DK" sz="1200" i="1" dirty="0">
                <a:solidFill>
                  <a:schemeClr val="accent6">
                    <a:lumMod val="50000"/>
                  </a:schemeClr>
                </a:solidFill>
                <a:latin typeface="Baskerville Old Face" pitchFamily="18" charset="0"/>
              </a:rPr>
              <a:t>1. Lieberman et al. N Engl J Med 2005;353:1209–1223; </a:t>
            </a:r>
          </a:p>
          <a:p>
            <a:pPr marL="342900" indent="-342900" algn="r">
              <a:defRPr/>
            </a:pPr>
            <a:r>
              <a:rPr lang="it-IT" sz="1200" i="1" dirty="0">
                <a:solidFill>
                  <a:schemeClr val="accent6">
                    <a:lumMod val="50000"/>
                  </a:schemeClr>
                </a:solidFill>
                <a:latin typeface="Baskerville Old Face" pitchFamily="18" charset="0"/>
              </a:rPr>
              <a:t>2. </a:t>
            </a:r>
            <a:r>
              <a:rPr lang="it-IT" sz="1200" i="1" dirty="0" err="1">
                <a:solidFill>
                  <a:schemeClr val="accent6">
                    <a:lumMod val="50000"/>
                  </a:schemeClr>
                </a:solidFill>
                <a:latin typeface="Baskerville Old Face" pitchFamily="18" charset="0"/>
              </a:rPr>
              <a:t>Kilzieh</a:t>
            </a:r>
            <a:r>
              <a:rPr lang="it-IT" sz="1200" i="1" dirty="0">
                <a:solidFill>
                  <a:schemeClr val="accent6">
                    <a:lumMod val="50000"/>
                  </a:schemeClr>
                </a:solidFill>
                <a:latin typeface="Baskerville Old Face" pitchFamily="18" charset="0"/>
              </a:rPr>
              <a:t> </a:t>
            </a:r>
            <a:r>
              <a:rPr lang="it-IT" sz="1200" i="1" dirty="0" err="1">
                <a:solidFill>
                  <a:schemeClr val="accent6">
                    <a:lumMod val="50000"/>
                  </a:schemeClr>
                </a:solidFill>
                <a:latin typeface="Baskerville Old Face" pitchFamily="18" charset="0"/>
              </a:rPr>
              <a:t>et</a:t>
            </a:r>
            <a:r>
              <a:rPr lang="it-IT" sz="1200" i="1" dirty="0">
                <a:solidFill>
                  <a:schemeClr val="accent6">
                    <a:lumMod val="50000"/>
                  </a:schemeClr>
                </a:solidFill>
                <a:latin typeface="Baskerville Old Face" pitchFamily="18" charset="0"/>
              </a:rPr>
              <a:t> al. J </a:t>
            </a:r>
            <a:r>
              <a:rPr lang="it-IT" sz="1200" i="1" dirty="0" err="1">
                <a:solidFill>
                  <a:schemeClr val="accent6">
                    <a:lumMod val="50000"/>
                  </a:schemeClr>
                </a:solidFill>
                <a:latin typeface="Baskerville Old Face" pitchFamily="18" charset="0"/>
              </a:rPr>
              <a:t>Clin</a:t>
            </a:r>
            <a:r>
              <a:rPr lang="it-IT" sz="1200" i="1" dirty="0">
                <a:solidFill>
                  <a:schemeClr val="accent6">
                    <a:lumMod val="50000"/>
                  </a:schemeClr>
                </a:solidFill>
                <a:latin typeface="Baskerville Old Face" pitchFamily="18" charset="0"/>
              </a:rPr>
              <a:t> </a:t>
            </a:r>
            <a:r>
              <a:rPr lang="it-IT" sz="1200" i="1" dirty="0" err="1">
                <a:solidFill>
                  <a:schemeClr val="accent6">
                    <a:lumMod val="50000"/>
                  </a:schemeClr>
                </a:solidFill>
                <a:latin typeface="Baskerville Old Face" pitchFamily="18" charset="0"/>
              </a:rPr>
              <a:t>Psychopharmacol</a:t>
            </a:r>
            <a:r>
              <a:rPr lang="it-IT" sz="1200" i="1" dirty="0">
                <a:solidFill>
                  <a:schemeClr val="accent6">
                    <a:lumMod val="50000"/>
                  </a:schemeClr>
                </a:solidFill>
                <a:latin typeface="Baskerville Old Face" pitchFamily="18" charset="0"/>
              </a:rPr>
              <a:t> 2008;28:74–77; 3. </a:t>
            </a:r>
            <a:r>
              <a:rPr lang="it-IT" sz="1200" i="1" dirty="0" err="1">
                <a:solidFill>
                  <a:schemeClr val="accent6">
                    <a:lumMod val="50000"/>
                  </a:schemeClr>
                </a:solidFill>
                <a:latin typeface="Baskerville Old Face" pitchFamily="18" charset="0"/>
              </a:rPr>
              <a:t>Valenstein</a:t>
            </a:r>
            <a:r>
              <a:rPr lang="it-IT" sz="1200" i="1" dirty="0">
                <a:solidFill>
                  <a:schemeClr val="accent6">
                    <a:lumMod val="50000"/>
                  </a:schemeClr>
                </a:solidFill>
                <a:latin typeface="Baskerville Old Face" pitchFamily="18" charset="0"/>
              </a:rPr>
              <a:t> </a:t>
            </a:r>
            <a:r>
              <a:rPr lang="it-IT" sz="1200" i="1" dirty="0" err="1">
                <a:solidFill>
                  <a:schemeClr val="accent6">
                    <a:lumMod val="50000"/>
                  </a:schemeClr>
                </a:solidFill>
                <a:latin typeface="Baskerville Old Face" pitchFamily="18" charset="0"/>
              </a:rPr>
              <a:t>et</a:t>
            </a:r>
            <a:r>
              <a:rPr lang="it-IT" sz="1200" i="1" dirty="0">
                <a:solidFill>
                  <a:schemeClr val="accent6">
                    <a:lumMod val="50000"/>
                  </a:schemeClr>
                </a:solidFill>
                <a:latin typeface="Baskerville Old Face" pitchFamily="18" charset="0"/>
              </a:rPr>
              <a:t> al. J </a:t>
            </a:r>
            <a:r>
              <a:rPr lang="it-IT" sz="1200" i="1" dirty="0" err="1">
                <a:solidFill>
                  <a:schemeClr val="accent6">
                    <a:lumMod val="50000"/>
                  </a:schemeClr>
                </a:solidFill>
                <a:latin typeface="Baskerville Old Face" pitchFamily="18" charset="0"/>
              </a:rPr>
              <a:t>Clin</a:t>
            </a:r>
            <a:r>
              <a:rPr lang="it-IT" sz="1200" i="1" dirty="0">
                <a:solidFill>
                  <a:schemeClr val="accent6">
                    <a:lumMod val="50000"/>
                  </a:schemeClr>
                </a:solidFill>
                <a:latin typeface="Baskerville Old Face" pitchFamily="18" charset="0"/>
              </a:rPr>
              <a:t> </a:t>
            </a:r>
            <a:r>
              <a:rPr lang="it-IT" sz="1200" i="1" dirty="0" err="1">
                <a:solidFill>
                  <a:schemeClr val="accent6">
                    <a:lumMod val="50000"/>
                  </a:schemeClr>
                </a:solidFill>
                <a:latin typeface="Baskerville Old Face" pitchFamily="18" charset="0"/>
              </a:rPr>
              <a:t>Psychiatry</a:t>
            </a:r>
            <a:r>
              <a:rPr lang="it-IT" sz="1200" i="1" dirty="0">
                <a:solidFill>
                  <a:schemeClr val="accent6">
                    <a:lumMod val="50000"/>
                  </a:schemeClr>
                </a:solidFill>
                <a:latin typeface="Baskerville Old Face" pitchFamily="18" charset="0"/>
              </a:rPr>
              <a:t> 2006;67:1542–1550</a:t>
            </a:r>
          </a:p>
        </p:txBody>
      </p:sp>
      <p:sp>
        <p:nvSpPr>
          <p:cNvPr id="52228" name="Rettangolo 4"/>
          <p:cNvSpPr>
            <a:spLocks noChangeArrowheads="1"/>
          </p:cNvSpPr>
          <p:nvPr/>
        </p:nvSpPr>
        <p:spPr bwMode="auto">
          <a:xfrm>
            <a:off x="109538" y="6111875"/>
            <a:ext cx="8259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solidFill>
                  <a:srgbClr val="002060"/>
                </a:solidFill>
              </a:rPr>
              <a:t>CATIE, Clinical Antipsychotic Trials of Intervention Effectiveness</a:t>
            </a:r>
            <a:endParaRPr lang="it-IT" altLang="en-US" sz="1400">
              <a:solidFill>
                <a:srgbClr val="002060"/>
              </a:solidFill>
            </a:endParaRPr>
          </a:p>
        </p:txBody>
      </p:sp>
      <p:sp>
        <p:nvSpPr>
          <p:cNvPr id="52229" name="Rettangolo 5"/>
          <p:cNvSpPr>
            <a:spLocks noChangeArrowheads="1"/>
          </p:cNvSpPr>
          <p:nvPr/>
        </p:nvSpPr>
        <p:spPr bwMode="auto">
          <a:xfrm>
            <a:off x="4211638" y="1181100"/>
            <a:ext cx="48974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altLang="en-US">
                <a:solidFill>
                  <a:srgbClr val="002060"/>
                </a:solidFill>
              </a:rPr>
              <a:t>Il 61% dei pazienti ha avuto difficoltà</a:t>
            </a:r>
          </a:p>
          <a:p>
            <a:pPr algn="ctr" eaLnBrk="1" hangingPunct="1"/>
            <a:r>
              <a:rPr lang="it-IT" altLang="en-US">
                <a:solidFill>
                  <a:srgbClr val="002060"/>
                </a:solidFill>
              </a:rPr>
              <a:t>di aderenza in uno o più momenti in</a:t>
            </a:r>
          </a:p>
          <a:p>
            <a:pPr algn="ctr" eaLnBrk="1" hangingPunct="1"/>
            <a:r>
              <a:rPr lang="it-IT" altLang="en-US">
                <a:solidFill>
                  <a:srgbClr val="002060"/>
                </a:solidFill>
              </a:rPr>
              <a:t>un periodo di 4 anni successivi alla</a:t>
            </a:r>
          </a:p>
          <a:p>
            <a:pPr algn="ctr" eaLnBrk="1" hangingPunct="1"/>
            <a:r>
              <a:rPr lang="it-IT" altLang="en-US">
                <a:solidFill>
                  <a:srgbClr val="002060"/>
                </a:solidFill>
              </a:rPr>
              <a:t>diagnosi</a:t>
            </a:r>
            <a:r>
              <a:rPr lang="it-IT" altLang="en-US" baseline="30000">
                <a:solidFill>
                  <a:srgbClr val="002060"/>
                </a:solidFill>
              </a:rPr>
              <a:t>3</a:t>
            </a:r>
          </a:p>
        </p:txBody>
      </p:sp>
      <p:sp>
        <p:nvSpPr>
          <p:cNvPr id="52230" name="Rettangolo 6"/>
          <p:cNvSpPr>
            <a:spLocks noChangeArrowheads="1"/>
          </p:cNvSpPr>
          <p:nvPr/>
        </p:nvSpPr>
        <p:spPr bwMode="auto">
          <a:xfrm>
            <a:off x="4206875" y="5564188"/>
            <a:ext cx="233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b="1">
                <a:solidFill>
                  <a:srgbClr val="002060"/>
                </a:solidFill>
              </a:rPr>
              <a:t>Livello di aderenza*</a:t>
            </a:r>
            <a:endParaRPr lang="it-IT" altLang="en-US">
              <a:solidFill>
                <a:srgbClr val="002060"/>
              </a:solidFill>
            </a:endParaRPr>
          </a:p>
        </p:txBody>
      </p:sp>
      <p:sp>
        <p:nvSpPr>
          <p:cNvPr id="52231" name="Rettangolo 7"/>
          <p:cNvSpPr>
            <a:spLocks noChangeArrowheads="1"/>
          </p:cNvSpPr>
          <p:nvPr/>
        </p:nvSpPr>
        <p:spPr bwMode="auto">
          <a:xfrm>
            <a:off x="4016375" y="5845175"/>
            <a:ext cx="5119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400">
                <a:solidFill>
                  <a:srgbClr val="002060"/>
                </a:solidFill>
              </a:rPr>
              <a:t>*determinata utilizzando il Medication Possession Ratio (MPR)</a:t>
            </a:r>
          </a:p>
        </p:txBody>
      </p:sp>
      <p:sp>
        <p:nvSpPr>
          <p:cNvPr id="52232" name="Rettangolo 8"/>
          <p:cNvSpPr>
            <a:spLocks noChangeArrowheads="1"/>
          </p:cNvSpPr>
          <p:nvPr/>
        </p:nvSpPr>
        <p:spPr bwMode="auto">
          <a:xfrm>
            <a:off x="5484813" y="5267325"/>
            <a:ext cx="3335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600" b="1">
                <a:solidFill>
                  <a:srgbClr val="002060"/>
                </a:solidFill>
              </a:rPr>
              <a:t>Scarsa     Inconsistente    Buona</a:t>
            </a:r>
            <a:endParaRPr lang="it-IT" altLang="en-US" sz="1600">
              <a:solidFill>
                <a:srgbClr val="002060"/>
              </a:solidFill>
            </a:endParaRPr>
          </a:p>
        </p:txBody>
      </p:sp>
      <p:sp>
        <p:nvSpPr>
          <p:cNvPr id="52233" name="Rettangolo 9"/>
          <p:cNvSpPr>
            <a:spLocks noChangeArrowheads="1"/>
          </p:cNvSpPr>
          <p:nvPr/>
        </p:nvSpPr>
        <p:spPr bwMode="auto">
          <a:xfrm rot="-5400000">
            <a:off x="3317081" y="3428207"/>
            <a:ext cx="2409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600" b="1">
                <a:solidFill>
                  <a:srgbClr val="002060"/>
                </a:solidFill>
              </a:rPr>
              <a:t>Percentuale di pazienti</a:t>
            </a:r>
            <a:endParaRPr lang="it-IT" altLang="en-US" sz="1600">
              <a:solidFill>
                <a:srgbClr val="002060"/>
              </a:solidFill>
            </a:endParaRPr>
          </a:p>
        </p:txBody>
      </p:sp>
      <p:cxnSp>
        <p:nvCxnSpPr>
          <p:cNvPr id="12" name="Connettore 1 11"/>
          <p:cNvCxnSpPr/>
          <p:nvPr/>
        </p:nvCxnSpPr>
        <p:spPr>
          <a:xfrm rot="5400000">
            <a:off x="4042568" y="3688557"/>
            <a:ext cx="2665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a:off x="5375275" y="5000625"/>
            <a:ext cx="3286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5400000">
            <a:off x="6083300" y="5094288"/>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6659563" y="5094288"/>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5400000">
            <a:off x="7243763" y="5094288"/>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39" name="Connettore 1 16"/>
          <p:cNvCxnSpPr>
            <a:cxnSpLocks noChangeShapeType="1"/>
          </p:cNvCxnSpPr>
          <p:nvPr/>
        </p:nvCxnSpPr>
        <p:spPr bwMode="auto">
          <a:xfrm>
            <a:off x="8567738" y="5021263"/>
            <a:ext cx="0" cy="146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40" name="Connettore 1 17"/>
          <p:cNvCxnSpPr>
            <a:cxnSpLocks noChangeShapeType="1"/>
          </p:cNvCxnSpPr>
          <p:nvPr/>
        </p:nvCxnSpPr>
        <p:spPr bwMode="auto">
          <a:xfrm>
            <a:off x="7983538" y="5021263"/>
            <a:ext cx="0" cy="146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 name="Connettore 1 18"/>
          <p:cNvCxnSpPr/>
          <p:nvPr/>
        </p:nvCxnSpPr>
        <p:spPr>
          <a:xfrm rot="5400000">
            <a:off x="5448300" y="5094288"/>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10800000">
            <a:off x="5229225" y="4217988"/>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rot="10800000">
            <a:off x="5229225" y="3378200"/>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rot="10800000">
            <a:off x="5229225" y="2940050"/>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rot="10800000">
            <a:off x="5229225" y="2501900"/>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10800000">
            <a:off x="5229225" y="3816350"/>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247" name="Rettangolo 24"/>
          <p:cNvSpPr>
            <a:spLocks noChangeArrowheads="1"/>
          </p:cNvSpPr>
          <p:nvPr/>
        </p:nvSpPr>
        <p:spPr bwMode="auto">
          <a:xfrm>
            <a:off x="4864100" y="2355850"/>
            <a:ext cx="4381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400" b="1">
                <a:solidFill>
                  <a:srgbClr val="002060"/>
                </a:solidFill>
              </a:rPr>
              <a:t>5045403530</a:t>
            </a:r>
          </a:p>
          <a:p>
            <a:pPr eaLnBrk="1" hangingPunct="1"/>
            <a:r>
              <a:rPr lang="it-IT" altLang="en-US" sz="1400" b="1">
                <a:solidFill>
                  <a:srgbClr val="002060"/>
                </a:solidFill>
              </a:rPr>
              <a:t>25</a:t>
            </a:r>
          </a:p>
          <a:p>
            <a:pPr eaLnBrk="1" hangingPunct="1"/>
            <a:r>
              <a:rPr lang="it-IT" altLang="en-US" sz="1400" b="1">
                <a:solidFill>
                  <a:srgbClr val="002060"/>
                </a:solidFill>
              </a:rPr>
              <a:t>20</a:t>
            </a:r>
          </a:p>
          <a:p>
            <a:pPr eaLnBrk="1" hangingPunct="1"/>
            <a:r>
              <a:rPr lang="it-IT" altLang="en-US" sz="1400" b="1">
                <a:solidFill>
                  <a:srgbClr val="002060"/>
                </a:solidFill>
              </a:rPr>
              <a:t>15</a:t>
            </a:r>
          </a:p>
          <a:p>
            <a:pPr eaLnBrk="1" hangingPunct="1"/>
            <a:r>
              <a:rPr lang="it-IT" altLang="en-US" sz="1400" b="1">
                <a:solidFill>
                  <a:srgbClr val="002060"/>
                </a:solidFill>
              </a:rPr>
              <a:t>10</a:t>
            </a:r>
          </a:p>
          <a:p>
            <a:pPr eaLnBrk="1" hangingPunct="1"/>
            <a:r>
              <a:rPr lang="it-IT" altLang="en-US" sz="1400" b="1">
                <a:solidFill>
                  <a:srgbClr val="002060"/>
                </a:solidFill>
              </a:rPr>
              <a:t>5</a:t>
            </a:r>
          </a:p>
          <a:p>
            <a:pPr eaLnBrk="1" hangingPunct="1"/>
            <a:r>
              <a:rPr lang="it-IT" altLang="en-US" sz="1400" b="1">
                <a:solidFill>
                  <a:srgbClr val="002060"/>
                </a:solidFill>
              </a:rPr>
              <a:t>0</a:t>
            </a:r>
            <a:endParaRPr lang="it-IT" altLang="en-US" sz="1400">
              <a:solidFill>
                <a:srgbClr val="002060"/>
              </a:solidFill>
            </a:endParaRPr>
          </a:p>
        </p:txBody>
      </p:sp>
      <p:cxnSp>
        <p:nvCxnSpPr>
          <p:cNvPr id="26" name="Connettore 1 25"/>
          <p:cNvCxnSpPr/>
          <p:nvPr/>
        </p:nvCxnSpPr>
        <p:spPr>
          <a:xfrm rot="10800000">
            <a:off x="5229225" y="4656138"/>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10800000">
            <a:off x="5229225" y="4473575"/>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10800000">
            <a:off x="5229225" y="3597275"/>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10800000">
            <a:off x="5229225" y="3159125"/>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10800000">
            <a:off x="5229225" y="2720975"/>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rot="10800000">
            <a:off x="5229225" y="4035425"/>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ttangolo 33"/>
          <p:cNvSpPr/>
          <p:nvPr/>
        </p:nvSpPr>
        <p:spPr>
          <a:xfrm>
            <a:off x="6805613" y="2809875"/>
            <a:ext cx="614362" cy="2190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002060"/>
              </a:solidFill>
            </a:endParaRPr>
          </a:p>
        </p:txBody>
      </p:sp>
      <p:sp>
        <p:nvSpPr>
          <p:cNvPr id="36" name="Rettangolo 35"/>
          <p:cNvSpPr/>
          <p:nvPr/>
        </p:nvSpPr>
        <p:spPr>
          <a:xfrm>
            <a:off x="5630863" y="3905250"/>
            <a:ext cx="614362" cy="1095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002060"/>
              </a:solidFill>
            </a:endParaRPr>
          </a:p>
        </p:txBody>
      </p:sp>
      <p:sp>
        <p:nvSpPr>
          <p:cNvPr id="37" name="Rettangolo 36"/>
          <p:cNvSpPr/>
          <p:nvPr/>
        </p:nvSpPr>
        <p:spPr>
          <a:xfrm>
            <a:off x="7910513" y="2992438"/>
            <a:ext cx="614362" cy="2008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002060"/>
              </a:solidFill>
            </a:endParaRPr>
          </a:p>
        </p:txBody>
      </p:sp>
      <p:sp>
        <p:nvSpPr>
          <p:cNvPr id="52257" name="Rettangolo 37"/>
          <p:cNvSpPr>
            <a:spLocks noChangeArrowheads="1"/>
          </p:cNvSpPr>
          <p:nvPr/>
        </p:nvSpPr>
        <p:spPr bwMode="auto">
          <a:xfrm>
            <a:off x="7748588" y="217328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a:solidFill>
                  <a:srgbClr val="002060"/>
                </a:solidFill>
              </a:rPr>
              <a:t>n=34,128</a:t>
            </a:r>
          </a:p>
        </p:txBody>
      </p:sp>
      <p:sp>
        <p:nvSpPr>
          <p:cNvPr id="52258" name="CasellaDiTesto 38"/>
          <p:cNvSpPr txBox="1">
            <a:spLocks noChangeArrowheads="1"/>
          </p:cNvSpPr>
          <p:nvPr/>
        </p:nvSpPr>
        <p:spPr bwMode="auto">
          <a:xfrm>
            <a:off x="5703888" y="3592513"/>
            <a:ext cx="81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a:solidFill>
                  <a:srgbClr val="002060"/>
                </a:solidFill>
              </a:rPr>
              <a:t>18</a:t>
            </a:r>
          </a:p>
        </p:txBody>
      </p:sp>
      <p:sp>
        <p:nvSpPr>
          <p:cNvPr id="52259" name="CasellaDiTesto 39"/>
          <p:cNvSpPr txBox="1">
            <a:spLocks noChangeArrowheads="1"/>
          </p:cNvSpPr>
          <p:nvPr/>
        </p:nvSpPr>
        <p:spPr bwMode="auto">
          <a:xfrm>
            <a:off x="6878638" y="250190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a:solidFill>
                  <a:srgbClr val="002060"/>
                </a:solidFill>
              </a:rPr>
              <a:t>43</a:t>
            </a:r>
          </a:p>
        </p:txBody>
      </p:sp>
      <p:sp>
        <p:nvSpPr>
          <p:cNvPr id="52260" name="CasellaDiTesto 40"/>
          <p:cNvSpPr txBox="1">
            <a:spLocks noChangeArrowheads="1"/>
          </p:cNvSpPr>
          <p:nvPr/>
        </p:nvSpPr>
        <p:spPr bwMode="auto">
          <a:xfrm>
            <a:off x="7983538" y="2720975"/>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a:solidFill>
                  <a:srgbClr val="002060"/>
                </a:solidFill>
              </a:rPr>
              <a:t>39</a:t>
            </a:r>
          </a:p>
        </p:txBody>
      </p:sp>
      <p:sp>
        <p:nvSpPr>
          <p:cNvPr id="52261" name="Titolo 37"/>
          <p:cNvSpPr>
            <a:spLocks noGrp="1"/>
          </p:cNvSpPr>
          <p:nvPr>
            <p:ph type="title"/>
          </p:nvPr>
        </p:nvSpPr>
        <p:spPr>
          <a:xfrm>
            <a:off x="1148557" y="116522"/>
            <a:ext cx="7069137" cy="1125538"/>
          </a:xfrm>
        </p:spPr>
        <p:txBody>
          <a:bodyPr>
            <a:normAutofit fontScale="90000"/>
          </a:bodyPr>
          <a:lstStyle/>
          <a:p>
            <a:r>
              <a:rPr lang="it-IT" altLang="en-US" sz="2900" b="1" dirty="0" smtClean="0">
                <a:solidFill>
                  <a:srgbClr val="C00000"/>
                </a:solidFill>
                <a:cs typeface="Simplified Arabic Fixed" pitchFamily="49" charset="-78"/>
              </a:rPr>
              <a:t>I tassi di interruzione e non-aderenza </a:t>
            </a:r>
            <a:br>
              <a:rPr lang="it-IT" altLang="en-US" sz="2900" b="1" dirty="0" smtClean="0">
                <a:solidFill>
                  <a:srgbClr val="C00000"/>
                </a:solidFill>
                <a:cs typeface="Simplified Arabic Fixed" pitchFamily="49" charset="-78"/>
              </a:rPr>
            </a:br>
            <a:r>
              <a:rPr lang="it-IT" altLang="en-US" sz="2900" b="1" dirty="0" smtClean="0">
                <a:solidFill>
                  <a:srgbClr val="C00000"/>
                </a:solidFill>
                <a:cs typeface="Simplified Arabic Fixed" pitchFamily="49" charset="-78"/>
              </a:rPr>
              <a:t>al trattamento sono elevati</a:t>
            </a:r>
            <a:r>
              <a:rPr lang="it-IT" altLang="en-US" sz="2400" dirty="0" smtClean="0">
                <a:solidFill>
                  <a:srgbClr val="001133"/>
                </a:solidFill>
                <a:latin typeface="Simplified Arabic Fixed" pitchFamily="49" charset="-78"/>
                <a:cs typeface="Simplified Arabic Fixed" pitchFamily="49" charset="-78"/>
              </a:rPr>
              <a:t/>
            </a:r>
            <a:br>
              <a:rPr lang="it-IT" altLang="en-US" sz="2400" dirty="0" smtClean="0">
                <a:solidFill>
                  <a:srgbClr val="001133"/>
                </a:solidFill>
                <a:latin typeface="Simplified Arabic Fixed" pitchFamily="49" charset="-78"/>
                <a:cs typeface="Simplified Arabic Fixed" pitchFamily="49" charset="-78"/>
              </a:rPr>
            </a:br>
            <a:endParaRPr lang="it-IT" altLang="en-US" sz="2400" dirty="0" smtClean="0"/>
          </a:p>
        </p:txBody>
      </p:sp>
    </p:spTree>
    <p:extLst>
      <p:ext uri="{BB962C8B-B14F-4D97-AF65-F5344CB8AC3E}">
        <p14:creationId xmlns:p14="http://schemas.microsoft.com/office/powerpoint/2010/main" val="97677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81075"/>
            <a:ext cx="64801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ttangolo 4"/>
          <p:cNvSpPr>
            <a:spLocks noChangeArrowheads="1"/>
          </p:cNvSpPr>
          <p:nvPr/>
        </p:nvSpPr>
        <p:spPr bwMode="auto">
          <a:xfrm>
            <a:off x="755650" y="19050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C00000"/>
                </a:solidFill>
                <a:latin typeface="Arial" pitchFamily="34" charset="0"/>
              </a:rPr>
              <a:t>Time to </a:t>
            </a:r>
            <a:r>
              <a:rPr lang="en-US" altLang="en-US" sz="1800" b="1" dirty="0" err="1">
                <a:solidFill>
                  <a:srgbClr val="C00000"/>
                </a:solidFill>
                <a:latin typeface="Arial" pitchFamily="34" charset="0"/>
              </a:rPr>
              <a:t>rehospitalization</a:t>
            </a:r>
            <a:r>
              <a:rPr lang="en-US" altLang="en-US" sz="1800" b="1" dirty="0">
                <a:solidFill>
                  <a:srgbClr val="C00000"/>
                </a:solidFill>
                <a:latin typeface="Arial" pitchFamily="34" charset="0"/>
              </a:rPr>
              <a:t> for patients with schizophrenia (n=637), bipolar </a:t>
            </a:r>
            <a:r>
              <a:rPr lang="it-IT" altLang="en-US" sz="1800" b="1" dirty="0">
                <a:solidFill>
                  <a:srgbClr val="C00000"/>
                </a:solidFill>
                <a:latin typeface="Arial" pitchFamily="34" charset="0"/>
              </a:rPr>
              <a:t>disorder (n=197), or major depressive disorder (n=191)</a:t>
            </a:r>
          </a:p>
        </p:txBody>
      </p:sp>
      <p:sp>
        <p:nvSpPr>
          <p:cNvPr id="6" name="Rettangolo 5"/>
          <p:cNvSpPr>
            <a:spLocks noChangeArrowheads="1"/>
          </p:cNvSpPr>
          <p:nvPr/>
        </p:nvSpPr>
        <p:spPr bwMode="auto">
          <a:xfrm>
            <a:off x="647700" y="5013325"/>
            <a:ext cx="7993063"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it-IT" altLang="en-US" sz="1800" b="1" dirty="0">
                <a:latin typeface="Arial" pitchFamily="34" charset="0"/>
              </a:rPr>
              <a:t>Major depressive disorder, schizophrenia, </a:t>
            </a:r>
            <a:r>
              <a:rPr lang="en-US" altLang="en-US" sz="1800" b="1" dirty="0">
                <a:latin typeface="Arial" pitchFamily="34" charset="0"/>
              </a:rPr>
              <a:t>and bipolar I disorder have comparable influence on time to </a:t>
            </a:r>
            <a:r>
              <a:rPr lang="en-US" altLang="en-US" sz="1800" b="1" dirty="0" err="1">
                <a:latin typeface="Arial" pitchFamily="34" charset="0"/>
              </a:rPr>
              <a:t>rehospitalization</a:t>
            </a:r>
            <a:r>
              <a:rPr lang="en-US" altLang="en-US" sz="1800" b="1" dirty="0">
                <a:latin typeface="Arial" pitchFamily="34" charset="0"/>
              </a:rPr>
              <a:t> and discontinuation but earlier onset of illness and more previous hospitalizations are associated with higher risks of </a:t>
            </a:r>
            <a:r>
              <a:rPr lang="it-IT" altLang="en-US" sz="1800" b="1" dirty="0">
                <a:latin typeface="Arial" pitchFamily="34" charset="0"/>
              </a:rPr>
              <a:t>rehospitalization</a:t>
            </a:r>
            <a:r>
              <a:rPr lang="it-IT" altLang="en-US" sz="1800" u="sng" dirty="0">
                <a:latin typeface="Arial" pitchFamily="34" charset="0"/>
              </a:rPr>
              <a:t>.</a:t>
            </a:r>
          </a:p>
        </p:txBody>
      </p:sp>
      <p:sp>
        <p:nvSpPr>
          <p:cNvPr id="53253" name="CasellaDiTesto 6"/>
          <p:cNvSpPr txBox="1">
            <a:spLocks noChangeArrowheads="1"/>
          </p:cNvSpPr>
          <p:nvPr/>
        </p:nvSpPr>
        <p:spPr bwMode="auto">
          <a:xfrm>
            <a:off x="5003800" y="6402388"/>
            <a:ext cx="3816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it-IT" altLang="en-US" sz="1600" i="1">
                <a:solidFill>
                  <a:srgbClr val="FF0000"/>
                </a:solidFill>
                <a:latin typeface="Arial" pitchFamily="34" charset="0"/>
              </a:rPr>
              <a:t>Lin et al., Psychiatry Res, 2009</a:t>
            </a:r>
          </a:p>
        </p:txBody>
      </p:sp>
    </p:spTree>
    <p:extLst>
      <p:ext uri="{BB962C8B-B14F-4D97-AF65-F5344CB8AC3E}">
        <p14:creationId xmlns:p14="http://schemas.microsoft.com/office/powerpoint/2010/main" val="2155949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txBox="1">
            <a:spLocks noChangeArrowheads="1"/>
          </p:cNvSpPr>
          <p:nvPr/>
        </p:nvSpPr>
        <p:spPr bwMode="auto">
          <a:xfrm>
            <a:off x="0" y="111125"/>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3600" b="1">
              <a:solidFill>
                <a:srgbClr val="FF0000"/>
              </a:solidFill>
              <a:latin typeface="Times New Roman" pitchFamily="18" charset="0"/>
            </a:endParaRPr>
          </a:p>
        </p:txBody>
      </p:sp>
      <p:sp>
        <p:nvSpPr>
          <p:cNvPr id="5" name="Rectangle 3"/>
          <p:cNvSpPr txBox="1">
            <a:spLocks noChangeArrowheads="1"/>
          </p:cNvSpPr>
          <p:nvPr/>
        </p:nvSpPr>
        <p:spPr bwMode="auto">
          <a:xfrm>
            <a:off x="295275" y="2024063"/>
            <a:ext cx="4491038" cy="4343400"/>
          </a:xfrm>
          <a:prstGeom prst="rect">
            <a:avLst/>
          </a:prstGeom>
          <a:noFill/>
          <a:ln>
            <a:noFill/>
          </a:ln>
          <a:effectLs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400" b="1" kern="0" dirty="0" smtClean="0">
                <a:solidFill>
                  <a:srgbClr val="002060"/>
                </a:solidFill>
                <a:latin typeface="Times New Roman"/>
              </a:rPr>
              <a:t>Drug-dispensing and hospital discharge databases in the Netherlands (N=865,000)</a:t>
            </a:r>
          </a:p>
          <a:p>
            <a:pPr>
              <a:defRPr/>
            </a:pPr>
            <a:r>
              <a:rPr lang="en-US" sz="2400" b="1" kern="0" dirty="0" smtClean="0">
                <a:solidFill>
                  <a:srgbClr val="002060"/>
                </a:solidFill>
                <a:latin typeface="Times New Roman"/>
              </a:rPr>
              <a:t>Patients with schizophrenia (n=603) and interruption of at least 30 day gap in treatment (N=204; 33%)</a:t>
            </a:r>
          </a:p>
          <a:p>
            <a:pPr>
              <a:defRPr/>
            </a:pPr>
            <a:r>
              <a:rPr lang="en-US" sz="2400" b="1" kern="0" dirty="0" smtClean="0">
                <a:solidFill>
                  <a:srgbClr val="002060"/>
                </a:solidFill>
                <a:latin typeface="Times New Roman"/>
              </a:rPr>
              <a:t>Adjusting for age and gender, </a:t>
            </a:r>
            <a:r>
              <a:rPr lang="en-US" sz="2400" b="1" kern="0" dirty="0" smtClean="0">
                <a:solidFill>
                  <a:srgbClr val="CC3300"/>
                </a:solidFill>
                <a:latin typeface="Times New Roman"/>
              </a:rPr>
              <a:t>relative risk for suicide attempts increased 4.2 times    </a:t>
            </a:r>
            <a:br>
              <a:rPr lang="en-US" sz="2400" b="1" kern="0" dirty="0" smtClean="0">
                <a:solidFill>
                  <a:srgbClr val="CC3300"/>
                </a:solidFill>
                <a:latin typeface="Times New Roman"/>
              </a:rPr>
            </a:br>
            <a:r>
              <a:rPr lang="en-US" sz="2400" b="1" kern="0" dirty="0" smtClean="0">
                <a:solidFill>
                  <a:srgbClr val="002060"/>
                </a:solidFill>
                <a:latin typeface="Times New Roman"/>
              </a:rPr>
              <a:t>(95% CI: 1.7-10.1)</a:t>
            </a:r>
          </a:p>
        </p:txBody>
      </p:sp>
      <p:graphicFrame>
        <p:nvGraphicFramePr>
          <p:cNvPr id="54276" name="Object 4"/>
          <p:cNvGraphicFramePr>
            <a:graphicFrameLocks noChangeAspect="1"/>
          </p:cNvGraphicFramePr>
          <p:nvPr/>
        </p:nvGraphicFramePr>
        <p:xfrm>
          <a:off x="4646613" y="2039938"/>
          <a:ext cx="4225925" cy="4216400"/>
        </p:xfrm>
        <a:graphic>
          <a:graphicData uri="http://schemas.openxmlformats.org/presentationml/2006/ole">
            <mc:AlternateContent xmlns:mc="http://schemas.openxmlformats.org/markup-compatibility/2006">
              <mc:Choice xmlns:v="urn:schemas-microsoft-com:vml" Requires="v">
                <p:oleObj spid="_x0000_s9238" name="Grafico" r:id="rId3" imgW="3924221" imgH="2447820" progId="MSGraph.Chart.8">
                  <p:embed followColorScheme="full"/>
                </p:oleObj>
              </mc:Choice>
              <mc:Fallback>
                <p:oleObj name="Grafico" r:id="rId3" imgW="3924221" imgH="2447820" progId="MSGraph.Chart.8">
                  <p:embed followColorScheme="full"/>
                  <p:pic>
                    <p:nvPicPr>
                      <p:cNvPr id="0" name=""/>
                      <p:cNvPicPr>
                        <a:picLocks noChangeAspect="1" noChangeArrowheads="1"/>
                      </p:cNvPicPr>
                      <p:nvPr/>
                    </p:nvPicPr>
                    <p:blipFill>
                      <a:blip r:embed="rId4"/>
                      <a:srcRect/>
                      <a:stretch>
                        <a:fillRect/>
                      </a:stretch>
                    </p:blipFill>
                    <p:spPr bwMode="auto">
                      <a:xfrm>
                        <a:off x="4646613" y="2039938"/>
                        <a:ext cx="42259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228600" y="6365875"/>
            <a:ext cx="8610600" cy="280988"/>
          </a:xfrm>
          <a:prstGeom prst="rect">
            <a:avLst/>
          </a:prstGeom>
          <a:noFill/>
          <a:ln>
            <a:noFill/>
          </a:ln>
          <a:effectLst/>
          <a:extLst/>
        </p:spPr>
        <p:txBody>
          <a:bodyPr lIns="90487" tIns="44450" rIns="90487" bIns="44450" anchor="b">
            <a:spAutoFit/>
          </a:bodyPr>
          <a:lstStyle>
            <a:lvl1pPr indent="476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eaLnBrk="0" fontAlgn="auto" hangingPunct="0">
              <a:lnSpc>
                <a:spcPct val="90000"/>
              </a:lnSpc>
              <a:spcBef>
                <a:spcPts val="0"/>
              </a:spcBef>
              <a:spcAft>
                <a:spcPts val="0"/>
              </a:spcAft>
              <a:defRPr/>
            </a:pPr>
            <a:r>
              <a:rPr lang="en-US" sz="1400" i="1" kern="0" dirty="0" err="1" smtClean="0">
                <a:solidFill>
                  <a:schemeClr val="accent6">
                    <a:lumMod val="50000"/>
                  </a:schemeClr>
                </a:solidFill>
                <a:latin typeface="Baskerville Old Face" pitchFamily="18" charset="0"/>
              </a:rPr>
              <a:t>Herings</a:t>
            </a:r>
            <a:r>
              <a:rPr lang="en-US" sz="1400" i="1" kern="0" dirty="0" smtClean="0">
                <a:solidFill>
                  <a:schemeClr val="accent6">
                    <a:lumMod val="50000"/>
                  </a:schemeClr>
                </a:solidFill>
                <a:latin typeface="Baskerville Old Face" pitchFamily="18" charset="0"/>
              </a:rPr>
              <a:t>, </a:t>
            </a:r>
            <a:r>
              <a:rPr lang="en-US" sz="1400" i="1" kern="0" dirty="0" err="1" smtClean="0">
                <a:solidFill>
                  <a:schemeClr val="accent6">
                    <a:lumMod val="50000"/>
                  </a:schemeClr>
                </a:solidFill>
                <a:latin typeface="Baskerville Old Face" pitchFamily="18" charset="0"/>
              </a:rPr>
              <a:t>Erkens</a:t>
            </a:r>
            <a:r>
              <a:rPr lang="en-US" sz="1400" i="1" kern="0" dirty="0" smtClean="0">
                <a:solidFill>
                  <a:schemeClr val="accent6">
                    <a:lumMod val="50000"/>
                  </a:schemeClr>
                </a:solidFill>
                <a:latin typeface="Baskerville Old Face" pitchFamily="18" charset="0"/>
              </a:rPr>
              <a:t>, </a:t>
            </a:r>
            <a:r>
              <a:rPr lang="en-US" sz="1400" i="1" kern="0" dirty="0" err="1" smtClean="0">
                <a:solidFill>
                  <a:schemeClr val="accent6">
                    <a:lumMod val="50000"/>
                  </a:schemeClr>
                </a:solidFill>
                <a:latin typeface="Baskerville Old Face" pitchFamily="18" charset="0"/>
              </a:rPr>
              <a:t>Pharamcoepidemiology</a:t>
            </a:r>
            <a:r>
              <a:rPr lang="en-US" sz="1400" i="1" kern="0" dirty="0" smtClean="0">
                <a:solidFill>
                  <a:schemeClr val="accent6">
                    <a:lumMod val="50000"/>
                  </a:schemeClr>
                </a:solidFill>
                <a:latin typeface="Baskerville Old Face" pitchFamily="18" charset="0"/>
              </a:rPr>
              <a:t> and Drug Safety, in press</a:t>
            </a:r>
          </a:p>
        </p:txBody>
      </p:sp>
      <p:sp>
        <p:nvSpPr>
          <p:cNvPr id="54278" name="Text Box 6"/>
          <p:cNvSpPr txBox="1">
            <a:spLocks noChangeArrowheads="1"/>
          </p:cNvSpPr>
          <p:nvPr/>
        </p:nvSpPr>
        <p:spPr bwMode="auto">
          <a:xfrm>
            <a:off x="5729288" y="5541963"/>
            <a:ext cx="133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002060"/>
                </a:solidFill>
              </a:rPr>
              <a:t>No </a:t>
            </a:r>
          </a:p>
          <a:p>
            <a:pPr eaLnBrk="1" hangingPunct="1"/>
            <a:r>
              <a:rPr lang="en-US" altLang="en-US" sz="1600" b="1">
                <a:solidFill>
                  <a:srgbClr val="002060"/>
                </a:solidFill>
              </a:rPr>
              <a:t>interruption</a:t>
            </a:r>
          </a:p>
        </p:txBody>
      </p:sp>
      <p:sp>
        <p:nvSpPr>
          <p:cNvPr id="54279" name="Text Box 7"/>
          <p:cNvSpPr txBox="1">
            <a:spLocks noChangeArrowheads="1"/>
          </p:cNvSpPr>
          <p:nvPr/>
        </p:nvSpPr>
        <p:spPr bwMode="auto">
          <a:xfrm>
            <a:off x="7223125" y="5532438"/>
            <a:ext cx="133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002060"/>
                </a:solidFill>
              </a:rPr>
              <a:t>30+ days </a:t>
            </a:r>
          </a:p>
          <a:p>
            <a:pPr eaLnBrk="1" hangingPunct="1"/>
            <a:r>
              <a:rPr lang="en-US" altLang="en-US" sz="1600" b="1">
                <a:solidFill>
                  <a:srgbClr val="002060"/>
                </a:solidFill>
              </a:rPr>
              <a:t>interruption</a:t>
            </a:r>
          </a:p>
        </p:txBody>
      </p:sp>
      <p:sp>
        <p:nvSpPr>
          <p:cNvPr id="54280" name="Text Box 8"/>
          <p:cNvSpPr txBox="1">
            <a:spLocks noChangeArrowheads="1"/>
          </p:cNvSpPr>
          <p:nvPr/>
        </p:nvSpPr>
        <p:spPr bwMode="auto">
          <a:xfrm>
            <a:off x="5783263" y="1963738"/>
            <a:ext cx="2584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2060"/>
                </a:solidFill>
              </a:rPr>
              <a:t>Suicide attempt rate per 1000-person years</a:t>
            </a:r>
          </a:p>
        </p:txBody>
      </p:sp>
      <p:sp>
        <p:nvSpPr>
          <p:cNvPr id="54281" name="Text Box 9"/>
          <p:cNvSpPr txBox="1">
            <a:spLocks noChangeArrowheads="1"/>
          </p:cNvSpPr>
          <p:nvPr/>
        </p:nvSpPr>
        <p:spPr bwMode="auto">
          <a:xfrm>
            <a:off x="6100763" y="4448175"/>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2060"/>
                </a:solidFill>
              </a:rPr>
              <a:t>20</a:t>
            </a:r>
          </a:p>
        </p:txBody>
      </p:sp>
      <p:sp>
        <p:nvSpPr>
          <p:cNvPr id="54282" name="Text Box 10"/>
          <p:cNvSpPr txBox="1">
            <a:spLocks noChangeArrowheads="1"/>
          </p:cNvSpPr>
          <p:nvPr/>
        </p:nvSpPr>
        <p:spPr bwMode="auto">
          <a:xfrm>
            <a:off x="7329488" y="2566988"/>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solidFill>
                  <a:srgbClr val="002060"/>
                </a:solidFill>
              </a:rPr>
              <a:t>72.1</a:t>
            </a:r>
          </a:p>
        </p:txBody>
      </p:sp>
      <p:sp>
        <p:nvSpPr>
          <p:cNvPr id="54283" name="Titolo 10"/>
          <p:cNvSpPr>
            <a:spLocks noGrp="1"/>
          </p:cNvSpPr>
          <p:nvPr>
            <p:ph type="title"/>
          </p:nvPr>
        </p:nvSpPr>
        <p:spPr>
          <a:xfrm>
            <a:off x="295275" y="362744"/>
            <a:ext cx="7069138" cy="1125538"/>
          </a:xfrm>
        </p:spPr>
        <p:txBody>
          <a:bodyPr>
            <a:noAutofit/>
          </a:bodyPr>
          <a:lstStyle/>
          <a:p>
            <a:pPr algn="l"/>
            <a:r>
              <a:rPr lang="en-US" altLang="en-US" sz="2600" b="1" dirty="0" smtClean="0">
                <a:solidFill>
                  <a:srgbClr val="C00000"/>
                </a:solidFill>
                <a:cs typeface="Simplified Arabic Fixed" pitchFamily="49" charset="-78"/>
              </a:rPr>
              <a:t>Increase in suicide attempt rate when atypical antipsychotic therapy is interrupted</a:t>
            </a:r>
            <a:r>
              <a:rPr lang="en-US" altLang="en-US" sz="2600" b="1" dirty="0" smtClean="0">
                <a:solidFill>
                  <a:srgbClr val="C00000"/>
                </a:solidFill>
              </a:rPr>
              <a:t/>
            </a:r>
            <a:br>
              <a:rPr lang="en-US" altLang="en-US" sz="2600" b="1" dirty="0" smtClean="0">
                <a:solidFill>
                  <a:srgbClr val="C00000"/>
                </a:solidFill>
              </a:rPr>
            </a:br>
            <a:endParaRPr lang="it-IT" altLang="en-US" sz="2600" b="1" dirty="0" smtClean="0">
              <a:solidFill>
                <a:srgbClr val="C00000"/>
              </a:solidFill>
            </a:endParaRPr>
          </a:p>
        </p:txBody>
      </p:sp>
    </p:spTree>
    <p:extLst>
      <p:ext uri="{BB962C8B-B14F-4D97-AF65-F5344CB8AC3E}">
        <p14:creationId xmlns:p14="http://schemas.microsoft.com/office/powerpoint/2010/main" val="297288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0920suicides.jpg"/>
          <p:cNvPicPr>
            <a:picLocks noChangeAspect="1"/>
          </p:cNvPicPr>
          <p:nvPr/>
        </p:nvPicPr>
        <p:blipFill>
          <a:blip r:embed="rId3" cstate="print">
            <a:lum contrast="-50000"/>
          </a:blip>
          <a:stretch>
            <a:fillRect/>
          </a:stretch>
        </p:blipFill>
        <p:spPr>
          <a:xfrm>
            <a:off x="-1" y="27383"/>
            <a:ext cx="9160331" cy="6858001"/>
          </a:xfrm>
          <a:prstGeom prst="rect">
            <a:avLst/>
          </a:prstGeom>
        </p:spPr>
      </p:pic>
      <p:sp>
        <p:nvSpPr>
          <p:cNvPr id="2" name="CasellaDiTesto 1"/>
          <p:cNvSpPr txBox="1"/>
          <p:nvPr/>
        </p:nvSpPr>
        <p:spPr>
          <a:xfrm>
            <a:off x="0" y="188640"/>
            <a:ext cx="9144000" cy="584775"/>
          </a:xfrm>
          <a:prstGeom prst="rect">
            <a:avLst/>
          </a:prstGeom>
          <a:solidFill>
            <a:schemeClr val="bg1"/>
          </a:solidFill>
        </p:spPr>
        <p:txBody>
          <a:bodyPr wrap="square" rtlCol="0">
            <a:spAutoFit/>
          </a:bodyPr>
          <a:lstStyle/>
          <a:p>
            <a:pPr algn="ctr"/>
            <a:r>
              <a:rPr lang="it-IT" sz="3200" dirty="0" smtClean="0">
                <a:latin typeface="Times New Roman" pitchFamily="18" charset="0"/>
                <a:cs typeface="Times New Roman" pitchFamily="18" charset="0"/>
              </a:rPr>
              <a:t> Schizofrenia e suicidio: epidemiologia</a:t>
            </a:r>
            <a:endParaRPr lang="it-IT" sz="3200" dirty="0">
              <a:latin typeface="Times New Roman" pitchFamily="18" charset="0"/>
              <a:cs typeface="Times New Roman" pitchFamily="18" charset="0"/>
            </a:endParaRPr>
          </a:p>
        </p:txBody>
      </p:sp>
      <p:sp>
        <p:nvSpPr>
          <p:cNvPr id="5" name="CasellaDiTesto 4"/>
          <p:cNvSpPr txBox="1"/>
          <p:nvPr/>
        </p:nvSpPr>
        <p:spPr>
          <a:xfrm>
            <a:off x="539552" y="1484784"/>
            <a:ext cx="7992888" cy="4154984"/>
          </a:xfrm>
          <a:prstGeom prst="rect">
            <a:avLst/>
          </a:prstGeom>
          <a:solidFill>
            <a:schemeClr val="bg1"/>
          </a:solidFill>
        </p:spPr>
        <p:txBody>
          <a:bodyPr wrap="square" rtlCol="0">
            <a:spAutoFit/>
          </a:bodyPr>
          <a:lstStyle/>
          <a:p>
            <a:r>
              <a:rPr lang="it-IT" sz="2400" dirty="0" smtClean="0">
                <a:latin typeface="Times New Roman" pitchFamily="18" charset="0"/>
                <a:cs typeface="Times New Roman" pitchFamily="18" charset="0"/>
              </a:rPr>
              <a:t>Tassi di mortalità lifetime per suicidio in crescita dagli anni ‘70 agli anni ’90, fino a raggiungere il 10 - 13%. </a:t>
            </a:r>
          </a:p>
          <a:p>
            <a:r>
              <a:rPr lang="it-IT" sz="2400" dirty="0" smtClean="0">
                <a:latin typeface="Times New Roman" pitchFamily="18" charset="0"/>
                <a:cs typeface="Times New Roman" pitchFamily="18" charset="0"/>
              </a:rPr>
              <a:t>Stime successive in flessione; dal 2000, 4-6%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Superiore alla popolazione generale di ca. 13 volte </a:t>
            </a:r>
          </a:p>
          <a:p>
            <a:r>
              <a:rPr lang="it-IT" sz="2400" i="1" dirty="0" err="1" smtClean="0">
                <a:latin typeface="Times New Roman" pitchFamily="18" charset="0"/>
                <a:cs typeface="Times New Roman" pitchFamily="18" charset="0"/>
              </a:rPr>
              <a:t>Standardized</a:t>
            </a:r>
            <a:r>
              <a:rPr lang="it-IT" sz="2400" i="1" dirty="0" smtClean="0">
                <a:latin typeface="Times New Roman" pitchFamily="18" charset="0"/>
                <a:cs typeface="Times New Roman" pitchFamily="18" charset="0"/>
              </a:rPr>
              <a:t> </a:t>
            </a:r>
            <a:r>
              <a:rPr lang="it-IT" sz="2400" i="1" dirty="0" err="1" smtClean="0">
                <a:latin typeface="Times New Roman" pitchFamily="18" charset="0"/>
                <a:cs typeface="Times New Roman" pitchFamily="18" charset="0"/>
              </a:rPr>
              <a:t>mortality</a:t>
            </a:r>
            <a:r>
              <a:rPr lang="it-IT" sz="2400" i="1" dirty="0" smtClean="0">
                <a:latin typeface="Times New Roman" pitchFamily="18" charset="0"/>
                <a:cs typeface="Times New Roman" pitchFamily="18" charset="0"/>
              </a:rPr>
              <a:t> </a:t>
            </a:r>
            <a:r>
              <a:rPr lang="it-IT" sz="2400" i="1" dirty="0" err="1" smtClean="0">
                <a:latin typeface="Times New Roman" pitchFamily="18" charset="0"/>
                <a:cs typeface="Times New Roman" pitchFamily="18" charset="0"/>
              </a:rPr>
              <a:t>ratio</a:t>
            </a:r>
            <a:r>
              <a:rPr lang="it-IT" sz="2400" dirty="0" err="1" smtClean="0">
                <a:latin typeface="Times New Roman" pitchFamily="18" charset="0"/>
                <a:cs typeface="Times New Roman" pitchFamily="18" charset="0"/>
              </a:rPr>
              <a:t>=</a:t>
            </a:r>
            <a:r>
              <a:rPr lang="it-IT" sz="2400" dirty="0" smtClean="0">
                <a:latin typeface="Times New Roman" pitchFamily="18" charset="0"/>
                <a:cs typeface="Times New Roman" pitchFamily="18" charset="0"/>
              </a:rPr>
              <a:t> 12.8 (0.7 – 174)</a:t>
            </a:r>
          </a:p>
          <a:p>
            <a:endParaRPr lang="it-IT" sz="2400" dirty="0" smtClean="0">
              <a:solidFill>
                <a:srgbClr val="FF0000"/>
              </a:solidFill>
              <a:latin typeface="Times New Roman" pitchFamily="18" charset="0"/>
              <a:cs typeface="Times New Roman" pitchFamily="18" charset="0"/>
            </a:endParaRPr>
          </a:p>
          <a:p>
            <a:r>
              <a:rPr lang="it-IT" sz="2400" dirty="0" smtClean="0">
                <a:latin typeface="Times New Roman" pitchFamily="18" charset="0"/>
                <a:cs typeface="Times New Roman" pitchFamily="18" charset="0"/>
              </a:rPr>
              <a:t>8.9% di tutti i suicidi sono attribuibili alla schizofrenia (11.2% depressione, 4.8% disturbo bipolare)</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Età media del suicidio 33 aa</a:t>
            </a:r>
          </a:p>
        </p:txBody>
      </p:sp>
      <p:sp>
        <p:nvSpPr>
          <p:cNvPr id="7" name="CasellaDiTesto 6"/>
          <p:cNvSpPr txBox="1"/>
          <p:nvPr/>
        </p:nvSpPr>
        <p:spPr>
          <a:xfrm>
            <a:off x="0" y="6054387"/>
            <a:ext cx="9144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i="1" dirty="0" err="1" smtClean="0">
                <a:latin typeface="Times New Roman" pitchFamily="18" charset="0"/>
                <a:cs typeface="Times New Roman" pitchFamily="18" charset="0"/>
              </a:rPr>
              <a:t>Popovic</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et</a:t>
            </a:r>
            <a:r>
              <a:rPr lang="it-IT" sz="1600" i="1" dirty="0" smtClean="0">
                <a:latin typeface="Times New Roman" pitchFamily="18" charset="0"/>
                <a:cs typeface="Times New Roman" pitchFamily="18" charset="0"/>
              </a:rPr>
              <a:t> al., </a:t>
            </a:r>
            <a:r>
              <a:rPr lang="it-IT" sz="1600" i="1" dirty="0" err="1" smtClean="0">
                <a:latin typeface="Times New Roman" pitchFamily="18" charset="0"/>
                <a:cs typeface="Times New Roman" pitchFamily="18" charset="0"/>
              </a:rPr>
              <a:t>Acta</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Psych</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Scand</a:t>
            </a:r>
            <a:r>
              <a:rPr lang="it-IT" sz="1600" i="1" dirty="0" smtClean="0">
                <a:latin typeface="Times New Roman" pitchFamily="18" charset="0"/>
                <a:cs typeface="Times New Roman" pitchFamily="18" charset="0"/>
              </a:rPr>
              <a:t>. 2014; </a:t>
            </a:r>
            <a:r>
              <a:rPr lang="it-IT" sz="1600" i="1" dirty="0" err="1" smtClean="0">
                <a:latin typeface="Times New Roman" pitchFamily="18" charset="0"/>
                <a:cs typeface="Times New Roman" pitchFamily="18" charset="0"/>
              </a:rPr>
              <a:t>Palmer</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et</a:t>
            </a:r>
            <a:r>
              <a:rPr lang="it-IT" sz="1600" i="1" dirty="0" smtClean="0">
                <a:latin typeface="Times New Roman" pitchFamily="18" charset="0"/>
                <a:cs typeface="Times New Roman" pitchFamily="18" charset="0"/>
              </a:rPr>
              <a:t> a., </a:t>
            </a:r>
            <a:r>
              <a:rPr lang="it-IT" sz="1600" i="1" dirty="0" err="1" smtClean="0">
                <a:latin typeface="Times New Roman" pitchFamily="18" charset="0"/>
                <a:cs typeface="Times New Roman" pitchFamily="18" charset="0"/>
              </a:rPr>
              <a:t>Arch</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Gen</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Psychiatry</a:t>
            </a:r>
            <a:r>
              <a:rPr lang="it-IT" sz="1600" i="1" dirty="0" smtClean="0">
                <a:latin typeface="Times New Roman" pitchFamily="18" charset="0"/>
                <a:cs typeface="Times New Roman" pitchFamily="18" charset="0"/>
              </a:rPr>
              <a:t> 2005; </a:t>
            </a:r>
            <a:r>
              <a:rPr lang="it-IT" sz="1600" i="1" dirty="0" err="1" smtClean="0">
                <a:latin typeface="Times New Roman" pitchFamily="18" charset="0"/>
                <a:cs typeface="Times New Roman" pitchFamily="18" charset="0"/>
              </a:rPr>
              <a:t>Saha</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et</a:t>
            </a:r>
            <a:r>
              <a:rPr lang="it-IT" sz="1600" i="1" dirty="0" smtClean="0">
                <a:latin typeface="Times New Roman" pitchFamily="18" charset="0"/>
                <a:cs typeface="Times New Roman" pitchFamily="18" charset="0"/>
              </a:rPr>
              <a:t> al., </a:t>
            </a:r>
            <a:r>
              <a:rPr lang="pl-PL" sz="1600" i="1" dirty="0" smtClean="0">
                <a:latin typeface="Times New Roman" pitchFamily="18" charset="0"/>
                <a:cs typeface="Times New Roman" pitchFamily="18" charset="0"/>
              </a:rPr>
              <a:t>Arch Gen Psychiatry. 2007;</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Walket</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et</a:t>
            </a:r>
            <a:r>
              <a:rPr lang="it-IT" sz="1600" i="1" dirty="0" smtClean="0">
                <a:latin typeface="Times New Roman" pitchFamily="18" charset="0"/>
                <a:cs typeface="Times New Roman" pitchFamily="18" charset="0"/>
              </a:rPr>
              <a:t> al., JAMA </a:t>
            </a:r>
            <a:r>
              <a:rPr lang="it-IT" sz="1600" i="1" dirty="0" err="1" smtClean="0">
                <a:latin typeface="Times New Roman" pitchFamily="18" charset="0"/>
                <a:cs typeface="Times New Roman" pitchFamily="18" charset="0"/>
              </a:rPr>
              <a:t>Psychiatry</a:t>
            </a:r>
            <a:r>
              <a:rPr lang="it-IT" sz="1600" i="1" dirty="0" smtClean="0">
                <a:latin typeface="Times New Roman" pitchFamily="18" charset="0"/>
                <a:cs typeface="Times New Roman" pitchFamily="18" charset="0"/>
              </a:rPr>
              <a:t>. 2015; </a:t>
            </a:r>
            <a:r>
              <a:rPr lang="en-US" sz="1600" i="1" dirty="0" err="1" smtClean="0">
                <a:latin typeface="Times New Roman" pitchFamily="18" charset="0"/>
                <a:cs typeface="Times New Roman" pitchFamily="18" charset="0"/>
              </a:rPr>
              <a:t>Siris</a:t>
            </a:r>
            <a:r>
              <a:rPr lang="en-US" sz="1600" i="1" dirty="0" smtClean="0">
                <a:latin typeface="Times New Roman" pitchFamily="18" charset="0"/>
                <a:cs typeface="Times New Roman" pitchFamily="18" charset="0"/>
              </a:rPr>
              <a:t> SG; J </a:t>
            </a:r>
            <a:r>
              <a:rPr lang="en-US" sz="1600" i="1" dirty="0" err="1" smtClean="0">
                <a:latin typeface="Times New Roman" pitchFamily="18" charset="0"/>
                <a:cs typeface="Times New Roman" pitchFamily="18" charset="0"/>
              </a:rPr>
              <a:t>Psychopharmacol</a:t>
            </a:r>
            <a:r>
              <a:rPr lang="en-US" sz="1600" i="1" dirty="0" smtClean="0">
                <a:latin typeface="Times New Roman" pitchFamily="18" charset="0"/>
                <a:cs typeface="Times New Roman" pitchFamily="18" charset="0"/>
              </a:rPr>
              <a:t> 2001; </a:t>
            </a:r>
            <a:r>
              <a:rPr lang="en-US" sz="1600" i="1" dirty="0" err="1" smtClean="0">
                <a:latin typeface="Times New Roman" pitchFamily="18" charset="0"/>
                <a:cs typeface="Times New Roman" pitchFamily="18" charset="0"/>
              </a:rPr>
              <a:t>Carlborg</a:t>
            </a:r>
            <a:r>
              <a:rPr lang="en-US" sz="1600" i="1" dirty="0" smtClean="0">
                <a:latin typeface="Times New Roman" pitchFamily="18" charset="0"/>
                <a:cs typeface="Times New Roman" pitchFamily="18" charset="0"/>
              </a:rPr>
              <a:t> et al., Expert Rev. </a:t>
            </a:r>
            <a:r>
              <a:rPr lang="en-US" sz="1600" i="1" dirty="0" err="1" smtClean="0">
                <a:latin typeface="Times New Roman" pitchFamily="18" charset="0"/>
                <a:cs typeface="Times New Roman" pitchFamily="18" charset="0"/>
              </a:rPr>
              <a:t>Neurother</a:t>
            </a:r>
            <a:r>
              <a:rPr lang="en-US" sz="1600" i="1" dirty="0" smtClean="0">
                <a:latin typeface="Times New Roman" pitchFamily="18" charset="0"/>
                <a:cs typeface="Times New Roman" pitchFamily="18" charset="0"/>
              </a:rPr>
              <a:t>., 2010; </a:t>
            </a:r>
            <a:r>
              <a:rPr lang="en-US" sz="1600" i="1" dirty="0" err="1" smtClean="0">
                <a:latin typeface="Times New Roman" pitchFamily="18" charset="0"/>
                <a:cs typeface="Times New Roman" pitchFamily="18" charset="0"/>
              </a:rPr>
              <a:t>Pompili</a:t>
            </a:r>
            <a:r>
              <a:rPr lang="en-US" sz="1600" i="1" dirty="0" smtClean="0">
                <a:latin typeface="Times New Roman" pitchFamily="18" charset="0"/>
                <a:cs typeface="Times New Roman" pitchFamily="18" charset="0"/>
              </a:rPr>
              <a:t> et al., </a:t>
            </a:r>
            <a:r>
              <a:rPr lang="it-IT" sz="1600" i="1" dirty="0" err="1" smtClean="0">
                <a:latin typeface="Times New Roman" pitchFamily="18" charset="0"/>
                <a:cs typeface="Times New Roman" pitchFamily="18" charset="0"/>
              </a:rPr>
              <a:t>Schiz</a:t>
            </a:r>
            <a:r>
              <a:rPr lang="it-IT" sz="1600" i="1" dirty="0" smtClean="0">
                <a:latin typeface="Times New Roman" pitchFamily="18" charset="0"/>
                <a:cs typeface="Times New Roman" pitchFamily="18" charset="0"/>
              </a:rPr>
              <a:t> </a:t>
            </a:r>
            <a:r>
              <a:rPr lang="it-IT" sz="1600" i="1" dirty="0" err="1" smtClean="0">
                <a:latin typeface="Times New Roman" pitchFamily="18" charset="0"/>
                <a:cs typeface="Times New Roman" pitchFamily="18" charset="0"/>
              </a:rPr>
              <a:t>Res</a:t>
            </a:r>
            <a:r>
              <a:rPr lang="it-IT" sz="1600" i="1" dirty="0" smtClean="0">
                <a:latin typeface="Times New Roman" pitchFamily="18" charset="0"/>
                <a:cs typeface="Times New Roman" pitchFamily="18" charset="0"/>
              </a:rPr>
              <a:t>, 2011</a:t>
            </a:r>
            <a:endParaRPr lang="it-IT"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210539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11960" y="6372036"/>
            <a:ext cx="4788024" cy="369332"/>
          </a:xfrm>
          <a:prstGeom prst="rect">
            <a:avLst/>
          </a:prstGeom>
          <a:solidFill>
            <a:schemeClr val="bg1"/>
          </a:solidFill>
        </p:spPr>
        <p:txBody>
          <a:bodyPr wrap="square">
            <a:spAutoFit/>
          </a:bodyPr>
          <a:lstStyle/>
          <a:p>
            <a:pPr algn="r"/>
            <a:r>
              <a:rPr lang="en-US" dirty="0" err="1" smtClean="0">
                <a:latin typeface="Times New Roman" pitchFamily="18" charset="0"/>
                <a:cs typeface="Times New Roman" pitchFamily="18" charset="0"/>
              </a:rPr>
              <a:t>Hawton</a:t>
            </a:r>
            <a:r>
              <a:rPr lang="en-US" dirty="0" smtClean="0">
                <a:latin typeface="Times New Roman" pitchFamily="18" charset="0"/>
                <a:cs typeface="Times New Roman" pitchFamily="18" charset="0"/>
              </a:rPr>
              <a:t> et al., </a:t>
            </a:r>
            <a:r>
              <a:rPr lang="en-US" i="1" dirty="0" smtClean="0">
                <a:latin typeface="Times New Roman" pitchFamily="18" charset="0"/>
                <a:cs typeface="Times New Roman" pitchFamily="18" charset="0"/>
              </a:rPr>
              <a:t>Brit J Psych.,</a:t>
            </a:r>
            <a:r>
              <a:rPr lang="en-US" dirty="0" smtClean="0">
                <a:latin typeface="Times New Roman" pitchFamily="18" charset="0"/>
                <a:cs typeface="Times New Roman" pitchFamily="18" charset="0"/>
              </a:rPr>
              <a:t> 2005</a:t>
            </a:r>
          </a:p>
        </p:txBody>
      </p:sp>
      <p:sp>
        <p:nvSpPr>
          <p:cNvPr id="3" name="CasellaDiTesto 2"/>
          <p:cNvSpPr txBox="1"/>
          <p:nvPr/>
        </p:nvSpPr>
        <p:spPr>
          <a:xfrm>
            <a:off x="0" y="188640"/>
            <a:ext cx="9144000" cy="584775"/>
          </a:xfrm>
          <a:prstGeom prst="rect">
            <a:avLst/>
          </a:prstGeom>
          <a:solidFill>
            <a:schemeClr val="bg1"/>
          </a:solidFill>
        </p:spPr>
        <p:txBody>
          <a:bodyPr wrap="square" rtlCol="0">
            <a:spAutoFit/>
          </a:bodyPr>
          <a:lstStyle/>
          <a:p>
            <a:pPr algn="ctr"/>
            <a:r>
              <a:rPr lang="it-IT" sz="3200" dirty="0" smtClean="0">
                <a:latin typeface="Times New Roman" pitchFamily="18" charset="0"/>
                <a:cs typeface="Times New Roman" pitchFamily="18" charset="0"/>
              </a:rPr>
              <a:t>Fattori di rischio per Suicidio</a:t>
            </a:r>
            <a:endParaRPr lang="it-IT" sz="3200" dirty="0">
              <a:latin typeface="Times New Roman" pitchFamily="18" charset="0"/>
              <a:cs typeface="Times New Roman" pitchFamily="18" charset="0"/>
            </a:endParaRPr>
          </a:p>
        </p:txBody>
      </p:sp>
      <p:sp>
        <p:nvSpPr>
          <p:cNvPr id="4" name="CasellaDiTesto 3"/>
          <p:cNvSpPr txBox="1"/>
          <p:nvPr/>
        </p:nvSpPr>
        <p:spPr>
          <a:xfrm>
            <a:off x="827584" y="1052736"/>
            <a:ext cx="7776864" cy="430887"/>
          </a:xfrm>
          <a:prstGeom prst="rect">
            <a:avLst/>
          </a:prstGeom>
          <a:noFill/>
        </p:spPr>
        <p:txBody>
          <a:bodyPr wrap="square" rtlCol="0">
            <a:spAutoFit/>
          </a:bodyPr>
          <a:lstStyle/>
          <a:p>
            <a:r>
              <a:rPr lang="it-IT" sz="2200" dirty="0" smtClean="0">
                <a:latin typeface="Times New Roman" pitchFamily="18" charset="0"/>
                <a:cs typeface="Times New Roman" pitchFamily="18" charset="0"/>
              </a:rPr>
              <a:t>Review sistematica e metanalisi del 2005; </a:t>
            </a:r>
            <a:r>
              <a:rPr lang="it-IT" sz="2200" dirty="0" err="1" smtClean="0">
                <a:latin typeface="Times New Roman" pitchFamily="18" charset="0"/>
                <a:cs typeface="Times New Roman" pitchFamily="18" charset="0"/>
              </a:rPr>
              <a:t>Odds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Ratio</a:t>
            </a:r>
            <a:r>
              <a:rPr lang="it-IT" sz="2200" dirty="0" smtClean="0">
                <a:latin typeface="Times New Roman" pitchFamily="18" charset="0"/>
                <a:cs typeface="Times New Roman" pitchFamily="18" charset="0"/>
              </a:rPr>
              <a:t> da 29 studi</a:t>
            </a:r>
          </a:p>
        </p:txBody>
      </p:sp>
      <p:graphicFrame>
        <p:nvGraphicFramePr>
          <p:cNvPr id="5" name="Grafico 4"/>
          <p:cNvGraphicFramePr/>
          <p:nvPr/>
        </p:nvGraphicFramePr>
        <p:xfrm>
          <a:off x="539552" y="1484784"/>
          <a:ext cx="831641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852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dia\Desktop\01 GENOVA\02 PRESENTAZIONI\2015 05 06 SEMINARIO DEP SCZ\articoli\02 SCZ neurobiologia e modelli attuali\the-starry-night-1889(1).jpg"/>
          <p:cNvPicPr>
            <a:picLocks noChangeAspect="1" noChangeArrowheads="1"/>
          </p:cNvPicPr>
          <p:nvPr/>
        </p:nvPicPr>
        <p:blipFill>
          <a:blip r:embed="rId3" cstate="print"/>
          <a:srcRect/>
          <a:stretch>
            <a:fillRect/>
          </a:stretch>
        </p:blipFill>
        <p:spPr bwMode="auto">
          <a:xfrm>
            <a:off x="0" y="-44624"/>
            <a:ext cx="9144000" cy="6858000"/>
          </a:xfrm>
          <a:prstGeom prst="rect">
            <a:avLst/>
          </a:prstGeom>
          <a:noFill/>
        </p:spPr>
      </p:pic>
      <p:graphicFrame>
        <p:nvGraphicFramePr>
          <p:cNvPr id="2" name="Diagramma 1"/>
          <p:cNvGraphicFramePr/>
          <p:nvPr>
            <p:extLst>
              <p:ext uri="{D42A27DB-BD31-4B8C-83A1-F6EECF244321}">
                <p14:modId xmlns:p14="http://schemas.microsoft.com/office/powerpoint/2010/main" val="1947323001"/>
              </p:ext>
            </p:extLst>
          </p:nvPr>
        </p:nvGraphicFramePr>
        <p:xfrm>
          <a:off x="1092011" y="1556792"/>
          <a:ext cx="7812360" cy="4077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sellaDiTesto 2"/>
          <p:cNvSpPr txBox="1"/>
          <p:nvPr/>
        </p:nvSpPr>
        <p:spPr>
          <a:xfrm>
            <a:off x="251520" y="6433591"/>
            <a:ext cx="8640960" cy="369332"/>
          </a:xfrm>
          <a:prstGeom prst="rect">
            <a:avLst/>
          </a:prstGeom>
          <a:solidFill>
            <a:schemeClr val="tx2">
              <a:lumMod val="75000"/>
            </a:schemeClr>
          </a:solidFill>
        </p:spPr>
        <p:txBody>
          <a:bodyPr wrap="square" rtlCol="0">
            <a:spAutoFit/>
          </a:bodyPr>
          <a:lstStyle/>
          <a:p>
            <a:pPr algn="ctr"/>
            <a:r>
              <a:rPr lang="it-IT" dirty="0" err="1" smtClean="0">
                <a:solidFill>
                  <a:schemeClr val="bg1"/>
                </a:solidFill>
                <a:latin typeface="Times New Roman" pitchFamily="18" charset="0"/>
                <a:cs typeface="Times New Roman" pitchFamily="18" charset="0"/>
              </a:rPr>
              <a:t>Siris</a:t>
            </a:r>
            <a:r>
              <a:rPr lang="it-IT" i="1" dirty="0" smtClean="0">
                <a:solidFill>
                  <a:schemeClr val="bg1"/>
                </a:solidFill>
                <a:latin typeface="Times New Roman" pitchFamily="18" charset="0"/>
                <a:cs typeface="Times New Roman" pitchFamily="18" charset="0"/>
              </a:rPr>
              <a:t>, Am. J. </a:t>
            </a:r>
            <a:r>
              <a:rPr lang="it-IT" i="1" dirty="0" err="1" smtClean="0">
                <a:solidFill>
                  <a:schemeClr val="bg1"/>
                </a:solidFill>
                <a:latin typeface="Times New Roman" pitchFamily="18" charset="0"/>
                <a:cs typeface="Times New Roman" pitchFamily="18" charset="0"/>
              </a:rPr>
              <a:t>Psych</a:t>
            </a:r>
            <a:r>
              <a:rPr lang="it-IT" i="1" dirty="0" smtClean="0">
                <a:solidFill>
                  <a:schemeClr val="bg1"/>
                </a:solidFill>
                <a:latin typeface="Times New Roman" pitchFamily="18" charset="0"/>
                <a:cs typeface="Times New Roman" pitchFamily="18" charset="0"/>
              </a:rPr>
              <a:t>, </a:t>
            </a:r>
            <a:r>
              <a:rPr lang="it-IT" dirty="0" smtClean="0">
                <a:solidFill>
                  <a:schemeClr val="bg1"/>
                </a:solidFill>
                <a:latin typeface="Times New Roman" pitchFamily="18" charset="0"/>
                <a:cs typeface="Times New Roman" pitchFamily="18" charset="0"/>
              </a:rPr>
              <a:t>2000; . </a:t>
            </a:r>
            <a:r>
              <a:rPr lang="it-IT" dirty="0" err="1" smtClean="0">
                <a:solidFill>
                  <a:schemeClr val="bg1"/>
                </a:solidFill>
                <a:latin typeface="Times New Roman" pitchFamily="18" charset="0"/>
                <a:cs typeface="Times New Roman" pitchFamily="18" charset="0"/>
              </a:rPr>
              <a:t>Peralta</a:t>
            </a:r>
            <a:r>
              <a:rPr lang="it-IT" dirty="0" smtClean="0">
                <a:solidFill>
                  <a:schemeClr val="bg1"/>
                </a:solidFill>
                <a:latin typeface="Times New Roman" pitchFamily="18" charset="0"/>
                <a:cs typeface="Times New Roman" pitchFamily="18" charset="0"/>
              </a:rPr>
              <a:t> &amp; </a:t>
            </a:r>
            <a:r>
              <a:rPr lang="it-IT" dirty="0" err="1" smtClean="0">
                <a:solidFill>
                  <a:schemeClr val="bg1"/>
                </a:solidFill>
                <a:latin typeface="Times New Roman" pitchFamily="18" charset="0"/>
                <a:cs typeface="Times New Roman" pitchFamily="18" charset="0"/>
              </a:rPr>
              <a:t>Cuesta</a:t>
            </a:r>
            <a:r>
              <a:rPr lang="it-IT" dirty="0" smtClean="0">
                <a:solidFill>
                  <a:schemeClr val="bg1"/>
                </a:solidFill>
                <a:latin typeface="Times New Roman" pitchFamily="18" charset="0"/>
                <a:cs typeface="Times New Roman" pitchFamily="18" charset="0"/>
              </a:rPr>
              <a:t>, </a:t>
            </a:r>
            <a:r>
              <a:rPr lang="it-IT" i="1" dirty="0" err="1" smtClean="0">
                <a:solidFill>
                  <a:schemeClr val="bg1"/>
                </a:solidFill>
                <a:latin typeface="Times New Roman" pitchFamily="18" charset="0"/>
                <a:cs typeface="Times New Roman" pitchFamily="18" charset="0"/>
              </a:rPr>
              <a:t>Schiz</a:t>
            </a:r>
            <a:r>
              <a:rPr lang="it-IT" i="1" dirty="0" smtClean="0">
                <a:solidFill>
                  <a:schemeClr val="bg1"/>
                </a:solidFill>
                <a:latin typeface="Times New Roman" pitchFamily="18" charset="0"/>
                <a:cs typeface="Times New Roman" pitchFamily="18" charset="0"/>
              </a:rPr>
              <a:t> </a:t>
            </a:r>
            <a:r>
              <a:rPr lang="it-IT" i="1" dirty="0" err="1" smtClean="0">
                <a:solidFill>
                  <a:schemeClr val="bg1"/>
                </a:solidFill>
                <a:latin typeface="Times New Roman" pitchFamily="18" charset="0"/>
                <a:cs typeface="Times New Roman" pitchFamily="18" charset="0"/>
              </a:rPr>
              <a:t>Res</a:t>
            </a:r>
            <a:r>
              <a:rPr lang="it-IT" dirty="0" smtClean="0">
                <a:solidFill>
                  <a:schemeClr val="bg1"/>
                </a:solidFill>
                <a:latin typeface="Times New Roman" pitchFamily="18" charset="0"/>
                <a:cs typeface="Times New Roman" pitchFamily="18" charset="0"/>
              </a:rPr>
              <a:t>, 2001</a:t>
            </a:r>
            <a:endParaRPr lang="it-IT" dirty="0">
              <a:solidFill>
                <a:schemeClr val="bg1"/>
              </a:solidFill>
              <a:latin typeface="Times New Roman" pitchFamily="18" charset="0"/>
              <a:cs typeface="Times New Roman" pitchFamily="18" charset="0"/>
            </a:endParaRPr>
          </a:p>
        </p:txBody>
      </p:sp>
      <p:sp>
        <p:nvSpPr>
          <p:cNvPr id="5" name="CasellaDiTesto 4"/>
          <p:cNvSpPr txBox="1"/>
          <p:nvPr/>
        </p:nvSpPr>
        <p:spPr>
          <a:xfrm>
            <a:off x="323528" y="260648"/>
            <a:ext cx="8496944" cy="584775"/>
          </a:xfrm>
          <a:prstGeom prst="rect">
            <a:avLst/>
          </a:prstGeom>
          <a:solidFill>
            <a:schemeClr val="tx2">
              <a:lumMod val="75000"/>
            </a:schemeClr>
          </a:solidFill>
        </p:spPr>
        <p:txBody>
          <a:bodyPr wrap="square" rtlCol="0">
            <a:spAutoFit/>
          </a:bodyPr>
          <a:lstStyle/>
          <a:p>
            <a:pPr algn="ctr"/>
            <a:r>
              <a:rPr lang="it-IT" sz="3200" dirty="0" smtClean="0">
                <a:solidFill>
                  <a:schemeClr val="bg1"/>
                </a:solidFill>
                <a:latin typeface="Times New Roman" pitchFamily="18" charset="0"/>
                <a:cs typeface="Times New Roman" pitchFamily="18" charset="0"/>
              </a:rPr>
              <a:t>Depressione in corso di schizofrenia</a:t>
            </a:r>
            <a:endParaRPr lang="it-IT" sz="3200" dirty="0">
              <a:solidFill>
                <a:schemeClr val="bg1"/>
              </a:solidFill>
              <a:latin typeface="Times New Roman" pitchFamily="18" charset="0"/>
              <a:cs typeface="Times New Roman" pitchFamily="18" charset="0"/>
            </a:endParaRPr>
          </a:p>
        </p:txBody>
      </p:sp>
      <p:sp>
        <p:nvSpPr>
          <p:cNvPr id="7" name="CasellaDiTesto 6"/>
          <p:cNvSpPr txBox="1"/>
          <p:nvPr/>
        </p:nvSpPr>
        <p:spPr>
          <a:xfrm>
            <a:off x="-36512" y="908720"/>
            <a:ext cx="9180512" cy="742511"/>
          </a:xfrm>
          <a:prstGeom prst="rect">
            <a:avLst/>
          </a:prstGeom>
          <a:solidFill>
            <a:schemeClr val="tx2">
              <a:lumMod val="75000"/>
            </a:schemeClr>
          </a:solidFill>
        </p:spPr>
        <p:txBody>
          <a:bodyPr wrap="square" rtlCol="0">
            <a:spAutoFit/>
          </a:bodyPr>
          <a:lstStyle/>
          <a:p>
            <a:pPr marL="457200" indent="-457200" algn="ctr">
              <a:lnSpc>
                <a:spcPct val="150000"/>
              </a:lnSpc>
            </a:pPr>
            <a:r>
              <a:rPr lang="it-IT" sz="3200" i="1" smtClean="0">
                <a:solidFill>
                  <a:schemeClr val="bg1"/>
                </a:solidFill>
                <a:latin typeface="Times New Roman" pitchFamily="18" charset="0"/>
                <a:cs typeface="Times New Roman" pitchFamily="18" charset="0"/>
              </a:rPr>
              <a:t>Affect, symptom or syndrome?</a:t>
            </a:r>
            <a:endParaRPr lang="it-IT" sz="3200" i="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74287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60648"/>
            <a:ext cx="8496944" cy="646331"/>
          </a:xfrm>
          <a:prstGeom prst="rect">
            <a:avLst/>
          </a:prstGeom>
          <a:noFill/>
        </p:spPr>
        <p:txBody>
          <a:bodyPr wrap="square" rtlCol="0">
            <a:spAutoFit/>
          </a:bodyPr>
          <a:lstStyle/>
          <a:p>
            <a:r>
              <a:rPr lang="it-IT" sz="3600" dirty="0" smtClean="0">
                <a:latin typeface="Times New Roman" pitchFamily="18" charset="0"/>
                <a:cs typeface="Times New Roman" pitchFamily="18" charset="0"/>
              </a:rPr>
              <a:t>Insight e comportamenti suicidiari</a:t>
            </a:r>
            <a:endParaRPr lang="it-IT" sz="3600" dirty="0">
              <a:latin typeface="Times New Roman" pitchFamily="18" charset="0"/>
              <a:cs typeface="Times New Roman" pitchFamily="18" charset="0"/>
            </a:endParaRPr>
          </a:p>
        </p:txBody>
      </p:sp>
      <p:sp>
        <p:nvSpPr>
          <p:cNvPr id="4" name="Rettangolo arrotondato 3"/>
          <p:cNvSpPr/>
          <p:nvPr/>
        </p:nvSpPr>
        <p:spPr>
          <a:xfrm>
            <a:off x="323528" y="3717032"/>
            <a:ext cx="8136904" cy="2520280"/>
          </a:xfrm>
          <a:prstGeom prst="roundRect">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t" anchorCtr="0"/>
          <a:lstStyle/>
          <a:p>
            <a:r>
              <a:rPr lang="it-IT" sz="2600" b="1" dirty="0" smtClean="0">
                <a:solidFill>
                  <a:schemeClr val="tx1"/>
                </a:solidFill>
                <a:latin typeface="Times New Roman" pitchFamily="18" charset="0"/>
                <a:cs typeface="Times New Roman" pitchFamily="18" charset="0"/>
              </a:rPr>
              <a:t>Insight e tentativi di suicidio (TS) o suicidio (S)</a:t>
            </a:r>
          </a:p>
          <a:p>
            <a:endParaRPr lang="it-IT" sz="2000" dirty="0" smtClean="0">
              <a:solidFill>
                <a:schemeClr val="tx1"/>
              </a:solidFill>
              <a:latin typeface="Times New Roman" pitchFamily="18" charset="0"/>
              <a:cs typeface="Times New Roman" pitchFamily="18" charset="0"/>
            </a:endParaRPr>
          </a:p>
          <a:p>
            <a:r>
              <a:rPr lang="it-IT" sz="2000" dirty="0" smtClean="0">
                <a:solidFill>
                  <a:schemeClr val="tx1"/>
                </a:solidFill>
                <a:latin typeface="Times New Roman" pitchFamily="18" charset="0"/>
                <a:cs typeface="Times New Roman" pitchFamily="18" charset="0"/>
              </a:rPr>
              <a:t>Una recente revisione sistematica fornisce risultati discordanti: su 15 studi, </a:t>
            </a:r>
            <a:r>
              <a:rPr lang="it-IT" sz="2000" b="1" dirty="0" smtClean="0">
                <a:solidFill>
                  <a:schemeClr val="tx1"/>
                </a:solidFill>
                <a:latin typeface="Times New Roman" pitchFamily="18" charset="0"/>
                <a:cs typeface="Times New Roman" pitchFamily="18" charset="0"/>
              </a:rPr>
              <a:t>solo 5 riscontrano associazioni significative tra maggiori livelli di insight, TS o Suicidio.</a:t>
            </a:r>
            <a:r>
              <a:rPr lang="it-IT" sz="2000" dirty="0" smtClean="0">
                <a:solidFill>
                  <a:schemeClr val="tx1"/>
                </a:solidFill>
                <a:latin typeface="Times New Roman" pitchFamily="18" charset="0"/>
                <a:cs typeface="Times New Roman" pitchFamily="18" charset="0"/>
              </a:rPr>
              <a:t> Metodologie eterogenee, valutazione insight spesso unidimensionale. In generale, i sintomi depressivi e la </a:t>
            </a:r>
            <a:r>
              <a:rPr lang="it-IT" sz="2000" i="1" dirty="0" err="1" smtClean="0">
                <a:solidFill>
                  <a:schemeClr val="tx1"/>
                </a:solidFill>
                <a:latin typeface="Times New Roman" pitchFamily="18" charset="0"/>
                <a:cs typeface="Times New Roman" pitchFamily="18" charset="0"/>
              </a:rPr>
              <a:t>hopelessness</a:t>
            </a:r>
            <a:r>
              <a:rPr lang="it-IT" sz="2000" dirty="0" smtClean="0">
                <a:solidFill>
                  <a:schemeClr val="tx1"/>
                </a:solidFill>
                <a:latin typeface="Times New Roman" pitchFamily="18" charset="0"/>
                <a:cs typeface="Times New Roman" pitchFamily="18" charset="0"/>
              </a:rPr>
              <a:t> emergono come predittori più specifici (possibile effetto di mediazione)</a:t>
            </a:r>
            <a:endParaRPr lang="it-IT" sz="2000" dirty="0">
              <a:solidFill>
                <a:schemeClr val="tx1"/>
              </a:solidFill>
              <a:latin typeface="Times New Roman" pitchFamily="18" charset="0"/>
              <a:cs typeface="Times New Roman" pitchFamily="18" charset="0"/>
            </a:endParaRPr>
          </a:p>
        </p:txBody>
      </p:sp>
      <p:sp>
        <p:nvSpPr>
          <p:cNvPr id="5" name="Rettangolo 4"/>
          <p:cNvSpPr/>
          <p:nvPr/>
        </p:nvSpPr>
        <p:spPr>
          <a:xfrm>
            <a:off x="2530291" y="6444044"/>
            <a:ext cx="6434197" cy="369332"/>
          </a:xfrm>
          <a:prstGeom prst="rect">
            <a:avLst/>
          </a:prstGeom>
        </p:spPr>
        <p:txBody>
          <a:bodyPr wrap="none">
            <a:spAutoFit/>
          </a:bodyPr>
          <a:lstStyle/>
          <a:p>
            <a:pPr algn="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Lopez-Morinigo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et</a:t>
            </a:r>
            <a:r>
              <a:rPr lang="it-IT" dirty="0" smtClean="0">
                <a:latin typeface="Times New Roman" pitchFamily="18" charset="0"/>
                <a:cs typeface="Times New Roman" pitchFamily="18" charset="0"/>
              </a:rPr>
              <a:t> al., 2012; </a:t>
            </a:r>
            <a:r>
              <a:rPr lang="it-IT" dirty="0" err="1" smtClean="0">
                <a:latin typeface="Times New Roman" pitchFamily="18" charset="0"/>
                <a:cs typeface="Times New Roman" pitchFamily="18" charset="0"/>
              </a:rPr>
              <a:t>Barrett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et</a:t>
            </a:r>
            <a:r>
              <a:rPr lang="it-IT" dirty="0" smtClean="0">
                <a:latin typeface="Times New Roman" pitchFamily="18" charset="0"/>
                <a:cs typeface="Times New Roman" pitchFamily="18" charset="0"/>
              </a:rPr>
              <a:t> al., 2015; Kao </a:t>
            </a:r>
            <a:r>
              <a:rPr lang="it-IT" dirty="0" err="1" smtClean="0">
                <a:latin typeface="Times New Roman" pitchFamily="18" charset="0"/>
                <a:cs typeface="Times New Roman" pitchFamily="18" charset="0"/>
              </a:rPr>
              <a:t>et</a:t>
            </a:r>
            <a:r>
              <a:rPr lang="it-IT" dirty="0" smtClean="0">
                <a:latin typeface="Times New Roman" pitchFamily="18" charset="0"/>
                <a:cs typeface="Times New Roman" pitchFamily="18" charset="0"/>
              </a:rPr>
              <a:t> al., 2011) </a:t>
            </a:r>
            <a:endParaRPr lang="it-IT" dirty="0"/>
          </a:p>
        </p:txBody>
      </p:sp>
      <p:sp>
        <p:nvSpPr>
          <p:cNvPr id="6" name="Rettangolo arrotondato 5"/>
          <p:cNvSpPr/>
          <p:nvPr/>
        </p:nvSpPr>
        <p:spPr>
          <a:xfrm>
            <a:off x="323528" y="1268760"/>
            <a:ext cx="8136904" cy="2304256"/>
          </a:xfrm>
          <a:prstGeom prst="roundRect">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t" anchorCtr="0"/>
          <a:lstStyle/>
          <a:p>
            <a:r>
              <a:rPr lang="it-IT" sz="2600" b="1" dirty="0" smtClean="0">
                <a:solidFill>
                  <a:schemeClr val="tx1"/>
                </a:solidFill>
                <a:latin typeface="Times New Roman" pitchFamily="18" charset="0"/>
                <a:cs typeface="Times New Roman" pitchFamily="18" charset="0"/>
              </a:rPr>
              <a:t>Insight e ideazione suicidiaria (IS)</a:t>
            </a:r>
          </a:p>
          <a:p>
            <a:endParaRPr lang="it-IT" sz="2000" dirty="0" smtClean="0">
              <a:solidFill>
                <a:schemeClr val="tx1"/>
              </a:solidFill>
              <a:latin typeface="Times New Roman" pitchFamily="18" charset="0"/>
              <a:cs typeface="Times New Roman" pitchFamily="18" charset="0"/>
            </a:endParaRPr>
          </a:p>
          <a:p>
            <a:r>
              <a:rPr lang="it-IT" sz="2000" dirty="0" smtClean="0">
                <a:solidFill>
                  <a:schemeClr val="tx1"/>
                </a:solidFill>
                <a:latin typeface="Times New Roman" pitchFamily="18" charset="0"/>
                <a:cs typeface="Times New Roman" pitchFamily="18" charset="0"/>
              </a:rPr>
              <a:t>Numerosi studi </a:t>
            </a:r>
            <a:r>
              <a:rPr lang="en-US" sz="2000" dirty="0" err="1" smtClean="0">
                <a:solidFill>
                  <a:schemeClr val="tx1"/>
                </a:solidFill>
                <a:latin typeface="Times New Roman" pitchFamily="18" charset="0"/>
                <a:cs typeface="Times New Roman" pitchFamily="18" charset="0"/>
              </a:rPr>
              <a:t>riportano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associazioni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significative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tra</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più</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elevato</a:t>
            </a:r>
            <a:r>
              <a:rPr lang="en-US" sz="2000" dirty="0" smtClean="0">
                <a:solidFill>
                  <a:schemeClr val="tx1"/>
                </a:solidFill>
                <a:latin typeface="Times New Roman" pitchFamily="18" charset="0"/>
                <a:cs typeface="Times New Roman" pitchFamily="18" charset="0"/>
              </a:rPr>
              <a:t> insight e IS, ma </a:t>
            </a:r>
            <a:r>
              <a:rPr lang="en-US" sz="2000" dirty="0" err="1" smtClean="0">
                <a:solidFill>
                  <a:schemeClr val="tx1"/>
                </a:solidFill>
                <a:latin typeface="Times New Roman" pitchFamily="18" charset="0"/>
                <a:cs typeface="Times New Roman" pitchFamily="18" charset="0"/>
              </a:rPr>
              <a:t>i</a:t>
            </a:r>
            <a:r>
              <a:rPr lang="en-US" sz="2000"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r</a:t>
            </a:r>
            <a:r>
              <a:rPr lang="it-IT" sz="2000" b="1" dirty="0" err="1" smtClean="0">
                <a:solidFill>
                  <a:schemeClr val="tx1"/>
                </a:solidFill>
                <a:latin typeface="Times New Roman" pitchFamily="18" charset="0"/>
                <a:cs typeface="Times New Roman" pitchFamily="18" charset="0"/>
              </a:rPr>
              <a:t>isultati</a:t>
            </a:r>
            <a:r>
              <a:rPr lang="it-IT" sz="2000" b="1" dirty="0" smtClean="0">
                <a:solidFill>
                  <a:schemeClr val="tx1"/>
                </a:solidFill>
                <a:latin typeface="Times New Roman" pitchFamily="18" charset="0"/>
                <a:cs typeface="Times New Roman" pitchFamily="18" charset="0"/>
              </a:rPr>
              <a:t> sono in parte discordanti</a:t>
            </a:r>
            <a:r>
              <a:rPr lang="it-IT"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Possibili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differenze</a:t>
            </a:r>
            <a:r>
              <a:rPr lang="en-US" sz="2000" dirty="0" smtClean="0">
                <a:solidFill>
                  <a:schemeClr val="tx1"/>
                </a:solidFill>
                <a:latin typeface="Times New Roman" pitchFamily="18" charset="0"/>
                <a:cs typeface="Times New Roman" pitchFamily="18" charset="0"/>
              </a:rPr>
              <a:t> qualitative: insight del </a:t>
            </a:r>
            <a:r>
              <a:rPr lang="en-US" sz="2000" dirty="0" err="1" smtClean="0">
                <a:solidFill>
                  <a:schemeClr val="tx1"/>
                </a:solidFill>
                <a:latin typeface="Times New Roman" pitchFamily="18" charset="0"/>
                <a:cs typeface="Times New Roman" pitchFamily="18" charset="0"/>
              </a:rPr>
              <a:t>paziente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alla</a:t>
            </a:r>
            <a:r>
              <a:rPr lang="en-US" sz="2000" dirty="0" smtClean="0">
                <a:solidFill>
                  <a:schemeClr val="tx1"/>
                </a:solidFill>
                <a:latin typeface="Times New Roman" pitchFamily="18" charset="0"/>
                <a:cs typeface="Times New Roman" pitchFamily="18" charset="0"/>
              </a:rPr>
              <a:t> baseline era </a:t>
            </a:r>
            <a:r>
              <a:rPr lang="en-US" sz="2000" dirty="0" err="1" smtClean="0">
                <a:solidFill>
                  <a:schemeClr val="tx1"/>
                </a:solidFill>
                <a:latin typeface="Times New Roman" pitchFamily="18" charset="0"/>
                <a:cs typeface="Times New Roman" pitchFamily="18" charset="0"/>
              </a:rPr>
              <a:t>fattore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rischio</a:t>
            </a:r>
            <a:r>
              <a:rPr lang="en-US" sz="2000" dirty="0" smtClean="0">
                <a:solidFill>
                  <a:schemeClr val="tx1"/>
                </a:solidFill>
                <a:latin typeface="Times New Roman" pitchFamily="18" charset="0"/>
                <a:cs typeface="Times New Roman" pitchFamily="18" charset="0"/>
              </a:rPr>
              <a:t> per IS, </a:t>
            </a:r>
            <a:r>
              <a:rPr lang="en-US" sz="2000" dirty="0" err="1" smtClean="0">
                <a:solidFill>
                  <a:schemeClr val="tx1"/>
                </a:solidFill>
                <a:latin typeface="Times New Roman" pitchFamily="18" charset="0"/>
                <a:cs typeface="Times New Roman" pitchFamily="18" charset="0"/>
              </a:rPr>
              <a:t>mentre</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l’insight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emerso</a:t>
            </a:r>
            <a:r>
              <a:rPr lang="en-US" sz="2000" dirty="0" smtClean="0">
                <a:solidFill>
                  <a:schemeClr val="tx1"/>
                </a:solidFill>
                <a:latin typeface="Times New Roman" pitchFamily="18" charset="0"/>
                <a:cs typeface="Times New Roman" pitchFamily="18" charset="0"/>
              </a:rPr>
              <a:t> in </a:t>
            </a:r>
            <a:r>
              <a:rPr lang="en-US" sz="2000" dirty="0" err="1" smtClean="0">
                <a:solidFill>
                  <a:schemeClr val="tx1"/>
                </a:solidFill>
                <a:latin typeface="Times New Roman" pitchFamily="18" charset="0"/>
                <a:cs typeface="Times New Roman" pitchFamily="18" charset="0"/>
              </a:rPr>
              <a:t>corso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trattamento</a:t>
            </a:r>
            <a:r>
              <a:rPr lang="en-US" sz="2000" dirty="0" smtClean="0">
                <a:solidFill>
                  <a:schemeClr val="tx1"/>
                </a:solidFill>
                <a:latin typeface="Times New Roman" pitchFamily="18" charset="0"/>
                <a:cs typeface="Times New Roman" pitchFamily="18" charset="0"/>
              </a:rPr>
              <a:t> era </a:t>
            </a:r>
            <a:r>
              <a:rPr lang="en-US" sz="2000" dirty="0" err="1" smtClean="0">
                <a:solidFill>
                  <a:schemeClr val="tx1"/>
                </a:solidFill>
                <a:latin typeface="Times New Roman" pitchFamily="18" charset="0"/>
                <a:cs typeface="Times New Roman" pitchFamily="18" charset="0"/>
              </a:rPr>
              <a:t>protettivo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contro</a:t>
            </a:r>
            <a:r>
              <a:rPr lang="en-US" sz="2000" dirty="0" smtClean="0">
                <a:solidFill>
                  <a:schemeClr val="tx1"/>
                </a:solidFill>
                <a:latin typeface="Times New Roman" pitchFamily="18" charset="0"/>
                <a:cs typeface="Times New Roman" pitchFamily="18" charset="0"/>
              </a:rPr>
              <a:t> IS </a:t>
            </a:r>
            <a:endParaRPr lang="it-IT"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57965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3356992"/>
            <a:ext cx="8352928" cy="2677656"/>
          </a:xfrm>
          <a:prstGeom prst="rect">
            <a:avLst/>
          </a:prstGeom>
          <a:noFill/>
        </p:spPr>
        <p:txBody>
          <a:bodyPr wrap="square" rtlCol="0">
            <a:spAutoFit/>
          </a:bodyPr>
          <a:lstStyle/>
          <a:p>
            <a:r>
              <a:rPr lang="it-IT" sz="2400" dirty="0" smtClean="0">
                <a:latin typeface="Times New Roman" pitchFamily="18" charset="0"/>
                <a:cs typeface="Times New Roman" pitchFamily="18" charset="0"/>
              </a:rPr>
              <a:t>Revisione degli studi che esaminano la associazione tra livelli di insight e severità sintomi depressivi (trasversali, longitudinali, studi di mediazione/moderazione)</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Metanalisi della correlazione</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Inclusi 59 studi (109 </a:t>
            </a:r>
            <a:r>
              <a:rPr lang="it-IT" sz="2400" dirty="0" err="1" smtClean="0">
                <a:latin typeface="Times New Roman" pitchFamily="18" charset="0"/>
                <a:cs typeface="Times New Roman" pitchFamily="18" charset="0"/>
              </a:rPr>
              <a:t>effect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size</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pic>
        <p:nvPicPr>
          <p:cNvPr id="6" name="Immagine 5" descr="Feb28_2014_3924822_BrainwithGearsTurning_SchizophreniaBeautifulMind8583197153.jpg"/>
          <p:cNvPicPr>
            <a:picLocks noChangeAspect="1"/>
          </p:cNvPicPr>
          <p:nvPr/>
        </p:nvPicPr>
        <p:blipFill>
          <a:blip r:embed="rId3" cstate="print"/>
          <a:stretch>
            <a:fillRect/>
          </a:stretch>
        </p:blipFill>
        <p:spPr>
          <a:xfrm>
            <a:off x="6516216" y="4653136"/>
            <a:ext cx="1944216" cy="1582592"/>
          </a:xfrm>
          <a:prstGeom prst="rect">
            <a:avLst/>
          </a:prstGeom>
        </p:spPr>
      </p:pic>
      <p:sp>
        <p:nvSpPr>
          <p:cNvPr id="7" name="CasellaDiTesto 6"/>
          <p:cNvSpPr txBox="1"/>
          <p:nvPr/>
        </p:nvSpPr>
        <p:spPr>
          <a:xfrm>
            <a:off x="3059832" y="6381328"/>
            <a:ext cx="5760640" cy="369332"/>
          </a:xfrm>
          <a:prstGeom prst="rect">
            <a:avLst/>
          </a:prstGeom>
          <a:noFill/>
        </p:spPr>
        <p:txBody>
          <a:bodyPr wrap="square" rtlCol="0">
            <a:spAutoFit/>
          </a:bodyPr>
          <a:lstStyle/>
          <a:p>
            <a:pPr algn="r"/>
            <a:r>
              <a:rPr lang="it-IT" i="1" dirty="0" smtClean="0">
                <a:latin typeface="Times New Roman" pitchFamily="18" charset="0"/>
                <a:cs typeface="Times New Roman" pitchFamily="18" charset="0"/>
              </a:rPr>
              <a:t>Belvederi Murri </a:t>
            </a:r>
            <a:r>
              <a:rPr lang="it-IT" i="1" dirty="0" err="1" smtClean="0">
                <a:latin typeface="Times New Roman" pitchFamily="18" charset="0"/>
                <a:cs typeface="Times New Roman" pitchFamily="18" charset="0"/>
              </a:rPr>
              <a:t>et</a:t>
            </a:r>
            <a:r>
              <a:rPr lang="it-IT" i="1" dirty="0" smtClean="0">
                <a:latin typeface="Times New Roman" pitchFamily="18" charset="0"/>
                <a:cs typeface="Times New Roman" pitchFamily="18" charset="0"/>
              </a:rPr>
              <a:t> al., </a:t>
            </a:r>
            <a:r>
              <a:rPr lang="it-IT" i="1" dirty="0" err="1" smtClean="0">
                <a:latin typeface="Times New Roman" pitchFamily="18" charset="0"/>
                <a:cs typeface="Times New Roman" pitchFamily="18" charset="0"/>
              </a:rPr>
              <a:t>Scz</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Res</a:t>
            </a:r>
            <a:r>
              <a:rPr lang="it-IT" i="1" dirty="0" smtClean="0">
                <a:latin typeface="Times New Roman" pitchFamily="18" charset="0"/>
                <a:cs typeface="Times New Roman" pitchFamily="18" charset="0"/>
              </a:rPr>
              <a:t> 2015</a:t>
            </a:r>
            <a:endParaRPr lang="it-IT"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251520" y="44624"/>
            <a:ext cx="8579506" cy="2880320"/>
          </a:xfrm>
          <a:prstGeom prst="rect">
            <a:avLst/>
          </a:prstGeom>
          <a:noFill/>
          <a:ln w="9525">
            <a:noFill/>
            <a:miter lim="800000"/>
            <a:headEnd/>
            <a:tailEnd/>
          </a:ln>
        </p:spPr>
      </p:pic>
    </p:spTree>
    <p:extLst>
      <p:ext uri="{BB962C8B-B14F-4D97-AF65-F5344CB8AC3E}">
        <p14:creationId xmlns:p14="http://schemas.microsoft.com/office/powerpoint/2010/main" val="58813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asellaDiTesto 5"/>
          <p:cNvSpPr txBox="1">
            <a:spLocks noChangeArrowheads="1"/>
          </p:cNvSpPr>
          <p:nvPr/>
        </p:nvSpPr>
        <p:spPr bwMode="auto">
          <a:xfrm>
            <a:off x="3203575" y="6200775"/>
            <a:ext cx="561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it-IT" sz="1200" i="1">
                <a:solidFill>
                  <a:srgbClr val="FF0000"/>
                </a:solidFill>
              </a:rPr>
              <a:t>Newman et al., Long-term course and outcome in schizophrenia: </a:t>
            </a:r>
          </a:p>
          <a:p>
            <a:pPr algn="r" eaLnBrk="1" hangingPunct="1"/>
            <a:r>
              <a:rPr lang="en-US" altLang="it-IT" sz="1200" i="1">
                <a:solidFill>
                  <a:srgbClr val="FF0000"/>
                </a:solidFill>
              </a:rPr>
              <a:t>a 34-year follow-up study in Alberta, Canada </a:t>
            </a:r>
            <a:r>
              <a:rPr lang="it-IT" altLang="it-IT" sz="1200" i="1">
                <a:solidFill>
                  <a:srgbClr val="FF0000"/>
                </a:solidFill>
              </a:rPr>
              <a:t>Psychological Medicine (2012),</a:t>
            </a:r>
          </a:p>
        </p:txBody>
      </p:sp>
      <p:sp>
        <p:nvSpPr>
          <p:cNvPr id="12" name="CasellaDiTesto 11"/>
          <p:cNvSpPr txBox="1"/>
          <p:nvPr/>
        </p:nvSpPr>
        <p:spPr>
          <a:xfrm>
            <a:off x="395288" y="1169988"/>
            <a:ext cx="7561262" cy="1754187"/>
          </a:xfrm>
          <a:prstGeom prst="rect">
            <a:avLst/>
          </a:prstGeom>
          <a:noFill/>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mtClean="0">
                <a:solidFill>
                  <a:srgbClr val="002060"/>
                </a:solidFill>
              </a:rPr>
              <a:t>128 first-ever admissions for schizophrenia </a:t>
            </a:r>
          </a:p>
          <a:p>
            <a:pPr eaLnBrk="1" hangingPunct="1">
              <a:defRPr/>
            </a:pPr>
            <a:r>
              <a:rPr lang="en-US" altLang="en-US" smtClean="0">
                <a:solidFill>
                  <a:srgbClr val="002060"/>
                </a:solidFill>
              </a:rPr>
              <a:t>Follow up: </a:t>
            </a:r>
            <a:r>
              <a:rPr lang="en-US" altLang="en-US" b="1" smtClean="0">
                <a:solidFill>
                  <a:srgbClr val="002060"/>
                </a:solidFill>
                <a:effectLst>
                  <a:outerShdw blurRad="38100" dist="38100" dir="2700000" algn="tl">
                    <a:srgbClr val="C0C0C0"/>
                  </a:outerShdw>
                </a:effectLst>
              </a:rPr>
              <a:t>up to 34 years </a:t>
            </a:r>
            <a:r>
              <a:rPr lang="en-US" altLang="en-US" smtClean="0">
                <a:solidFill>
                  <a:srgbClr val="002060"/>
                </a:solidFill>
              </a:rPr>
              <a:t>(1963 to 1997 or death): </a:t>
            </a:r>
            <a:r>
              <a:rPr lang="it-IT" altLang="en-US" smtClean="0">
                <a:solidFill>
                  <a:srgbClr val="002060"/>
                </a:solidFill>
              </a:rPr>
              <a:t>98% retention</a:t>
            </a:r>
          </a:p>
          <a:p>
            <a:pPr eaLnBrk="1" hangingPunct="1">
              <a:defRPr/>
            </a:pPr>
            <a:r>
              <a:rPr lang="it-IT" altLang="en-US" smtClean="0">
                <a:solidFill>
                  <a:srgbClr val="002060"/>
                </a:solidFill>
              </a:rPr>
              <a:t>mean age at enrolment: 33 years. 63% alive at 34 years.</a:t>
            </a:r>
            <a:endParaRPr lang="en-US" altLang="en-US" smtClean="0">
              <a:solidFill>
                <a:srgbClr val="002060"/>
              </a:solidFill>
            </a:endParaRPr>
          </a:p>
          <a:p>
            <a:pPr eaLnBrk="1" hangingPunct="1">
              <a:defRPr/>
            </a:pPr>
            <a:endParaRPr lang="en-US" altLang="en-US" smtClean="0">
              <a:solidFill>
                <a:srgbClr val="002060"/>
              </a:solidFill>
            </a:endParaRPr>
          </a:p>
          <a:p>
            <a:pPr eaLnBrk="1" hangingPunct="1">
              <a:defRPr/>
            </a:pPr>
            <a:endParaRPr lang="en-US" altLang="en-US" smtClean="0">
              <a:solidFill>
                <a:srgbClr val="002060"/>
              </a:solidFill>
            </a:endParaRPr>
          </a:p>
          <a:p>
            <a:pPr eaLnBrk="1" hangingPunct="1">
              <a:defRPr/>
            </a:pPr>
            <a:endParaRPr lang="it-IT" altLang="en-US" smtClean="0">
              <a:solidFill>
                <a:srgbClr val="002060"/>
              </a:solidFill>
            </a:endParaRPr>
          </a:p>
        </p:txBody>
      </p:sp>
      <p:sp>
        <p:nvSpPr>
          <p:cNvPr id="69636" name="Rettangolo 12"/>
          <p:cNvSpPr>
            <a:spLocks noChangeArrowheads="1"/>
          </p:cNvSpPr>
          <p:nvPr/>
        </p:nvSpPr>
        <p:spPr bwMode="auto">
          <a:xfrm>
            <a:off x="539750" y="2511425"/>
            <a:ext cx="38877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a:solidFill>
                  <a:srgbClr val="002060"/>
                </a:solidFill>
              </a:rPr>
              <a:t>“</a:t>
            </a:r>
            <a:r>
              <a:rPr lang="it-IT" altLang="it-IT" i="1">
                <a:solidFill>
                  <a:srgbClr val="002060"/>
                </a:solidFill>
              </a:rPr>
              <a:t>Subjects suffered from severe </a:t>
            </a:r>
            <a:r>
              <a:rPr lang="en-US" altLang="it-IT" i="1">
                <a:solidFill>
                  <a:srgbClr val="002060"/>
                </a:solidFill>
              </a:rPr>
              <a:t>symptoms nearly half of the time, and had moderate symptoms about one-quarter of the time</a:t>
            </a:r>
            <a:r>
              <a:rPr lang="en-US" altLang="it-IT">
                <a:solidFill>
                  <a:srgbClr val="002060"/>
                </a:solidFill>
              </a:rPr>
              <a:t>.”</a:t>
            </a:r>
          </a:p>
          <a:p>
            <a:pPr eaLnBrk="1" hangingPunct="1"/>
            <a:endParaRPr lang="en-US" altLang="it-IT">
              <a:solidFill>
                <a:srgbClr val="002060"/>
              </a:solidFill>
            </a:endParaRPr>
          </a:p>
          <a:p>
            <a:pPr eaLnBrk="1" hangingPunct="1"/>
            <a:r>
              <a:rPr lang="en-US" altLang="it-IT">
                <a:solidFill>
                  <a:srgbClr val="002060"/>
                </a:solidFill>
              </a:rPr>
              <a:t>“</a:t>
            </a:r>
            <a:r>
              <a:rPr lang="en-US" altLang="it-IT" i="1">
                <a:solidFill>
                  <a:srgbClr val="002060"/>
                </a:solidFill>
              </a:rPr>
              <a:t>With increasing age, the battle becomes less sustainable, leading to psychological demoralization and deterioration, and with that a decline in </a:t>
            </a:r>
            <a:r>
              <a:rPr lang="it-IT" altLang="it-IT" i="1">
                <a:solidFill>
                  <a:srgbClr val="002060"/>
                </a:solidFill>
              </a:rPr>
              <a:t>social functioning</a:t>
            </a:r>
            <a:r>
              <a:rPr lang="it-IT" altLang="it-IT">
                <a:solidFill>
                  <a:srgbClr val="002060"/>
                </a:solidFill>
              </a:rPr>
              <a:t>”</a:t>
            </a:r>
          </a:p>
        </p:txBody>
      </p:sp>
      <p:pic>
        <p:nvPicPr>
          <p:cNvPr id="69637" name="Immagine 6" descr="schiz.age.impact.3-1_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565400"/>
            <a:ext cx="439261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itolo 6"/>
          <p:cNvSpPr>
            <a:spLocks noGrp="1"/>
          </p:cNvSpPr>
          <p:nvPr>
            <p:ph type="title"/>
          </p:nvPr>
        </p:nvSpPr>
        <p:spPr>
          <a:xfrm>
            <a:off x="395288" y="188913"/>
            <a:ext cx="7069137" cy="1123950"/>
          </a:xfrm>
        </p:spPr>
        <p:txBody>
          <a:bodyPr>
            <a:normAutofit fontScale="90000"/>
          </a:bodyPr>
          <a:lstStyle/>
          <a:p>
            <a:r>
              <a:rPr lang="it-IT" altLang="it-IT" sz="2800" smtClean="0">
                <a:solidFill>
                  <a:srgbClr val="001133"/>
                </a:solidFill>
                <a:latin typeface="Simplified Arabic Fixed" pitchFamily="49" charset="-78"/>
                <a:cs typeface="Simplified Arabic Fixed" pitchFamily="49" charset="-78"/>
              </a:rPr>
              <a:t>Schizophrenia: poor </a:t>
            </a:r>
            <a:br>
              <a:rPr lang="it-IT" altLang="it-IT" sz="2800" smtClean="0">
                <a:solidFill>
                  <a:srgbClr val="001133"/>
                </a:solidFill>
                <a:latin typeface="Simplified Arabic Fixed" pitchFamily="49" charset="-78"/>
                <a:cs typeface="Simplified Arabic Fixed" pitchFamily="49" charset="-78"/>
              </a:rPr>
            </a:br>
            <a:r>
              <a:rPr lang="it-IT" altLang="it-IT" sz="2800" smtClean="0">
                <a:solidFill>
                  <a:srgbClr val="001133"/>
                </a:solidFill>
                <a:latin typeface="Simplified Arabic Fixed" pitchFamily="49" charset="-78"/>
                <a:cs typeface="Simplified Arabic Fixed" pitchFamily="49" charset="-78"/>
              </a:rPr>
              <a:t>long-term outcomes</a:t>
            </a:r>
            <a:br>
              <a:rPr lang="it-IT" altLang="it-IT" sz="2800" smtClean="0">
                <a:solidFill>
                  <a:srgbClr val="001133"/>
                </a:solidFill>
                <a:latin typeface="Simplified Arabic Fixed" pitchFamily="49" charset="-78"/>
                <a:cs typeface="Simplified Arabic Fixed" pitchFamily="49" charset="-78"/>
              </a:rPr>
            </a:br>
            <a:endParaRPr lang="it-IT" altLang="en-US" sz="2800" smtClean="0"/>
          </a:p>
        </p:txBody>
      </p:sp>
    </p:spTree>
    <p:extLst>
      <p:ext uri="{BB962C8B-B14F-4D97-AF65-F5344CB8AC3E}">
        <p14:creationId xmlns:p14="http://schemas.microsoft.com/office/powerpoint/2010/main" val="2982106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8867" y="1988840"/>
            <a:ext cx="8653613" cy="3168352"/>
          </a:xfrm>
          <a:prstGeom prst="rect">
            <a:avLst/>
          </a:prstGeom>
          <a:ln w="228600" cap="sq" cmpd="thickThin">
            <a:solidFill>
              <a:srgbClr val="000000"/>
            </a:solidFill>
            <a:prstDash val="solid"/>
            <a:miter lim="800000"/>
          </a:ln>
          <a:effectLst>
            <a:innerShdw blurRad="76200">
              <a:srgbClr val="000000"/>
            </a:innerShdw>
          </a:effectLst>
        </p:spPr>
      </p:pic>
      <p:sp>
        <p:nvSpPr>
          <p:cNvPr id="4" name="CasellaDiTesto 3"/>
          <p:cNvSpPr txBox="1"/>
          <p:nvPr/>
        </p:nvSpPr>
        <p:spPr>
          <a:xfrm>
            <a:off x="323528" y="404664"/>
            <a:ext cx="8496944" cy="492443"/>
          </a:xfrm>
          <a:prstGeom prst="rect">
            <a:avLst/>
          </a:prstGeom>
          <a:noFill/>
        </p:spPr>
        <p:txBody>
          <a:bodyPr wrap="square" rtlCol="0">
            <a:spAutoFit/>
          </a:bodyPr>
          <a:lstStyle/>
          <a:p>
            <a:r>
              <a:rPr lang="it-IT" sz="2600" b="1" dirty="0" smtClean="0"/>
              <a:t>Insight e depressione nella schizofrenia: uno studio clinico</a:t>
            </a:r>
            <a:endParaRPr lang="it-IT" sz="2600" b="1" dirty="0"/>
          </a:p>
        </p:txBody>
      </p:sp>
    </p:spTree>
    <p:extLst>
      <p:ext uri="{BB962C8B-B14F-4D97-AF65-F5344CB8AC3E}">
        <p14:creationId xmlns:p14="http://schemas.microsoft.com/office/powerpoint/2010/main" val="2916676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119640693"/>
              </p:ext>
            </p:extLst>
          </p:nvPr>
        </p:nvGraphicFramePr>
        <p:xfrm>
          <a:off x="323528" y="703660"/>
          <a:ext cx="8568952" cy="6046470"/>
        </p:xfrm>
        <a:graphic>
          <a:graphicData uri="http://schemas.openxmlformats.org/drawingml/2006/table">
            <a:tbl>
              <a:tblPr/>
              <a:tblGrid>
                <a:gridCol w="2736304"/>
                <a:gridCol w="1080916"/>
                <a:gridCol w="2795347"/>
                <a:gridCol w="888588"/>
                <a:gridCol w="1067797"/>
              </a:tblGrid>
              <a:tr h="207604">
                <a:tc>
                  <a:txBody>
                    <a:bodyPr/>
                    <a:lstStyle/>
                    <a:p>
                      <a:pPr>
                        <a:lnSpc>
                          <a:spcPct val="115000"/>
                        </a:lnSpc>
                        <a:spcAft>
                          <a:spcPts val="0"/>
                        </a:spcAft>
                        <a:tabLst>
                          <a:tab pos="6031230" algn="ctr"/>
                        </a:tabLst>
                      </a:pPr>
                      <a:r>
                        <a:rPr lang="en-GB" sz="1500" b="1" i="1" dirty="0" smtClean="0">
                          <a:solidFill>
                            <a:srgbClr val="000000"/>
                          </a:solidFill>
                          <a:latin typeface="Times New Roman"/>
                          <a:ea typeface="Calibri"/>
                          <a:cs typeface="Times New Roman"/>
                        </a:rPr>
                        <a:t>Socio-demographic (n=89)</a:t>
                      </a:r>
                      <a:endParaRPr lang="it-IT" sz="1500" b="1" dirty="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dirty="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b="1" i="1" dirty="0">
                          <a:solidFill>
                            <a:srgbClr val="000000"/>
                          </a:solidFill>
                          <a:latin typeface="Times New Roman"/>
                          <a:ea typeface="Calibri"/>
                          <a:cs typeface="Times New Roman"/>
                        </a:rPr>
                        <a:t> Insight domains</a:t>
                      </a:r>
                      <a:endParaRPr lang="it-IT" sz="1500" b="1" dirty="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b="1">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b="1" dirty="0">
                          <a:solidFill>
                            <a:srgbClr val="000000"/>
                          </a:solidFill>
                          <a:latin typeface="Times New Roman"/>
                          <a:ea typeface="Calibri"/>
                          <a:cs typeface="Times New Roman"/>
                        </a:rPr>
                        <a:t>mean score</a:t>
                      </a:r>
                      <a:endParaRPr lang="it-IT" sz="1500" b="1" dirty="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Gender, M</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69.7</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Unaw. of mental disorder</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dirty="0">
                          <a:solidFill>
                            <a:srgbClr val="000000"/>
                          </a:solidFill>
                          <a:latin typeface="Times New Roman"/>
                          <a:ea typeface="Calibri"/>
                          <a:cs typeface="Times New Roman"/>
                        </a:rPr>
                        <a:t>current</a:t>
                      </a:r>
                      <a:endParaRPr lang="it-IT" sz="1500" dirty="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dirty="0">
                          <a:solidFill>
                            <a:srgbClr val="000000"/>
                          </a:solidFill>
                          <a:latin typeface="Times New Roman"/>
                          <a:ea typeface="Calibri"/>
                          <a:cs typeface="Times New Roman"/>
                        </a:rPr>
                        <a:t>1.9 ±1.0</a:t>
                      </a:r>
                      <a:endParaRPr lang="it-IT" sz="1500" dirty="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Age</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42.2 ±10.8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past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2.2 ±1.1</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Education, years</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12.4 ±4.2</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Unaw. of effects of medication</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current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1.7 ±0.9</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Living alone</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14.6</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past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2.1 ±1.1</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Unemployed</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67.4</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Unaw. of social consequences </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current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2.2 ±1.2</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dirty="0">
                          <a:solidFill>
                            <a:srgbClr val="000000"/>
                          </a:solidFill>
                          <a:latin typeface="Times New Roman"/>
                          <a:ea typeface="Calibri"/>
                          <a:cs typeface="Times New Roman"/>
                        </a:rPr>
                        <a:t>Hollingshead Index </a:t>
                      </a:r>
                      <a:r>
                        <a:rPr lang="en-GB" sz="1500" dirty="0" smtClean="0">
                          <a:solidFill>
                            <a:srgbClr val="000000"/>
                          </a:solidFill>
                          <a:latin typeface="Times New Roman"/>
                          <a:ea typeface="Calibri"/>
                          <a:cs typeface="Times New Roman"/>
                        </a:rPr>
                        <a:t>score (SES)</a:t>
                      </a:r>
                      <a:endParaRPr lang="it-IT" sz="1500" dirty="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21.5 ±13.6</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dirty="0">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past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2.3 ±0.8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Length of illness, years</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20.5 ±12.2</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Unaw. of symptoms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current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2.7 ±0.8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Lifetime alcohol abuse</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32.2</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past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2.7 ±0.8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Lifetime substance abuse</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23.0</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Misattrib. of symptoms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current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1.5 ±0.6</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past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1.5 ±0.6</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Symptoms</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i="1">
                          <a:solidFill>
                            <a:srgbClr val="000000"/>
                          </a:solidFill>
                          <a:latin typeface="Times New Roman"/>
                          <a:ea typeface="Calibri"/>
                          <a:cs typeface="Times New Roman"/>
                        </a:rPr>
                        <a:t>Psychological dimensions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PANSS, total score</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75.9 ±22.6</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Internalized stigma</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ISMI</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38.5 ±12.0</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   positive symptoms</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2.2 ±1.1</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Perceived discrimination</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PDD</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31.8 ±5.4</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   negative symptoms</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3.1 ±1.1</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Hopelessness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BHS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8.1 ±5.0</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   disorganization</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2.5 ±1.2</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Attitude toward self</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ATS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26.6 ±6.8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   excitement</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1.9 ±0.8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Service engagement</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SES</a:t>
                      </a:r>
                      <a:endParaRPr lang="it-IT" sz="1500">
                        <a:latin typeface="Calibri"/>
                        <a:ea typeface="Calibri"/>
                        <a:cs typeface="Times New Roman"/>
                      </a:endParaRPr>
                    </a:p>
                  </a:txBody>
                  <a:tcPr marL="57828" marR="578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1.12 ±0.95</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   depressive symptoms</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2.7 ±1.1</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Recovery style</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RSQ</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62.1 ±16.9</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41">
                <a:tc>
                  <a:txBody>
                    <a:bodyPr/>
                    <a:lstStyle/>
                    <a:p>
                      <a:pPr>
                        <a:lnSpc>
                          <a:spcPct val="115000"/>
                        </a:lnSpc>
                        <a:spcAft>
                          <a:spcPts val="0"/>
                        </a:spcAft>
                        <a:tabLst>
                          <a:tab pos="6031230" algn="ctr"/>
                        </a:tabLst>
                      </a:pPr>
                      <a:r>
                        <a:rPr lang="en-GB" sz="1500" dirty="0">
                          <a:solidFill>
                            <a:srgbClr val="FF0000"/>
                          </a:solidFill>
                          <a:latin typeface="Times New Roman"/>
                          <a:ea typeface="Calibri"/>
                          <a:cs typeface="Times New Roman"/>
                        </a:rPr>
                        <a:t>CDSS total score</a:t>
                      </a:r>
                      <a:endParaRPr lang="it-IT" sz="1500" dirty="0">
                        <a:solidFill>
                          <a:srgbClr val="FF0000"/>
                        </a:solidFill>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FF0000"/>
                          </a:solidFill>
                          <a:latin typeface="Times New Roman"/>
                          <a:ea typeface="Calibri"/>
                          <a:cs typeface="Times New Roman"/>
                        </a:rPr>
                        <a:t>5.8 ±4.9</a:t>
                      </a:r>
                      <a:endParaRPr lang="it-IT" sz="1500">
                        <a:solidFill>
                          <a:srgbClr val="FF0000"/>
                        </a:solidFill>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Premorbid adjustment </a:t>
                      </a:r>
                      <a:r>
                        <a:rPr lang="en-GB" sz="1500" baseline="30000">
                          <a:solidFill>
                            <a:srgbClr val="000000"/>
                          </a:solidFill>
                          <a:latin typeface="Times New Roman"/>
                          <a:ea typeface="Calibri"/>
                          <a:cs typeface="Times New Roman"/>
                        </a:rPr>
                        <a:t>b</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PA</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0.36 ±0.18</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dirty="0">
                          <a:solidFill>
                            <a:srgbClr val="FF0000"/>
                          </a:solidFill>
                          <a:latin typeface="Times New Roman"/>
                          <a:ea typeface="Calibri"/>
                          <a:cs typeface="Times New Roman"/>
                        </a:rPr>
                        <a:t>CDSS score ≥7</a:t>
                      </a:r>
                      <a:endParaRPr lang="it-IT" sz="1500" dirty="0">
                        <a:solidFill>
                          <a:srgbClr val="FF0000"/>
                        </a:solidFill>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FF0000"/>
                          </a:solidFill>
                          <a:latin typeface="Times New Roman"/>
                          <a:ea typeface="Calibri"/>
                          <a:cs typeface="Times New Roman"/>
                        </a:rPr>
                        <a:t>39.3</a:t>
                      </a:r>
                      <a:endParaRPr lang="it-IT" sz="1500">
                        <a:solidFill>
                          <a:srgbClr val="FF0000"/>
                        </a:solidFill>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dirty="0">
                          <a:solidFill>
                            <a:srgbClr val="000000"/>
                          </a:solidFill>
                          <a:latin typeface="Times New Roman"/>
                          <a:ea typeface="Calibri"/>
                          <a:cs typeface="Times New Roman"/>
                        </a:rPr>
                        <a:t>BNSS total score</a:t>
                      </a:r>
                      <a:endParaRPr lang="it-IT" sz="1500" dirty="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35.0 ±15.2</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a:latin typeface="Times New Roman"/>
                          <a:ea typeface="Calibri"/>
                          <a:cs typeface="Times New Roman"/>
                        </a:rPr>
                        <a:t>   poor emotional expression</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2.4 ±1.4</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04">
                <a:tc>
                  <a:txBody>
                    <a:bodyPr/>
                    <a:lstStyle/>
                    <a:p>
                      <a:pPr>
                        <a:lnSpc>
                          <a:spcPct val="115000"/>
                        </a:lnSpc>
                        <a:spcAft>
                          <a:spcPts val="0"/>
                        </a:spcAft>
                        <a:tabLst>
                          <a:tab pos="6031230" algn="ctr"/>
                        </a:tabLst>
                      </a:pPr>
                      <a:r>
                        <a:rPr lang="en-GB" sz="1500">
                          <a:latin typeface="Times New Roman"/>
                          <a:ea typeface="Calibri"/>
                          <a:cs typeface="Times New Roman"/>
                        </a:rPr>
                        <a:t>   avolition</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r>
                        <a:rPr lang="en-GB" sz="1500">
                          <a:solidFill>
                            <a:srgbClr val="000000"/>
                          </a:solidFill>
                          <a:latin typeface="Times New Roman"/>
                          <a:ea typeface="Calibri"/>
                          <a:cs typeface="Times New Roman"/>
                        </a:rPr>
                        <a:t>3.0 ±1.1</a:t>
                      </a:r>
                      <a:endParaRPr lang="it-IT" sz="1500">
                        <a:latin typeface="Calibri"/>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31230" algn="ctr"/>
                        </a:tabLst>
                      </a:pPr>
                      <a:endParaRPr lang="en-GB" sz="1500" dirty="0">
                        <a:solidFill>
                          <a:srgbClr val="000000"/>
                        </a:solidFill>
                        <a:latin typeface="Times New Roman"/>
                        <a:ea typeface="Calibri"/>
                        <a:cs typeface="Times New Roman"/>
                      </a:endParaRPr>
                    </a:p>
                  </a:txBody>
                  <a:tcPr marL="57828" marR="578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asellaDiTesto 2"/>
          <p:cNvSpPr txBox="1"/>
          <p:nvPr/>
        </p:nvSpPr>
        <p:spPr>
          <a:xfrm>
            <a:off x="395536" y="87015"/>
            <a:ext cx="8352928" cy="461665"/>
          </a:xfrm>
          <a:prstGeom prst="rect">
            <a:avLst/>
          </a:prstGeom>
          <a:noFill/>
        </p:spPr>
        <p:txBody>
          <a:bodyPr wrap="square" rtlCol="0">
            <a:spAutoFit/>
          </a:bodyPr>
          <a:lstStyle/>
          <a:p>
            <a:pPr algn="ctr"/>
            <a:r>
              <a:rPr lang="it-IT" sz="2400" dirty="0" smtClean="0">
                <a:latin typeface="Times New Roman" pitchFamily="18" charset="0"/>
                <a:cs typeface="Times New Roman" pitchFamily="18" charset="0"/>
              </a:rPr>
              <a:t>Caratteristiche del campione</a:t>
            </a:r>
            <a:endParaRPr lang="it-IT" sz="2400" dirty="0">
              <a:latin typeface="Times New Roman" pitchFamily="18" charset="0"/>
              <a:cs typeface="Times New Roman" pitchFamily="18" charset="0"/>
            </a:endParaRPr>
          </a:p>
        </p:txBody>
      </p:sp>
    </p:spTree>
    <p:extLst>
      <p:ext uri="{BB962C8B-B14F-4D97-AF65-F5344CB8AC3E}">
        <p14:creationId xmlns:p14="http://schemas.microsoft.com/office/powerpoint/2010/main" val="225393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23528" y="916680"/>
          <a:ext cx="8568953" cy="3785616"/>
        </p:xfrm>
        <a:graphic>
          <a:graphicData uri="http://schemas.openxmlformats.org/drawingml/2006/table">
            <a:tbl>
              <a:tblPr/>
              <a:tblGrid>
                <a:gridCol w="3168352"/>
                <a:gridCol w="2063957"/>
                <a:gridCol w="1334658"/>
                <a:gridCol w="2001986"/>
              </a:tblGrid>
              <a:tr h="451484">
                <a:tc>
                  <a:txBody>
                    <a:bodyPr/>
                    <a:lstStyle/>
                    <a:p>
                      <a:pPr>
                        <a:lnSpc>
                          <a:spcPct val="115000"/>
                        </a:lnSpc>
                        <a:spcAft>
                          <a:spcPts val="0"/>
                        </a:spcAft>
                        <a:tabLst>
                          <a:tab pos="6031230" algn="ctr"/>
                        </a:tabLst>
                      </a:pPr>
                      <a:r>
                        <a:rPr lang="it-IT" sz="1800" dirty="0">
                          <a:solidFill>
                            <a:srgbClr val="000000"/>
                          </a:solidFill>
                          <a:latin typeface="Times New Roman"/>
                          <a:ea typeface="Calibri"/>
                          <a:cs typeface="Times New Roman"/>
                        </a:rPr>
                        <a:t> </a:t>
                      </a:r>
                      <a:r>
                        <a:rPr lang="en-US" sz="1800" dirty="0">
                          <a:solidFill>
                            <a:srgbClr val="000000"/>
                          </a:solidFill>
                          <a:latin typeface="Times New Roman"/>
                          <a:ea typeface="Calibri"/>
                          <a:cs typeface="Times New Roman"/>
                        </a:rPr>
                        <a:t>Insight domains</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Correlation with depression (r)</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Mental disorder </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Unawareness</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current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0.00</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past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0.08</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Achieved effects of medication</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Unawareness</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current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0.00</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past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0.06</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Social consequences </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Unawareness</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current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0.15</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past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0.22 </a:t>
                      </a:r>
                      <a:r>
                        <a:rPr lang="en-US" sz="1800" baseline="30000" dirty="0">
                          <a:solidFill>
                            <a:srgbClr val="000000"/>
                          </a:solidFill>
                          <a:latin typeface="Times New Roman"/>
                          <a:ea typeface="Calibri"/>
                          <a:cs typeface="Times New Roman"/>
                        </a:rPr>
                        <a:t>¥</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Specific symptoms</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a:solidFill>
                            <a:srgbClr val="000000"/>
                          </a:solidFill>
                          <a:latin typeface="Times New Roman"/>
                          <a:ea typeface="Calibri"/>
                          <a:cs typeface="Times New Roman"/>
                        </a:rPr>
                        <a:t>Unawareness</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current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0.36 </a:t>
                      </a:r>
                      <a:r>
                        <a:rPr lang="en-US" sz="1800" dirty="0">
                          <a:solidFill>
                            <a:srgbClr val="000000"/>
                          </a:solidFill>
                          <a:latin typeface="Times New Roman"/>
                          <a:ea typeface="Calibri"/>
                          <a:cs typeface="Times New Roman"/>
                        </a:rPr>
                        <a:t>**</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past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smtClean="0">
                          <a:solidFill>
                            <a:srgbClr val="000000"/>
                          </a:solidFill>
                          <a:latin typeface="Times New Roman"/>
                          <a:ea typeface="Calibri"/>
                          <a:cs typeface="Times New Roman"/>
                        </a:rPr>
                        <a:t>0.36 </a:t>
                      </a:r>
                      <a:r>
                        <a:rPr lang="en-US" sz="1800" dirty="0">
                          <a:solidFill>
                            <a:srgbClr val="000000"/>
                          </a:solidFill>
                          <a:latin typeface="Times New Roman"/>
                          <a:ea typeface="Calibri"/>
                          <a:cs typeface="Times New Roman"/>
                        </a:rPr>
                        <a:t>**</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Attribution</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current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a:solidFill>
                            <a:srgbClr val="000000"/>
                          </a:solidFill>
                          <a:latin typeface="Times New Roman"/>
                          <a:ea typeface="Calibri"/>
                          <a:cs typeface="Times New Roman"/>
                        </a:rPr>
                        <a:t>0.13</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742">
                <a:tc>
                  <a:txBody>
                    <a:bodyPr/>
                    <a:lstStyle/>
                    <a:p>
                      <a:pPr>
                        <a:lnSpc>
                          <a:spcPct val="115000"/>
                        </a:lnSpc>
                        <a:spcAft>
                          <a:spcPts val="0"/>
                        </a:spcAft>
                        <a:tabLst>
                          <a:tab pos="6031230" algn="ctr"/>
                        </a:tabLst>
                      </a:pPr>
                      <a:endParaRPr lang="en-US" sz="1800" dirty="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endParaRPr lang="en-US" sz="1800">
                        <a:solidFill>
                          <a:srgbClr val="000000"/>
                        </a:solidFill>
                        <a:latin typeface="Times New Roman"/>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a:solidFill>
                            <a:srgbClr val="000000"/>
                          </a:solidFill>
                          <a:latin typeface="Times New Roman"/>
                          <a:ea typeface="Calibri"/>
                          <a:cs typeface="Times New Roman"/>
                        </a:rPr>
                        <a:t>past</a:t>
                      </a:r>
                      <a:endParaRPr lang="it-IT" sz="180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6031230" algn="ctr"/>
                        </a:tabLst>
                      </a:pPr>
                      <a:r>
                        <a:rPr lang="en-US" sz="1800" dirty="0">
                          <a:solidFill>
                            <a:srgbClr val="000000"/>
                          </a:solidFill>
                          <a:latin typeface="Times New Roman"/>
                          <a:ea typeface="Calibri"/>
                          <a:cs typeface="Times New Roman"/>
                        </a:rPr>
                        <a:t>0.13</a:t>
                      </a:r>
                      <a:endParaRPr lang="it-IT" sz="1800" dirty="0">
                        <a:latin typeface="Calibri"/>
                        <a:ea typeface="Calibri"/>
                        <a:cs typeface="Times New Roman"/>
                      </a:endParaRPr>
                    </a:p>
                  </a:txBody>
                  <a:tcPr marL="45194" marR="4519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ttangolo 2"/>
          <p:cNvSpPr/>
          <p:nvPr/>
        </p:nvSpPr>
        <p:spPr>
          <a:xfrm>
            <a:off x="251520" y="3429000"/>
            <a:ext cx="7776864"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95536" y="87015"/>
            <a:ext cx="8352928"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b="1" dirty="0" smtClean="0">
                <a:solidFill>
                  <a:schemeClr val="tx1"/>
                </a:solidFill>
                <a:latin typeface="Times New Roman" pitchFamily="18" charset="0"/>
                <a:cs typeface="Times New Roman" pitchFamily="18" charset="0"/>
              </a:rPr>
              <a:t>Associazione insight – depressione</a:t>
            </a:r>
          </a:p>
        </p:txBody>
      </p:sp>
      <p:sp>
        <p:nvSpPr>
          <p:cNvPr id="7" name="Rettangolo 6"/>
          <p:cNvSpPr/>
          <p:nvPr/>
        </p:nvSpPr>
        <p:spPr>
          <a:xfrm>
            <a:off x="179512" y="4941168"/>
            <a:ext cx="8640960" cy="17281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itchFamily="34" charset="0"/>
              <a:buChar char="•"/>
            </a:pPr>
            <a:r>
              <a:rPr lang="it-IT" sz="2200" dirty="0" smtClean="0">
                <a:latin typeface="Times New Roman" pitchFamily="18" charset="0"/>
                <a:cs typeface="Times New Roman" pitchFamily="18" charset="0"/>
              </a:rPr>
              <a:t>Correlazione significativa tra insight relativo ai sintomi e severità dei sintomi depressivi. </a:t>
            </a:r>
          </a:p>
          <a:p>
            <a:pPr marL="342900" indent="-342900">
              <a:buFont typeface="Arial" pitchFamily="34" charset="0"/>
              <a:buChar char="•"/>
            </a:pPr>
            <a:r>
              <a:rPr lang="it-IT" sz="2200" dirty="0" smtClean="0">
                <a:latin typeface="Times New Roman" pitchFamily="18" charset="0"/>
                <a:cs typeface="Times New Roman" pitchFamily="18" charset="0"/>
              </a:rPr>
              <a:t>Le altre dimensioni dell’insight (consapevolezza di avere disturbo psichico, effetti delle terapie, conseguenze sociali) non correlavano con i livelli di depressione</a:t>
            </a:r>
            <a:endParaRPr lang="it-IT" sz="2200" dirty="0">
              <a:latin typeface="Times New Roman" pitchFamily="18" charset="0"/>
              <a:cs typeface="Times New Roman" pitchFamily="18" charset="0"/>
            </a:endParaRPr>
          </a:p>
        </p:txBody>
      </p:sp>
    </p:spTree>
    <p:extLst>
      <p:ext uri="{BB962C8B-B14F-4D97-AF65-F5344CB8AC3E}">
        <p14:creationId xmlns:p14="http://schemas.microsoft.com/office/powerpoint/2010/main" val="1418489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2915816" y="2492896"/>
          <a:ext cx="542426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ttangolo 4"/>
          <p:cNvSpPr/>
          <p:nvPr/>
        </p:nvSpPr>
        <p:spPr>
          <a:xfrm>
            <a:off x="251520" y="476672"/>
            <a:ext cx="8712968"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Varianza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sintomi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depressivi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spiegata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dall’insight</a:t>
            </a:r>
            <a:endParaRPr lang="en-US" sz="3200" dirty="0">
              <a:latin typeface="Times New Roman" pitchFamily="18" charset="0"/>
              <a:cs typeface="Times New Roman" pitchFamily="18" charset="0"/>
            </a:endParaRPr>
          </a:p>
        </p:txBody>
      </p:sp>
      <p:sp>
        <p:nvSpPr>
          <p:cNvPr id="6" name="Rettangolo 5"/>
          <p:cNvSpPr/>
          <p:nvPr/>
        </p:nvSpPr>
        <p:spPr>
          <a:xfrm>
            <a:off x="395536" y="1844824"/>
            <a:ext cx="2232248"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t-IT" dirty="0" smtClean="0">
                <a:latin typeface="Times New Roman" pitchFamily="18" charset="0"/>
                <a:cs typeface="Times New Roman" pitchFamily="18" charset="0"/>
              </a:rPr>
              <a:t>PANSS total score</a:t>
            </a:r>
            <a:endParaRPr lang="it-IT" dirty="0">
              <a:latin typeface="Times New Roman" pitchFamily="18" charset="0"/>
              <a:cs typeface="Times New Roman" pitchFamily="18" charset="0"/>
            </a:endParaRPr>
          </a:p>
        </p:txBody>
      </p:sp>
      <p:sp>
        <p:nvSpPr>
          <p:cNvPr id="8" name="Rettangolo 7"/>
          <p:cNvSpPr/>
          <p:nvPr/>
        </p:nvSpPr>
        <p:spPr>
          <a:xfrm>
            <a:off x="395536" y="3212976"/>
            <a:ext cx="2232248"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BNSS avolition</a:t>
            </a:r>
            <a:endParaRPr lang="it-IT" dirty="0">
              <a:latin typeface="Times New Roman" pitchFamily="18" charset="0"/>
              <a:cs typeface="Times New Roman" pitchFamily="18" charset="0"/>
            </a:endParaRPr>
          </a:p>
        </p:txBody>
      </p:sp>
      <p:cxnSp>
        <p:nvCxnSpPr>
          <p:cNvPr id="17" name="Connettore 1 16"/>
          <p:cNvCxnSpPr/>
          <p:nvPr/>
        </p:nvCxnSpPr>
        <p:spPr>
          <a:xfrm>
            <a:off x="2843808" y="1772816"/>
            <a:ext cx="47525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Connettore 2 18"/>
          <p:cNvCxnSpPr/>
          <p:nvPr/>
        </p:nvCxnSpPr>
        <p:spPr>
          <a:xfrm>
            <a:off x="7596336" y="1772816"/>
            <a:ext cx="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Connettore 1 20"/>
          <p:cNvCxnSpPr/>
          <p:nvPr/>
        </p:nvCxnSpPr>
        <p:spPr>
          <a:xfrm>
            <a:off x="2843808" y="1772816"/>
            <a:ext cx="0" cy="2088232"/>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ttangolo 14"/>
          <p:cNvSpPr/>
          <p:nvPr/>
        </p:nvSpPr>
        <p:spPr>
          <a:xfrm>
            <a:off x="395536" y="2348880"/>
            <a:ext cx="2232248" cy="64807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t-IT" dirty="0" smtClean="0">
                <a:latin typeface="Times New Roman" pitchFamily="18" charset="0"/>
                <a:cs typeface="Times New Roman" pitchFamily="18" charset="0"/>
              </a:rPr>
              <a:t>PANSS positive </a:t>
            </a:r>
            <a:r>
              <a:rPr lang="it-IT" dirty="0" err="1" smtClean="0">
                <a:latin typeface="Times New Roman" pitchFamily="18" charset="0"/>
                <a:cs typeface="Times New Roman" pitchFamily="18" charset="0"/>
              </a:rPr>
              <a:t>dimension</a:t>
            </a:r>
            <a:endParaRPr lang="it-IT" dirty="0">
              <a:latin typeface="Times New Roman" pitchFamily="18" charset="0"/>
              <a:cs typeface="Times New Roman" pitchFamily="18" charset="0"/>
            </a:endParaRPr>
          </a:p>
        </p:txBody>
      </p:sp>
      <p:sp>
        <p:nvSpPr>
          <p:cNvPr id="18" name="CasellaDiTesto 17"/>
          <p:cNvSpPr txBox="1"/>
          <p:nvPr/>
        </p:nvSpPr>
        <p:spPr>
          <a:xfrm>
            <a:off x="5580112" y="2132856"/>
            <a:ext cx="1368152" cy="369332"/>
          </a:xfrm>
          <a:prstGeom prst="rect">
            <a:avLst/>
          </a:prstGeom>
          <a:noFill/>
        </p:spPr>
        <p:txBody>
          <a:bodyPr wrap="square" rtlCol="0">
            <a:spAutoFit/>
          </a:bodyPr>
          <a:lstStyle/>
          <a:p>
            <a:r>
              <a:rPr lang="it-IT" dirty="0" smtClean="0">
                <a:latin typeface="Times New Roman" pitchFamily="18" charset="0"/>
                <a:cs typeface="Times New Roman" pitchFamily="18" charset="0"/>
              </a:rPr>
              <a:t>13%</a:t>
            </a:r>
            <a:endParaRPr lang="it-IT" dirty="0">
              <a:latin typeface="Times New Roman" pitchFamily="18" charset="0"/>
              <a:cs typeface="Times New Roman" pitchFamily="18" charset="0"/>
            </a:endParaRPr>
          </a:p>
        </p:txBody>
      </p:sp>
      <p:sp>
        <p:nvSpPr>
          <p:cNvPr id="20" name="CasellaDiTesto 19"/>
          <p:cNvSpPr txBox="1"/>
          <p:nvPr/>
        </p:nvSpPr>
        <p:spPr>
          <a:xfrm>
            <a:off x="7775848" y="2636912"/>
            <a:ext cx="1368152" cy="369332"/>
          </a:xfrm>
          <a:prstGeom prst="rect">
            <a:avLst/>
          </a:prstGeom>
          <a:noFill/>
        </p:spPr>
        <p:txBody>
          <a:bodyPr wrap="square" rtlCol="0">
            <a:spAutoFit/>
          </a:bodyPr>
          <a:lstStyle/>
          <a:p>
            <a:r>
              <a:rPr lang="it-IT" dirty="0" smtClean="0">
                <a:latin typeface="Times New Roman" pitchFamily="18" charset="0"/>
                <a:cs typeface="Times New Roman" pitchFamily="18" charset="0"/>
              </a:rPr>
              <a:t>24%</a:t>
            </a:r>
            <a:endParaRPr lang="it-IT" dirty="0">
              <a:latin typeface="Times New Roman" pitchFamily="18" charset="0"/>
              <a:cs typeface="Times New Roman" pitchFamily="18" charset="0"/>
            </a:endParaRPr>
          </a:p>
        </p:txBody>
      </p:sp>
      <p:sp>
        <p:nvSpPr>
          <p:cNvPr id="22" name="CasellaDiTesto 21"/>
          <p:cNvSpPr txBox="1"/>
          <p:nvPr/>
        </p:nvSpPr>
        <p:spPr>
          <a:xfrm>
            <a:off x="3995936" y="3789040"/>
            <a:ext cx="3312368" cy="369332"/>
          </a:xfrm>
          <a:prstGeom prst="rect">
            <a:avLst/>
          </a:prstGeom>
          <a:noFill/>
        </p:spPr>
        <p:txBody>
          <a:bodyPr wrap="square" rtlCol="0">
            <a:spAutoFit/>
          </a:bodyPr>
          <a:lstStyle/>
          <a:p>
            <a:pPr algn="ctr"/>
            <a:r>
              <a:rPr lang="it-IT" dirty="0" smtClean="0">
                <a:latin typeface="Times New Roman" pitchFamily="18" charset="0"/>
                <a:cs typeface="Times New Roman" pitchFamily="18" charset="0"/>
              </a:rPr>
              <a:t>Calgary </a:t>
            </a:r>
            <a:r>
              <a:rPr lang="it-IT" dirty="0" err="1" smtClean="0">
                <a:latin typeface="Times New Roman" pitchFamily="18" charset="0"/>
                <a:cs typeface="Times New Roman" pitchFamily="18" charset="0"/>
              </a:rPr>
              <a:t>depression</a:t>
            </a:r>
            <a:r>
              <a:rPr lang="it-IT" dirty="0" smtClean="0">
                <a:latin typeface="Times New Roman" pitchFamily="18" charset="0"/>
                <a:cs typeface="Times New Roman" pitchFamily="18" charset="0"/>
              </a:rPr>
              <a:t> score</a:t>
            </a:r>
            <a:endParaRPr lang="it-IT" dirty="0">
              <a:latin typeface="Times New Roman" pitchFamily="18" charset="0"/>
              <a:cs typeface="Times New Roman" pitchFamily="18" charset="0"/>
            </a:endParaRPr>
          </a:p>
        </p:txBody>
      </p:sp>
      <p:sp>
        <p:nvSpPr>
          <p:cNvPr id="24" name="CasellaDiTesto 23"/>
          <p:cNvSpPr txBox="1"/>
          <p:nvPr/>
        </p:nvSpPr>
        <p:spPr>
          <a:xfrm>
            <a:off x="467544" y="5157192"/>
            <a:ext cx="8136904" cy="646331"/>
          </a:xfrm>
          <a:prstGeom prst="rect">
            <a:avLst/>
          </a:prstGeom>
          <a:noFill/>
        </p:spPr>
        <p:txBody>
          <a:bodyPr wrap="square" rtlCol="0">
            <a:spAutoFit/>
          </a:bodyPr>
          <a:lstStyle/>
          <a:p>
            <a:endParaRPr lang="it-IT" dirty="0" smtClean="0"/>
          </a:p>
          <a:p>
            <a:endParaRPr lang="it-IT" dirty="0"/>
          </a:p>
        </p:txBody>
      </p:sp>
      <p:sp>
        <p:nvSpPr>
          <p:cNvPr id="25" name="CasellaDiTesto 24"/>
          <p:cNvSpPr txBox="1"/>
          <p:nvPr/>
        </p:nvSpPr>
        <p:spPr>
          <a:xfrm>
            <a:off x="395536" y="5085184"/>
            <a:ext cx="8280920" cy="15100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spcAft>
                <a:spcPts val="600"/>
              </a:spcAft>
            </a:pPr>
            <a:r>
              <a:rPr lang="it-IT" sz="2200" b="1" dirty="0" smtClean="0">
                <a:latin typeface="Times New Roman" pitchFamily="18" charset="0"/>
                <a:cs typeface="Times New Roman" pitchFamily="18" charset="0"/>
              </a:rPr>
              <a:t>Aggiustando per fattori confondenti, l’entità dell’associazione insight/ depressione aumenta </a:t>
            </a:r>
            <a:r>
              <a:rPr lang="it-IT" sz="2200" dirty="0" smtClean="0">
                <a:latin typeface="Times New Roman" pitchFamily="18" charset="0"/>
                <a:cs typeface="Times New Roman" pitchFamily="18" charset="0"/>
              </a:rPr>
              <a:t>(da 13 a 24% della varianza spiegata)</a:t>
            </a:r>
            <a:endParaRPr lang="it-IT" sz="2200" b="1" dirty="0" smtClean="0">
              <a:latin typeface="Times New Roman" pitchFamily="18" charset="0"/>
              <a:cs typeface="Times New Roman" pitchFamily="18" charset="0"/>
            </a:endParaRPr>
          </a:p>
          <a:p>
            <a:pPr>
              <a:lnSpc>
                <a:spcPct val="150000"/>
              </a:lnSpc>
              <a:spcAft>
                <a:spcPts val="600"/>
              </a:spcAft>
            </a:pPr>
            <a:r>
              <a:rPr lang="it-IT" sz="1600" dirty="0" smtClean="0">
                <a:latin typeface="Times New Roman" pitchFamily="18" charset="0"/>
                <a:cs typeface="Times New Roman" pitchFamily="18" charset="0"/>
              </a:rPr>
              <a:t>Regressione lineare (</a:t>
            </a:r>
            <a:r>
              <a:rPr lang="it-IT" sz="1600" i="1" dirty="0" err="1" smtClean="0">
                <a:latin typeface="Times New Roman" pitchFamily="18" charset="0"/>
                <a:cs typeface="Times New Roman" pitchFamily="18" charset="0"/>
              </a:rPr>
              <a:t>model</a:t>
            </a:r>
            <a:r>
              <a:rPr lang="it-IT" sz="1600" i="1" dirty="0" smtClean="0">
                <a:latin typeface="Times New Roman" pitchFamily="18" charset="0"/>
                <a:cs typeface="Times New Roman" pitchFamily="18" charset="0"/>
              </a:rPr>
              <a:t> F=11.4, p&lt;0.001</a:t>
            </a:r>
            <a:r>
              <a:rPr lang="it-IT" sz="1600" dirty="0" smtClean="0">
                <a:latin typeface="Times New Roman" pitchFamily="18" charset="0"/>
                <a:cs typeface="Times New Roman" pitchFamily="18" charset="0"/>
              </a:rPr>
              <a:t>), semipartial </a:t>
            </a:r>
            <a:r>
              <a:rPr lang="it-IT" sz="1600" dirty="0" err="1" smtClean="0">
                <a:latin typeface="Times New Roman" pitchFamily="18" charset="0"/>
                <a:cs typeface="Times New Roman" pitchFamily="18" charset="0"/>
              </a:rPr>
              <a:t>correlation</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index</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R=</a:t>
            </a:r>
            <a:r>
              <a:rPr lang="it-IT" sz="1600" dirty="0" smtClean="0">
                <a:latin typeface="Times New Roman" pitchFamily="18" charset="0"/>
                <a:cs typeface="Times New Roman" pitchFamily="18" charset="0"/>
              </a:rPr>
              <a:t> -0.49; R</a:t>
            </a:r>
            <a:r>
              <a:rPr lang="it-IT" sz="1600" baseline="30000" dirty="0" smtClean="0">
                <a:latin typeface="Times New Roman" pitchFamily="18" charset="0"/>
                <a:cs typeface="Times New Roman" pitchFamily="18" charset="0"/>
              </a:rPr>
              <a:t>2</a:t>
            </a:r>
            <a:r>
              <a:rPr lang="it-IT" sz="1600" dirty="0" smtClean="0">
                <a:latin typeface="Times New Roman" pitchFamily="18" charset="0"/>
                <a:cs typeface="Times New Roman" pitchFamily="18" charset="0"/>
              </a:rPr>
              <a:t>=24%)</a:t>
            </a:r>
            <a:endParaRPr lang="it-IT" sz="1600" dirty="0">
              <a:latin typeface="Times New Roman" pitchFamily="18" charset="0"/>
              <a:cs typeface="Times New Roman" pitchFamily="18" charset="0"/>
            </a:endParaRPr>
          </a:p>
        </p:txBody>
      </p:sp>
      <p:sp>
        <p:nvSpPr>
          <p:cNvPr id="16" name="Rettangolo 15"/>
          <p:cNvSpPr/>
          <p:nvPr/>
        </p:nvSpPr>
        <p:spPr>
          <a:xfrm>
            <a:off x="395536" y="3789040"/>
            <a:ext cx="2232248"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EPS</a:t>
            </a:r>
            <a:endParaRPr lang="it-IT" dirty="0">
              <a:latin typeface="Times New Roman" pitchFamily="18" charset="0"/>
              <a:cs typeface="Times New Roman" pitchFamily="18" charset="0"/>
            </a:endParaRPr>
          </a:p>
        </p:txBody>
      </p:sp>
      <p:sp>
        <p:nvSpPr>
          <p:cNvPr id="23" name="Rettangolo 22"/>
          <p:cNvSpPr/>
          <p:nvPr/>
        </p:nvSpPr>
        <p:spPr>
          <a:xfrm>
            <a:off x="383196" y="4293096"/>
            <a:ext cx="2232248"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Variabili</a:t>
            </a:r>
            <a:r>
              <a:rPr lang="en-US" dirty="0" smtClean="0"/>
              <a:t> </a:t>
            </a:r>
          </a:p>
          <a:p>
            <a:pPr algn="ctr"/>
            <a:r>
              <a:rPr lang="en-US" dirty="0" smtClean="0"/>
              <a:t>socio-</a:t>
            </a:r>
            <a:r>
              <a:rPr lang="en-US" dirty="0" err="1" smtClean="0"/>
              <a:t>demografiche</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347101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611560" y="98072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p:cNvSpPr txBox="1"/>
          <p:nvPr/>
        </p:nvSpPr>
        <p:spPr>
          <a:xfrm rot="16200000">
            <a:off x="-1009200" y="3393576"/>
            <a:ext cx="2664296" cy="430887"/>
          </a:xfrm>
          <a:prstGeom prst="rect">
            <a:avLst/>
          </a:prstGeom>
          <a:noFill/>
        </p:spPr>
        <p:txBody>
          <a:bodyPr wrap="square" rtlCol="0">
            <a:spAutoFit/>
          </a:bodyPr>
          <a:lstStyle/>
          <a:p>
            <a:r>
              <a:rPr lang="it-IT" sz="2200" dirty="0" smtClean="0">
                <a:latin typeface="Times New Roman" pitchFamily="18" charset="0"/>
                <a:cs typeface="Times New Roman" pitchFamily="18" charset="0"/>
              </a:rPr>
              <a:t>Depression (CDSS)</a:t>
            </a:r>
            <a:endParaRPr lang="it-IT" sz="2200" dirty="0">
              <a:latin typeface="Times New Roman" pitchFamily="18" charset="0"/>
              <a:cs typeface="Times New Roman" pitchFamily="18" charset="0"/>
            </a:endParaRPr>
          </a:p>
        </p:txBody>
      </p:sp>
      <p:sp>
        <p:nvSpPr>
          <p:cNvPr id="4" name="CasellaDiTesto 3"/>
          <p:cNvSpPr txBox="1"/>
          <p:nvPr/>
        </p:nvSpPr>
        <p:spPr>
          <a:xfrm>
            <a:off x="395536" y="332656"/>
            <a:ext cx="8424936" cy="584775"/>
          </a:xfrm>
          <a:prstGeom prst="rect">
            <a:avLst/>
          </a:prstGeom>
          <a:noFill/>
        </p:spPr>
        <p:txBody>
          <a:bodyPr wrap="square" rtlCol="0">
            <a:spAutoFit/>
          </a:bodyPr>
          <a:lstStyle/>
          <a:p>
            <a:pPr algn="ctr"/>
            <a:r>
              <a:rPr lang="it-IT" sz="3200" dirty="0" smtClean="0">
                <a:latin typeface="Times New Roman" pitchFamily="18" charset="0"/>
                <a:cs typeface="Times New Roman" pitchFamily="18" charset="0"/>
              </a:rPr>
              <a:t>Moderatori: severità dei sintomi</a:t>
            </a:r>
            <a:endParaRPr lang="it-IT" sz="3200" dirty="0">
              <a:latin typeface="Times New Roman" pitchFamily="18" charset="0"/>
              <a:cs typeface="Times New Roman" pitchFamily="18" charset="0"/>
            </a:endParaRPr>
          </a:p>
        </p:txBody>
      </p:sp>
      <p:sp>
        <p:nvSpPr>
          <p:cNvPr id="6" name="CasellaDiTesto 5"/>
          <p:cNvSpPr txBox="1"/>
          <p:nvPr/>
        </p:nvSpPr>
        <p:spPr>
          <a:xfrm>
            <a:off x="467544" y="6372036"/>
            <a:ext cx="8280920" cy="369332"/>
          </a:xfrm>
          <a:prstGeom prst="rect">
            <a:avLst/>
          </a:prstGeom>
          <a:noFill/>
        </p:spPr>
        <p:txBody>
          <a:bodyPr wrap="square" rtlCol="0">
            <a:spAutoFit/>
          </a:bodyPr>
          <a:lstStyle/>
          <a:p>
            <a:r>
              <a:rPr lang="it-IT" i="1" dirty="0" smtClean="0">
                <a:latin typeface="Times New Roman" pitchFamily="18" charset="0"/>
                <a:cs typeface="Times New Roman" pitchFamily="18" charset="0"/>
              </a:rPr>
              <a:t>PANSS total score; </a:t>
            </a:r>
            <a:r>
              <a:rPr lang="it-IT" i="1" dirty="0" err="1" smtClean="0">
                <a:latin typeface="Times New Roman" pitchFamily="18" charset="0"/>
                <a:cs typeface="Times New Roman" pitchFamily="18" charset="0"/>
              </a:rPr>
              <a:t>interaction</a:t>
            </a:r>
            <a:r>
              <a:rPr lang="it-IT"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F=4.6, p=0.04; R</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=4%</a:t>
            </a:r>
            <a:endParaRPr lang="it-IT" i="1" dirty="0">
              <a:latin typeface="Times New Roman" pitchFamily="18" charset="0"/>
              <a:cs typeface="Times New Roman" pitchFamily="18" charset="0"/>
            </a:endParaRPr>
          </a:p>
        </p:txBody>
      </p:sp>
      <p:sp>
        <p:nvSpPr>
          <p:cNvPr id="7" name="CasellaDiTesto 6"/>
          <p:cNvSpPr txBox="1"/>
          <p:nvPr/>
        </p:nvSpPr>
        <p:spPr>
          <a:xfrm>
            <a:off x="539552" y="5373216"/>
            <a:ext cx="8136904" cy="1015663"/>
          </a:xfrm>
          <a:prstGeom prst="rect">
            <a:avLst/>
          </a:prstGeom>
          <a:noFill/>
        </p:spPr>
        <p:txBody>
          <a:bodyPr wrap="square" rtlCol="0">
            <a:spAutoFit/>
          </a:bodyPr>
          <a:lstStyle/>
          <a:p>
            <a:r>
              <a:rPr lang="it-IT" sz="2000" b="1" dirty="0" smtClean="0">
                <a:latin typeface="Times New Roman" pitchFamily="18" charset="0"/>
                <a:cs typeface="Times New Roman" pitchFamily="18" charset="0"/>
              </a:rPr>
              <a:t>Associazione insight –depressione più forte all’aumentare della severità del quadro clinico; la severità del quadro clinico ha un ruolo di amplificazione</a:t>
            </a:r>
          </a:p>
        </p:txBody>
      </p:sp>
    </p:spTree>
    <p:extLst>
      <p:ext uri="{BB962C8B-B14F-4D97-AF65-F5344CB8AC3E}">
        <p14:creationId xmlns:p14="http://schemas.microsoft.com/office/powerpoint/2010/main" val="2594692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nvGraphicFramePr>
        <p:xfrm>
          <a:off x="-1836712" y="980728"/>
          <a:ext cx="799288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323528" y="260648"/>
            <a:ext cx="8496944" cy="584775"/>
          </a:xfrm>
          <a:prstGeom prst="rect">
            <a:avLst/>
          </a:prstGeom>
          <a:noFill/>
        </p:spPr>
        <p:txBody>
          <a:bodyPr wrap="square" rtlCol="0">
            <a:spAutoFit/>
          </a:bodyPr>
          <a:lstStyle/>
          <a:p>
            <a:pPr algn="ctr"/>
            <a:r>
              <a:rPr lang="it-IT" sz="3200" dirty="0" smtClean="0">
                <a:latin typeface="Times New Roman" pitchFamily="18" charset="0"/>
                <a:cs typeface="Times New Roman" pitchFamily="18" charset="0"/>
              </a:rPr>
              <a:t>Associazione insight - ideazione suicidiaria</a:t>
            </a:r>
            <a:endParaRPr lang="it-IT" sz="3200" dirty="0">
              <a:latin typeface="Times New Roman" pitchFamily="18" charset="0"/>
              <a:cs typeface="Times New Roman" pitchFamily="18" charset="0"/>
            </a:endParaRPr>
          </a:p>
        </p:txBody>
      </p:sp>
      <p:sp>
        <p:nvSpPr>
          <p:cNvPr id="6" name="CasellaDiTesto 5"/>
          <p:cNvSpPr txBox="1"/>
          <p:nvPr/>
        </p:nvSpPr>
        <p:spPr>
          <a:xfrm>
            <a:off x="4283968" y="1340768"/>
            <a:ext cx="4608512" cy="3477875"/>
          </a:xfrm>
          <a:prstGeom prst="rect">
            <a:avLst/>
          </a:prstGeom>
          <a:noFill/>
        </p:spPr>
        <p:txBody>
          <a:bodyPr wrap="square" rtlCol="0">
            <a:spAutoFit/>
          </a:bodyPr>
          <a:lstStyle/>
          <a:p>
            <a:r>
              <a:rPr lang="it-IT" sz="2200" dirty="0" smtClean="0">
                <a:latin typeface="Times New Roman" pitchFamily="18" charset="0"/>
                <a:cs typeface="Times New Roman" pitchFamily="18" charset="0"/>
              </a:rPr>
              <a:t>Analisi esplorative. Ideazione suicidiaria (lieve, moderata o grave)  era associata con la severità dei sintomi depressivi ( </a:t>
            </a:r>
            <a:r>
              <a:rPr lang="it-IT" sz="2200" i="1" dirty="0" smtClean="0">
                <a:latin typeface="Times New Roman" pitchFamily="18" charset="0"/>
                <a:cs typeface="Times New Roman" pitchFamily="18" charset="0"/>
              </a:rPr>
              <a:t>p&lt;0.001</a:t>
            </a:r>
            <a:r>
              <a:rPr lang="it-IT" sz="2200" dirty="0" smtClean="0">
                <a:latin typeface="Times New Roman" pitchFamily="18" charset="0"/>
                <a:cs typeface="Times New Roman" pitchFamily="18" charset="0"/>
              </a:rPr>
              <a:t>), severità del disturbo (</a:t>
            </a:r>
            <a:r>
              <a:rPr lang="it-IT" sz="2200" i="1" dirty="0" smtClean="0">
                <a:latin typeface="Times New Roman" pitchFamily="18" charset="0"/>
                <a:cs typeface="Times New Roman" pitchFamily="18" charset="0"/>
              </a:rPr>
              <a:t>p=0.007</a:t>
            </a:r>
            <a:r>
              <a:rPr lang="it-IT" sz="2200" dirty="0" smtClean="0">
                <a:latin typeface="Times New Roman" pitchFamily="18" charset="0"/>
                <a:cs typeface="Times New Roman" pitchFamily="18" charset="0"/>
              </a:rPr>
              <a:t>);  dimensione dell’eccitamento (p</a:t>
            </a:r>
            <a:r>
              <a:rPr lang="it-IT" sz="2200" i="1" dirty="0" smtClean="0">
                <a:latin typeface="Times New Roman" pitchFamily="18" charset="0"/>
                <a:cs typeface="Times New Roman" pitchFamily="18" charset="0"/>
              </a:rPr>
              <a:t>=0.06</a:t>
            </a:r>
            <a:r>
              <a:rPr lang="it-IT" sz="2200" dirty="0" smtClean="0">
                <a:latin typeface="Times New Roman" pitchFamily="18" charset="0"/>
                <a:cs typeface="Times New Roman" pitchFamily="18" charset="0"/>
              </a:rPr>
              <a:t>);  livelli di </a:t>
            </a:r>
            <a:r>
              <a:rPr lang="it-IT" sz="2200" dirty="0" err="1" smtClean="0">
                <a:latin typeface="Times New Roman" pitchFamily="18" charset="0"/>
                <a:cs typeface="Times New Roman" pitchFamily="18" charset="0"/>
              </a:rPr>
              <a:t>avolizione</a:t>
            </a:r>
            <a:r>
              <a:rPr lang="it-IT" sz="2200" dirty="0" smtClean="0">
                <a:latin typeface="Times New Roman" pitchFamily="18" charset="0"/>
                <a:cs typeface="Times New Roman" pitchFamily="18" charset="0"/>
              </a:rPr>
              <a:t> (</a:t>
            </a:r>
            <a:r>
              <a:rPr lang="it-IT" sz="2200" i="1" dirty="0" smtClean="0">
                <a:latin typeface="Times New Roman" pitchFamily="18" charset="0"/>
                <a:cs typeface="Times New Roman" pitchFamily="18" charset="0"/>
              </a:rPr>
              <a:t>p=0.08</a:t>
            </a:r>
            <a:r>
              <a:rPr lang="it-IT" sz="2200" dirty="0" smtClean="0">
                <a:latin typeface="Times New Roman" pitchFamily="18" charset="0"/>
                <a:cs typeface="Times New Roman" pitchFamily="18" charset="0"/>
              </a:rPr>
              <a:t>).</a:t>
            </a:r>
          </a:p>
          <a:p>
            <a:r>
              <a:rPr lang="it-IT" sz="2200" dirty="0" smtClean="0">
                <a:latin typeface="Times New Roman" pitchFamily="18" charset="0"/>
                <a:cs typeface="Times New Roman" pitchFamily="18" charset="0"/>
              </a:rPr>
              <a:t>Apparentemente, l’ insight non si associava a maggiore ideazione suicidiaria (p=0.18)</a:t>
            </a:r>
            <a:endParaRPr lang="it-IT" sz="2200" dirty="0">
              <a:latin typeface="Times New Roman" pitchFamily="18" charset="0"/>
              <a:cs typeface="Times New Roman" pitchFamily="18" charset="0"/>
            </a:endParaRPr>
          </a:p>
        </p:txBody>
      </p:sp>
      <p:sp>
        <p:nvSpPr>
          <p:cNvPr id="7" name="CasellaDiTesto 6"/>
          <p:cNvSpPr txBox="1"/>
          <p:nvPr/>
        </p:nvSpPr>
        <p:spPr>
          <a:xfrm>
            <a:off x="539552" y="5085184"/>
            <a:ext cx="8208912" cy="1046440"/>
          </a:xfrm>
          <a:prstGeom prst="rect">
            <a:avLst/>
          </a:prstGeom>
          <a:noFill/>
        </p:spPr>
        <p:txBody>
          <a:bodyPr wrap="square" rtlCol="0">
            <a:spAutoFit/>
          </a:bodyPr>
          <a:lstStyle/>
          <a:p>
            <a:r>
              <a:rPr lang="it-IT" sz="2200" dirty="0" smtClean="0">
                <a:latin typeface="Times New Roman" pitchFamily="18" charset="0"/>
                <a:cs typeface="Times New Roman" pitchFamily="18" charset="0"/>
                <a:sym typeface="Wingdings" pitchFamily="2" charset="2"/>
              </a:rPr>
              <a:t> a</a:t>
            </a:r>
            <a:r>
              <a:rPr lang="it-IT" sz="2200" dirty="0" smtClean="0">
                <a:latin typeface="Times New Roman" pitchFamily="18" charset="0"/>
                <a:cs typeface="Times New Roman" pitchFamily="18" charset="0"/>
              </a:rPr>
              <a:t>ggiustando per questi fattori, emergeva invece una associazione significativa tra insight ed ideazione suicidiaria (p=0.02) </a:t>
            </a:r>
          </a:p>
          <a:p>
            <a:r>
              <a:rPr lang="it-IT" dirty="0" err="1" smtClean="0">
                <a:latin typeface="Times New Roman" pitchFamily="18" charset="0"/>
                <a:cs typeface="Times New Roman" pitchFamily="18" charset="0"/>
              </a:rPr>
              <a:t>Model</a:t>
            </a:r>
            <a:r>
              <a:rPr lang="it-IT" dirty="0" smtClean="0">
                <a:latin typeface="Times New Roman" pitchFamily="18" charset="0"/>
                <a:cs typeface="Times New Roman" pitchFamily="18" charset="0"/>
              </a:rPr>
              <a:t> F=11.5, p=0.02; </a:t>
            </a:r>
            <a:r>
              <a:rPr lang="en-US" i="1" dirty="0" smtClean="0">
                <a:latin typeface="Times New Roman" pitchFamily="18" charset="0"/>
                <a:cs typeface="Times New Roman" pitchFamily="18" charset="0"/>
              </a:rPr>
              <a:t>R</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=19%</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4189525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611560" y="980728"/>
          <a:ext cx="792088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p:cNvSpPr txBox="1"/>
          <p:nvPr/>
        </p:nvSpPr>
        <p:spPr>
          <a:xfrm rot="16200000">
            <a:off x="-1009200" y="2529481"/>
            <a:ext cx="2664296" cy="430887"/>
          </a:xfrm>
          <a:prstGeom prst="rect">
            <a:avLst/>
          </a:prstGeom>
          <a:noFill/>
        </p:spPr>
        <p:txBody>
          <a:bodyPr wrap="square" rtlCol="0">
            <a:spAutoFit/>
          </a:bodyPr>
          <a:lstStyle/>
          <a:p>
            <a:r>
              <a:rPr lang="it-IT" sz="2200" dirty="0" smtClean="0">
                <a:latin typeface="Times New Roman" pitchFamily="18" charset="0"/>
                <a:cs typeface="Times New Roman" pitchFamily="18" charset="0"/>
              </a:rPr>
              <a:t>Depression (CDSS)</a:t>
            </a:r>
            <a:endParaRPr lang="it-IT" sz="2200" dirty="0">
              <a:latin typeface="Times New Roman" pitchFamily="18" charset="0"/>
              <a:cs typeface="Times New Roman" pitchFamily="18" charset="0"/>
            </a:endParaRPr>
          </a:p>
        </p:txBody>
      </p:sp>
      <p:sp>
        <p:nvSpPr>
          <p:cNvPr id="4" name="CasellaDiTesto 3"/>
          <p:cNvSpPr txBox="1"/>
          <p:nvPr/>
        </p:nvSpPr>
        <p:spPr>
          <a:xfrm>
            <a:off x="395536" y="332656"/>
            <a:ext cx="8424936" cy="523220"/>
          </a:xfrm>
          <a:prstGeom prst="rect">
            <a:avLst/>
          </a:prstGeom>
          <a:noFill/>
        </p:spPr>
        <p:txBody>
          <a:bodyPr wrap="square" rtlCol="0">
            <a:spAutoFit/>
          </a:bodyPr>
          <a:lstStyle/>
          <a:p>
            <a:pPr algn="ctr"/>
            <a:r>
              <a:rPr lang="it-IT" sz="2800" dirty="0" smtClean="0">
                <a:latin typeface="Times New Roman" pitchFamily="18" charset="0"/>
                <a:cs typeface="Times New Roman" pitchFamily="18" charset="0"/>
              </a:rPr>
              <a:t>Moderatori: </a:t>
            </a:r>
            <a:r>
              <a:rPr lang="it-IT" sz="2800" i="1" dirty="0" smtClean="0">
                <a:latin typeface="Times New Roman" pitchFamily="18" charset="0"/>
                <a:cs typeface="Times New Roman" pitchFamily="18" charset="0"/>
              </a:rPr>
              <a:t>engagement</a:t>
            </a:r>
            <a:r>
              <a:rPr lang="it-IT" sz="2800" dirty="0" smtClean="0">
                <a:latin typeface="Times New Roman" pitchFamily="18" charset="0"/>
                <a:cs typeface="Times New Roman" pitchFamily="18" charset="0"/>
              </a:rPr>
              <a:t> con servizi di Salute Mentale</a:t>
            </a:r>
            <a:endParaRPr lang="it-IT" sz="2800" dirty="0">
              <a:latin typeface="Times New Roman" pitchFamily="18" charset="0"/>
              <a:cs typeface="Times New Roman" pitchFamily="18" charset="0"/>
            </a:endParaRPr>
          </a:p>
        </p:txBody>
      </p:sp>
      <p:sp>
        <p:nvSpPr>
          <p:cNvPr id="5" name="CasellaDiTesto 4"/>
          <p:cNvSpPr txBox="1"/>
          <p:nvPr/>
        </p:nvSpPr>
        <p:spPr>
          <a:xfrm>
            <a:off x="467544" y="6309320"/>
            <a:ext cx="8280920" cy="369332"/>
          </a:xfrm>
          <a:prstGeom prst="rect">
            <a:avLst/>
          </a:prstGeom>
          <a:noFill/>
        </p:spPr>
        <p:txBody>
          <a:bodyPr wrap="square" rtlCol="0">
            <a:spAutoFit/>
          </a:bodyPr>
          <a:lstStyle/>
          <a:p>
            <a:r>
              <a:rPr lang="it-IT" i="1" dirty="0" err="1" smtClean="0">
                <a:latin typeface="Times New Roman" pitchFamily="18" charset="0"/>
                <a:cs typeface="Times New Roman" pitchFamily="18" charset="0"/>
              </a:rPr>
              <a:t>Serv</a:t>
            </a:r>
            <a:r>
              <a:rPr lang="it-IT" i="1" dirty="0" smtClean="0">
                <a:latin typeface="Times New Roman" pitchFamily="18" charset="0"/>
                <a:cs typeface="Times New Roman" pitchFamily="18" charset="0"/>
              </a:rPr>
              <a:t> Engagement Scale; </a:t>
            </a:r>
            <a:r>
              <a:rPr lang="it-IT" i="1" dirty="0" err="1" smtClean="0">
                <a:latin typeface="Times New Roman" pitchFamily="18" charset="0"/>
                <a:cs typeface="Times New Roman" pitchFamily="18" charset="0"/>
              </a:rPr>
              <a:t>interaction</a:t>
            </a:r>
            <a:r>
              <a:rPr lang="it-IT"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F=3.3, p=0.07; R</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=3%</a:t>
            </a:r>
            <a:endParaRPr lang="it-IT" i="1" dirty="0">
              <a:latin typeface="Times New Roman" pitchFamily="18" charset="0"/>
              <a:cs typeface="Times New Roman" pitchFamily="18" charset="0"/>
            </a:endParaRPr>
          </a:p>
        </p:txBody>
      </p:sp>
      <p:sp>
        <p:nvSpPr>
          <p:cNvPr id="6" name="CasellaDiTesto 5"/>
          <p:cNvSpPr txBox="1"/>
          <p:nvPr/>
        </p:nvSpPr>
        <p:spPr>
          <a:xfrm>
            <a:off x="539552" y="5373216"/>
            <a:ext cx="8136904" cy="830997"/>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Associazione insight –depressione più forte per pazienti con peggiore engagement (trend statistico)</a:t>
            </a:r>
            <a:endParaRPr lang="it-IT"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3021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nvSpPr>
        <p:spPr>
          <a:xfrm>
            <a:off x="3929065" y="1295400"/>
            <a:ext cx="4063932" cy="870814"/>
          </a:xfrm>
          <a:prstGeom prst="rect">
            <a:avLst/>
          </a:prstGeom>
          <a:gradFill>
            <a:gsLst>
              <a:gs pos="0">
                <a:srgbClr val="FF3300"/>
              </a:gs>
              <a:gs pos="100000">
                <a:srgbClr val="EEECE1"/>
              </a:gs>
            </a:gsLst>
            <a:path path="circle">
              <a:fillToRect l="50000" t="50000" r="50000" b="50000"/>
            </a:path>
          </a:gradFill>
          <a:ln>
            <a:noFill/>
          </a:ln>
          <a:effectLst>
            <a:outerShdw dist="107926" dir="2700000" algn="tl">
              <a:srgbClr val="EEECE1"/>
            </a:outerShdw>
          </a:effectLst>
        </p:spPr>
        <p:txBody>
          <a:bodyPr lIns="91242" tIns="45624" rIns="91242" bIns="45624" anchorCtr="1" compatLnSpc="0">
            <a:spAutoFit/>
          </a:bodyPr>
          <a:lstStyle/>
          <a:p>
            <a:pPr algn="ctr">
              <a:lnSpc>
                <a:spcPct val="120000"/>
              </a:lnSpc>
              <a:spcBef>
                <a:spcPts val="1270"/>
              </a:spcBef>
              <a:defRPr sz="1800" b="0" i="0" u="none" strike="noStrike" kern="0" cap="none" spc="0" baseline="0">
                <a:solidFill>
                  <a:srgbClr val="000000"/>
                </a:solidFill>
                <a:uFillTx/>
              </a:defRPr>
            </a:pPr>
            <a:r>
              <a:rPr lang="en-GB" sz="2200" b="1" kern="0" dirty="0" err="1">
                <a:solidFill>
                  <a:srgbClr val="000000"/>
                </a:solidFill>
                <a:latin typeface="Times New Roman" pitchFamily="18"/>
                <a:ea typeface="Microsoft YaHei" pitchFamily="2"/>
                <a:cs typeface="Mangal" pitchFamily="2"/>
              </a:rPr>
              <a:t>Atteggiamenti</a:t>
            </a:r>
            <a:r>
              <a:rPr lang="en-GB" sz="2200" b="1" kern="0" dirty="0">
                <a:solidFill>
                  <a:srgbClr val="000000"/>
                </a:solidFill>
                <a:latin typeface="Times New Roman" pitchFamily="18"/>
                <a:ea typeface="Microsoft YaHei" pitchFamily="2"/>
                <a:cs typeface="Mangal" pitchFamily="2"/>
              </a:rPr>
              <a:t> - </a:t>
            </a:r>
            <a:r>
              <a:rPr lang="en-GB" sz="2200" b="1" kern="0" dirty="0" err="1">
                <a:solidFill>
                  <a:srgbClr val="000000"/>
                </a:solidFill>
                <a:latin typeface="Times New Roman" pitchFamily="18"/>
                <a:ea typeface="Microsoft YaHei" pitchFamily="2"/>
                <a:cs typeface="Mangal" pitchFamily="2"/>
              </a:rPr>
              <a:t>pregiudizi</a:t>
            </a:r>
            <a:r>
              <a:rPr lang="en-GB" sz="2200" b="1" kern="0" dirty="0">
                <a:solidFill>
                  <a:srgbClr val="000000"/>
                </a:solidFill>
                <a:latin typeface="Times New Roman" pitchFamily="18"/>
                <a:ea typeface="Microsoft YaHei" pitchFamily="2"/>
                <a:cs typeface="Mangal" pitchFamily="2"/>
              </a:rPr>
              <a:t> </a:t>
            </a:r>
            <a:r>
              <a:rPr lang="en-GB" sz="2200" b="1" kern="0" dirty="0" err="1">
                <a:solidFill>
                  <a:srgbClr val="000000"/>
                </a:solidFill>
                <a:latin typeface="Times New Roman" pitchFamily="18"/>
                <a:ea typeface="Microsoft YaHei" pitchFamily="2"/>
                <a:cs typeface="Mangal" pitchFamily="2"/>
              </a:rPr>
              <a:t>nell’assunzione</a:t>
            </a:r>
            <a:r>
              <a:rPr lang="en-GB" sz="2200" b="1" kern="0" dirty="0">
                <a:solidFill>
                  <a:srgbClr val="000000"/>
                </a:solidFill>
                <a:latin typeface="Times New Roman" pitchFamily="18"/>
                <a:ea typeface="Microsoft YaHei" pitchFamily="2"/>
                <a:cs typeface="Mangal" pitchFamily="2"/>
              </a:rPr>
              <a:t> del </a:t>
            </a:r>
            <a:r>
              <a:rPr lang="en-GB" sz="2200" b="1" kern="0" dirty="0" err="1">
                <a:solidFill>
                  <a:srgbClr val="000000"/>
                </a:solidFill>
                <a:latin typeface="Times New Roman" pitchFamily="18"/>
                <a:ea typeface="Microsoft YaHei" pitchFamily="2"/>
                <a:cs typeface="Mangal" pitchFamily="2"/>
              </a:rPr>
              <a:t>farmaco</a:t>
            </a:r>
            <a:endParaRPr lang="en-GB" sz="2200" b="1" kern="0" dirty="0">
              <a:solidFill>
                <a:srgbClr val="000000"/>
              </a:solidFill>
              <a:latin typeface="Times New Roman" pitchFamily="18"/>
              <a:ea typeface="Microsoft YaHei" pitchFamily="2"/>
              <a:cs typeface="Mangal" pitchFamily="2"/>
            </a:endParaRPr>
          </a:p>
        </p:txBody>
      </p:sp>
      <p:sp>
        <p:nvSpPr>
          <p:cNvPr id="3" name="Text Box 3"/>
          <p:cNvSpPr txBox="1"/>
          <p:nvPr/>
        </p:nvSpPr>
        <p:spPr>
          <a:xfrm>
            <a:off x="4063933" y="5556790"/>
            <a:ext cx="3995678" cy="463010"/>
          </a:xfrm>
          <a:prstGeom prst="rect">
            <a:avLst/>
          </a:prstGeom>
          <a:gradFill>
            <a:gsLst>
              <a:gs pos="0">
                <a:srgbClr val="FF3300"/>
              </a:gs>
              <a:gs pos="100000">
                <a:srgbClr val="EEECE1"/>
              </a:gs>
            </a:gsLst>
            <a:path path="circle">
              <a:fillToRect l="50000" t="50000" r="50000" b="50000"/>
            </a:path>
          </a:gradFill>
          <a:ln>
            <a:noFill/>
          </a:ln>
          <a:effectLst>
            <a:outerShdw dist="107926" dir="2700000" algn="tl">
              <a:srgbClr val="EEECE1"/>
            </a:outerShdw>
          </a:effectLst>
        </p:spPr>
        <p:txBody>
          <a:bodyPr lIns="91242" tIns="45624" rIns="91242" bIns="45624"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spcBef>
                <a:spcPts val="1275"/>
              </a:spcBef>
              <a:defRPr/>
            </a:pPr>
            <a:r>
              <a:rPr lang="en-GB" altLang="en-US" sz="2200" b="1" dirty="0" smtClean="0">
                <a:solidFill>
                  <a:srgbClr val="000000"/>
                </a:solidFill>
                <a:effectLst>
                  <a:outerShdw blurRad="38100" dist="38100" dir="2700000" algn="tl">
                    <a:srgbClr val="C0C0C0"/>
                  </a:outerShdw>
                </a:effectLst>
                <a:latin typeface="Times New Roman" pitchFamily="18" charset="0"/>
                <a:ea typeface="Microsoft YaHei" pitchFamily="34" charset="-122"/>
                <a:cs typeface="Mangal" pitchFamily="18" charset="0"/>
              </a:rPr>
              <a:t>Insight</a:t>
            </a:r>
          </a:p>
        </p:txBody>
      </p:sp>
      <p:sp>
        <p:nvSpPr>
          <p:cNvPr id="4" name="Text Box 4"/>
          <p:cNvSpPr txBox="1"/>
          <p:nvPr/>
        </p:nvSpPr>
        <p:spPr>
          <a:xfrm>
            <a:off x="406400" y="3471863"/>
            <a:ext cx="2776538" cy="1082675"/>
          </a:xfrm>
          <a:prstGeom prst="rect">
            <a:avLst/>
          </a:prstGeom>
          <a:solidFill>
            <a:srgbClr val="00B050"/>
          </a:solidFill>
          <a:ln>
            <a:noFill/>
          </a:ln>
          <a:effectLst>
            <a:outerShdw dist="107926" dir="2700000" algn="tl">
              <a:srgbClr val="EEECE1"/>
            </a:outerShdw>
          </a:effectLst>
        </p:spPr>
        <p:txBody>
          <a:bodyPr lIns="91242" tIns="45624" rIns="91242" bIns="45624" anchorCtr="1" compatLnSpc="0">
            <a:spAutoFit/>
          </a:bodyPr>
          <a:lstStyle/>
          <a:p>
            <a:pPr algn="ctr">
              <a:lnSpc>
                <a:spcPct val="120000"/>
              </a:lnSpc>
              <a:spcBef>
                <a:spcPts val="1723"/>
              </a:spcBef>
              <a:defRPr sz="1800" b="0" i="0" u="none" strike="noStrike" kern="0" cap="none" spc="0" baseline="0">
                <a:solidFill>
                  <a:srgbClr val="000000"/>
                </a:solidFill>
                <a:uFillTx/>
              </a:defRPr>
            </a:pPr>
            <a:r>
              <a:rPr lang="en-GB" sz="2800" kern="0" dirty="0" err="1">
                <a:solidFill>
                  <a:srgbClr val="000000"/>
                </a:solidFill>
                <a:effectLst>
                  <a:outerShdw dist="17962" dir="2700000">
                    <a:srgbClr val="000000"/>
                  </a:outerShdw>
                </a:effectLst>
                <a:latin typeface="Times New Roman" pitchFamily="18"/>
                <a:ea typeface="Microsoft YaHei" pitchFamily="2"/>
                <a:cs typeface="Mangal" pitchFamily="2"/>
              </a:rPr>
              <a:t>Fattori</a:t>
            </a:r>
            <a:r>
              <a:rPr lang="en-GB" sz="2800" kern="0" dirty="0">
                <a:solidFill>
                  <a:srgbClr val="000000"/>
                </a:solidFill>
                <a:effectLst>
                  <a:outerShdw dist="17962" dir="2700000">
                    <a:srgbClr val="000000"/>
                  </a:outerShdw>
                </a:effectLst>
                <a:latin typeface="Times New Roman" pitchFamily="18"/>
                <a:ea typeface="Microsoft YaHei" pitchFamily="2"/>
                <a:cs typeface="Mangal" pitchFamily="2"/>
              </a:rPr>
              <a:t> </a:t>
            </a:r>
            <a:r>
              <a:rPr lang="en-GB" sz="2800" kern="0" dirty="0" err="1">
                <a:solidFill>
                  <a:srgbClr val="000000"/>
                </a:solidFill>
                <a:effectLst>
                  <a:outerShdw dist="17962" dir="2700000">
                    <a:srgbClr val="000000"/>
                  </a:outerShdw>
                </a:effectLst>
                <a:latin typeface="Times New Roman" pitchFamily="18"/>
                <a:ea typeface="Microsoft YaHei" pitchFamily="2"/>
                <a:cs typeface="Mangal" pitchFamily="2"/>
              </a:rPr>
              <a:t>legati</a:t>
            </a:r>
            <a:r>
              <a:rPr lang="en-GB" sz="2800" kern="0" dirty="0">
                <a:solidFill>
                  <a:srgbClr val="000000"/>
                </a:solidFill>
                <a:effectLst>
                  <a:outerShdw dist="17962" dir="2700000">
                    <a:srgbClr val="000000"/>
                  </a:outerShdw>
                </a:effectLst>
                <a:latin typeface="Times New Roman" pitchFamily="18"/>
                <a:ea typeface="Microsoft YaHei" pitchFamily="2"/>
                <a:cs typeface="Mangal" pitchFamily="2"/>
              </a:rPr>
              <a:t> </a:t>
            </a:r>
            <a:r>
              <a:rPr lang="en-GB" sz="2800" kern="0" dirty="0" err="1">
                <a:solidFill>
                  <a:srgbClr val="000000"/>
                </a:solidFill>
                <a:effectLst>
                  <a:outerShdw dist="17962" dir="2700000">
                    <a:srgbClr val="000000"/>
                  </a:outerShdw>
                </a:effectLst>
                <a:latin typeface="Times New Roman" pitchFamily="18"/>
                <a:ea typeface="Microsoft YaHei" pitchFamily="2"/>
                <a:cs typeface="Mangal" pitchFamily="2"/>
              </a:rPr>
              <a:t>alla</a:t>
            </a:r>
            <a:r>
              <a:rPr lang="en-GB" sz="2800" kern="0" dirty="0">
                <a:solidFill>
                  <a:srgbClr val="000000"/>
                </a:solidFill>
                <a:effectLst>
                  <a:outerShdw dist="17962" dir="2700000">
                    <a:srgbClr val="000000"/>
                  </a:outerShdw>
                </a:effectLst>
                <a:latin typeface="Times New Roman" pitchFamily="18"/>
                <a:ea typeface="Microsoft YaHei" pitchFamily="2"/>
                <a:cs typeface="Mangal" pitchFamily="2"/>
              </a:rPr>
              <a:t> persona</a:t>
            </a:r>
          </a:p>
        </p:txBody>
      </p:sp>
      <p:sp>
        <p:nvSpPr>
          <p:cNvPr id="5" name="AutoShape 5" descr="70%"/>
          <p:cNvSpPr/>
          <p:nvPr/>
        </p:nvSpPr>
        <p:spPr>
          <a:xfrm>
            <a:off x="2303463" y="1919288"/>
            <a:ext cx="1082675" cy="1371600"/>
          </a:xfrm>
          <a:custGeom>
            <a:avLst/>
            <a:gdLst>
              <a:gd name="f0" fmla="val 10800000"/>
              <a:gd name="f1" fmla="val 5400000"/>
              <a:gd name="f2" fmla="val 180"/>
              <a:gd name="f3" fmla="val w"/>
              <a:gd name="f4" fmla="val h"/>
              <a:gd name="f5" fmla="val 0"/>
              <a:gd name="f6" fmla="val 21600"/>
              <a:gd name="f7" fmla="val 2912"/>
              <a:gd name="f8" fmla="+- 12158 0 2912"/>
              <a:gd name="f9" fmla="+- 21600 0 15126"/>
              <a:gd name="f10" fmla="val 6079"/>
              <a:gd name="f11" fmla="val 15126"/>
              <a:gd name="f12" fmla="val 12427"/>
              <a:gd name="f13" fmla="val 5564"/>
              <a:gd name="f14" fmla="val 7052"/>
              <a:gd name="f15" fmla="val 12158"/>
              <a:gd name="f16" fmla="val 6474"/>
              <a:gd name="f17" fmla="val 10550"/>
              <a:gd name="f18" fmla="val 9139"/>
              <a:gd name="f19" fmla="val 9246"/>
              <a:gd name="f20" fmla="+- 0 0 0"/>
              <a:gd name="f21" fmla="*/ f3 1 21600"/>
              <a:gd name="f22" fmla="*/ f4 1 21600"/>
              <a:gd name="f23" fmla="*/ f9 2912 1"/>
              <a:gd name="f24" fmla="+- f6 0 f5"/>
              <a:gd name="f25" fmla="*/ f20 f0 1"/>
              <a:gd name="f26" fmla="*/ f23 1 6079"/>
              <a:gd name="f27" fmla="*/ f24 1 21600"/>
              <a:gd name="f28" fmla="*/ 15126 f24 1"/>
              <a:gd name="f29" fmla="*/ 0 f24 1"/>
              <a:gd name="f30" fmla="*/ 12158 f24 1"/>
              <a:gd name="f31" fmla="*/ 3237 f24 1"/>
              <a:gd name="f32" fmla="*/ 21600 f24 1"/>
              <a:gd name="f33" fmla="*/ 6079 f24 1"/>
              <a:gd name="f34" fmla="*/ 12427 f24 1"/>
              <a:gd name="f35" fmla="*/ f7 f24 1"/>
              <a:gd name="f36" fmla="*/ f8 f24 1"/>
              <a:gd name="f37" fmla="*/ f25 1 f2"/>
              <a:gd name="f38" fmla="+- f26 15126 0"/>
              <a:gd name="f39" fmla="*/ f28 1 21600"/>
              <a:gd name="f40" fmla="*/ f29 1 21600"/>
              <a:gd name="f41" fmla="*/ f30 1 21600"/>
              <a:gd name="f42" fmla="*/ f31 1 21600"/>
              <a:gd name="f43" fmla="*/ f32 1 21600"/>
              <a:gd name="f44" fmla="*/ f33 1 21600"/>
              <a:gd name="f45" fmla="*/ f34 1 21600"/>
              <a:gd name="f46" fmla="*/ f35 1 21600"/>
              <a:gd name="f47" fmla="*/ f36 1 21600"/>
              <a:gd name="f48" fmla="+- f37 0 f1"/>
              <a:gd name="f49" fmla="*/ f38 f24 1"/>
              <a:gd name="f50" fmla="*/ f39 1 f27"/>
              <a:gd name="f51" fmla="*/ f40 1 f27"/>
              <a:gd name="f52" fmla="*/ f41 1 f27"/>
              <a:gd name="f53" fmla="*/ f42 1 f27"/>
              <a:gd name="f54" fmla="*/ f43 1 f27"/>
              <a:gd name="f55" fmla="*/ f44 1 f27"/>
              <a:gd name="f56" fmla="*/ f45 1 f27"/>
              <a:gd name="f57" fmla="*/ f46 1 f27"/>
              <a:gd name="f58" fmla="*/ f47 1 f27"/>
              <a:gd name="f59" fmla="*/ f49 1 21600"/>
              <a:gd name="f60" fmla="*/ f56 f21 1"/>
              <a:gd name="f61" fmla="*/ f58 f22 1"/>
              <a:gd name="f62" fmla="*/ f57 f22 1"/>
              <a:gd name="f63" fmla="*/ f50 f21 1"/>
              <a:gd name="f64" fmla="*/ f51 f22 1"/>
              <a:gd name="f65" fmla="*/ f52 f22 1"/>
              <a:gd name="f66" fmla="*/ f53 f21 1"/>
              <a:gd name="f67" fmla="*/ f54 f22 1"/>
              <a:gd name="f68" fmla="*/ f54 f21 1"/>
              <a:gd name="f69" fmla="*/ f55 f22 1"/>
              <a:gd name="f70" fmla="*/ f59 1 f27"/>
              <a:gd name="f71" fmla="*/ f70 f21 1"/>
            </a:gdLst>
            <a:ahLst/>
            <a:cxnLst>
              <a:cxn ang="3cd4">
                <a:pos x="hc" y="t"/>
              </a:cxn>
              <a:cxn ang="0">
                <a:pos x="r" y="vc"/>
              </a:cxn>
              <a:cxn ang="cd4">
                <a:pos x="hc" y="b"/>
              </a:cxn>
              <a:cxn ang="cd2">
                <a:pos x="l" y="vc"/>
              </a:cxn>
              <a:cxn ang="f48">
                <a:pos x="f63" y="f64"/>
              </a:cxn>
              <a:cxn ang="f48">
                <a:pos x="f63" y="f65"/>
              </a:cxn>
              <a:cxn ang="f48">
                <a:pos x="f66" y="f67"/>
              </a:cxn>
              <a:cxn ang="f48">
                <a:pos x="f68" y="f69"/>
              </a:cxn>
            </a:cxnLst>
            <a:rect l="f60" t="f62" r="f71" b="f61"/>
            <a:pathLst>
              <a:path w="21600" h="21600">
                <a:moveTo>
                  <a:pt x="f6" y="f10"/>
                </a:moveTo>
                <a:lnTo>
                  <a:pt x="f11" y="f5"/>
                </a:lnTo>
                <a:lnTo>
                  <a:pt x="f11" y="f7"/>
                </a:lnTo>
                <a:lnTo>
                  <a:pt x="f12" y="f7"/>
                </a:lnTo>
                <a:cubicBezTo>
                  <a:pt x="f13" y="f7"/>
                  <a:pt x="f5" y="f14"/>
                  <a:pt x="f5" y="f15"/>
                </a:cubicBezTo>
                <a:lnTo>
                  <a:pt x="f5" y="f6"/>
                </a:lnTo>
                <a:lnTo>
                  <a:pt x="f16" y="f6"/>
                </a:lnTo>
                <a:lnTo>
                  <a:pt x="f16" y="f15"/>
                </a:lnTo>
                <a:cubicBezTo>
                  <a:pt x="f16" y="f17"/>
                  <a:pt x="f18" y="f19"/>
                  <a:pt x="f12" y="f19"/>
                </a:cubicBezTo>
                <a:lnTo>
                  <a:pt x="f11" y="f19"/>
                </a:lnTo>
                <a:lnTo>
                  <a:pt x="f11" y="f15"/>
                </a:lnTo>
                <a:close/>
              </a:path>
            </a:pathLst>
          </a:custGeom>
          <a:blipFill>
            <a:blip r:embed="rId3" r:link="rId4" cstate="print">
              <a:alphaModFix/>
            </a:blip>
            <a:tile/>
          </a:blipFill>
          <a:ln w="12600">
            <a:solidFill>
              <a:srgbClr val="EEECE1"/>
            </a:solidFill>
            <a:prstDash val="solid"/>
            <a:miter/>
          </a:ln>
        </p:spPr>
        <p:txBody>
          <a:bodyPr wrap="none" lIns="91242" tIns="45624" rIns="91242" bIns="45624" anchor="ctr" compatLnSpc="0"/>
          <a:lstStyle/>
          <a:p>
            <a:pPr>
              <a:defRPr sz="1800" b="0" i="0" u="none" strike="noStrike" kern="0" cap="none" spc="0" baseline="0">
                <a:solidFill>
                  <a:srgbClr val="000000"/>
                </a:solidFill>
                <a:uFillTx/>
              </a:defRPr>
            </a:pPr>
            <a:endParaRPr lang="it-IT" kern="0" dirty="0">
              <a:solidFill>
                <a:srgbClr val="000000"/>
              </a:solidFill>
              <a:latin typeface="Arial" pitchFamily="18"/>
              <a:ea typeface="Microsoft YaHei" pitchFamily="2"/>
              <a:cs typeface="Mangal" pitchFamily="2"/>
            </a:endParaRPr>
          </a:p>
        </p:txBody>
      </p:sp>
      <p:sp>
        <p:nvSpPr>
          <p:cNvPr id="6" name="Text Box 6"/>
          <p:cNvSpPr txBox="1"/>
          <p:nvPr/>
        </p:nvSpPr>
        <p:spPr>
          <a:xfrm>
            <a:off x="3995678" y="2590800"/>
            <a:ext cx="4063932" cy="481476"/>
          </a:xfrm>
          <a:prstGeom prst="rect">
            <a:avLst/>
          </a:prstGeom>
          <a:gradFill>
            <a:gsLst>
              <a:gs pos="0">
                <a:srgbClr val="FF3300"/>
              </a:gs>
              <a:gs pos="100000">
                <a:srgbClr val="EEECE1"/>
              </a:gs>
            </a:gsLst>
            <a:path path="circle">
              <a:fillToRect l="50000" t="50000" r="50000" b="50000"/>
            </a:path>
          </a:gradFill>
          <a:ln>
            <a:noFill/>
          </a:ln>
          <a:effectLst>
            <a:outerShdw dist="107926" dir="2700000" algn="tl">
              <a:srgbClr val="EEECE1"/>
            </a:outerShdw>
          </a:effectLst>
        </p:spPr>
        <p:txBody>
          <a:bodyPr lIns="91242" tIns="45624" rIns="91242" bIns="45624" anchorCtr="1" compatLnSpc="0">
            <a:spAutoFit/>
          </a:bodyPr>
          <a:lstStyle/>
          <a:p>
            <a:pPr algn="ctr">
              <a:lnSpc>
                <a:spcPct val="120000"/>
              </a:lnSpc>
              <a:spcBef>
                <a:spcPts val="1270"/>
              </a:spcBef>
              <a:defRPr sz="1800" b="0" i="0" u="none" strike="noStrike" kern="0" cap="none" spc="0" baseline="0">
                <a:solidFill>
                  <a:srgbClr val="000000"/>
                </a:solidFill>
                <a:uFillTx/>
              </a:defRPr>
            </a:pPr>
            <a:r>
              <a:rPr lang="en-GB" sz="2200" b="1" kern="0" dirty="0" err="1">
                <a:solidFill>
                  <a:srgbClr val="000000"/>
                </a:solidFill>
                <a:latin typeface="Times New Roman" pitchFamily="18"/>
                <a:ea typeface="Microsoft YaHei" pitchFamily="2"/>
                <a:cs typeface="Mangal" pitchFamily="2"/>
              </a:rPr>
              <a:t>Ambiente</a:t>
            </a:r>
            <a:r>
              <a:rPr lang="en-GB" sz="2200" b="1" kern="0" dirty="0">
                <a:solidFill>
                  <a:srgbClr val="000000"/>
                </a:solidFill>
                <a:latin typeface="Times New Roman" pitchFamily="18"/>
                <a:ea typeface="Microsoft YaHei" pitchFamily="2"/>
                <a:cs typeface="Mangal" pitchFamily="2"/>
              </a:rPr>
              <a:t> </a:t>
            </a:r>
            <a:r>
              <a:rPr lang="en-GB" sz="2200" b="1" kern="0" dirty="0" err="1">
                <a:solidFill>
                  <a:srgbClr val="000000"/>
                </a:solidFill>
                <a:latin typeface="Times New Roman" pitchFamily="18"/>
                <a:ea typeface="Microsoft YaHei" pitchFamily="2"/>
                <a:cs typeface="Mangal" pitchFamily="2"/>
              </a:rPr>
              <a:t>familiare</a:t>
            </a:r>
            <a:r>
              <a:rPr lang="en-GB" sz="2200" b="1" kern="0" dirty="0">
                <a:solidFill>
                  <a:srgbClr val="000000"/>
                </a:solidFill>
                <a:latin typeface="Times New Roman" pitchFamily="18"/>
                <a:ea typeface="Microsoft YaHei" pitchFamily="2"/>
                <a:cs typeface="Mangal" pitchFamily="2"/>
              </a:rPr>
              <a:t> e </a:t>
            </a:r>
            <a:r>
              <a:rPr lang="en-GB" sz="2200" b="1" kern="0" dirty="0" err="1">
                <a:solidFill>
                  <a:srgbClr val="000000"/>
                </a:solidFill>
                <a:latin typeface="Times New Roman" pitchFamily="18"/>
                <a:ea typeface="Microsoft YaHei" pitchFamily="2"/>
                <a:cs typeface="Mangal" pitchFamily="2"/>
              </a:rPr>
              <a:t>sociale</a:t>
            </a:r>
            <a:endParaRPr lang="en-GB" sz="2200" b="1" kern="0" dirty="0">
              <a:solidFill>
                <a:srgbClr val="000000"/>
              </a:solidFill>
              <a:latin typeface="Times New Roman" pitchFamily="18"/>
              <a:ea typeface="Microsoft YaHei" pitchFamily="2"/>
              <a:cs typeface="Mangal" pitchFamily="2"/>
            </a:endParaRPr>
          </a:p>
        </p:txBody>
      </p:sp>
      <p:sp>
        <p:nvSpPr>
          <p:cNvPr id="7" name="Text Box 7"/>
          <p:cNvSpPr txBox="1"/>
          <p:nvPr/>
        </p:nvSpPr>
        <p:spPr>
          <a:xfrm>
            <a:off x="3995678" y="4700124"/>
            <a:ext cx="4063932" cy="481476"/>
          </a:xfrm>
          <a:prstGeom prst="rect">
            <a:avLst/>
          </a:prstGeom>
          <a:gradFill>
            <a:gsLst>
              <a:gs pos="0">
                <a:srgbClr val="FF3300"/>
              </a:gs>
              <a:gs pos="100000">
                <a:srgbClr val="EEECE1"/>
              </a:gs>
            </a:gsLst>
            <a:path path="circle">
              <a:fillToRect l="50000" t="50000" r="50000" b="50000"/>
            </a:path>
          </a:gradFill>
          <a:ln>
            <a:noFill/>
          </a:ln>
          <a:effectLst>
            <a:outerShdw dist="107926" dir="2700000" algn="tl">
              <a:srgbClr val="EEECE1"/>
            </a:outerShdw>
          </a:effectLst>
        </p:spPr>
        <p:txBody>
          <a:bodyPr lIns="91242" tIns="45624" rIns="91242" bIns="45624"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spcBef>
                <a:spcPts val="1275"/>
              </a:spcBef>
              <a:defRPr/>
            </a:pPr>
            <a:r>
              <a:rPr lang="en-GB" altLang="en-US" sz="2200" b="1" smtClean="0">
                <a:solidFill>
                  <a:srgbClr val="000000"/>
                </a:solidFill>
                <a:latin typeface="Times New Roman" pitchFamily="18" charset="0"/>
                <a:ea typeface="Microsoft YaHei" pitchFamily="34" charset="-122"/>
                <a:cs typeface="Mangal" pitchFamily="18" charset="0"/>
              </a:rPr>
              <a:t>Personalità</a:t>
            </a:r>
          </a:p>
        </p:txBody>
      </p:sp>
      <p:sp>
        <p:nvSpPr>
          <p:cNvPr id="57360" name="Rectangle 8"/>
          <p:cNvSpPr>
            <a:spLocks noChangeArrowheads="1"/>
          </p:cNvSpPr>
          <p:nvPr/>
        </p:nvSpPr>
        <p:spPr bwMode="auto">
          <a:xfrm>
            <a:off x="67786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7" tIns="45946" rIns="91887" bIns="45946"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pPr>
            <a:endParaRPr lang="it-IT" altLang="en-US" sz="4000" b="1">
              <a:solidFill>
                <a:srgbClr val="FF0000"/>
              </a:solidFill>
              <a:latin typeface="Calibri" pitchFamily="34" charset="0"/>
              <a:ea typeface="Microsoft YaHei" pitchFamily="34" charset="-122"/>
              <a:cs typeface="Mangal" pitchFamily="18" charset="0"/>
            </a:endParaRPr>
          </a:p>
        </p:txBody>
      </p:sp>
      <p:sp>
        <p:nvSpPr>
          <p:cNvPr id="9" name="AutoShape 9" descr="70%"/>
          <p:cNvSpPr/>
          <p:nvPr/>
        </p:nvSpPr>
        <p:spPr>
          <a:xfrm flipV="1">
            <a:off x="2370138" y="4724400"/>
            <a:ext cx="1084262" cy="1371600"/>
          </a:xfrm>
          <a:custGeom>
            <a:avLst/>
            <a:gdLst>
              <a:gd name="f0" fmla="val 10800000"/>
              <a:gd name="f1" fmla="val 5400000"/>
              <a:gd name="f2" fmla="val 180"/>
              <a:gd name="f3" fmla="val w"/>
              <a:gd name="f4" fmla="val h"/>
              <a:gd name="f5" fmla="val 0"/>
              <a:gd name="f6" fmla="val 21600"/>
              <a:gd name="f7" fmla="val 2912"/>
              <a:gd name="f8" fmla="+- 12158 0 2912"/>
              <a:gd name="f9" fmla="+- 21600 0 15126"/>
              <a:gd name="f10" fmla="val 6079"/>
              <a:gd name="f11" fmla="val 15126"/>
              <a:gd name="f12" fmla="val 12427"/>
              <a:gd name="f13" fmla="val 5564"/>
              <a:gd name="f14" fmla="val 7052"/>
              <a:gd name="f15" fmla="val 12158"/>
              <a:gd name="f16" fmla="val 6474"/>
              <a:gd name="f17" fmla="val 10550"/>
              <a:gd name="f18" fmla="val 9139"/>
              <a:gd name="f19" fmla="val 9246"/>
              <a:gd name="f20" fmla="+- 0 0 0"/>
              <a:gd name="f21" fmla="*/ f3 1 21600"/>
              <a:gd name="f22" fmla="*/ f4 1 21600"/>
              <a:gd name="f23" fmla="*/ f9 2912 1"/>
              <a:gd name="f24" fmla="+- f6 0 f5"/>
              <a:gd name="f25" fmla="*/ f20 f0 1"/>
              <a:gd name="f26" fmla="*/ f23 1 6079"/>
              <a:gd name="f27" fmla="*/ f24 1 21600"/>
              <a:gd name="f28" fmla="*/ 15126 f24 1"/>
              <a:gd name="f29" fmla="*/ 0 f24 1"/>
              <a:gd name="f30" fmla="*/ 12158 f24 1"/>
              <a:gd name="f31" fmla="*/ 3237 f24 1"/>
              <a:gd name="f32" fmla="*/ 21600 f24 1"/>
              <a:gd name="f33" fmla="*/ 6079 f24 1"/>
              <a:gd name="f34" fmla="*/ 12427 f24 1"/>
              <a:gd name="f35" fmla="*/ f7 f24 1"/>
              <a:gd name="f36" fmla="*/ f8 f24 1"/>
              <a:gd name="f37" fmla="*/ f25 1 f2"/>
              <a:gd name="f38" fmla="+- f26 15126 0"/>
              <a:gd name="f39" fmla="*/ f28 1 21600"/>
              <a:gd name="f40" fmla="*/ f29 1 21600"/>
              <a:gd name="f41" fmla="*/ f30 1 21600"/>
              <a:gd name="f42" fmla="*/ f31 1 21600"/>
              <a:gd name="f43" fmla="*/ f32 1 21600"/>
              <a:gd name="f44" fmla="*/ f33 1 21600"/>
              <a:gd name="f45" fmla="*/ f34 1 21600"/>
              <a:gd name="f46" fmla="*/ f35 1 21600"/>
              <a:gd name="f47" fmla="*/ f36 1 21600"/>
              <a:gd name="f48" fmla="+- f37 0 f1"/>
              <a:gd name="f49" fmla="*/ f38 f24 1"/>
              <a:gd name="f50" fmla="*/ f39 1 f27"/>
              <a:gd name="f51" fmla="*/ f40 1 f27"/>
              <a:gd name="f52" fmla="*/ f41 1 f27"/>
              <a:gd name="f53" fmla="*/ f42 1 f27"/>
              <a:gd name="f54" fmla="*/ f43 1 f27"/>
              <a:gd name="f55" fmla="*/ f44 1 f27"/>
              <a:gd name="f56" fmla="*/ f45 1 f27"/>
              <a:gd name="f57" fmla="*/ f46 1 f27"/>
              <a:gd name="f58" fmla="*/ f47 1 f27"/>
              <a:gd name="f59" fmla="*/ f49 1 21600"/>
              <a:gd name="f60" fmla="*/ f56 f21 1"/>
              <a:gd name="f61" fmla="*/ f58 f22 1"/>
              <a:gd name="f62" fmla="*/ f57 f22 1"/>
              <a:gd name="f63" fmla="*/ f50 f21 1"/>
              <a:gd name="f64" fmla="*/ f51 f22 1"/>
              <a:gd name="f65" fmla="*/ f52 f22 1"/>
              <a:gd name="f66" fmla="*/ f53 f21 1"/>
              <a:gd name="f67" fmla="*/ f54 f22 1"/>
              <a:gd name="f68" fmla="*/ f54 f21 1"/>
              <a:gd name="f69" fmla="*/ f55 f22 1"/>
              <a:gd name="f70" fmla="*/ f59 1 f27"/>
              <a:gd name="f71" fmla="*/ f70 f21 1"/>
            </a:gdLst>
            <a:ahLst/>
            <a:cxnLst>
              <a:cxn ang="3cd4">
                <a:pos x="hc" y="t"/>
              </a:cxn>
              <a:cxn ang="0">
                <a:pos x="r" y="vc"/>
              </a:cxn>
              <a:cxn ang="cd4">
                <a:pos x="hc" y="b"/>
              </a:cxn>
              <a:cxn ang="cd2">
                <a:pos x="l" y="vc"/>
              </a:cxn>
              <a:cxn ang="f48">
                <a:pos x="f63" y="f64"/>
              </a:cxn>
              <a:cxn ang="f48">
                <a:pos x="f63" y="f65"/>
              </a:cxn>
              <a:cxn ang="f48">
                <a:pos x="f66" y="f67"/>
              </a:cxn>
              <a:cxn ang="f48">
                <a:pos x="f68" y="f69"/>
              </a:cxn>
            </a:cxnLst>
            <a:rect l="f60" t="f62" r="f71" b="f61"/>
            <a:pathLst>
              <a:path w="21600" h="21600">
                <a:moveTo>
                  <a:pt x="f6" y="f10"/>
                </a:moveTo>
                <a:lnTo>
                  <a:pt x="f11" y="f5"/>
                </a:lnTo>
                <a:lnTo>
                  <a:pt x="f11" y="f7"/>
                </a:lnTo>
                <a:lnTo>
                  <a:pt x="f12" y="f7"/>
                </a:lnTo>
                <a:cubicBezTo>
                  <a:pt x="f13" y="f7"/>
                  <a:pt x="f5" y="f14"/>
                  <a:pt x="f5" y="f15"/>
                </a:cubicBezTo>
                <a:lnTo>
                  <a:pt x="f5" y="f6"/>
                </a:lnTo>
                <a:lnTo>
                  <a:pt x="f16" y="f6"/>
                </a:lnTo>
                <a:lnTo>
                  <a:pt x="f16" y="f15"/>
                </a:lnTo>
                <a:cubicBezTo>
                  <a:pt x="f16" y="f17"/>
                  <a:pt x="f18" y="f19"/>
                  <a:pt x="f12" y="f19"/>
                </a:cubicBezTo>
                <a:lnTo>
                  <a:pt x="f11" y="f19"/>
                </a:lnTo>
                <a:lnTo>
                  <a:pt x="f11" y="f15"/>
                </a:lnTo>
                <a:close/>
              </a:path>
            </a:pathLst>
          </a:custGeom>
          <a:blipFill>
            <a:blip r:embed="rId3" r:link="rId4" cstate="print">
              <a:alphaModFix/>
            </a:blip>
            <a:tile/>
          </a:blipFill>
          <a:ln w="12600">
            <a:solidFill>
              <a:srgbClr val="EEECE1"/>
            </a:solidFill>
            <a:prstDash val="solid"/>
            <a:miter/>
          </a:ln>
        </p:spPr>
        <p:txBody>
          <a:bodyPr wrap="none" lIns="91242" tIns="45624" rIns="91242" bIns="45624" anchor="ctr" compatLnSpc="0"/>
          <a:lstStyle/>
          <a:p>
            <a:pPr>
              <a:defRPr sz="1800" b="0" i="0" u="none" strike="noStrike" kern="0" cap="none" spc="0" baseline="0">
                <a:solidFill>
                  <a:srgbClr val="000000"/>
                </a:solidFill>
                <a:uFillTx/>
              </a:defRPr>
            </a:pPr>
            <a:endParaRPr lang="it-IT" kern="0" dirty="0">
              <a:solidFill>
                <a:srgbClr val="000000"/>
              </a:solidFill>
              <a:latin typeface="Arial" pitchFamily="18"/>
              <a:ea typeface="Microsoft YaHei" pitchFamily="2"/>
              <a:cs typeface="Mangal" pitchFamily="2"/>
            </a:endParaRPr>
          </a:p>
        </p:txBody>
      </p:sp>
      <p:pic>
        <p:nvPicPr>
          <p:cNvPr id="5736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6267450"/>
            <a:ext cx="10429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3" name="Titolo 10"/>
          <p:cNvSpPr>
            <a:spLocks noGrp="1"/>
          </p:cNvSpPr>
          <p:nvPr>
            <p:ph type="title"/>
          </p:nvPr>
        </p:nvSpPr>
        <p:spPr>
          <a:xfrm>
            <a:off x="406400" y="333375"/>
            <a:ext cx="7069138" cy="1123950"/>
          </a:xfrm>
        </p:spPr>
        <p:txBody>
          <a:bodyPr>
            <a:normAutofit fontScale="90000"/>
          </a:bodyPr>
          <a:lstStyle/>
          <a:p>
            <a:r>
              <a:rPr lang="it-IT" altLang="en-US" sz="2800" b="1" dirty="0" smtClean="0">
                <a:solidFill>
                  <a:srgbClr val="001133"/>
                </a:solidFill>
                <a:latin typeface="Simplified Arabic Fixed" pitchFamily="49" charset="-78"/>
                <a:ea typeface="Microsoft YaHei" pitchFamily="34" charset="-122"/>
                <a:cs typeface="Simplified Arabic Fixed" pitchFamily="49" charset="-78"/>
              </a:rPr>
              <a:t>Fattori che influenzano l’engagement con i SSM e la </a:t>
            </a:r>
            <a:r>
              <a:rPr lang="it-IT" altLang="en-US" sz="2800" b="1" dirty="0" err="1" smtClean="0">
                <a:solidFill>
                  <a:srgbClr val="001133"/>
                </a:solidFill>
                <a:latin typeface="Simplified Arabic Fixed" pitchFamily="49" charset="-78"/>
                <a:ea typeface="Microsoft YaHei" pitchFamily="34" charset="-122"/>
                <a:cs typeface="Simplified Arabic Fixed" pitchFamily="49" charset="-78"/>
              </a:rPr>
              <a:t>Compliance</a:t>
            </a:r>
            <a:r>
              <a:rPr lang="it-IT" altLang="en-US" sz="2800" b="1" dirty="0" smtClean="0">
                <a:solidFill>
                  <a:srgbClr val="001133"/>
                </a:solidFill>
                <a:latin typeface="Simplified Arabic Fixed" pitchFamily="49" charset="-78"/>
                <a:ea typeface="Microsoft YaHei" pitchFamily="34" charset="-122"/>
                <a:cs typeface="Simplified Arabic Fixed" pitchFamily="49" charset="-78"/>
              </a:rPr>
              <a:t/>
            </a:r>
            <a:br>
              <a:rPr lang="it-IT" altLang="en-US" sz="2800" b="1" dirty="0" smtClean="0">
                <a:solidFill>
                  <a:srgbClr val="001133"/>
                </a:solidFill>
                <a:latin typeface="Simplified Arabic Fixed" pitchFamily="49" charset="-78"/>
                <a:ea typeface="Microsoft YaHei" pitchFamily="34" charset="-122"/>
                <a:cs typeface="Simplified Arabic Fixed" pitchFamily="49" charset="-78"/>
              </a:rPr>
            </a:br>
            <a:endParaRPr lang="it-IT" altLang="en-US" sz="2800" b="1" dirty="0" smtClean="0">
              <a:solidFill>
                <a:srgbClr val="001133"/>
              </a:solidFill>
              <a:latin typeface="Simplified Arabic Fixed" pitchFamily="49" charset="-78"/>
              <a:ea typeface="Microsoft YaHei" pitchFamily="34" charset="-122"/>
              <a:cs typeface="Simplified Arabic Fixed" pitchFamily="49" charset="-78"/>
            </a:endParaRPr>
          </a:p>
        </p:txBody>
      </p:sp>
      <p:sp>
        <p:nvSpPr>
          <p:cNvPr id="12" name="Text Box 7"/>
          <p:cNvSpPr txBox="1"/>
          <p:nvPr/>
        </p:nvSpPr>
        <p:spPr>
          <a:xfrm>
            <a:off x="3810000" y="3466922"/>
            <a:ext cx="4063932" cy="870814"/>
          </a:xfrm>
          <a:prstGeom prst="rect">
            <a:avLst/>
          </a:prstGeom>
          <a:gradFill>
            <a:gsLst>
              <a:gs pos="0">
                <a:srgbClr val="FF3300"/>
              </a:gs>
              <a:gs pos="100000">
                <a:srgbClr val="EEECE1"/>
              </a:gs>
            </a:gsLst>
            <a:path path="circle">
              <a:fillToRect l="50000" t="50000" r="50000" b="50000"/>
            </a:path>
          </a:gradFill>
          <a:ln>
            <a:noFill/>
          </a:ln>
          <a:effectLst>
            <a:outerShdw dist="107926" dir="2700000" algn="tl">
              <a:srgbClr val="EEECE1"/>
            </a:outerShdw>
          </a:effectLst>
        </p:spPr>
        <p:txBody>
          <a:bodyPr lIns="91242" tIns="45624" rIns="91242" bIns="45624" anchorCtr="1" compatLnSpc="0">
            <a:spAutoFit/>
          </a:bodyPr>
          <a:lstStyle/>
          <a:p>
            <a:pPr algn="ctr">
              <a:lnSpc>
                <a:spcPct val="120000"/>
              </a:lnSpc>
              <a:spcBef>
                <a:spcPts val="1270"/>
              </a:spcBef>
              <a:defRPr sz="1800" b="0" i="0" u="none" strike="noStrike" kern="0" cap="none" spc="0" baseline="0">
                <a:solidFill>
                  <a:srgbClr val="000000"/>
                </a:solidFill>
                <a:uFillTx/>
              </a:defRPr>
            </a:pPr>
            <a:r>
              <a:rPr lang="en-GB" sz="2200" b="1" kern="0" dirty="0" err="1" smtClean="0">
                <a:solidFill>
                  <a:srgbClr val="002060"/>
                </a:solidFill>
                <a:effectLst>
                  <a:outerShdw dist="38096" dir="2700000">
                    <a:srgbClr val="000000"/>
                  </a:outerShdw>
                </a:effectLst>
                <a:latin typeface="Times New Roman" pitchFamily="18"/>
                <a:ea typeface="Microsoft YaHei" pitchFamily="2"/>
                <a:cs typeface="Mangal" pitchFamily="2"/>
              </a:rPr>
              <a:t>Depressione</a:t>
            </a:r>
            <a:r>
              <a:rPr lang="en-GB" sz="2200" b="1" kern="0" dirty="0" smtClean="0">
                <a:solidFill>
                  <a:srgbClr val="002060"/>
                </a:solidFill>
                <a:effectLst>
                  <a:outerShdw dist="38096" dir="2700000">
                    <a:srgbClr val="000000"/>
                  </a:outerShdw>
                </a:effectLst>
                <a:latin typeface="Times New Roman" pitchFamily="18"/>
                <a:ea typeface="Microsoft YaHei" pitchFamily="2"/>
                <a:cs typeface="Mangal" pitchFamily="2"/>
              </a:rPr>
              <a:t>/</a:t>
            </a:r>
            <a:r>
              <a:rPr lang="en-GB" sz="2200" b="1" kern="0" dirty="0" err="1" smtClean="0">
                <a:solidFill>
                  <a:srgbClr val="002060"/>
                </a:solidFill>
                <a:effectLst>
                  <a:outerShdw dist="38096" dir="2700000">
                    <a:srgbClr val="000000"/>
                  </a:outerShdw>
                </a:effectLst>
                <a:latin typeface="Times New Roman" pitchFamily="18"/>
                <a:ea typeface="Microsoft YaHei" pitchFamily="2"/>
                <a:cs typeface="Mangal" pitchFamily="2"/>
              </a:rPr>
              <a:t>ideazione</a:t>
            </a:r>
            <a:r>
              <a:rPr lang="en-GB" sz="2200" b="1" kern="0" dirty="0" smtClean="0">
                <a:solidFill>
                  <a:srgbClr val="002060"/>
                </a:solidFill>
                <a:effectLst>
                  <a:outerShdw dist="38096" dir="2700000">
                    <a:srgbClr val="000000"/>
                  </a:outerShdw>
                </a:effectLst>
                <a:latin typeface="Times New Roman" pitchFamily="18"/>
                <a:ea typeface="Microsoft YaHei" pitchFamily="2"/>
                <a:cs typeface="Mangal" pitchFamily="2"/>
              </a:rPr>
              <a:t> </a:t>
            </a:r>
            <a:r>
              <a:rPr lang="en-GB" sz="2200" b="1" kern="0" dirty="0" err="1" smtClean="0">
                <a:solidFill>
                  <a:srgbClr val="002060"/>
                </a:solidFill>
                <a:effectLst>
                  <a:outerShdw dist="38096" dir="2700000">
                    <a:srgbClr val="000000"/>
                  </a:outerShdw>
                </a:effectLst>
                <a:latin typeface="Times New Roman" pitchFamily="18"/>
                <a:ea typeface="Microsoft YaHei" pitchFamily="2"/>
                <a:cs typeface="Mangal" pitchFamily="2"/>
              </a:rPr>
              <a:t>delirante</a:t>
            </a:r>
            <a:r>
              <a:rPr lang="en-GB" sz="2200" b="1" kern="0" dirty="0" smtClean="0">
                <a:solidFill>
                  <a:srgbClr val="002060"/>
                </a:solidFill>
                <a:effectLst>
                  <a:outerShdw dist="38096" dir="2700000">
                    <a:srgbClr val="000000"/>
                  </a:outerShdw>
                </a:effectLst>
                <a:latin typeface="Times New Roman" pitchFamily="18"/>
                <a:ea typeface="Microsoft YaHei" pitchFamily="2"/>
                <a:cs typeface="Mangal" pitchFamily="2"/>
              </a:rPr>
              <a:t> di “salute”</a:t>
            </a:r>
            <a:endParaRPr lang="en-GB" sz="2200" b="1" kern="0" dirty="0">
              <a:solidFill>
                <a:srgbClr val="002060"/>
              </a:solidFill>
              <a:effectLst>
                <a:outerShdw dist="38096" dir="2700000">
                  <a:srgbClr val="000000"/>
                </a:outerShdw>
              </a:effectLst>
              <a:latin typeface="Times New Roman" pitchFamily="18"/>
              <a:ea typeface="Microsoft YaHei" pitchFamily="2"/>
              <a:cs typeface="Mangal" pitchFamily="2"/>
            </a:endParaRPr>
          </a:p>
        </p:txBody>
      </p:sp>
    </p:spTree>
    <p:extLst>
      <p:ext uri="{BB962C8B-B14F-4D97-AF65-F5344CB8AC3E}">
        <p14:creationId xmlns:p14="http://schemas.microsoft.com/office/powerpoint/2010/main" val="2425801037"/>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762000" y="979449"/>
            <a:ext cx="7734300" cy="638175"/>
          </a:xfrm>
          <a:prstGeom prst="rect">
            <a:avLst/>
          </a:prstGeom>
          <a:noFill/>
          <a:ln>
            <a:noFill/>
          </a:ln>
          <a:effectLst>
            <a:prstShdw prst="shdw17" dist="17961" dir="2700000">
              <a:schemeClr val="accent1">
                <a:gamma/>
                <a:shade val="60000"/>
                <a:invGamma/>
              </a:schemeClr>
            </a:prstShdw>
          </a:effectLst>
          <a:extLst/>
        </p:spPr>
      </p:pic>
      <p:sp>
        <p:nvSpPr>
          <p:cNvPr id="37891" name="Rettangolo 2"/>
          <p:cNvSpPr>
            <a:spLocks noChangeArrowheads="1"/>
          </p:cNvSpPr>
          <p:nvPr/>
        </p:nvSpPr>
        <p:spPr bwMode="auto">
          <a:xfrm>
            <a:off x="215900" y="203275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Bradley Hand ITC" pitchFamily="66" charset="0"/>
              </a:rPr>
              <a:t>A</a:t>
            </a:r>
            <a:r>
              <a:rPr lang="en-US" altLang="en-US" sz="1800" dirty="0" smtClean="0">
                <a:latin typeface="Bradley Hand ITC" pitchFamily="66" charset="0"/>
              </a:rPr>
              <a:t>ssociation </a:t>
            </a:r>
            <a:r>
              <a:rPr lang="en-US" altLang="en-US" sz="1800" dirty="0">
                <a:latin typeface="Bradley Hand ITC" pitchFamily="66" charset="0"/>
              </a:rPr>
              <a:t>between self-stigma and adherence to treatment and discontinuation of medication </a:t>
            </a:r>
            <a:endParaRPr lang="it-IT" altLang="en-US" sz="1800" dirty="0">
              <a:latin typeface="Bradley Hand ITC" pitchFamily="66" charset="0"/>
            </a:endParaRPr>
          </a:p>
        </p:txBody>
      </p:sp>
      <p:sp>
        <p:nvSpPr>
          <p:cNvPr id="37892" name="Rettangolo 3"/>
          <p:cNvSpPr>
            <a:spLocks noChangeArrowheads="1"/>
          </p:cNvSpPr>
          <p:nvPr/>
        </p:nvSpPr>
        <p:spPr bwMode="auto">
          <a:xfrm>
            <a:off x="2667000" y="2863017"/>
            <a:ext cx="6318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Bradley Hand ITC" pitchFamily="66" charset="0"/>
              </a:rPr>
              <a:t>There is a significant correlation between self-stigma and adherence to treatment. </a:t>
            </a:r>
            <a:r>
              <a:rPr lang="en-US" altLang="en-US" sz="2000" b="1" dirty="0">
                <a:solidFill>
                  <a:srgbClr val="C00000"/>
                </a:solidFill>
                <a:latin typeface="Bradley Hand ITC" pitchFamily="66" charset="0"/>
              </a:rPr>
              <a:t>High levels of self-stigma are associated with discontinuation of medications </a:t>
            </a:r>
            <a:r>
              <a:rPr lang="en-US" altLang="en-US" sz="2000" b="1" dirty="0">
                <a:latin typeface="Bradley Hand ITC" pitchFamily="66" charset="0"/>
              </a:rPr>
              <a:t>without a psychiatrist's recommendation. </a:t>
            </a:r>
            <a:endParaRPr lang="it-IT" altLang="en-US" sz="2000" b="1" dirty="0">
              <a:latin typeface="Bradley Hand ITC" pitchFamily="66" charset="0"/>
            </a:endParaRPr>
          </a:p>
        </p:txBody>
      </p:sp>
      <p:sp>
        <p:nvSpPr>
          <p:cNvPr id="37893" name="AutoShape 4" descr="Risultati immagini per stigma"/>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en-US" sz="1800">
              <a:latin typeface="Arial" pitchFamily="34" charset="0"/>
            </a:endParaRPr>
          </a:p>
        </p:txBody>
      </p:sp>
      <p:sp>
        <p:nvSpPr>
          <p:cNvPr id="37894" name="AutoShape 6" descr="Risultati immagini per stigma"/>
          <p:cNvSpPr>
            <a:spLocks noChangeAspect="1" noChangeArrowheads="1"/>
          </p:cNvSpPr>
          <p:nvPr/>
        </p:nvSpPr>
        <p:spPr bwMode="auto">
          <a:xfrm>
            <a:off x="215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en-US" sz="1800">
              <a:latin typeface="Arial" pitchFamily="34" charset="0"/>
            </a:endParaRPr>
          </a:p>
        </p:txBody>
      </p:sp>
      <p:pic>
        <p:nvPicPr>
          <p:cNvPr id="37895" name="Picture 8" descr="http://www.healthyplace.com/images/stories/other-info/62-stigma-discrimintation-healthyplac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037" y="4114800"/>
            <a:ext cx="51292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olo 4"/>
          <p:cNvSpPr>
            <a:spLocks noGrp="1"/>
          </p:cNvSpPr>
          <p:nvPr>
            <p:ph type="title"/>
          </p:nvPr>
        </p:nvSpPr>
        <p:spPr>
          <a:xfrm>
            <a:off x="457200" y="0"/>
            <a:ext cx="8229600" cy="1143000"/>
          </a:xfrm>
        </p:spPr>
        <p:txBody>
          <a:bodyPr/>
          <a:lstStyle/>
          <a:p>
            <a:pPr>
              <a:defRPr/>
            </a:pPr>
            <a:r>
              <a:rPr lang="it-IT" sz="3200" b="1" dirty="0" smtClean="0">
                <a:solidFill>
                  <a:srgbClr val="C00000"/>
                </a:solidFill>
                <a:cs typeface="Simplified Arabic Fixed" pitchFamily="49" charset="-78"/>
              </a:rPr>
              <a:t>Self-stigma and Adherence</a:t>
            </a:r>
            <a:endParaRPr lang="it-IT" sz="3200" b="1" dirty="0">
              <a:solidFill>
                <a:srgbClr val="C00000"/>
              </a:solidFill>
              <a:cs typeface="Simplified Arabic Fixed" pitchFamily="49" charset="-78"/>
            </a:endParaRPr>
          </a:p>
        </p:txBody>
      </p:sp>
    </p:spTree>
    <p:extLst>
      <p:ext uri="{BB962C8B-B14F-4D97-AF65-F5344CB8AC3E}">
        <p14:creationId xmlns:p14="http://schemas.microsoft.com/office/powerpoint/2010/main" val="1981576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1359535" y="1117822"/>
            <a:ext cx="7448550" cy="619125"/>
          </a:xfrm>
          <a:prstGeom prst="rect">
            <a:avLst/>
          </a:prstGeom>
          <a:noFill/>
          <a:ln>
            <a:noFill/>
          </a:ln>
          <a:effectLst>
            <a:prstShdw prst="shdw17" dist="17961" dir="2700000">
              <a:schemeClr val="accent1">
                <a:gamma/>
                <a:shade val="60000"/>
                <a:invGamma/>
              </a:schemeClr>
            </a:prstShdw>
          </a:effectLst>
          <a:extLst/>
        </p:spPr>
      </p:pic>
      <p:sp>
        <p:nvSpPr>
          <p:cNvPr id="38915" name="Rettangolo 2"/>
          <p:cNvSpPr>
            <a:spLocks noChangeArrowheads="1"/>
          </p:cNvSpPr>
          <p:nvPr/>
        </p:nvSpPr>
        <p:spPr bwMode="auto">
          <a:xfrm>
            <a:off x="381000" y="2042017"/>
            <a:ext cx="5973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17375E"/>
                </a:solidFill>
                <a:latin typeface=".VnCourier New" pitchFamily="49"/>
              </a:rPr>
              <a:t>109 patients with schizophrenia diagnosed </a:t>
            </a:r>
            <a:endParaRPr lang="it-IT" altLang="en-US" sz="1800" b="1" dirty="0">
              <a:solidFill>
                <a:srgbClr val="17375E"/>
              </a:solidFill>
              <a:latin typeface=".VnCourier New" pitchFamily="49"/>
            </a:endParaRPr>
          </a:p>
        </p:txBody>
      </p:sp>
      <p:sp>
        <p:nvSpPr>
          <p:cNvPr id="38916" name="Rettangolo 3"/>
          <p:cNvSpPr>
            <a:spLocks noChangeArrowheads="1"/>
          </p:cNvSpPr>
          <p:nvPr/>
        </p:nvSpPr>
        <p:spPr bwMode="auto">
          <a:xfrm>
            <a:off x="381000" y="2497932"/>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C00000"/>
                </a:solidFill>
                <a:latin typeface=".VnCourier New" pitchFamily="49"/>
              </a:rPr>
              <a:t>68.8% were non-adherent </a:t>
            </a:r>
            <a:r>
              <a:rPr lang="en-US" altLang="en-US" sz="1800" dirty="0">
                <a:solidFill>
                  <a:srgbClr val="17375E"/>
                </a:solidFill>
                <a:latin typeface=".VnCourier New" pitchFamily="49"/>
              </a:rPr>
              <a:t>to their antipsychotic medication. </a:t>
            </a:r>
          </a:p>
          <a:p>
            <a:pPr eaLnBrk="1" hangingPunct="1">
              <a:spcBef>
                <a:spcPct val="0"/>
              </a:spcBef>
              <a:buFontTx/>
              <a:buNone/>
            </a:pPr>
            <a:r>
              <a:rPr lang="en-US" altLang="en-US" sz="1800" dirty="0">
                <a:solidFill>
                  <a:srgbClr val="17375E"/>
                </a:solidFill>
                <a:latin typeface=".VnCourier New" pitchFamily="49"/>
              </a:rPr>
              <a:t>Adherent patients (31.2%) had significantly higher mean scores for the total, verbal and performance IQ.</a:t>
            </a:r>
            <a:endParaRPr lang="it-IT" altLang="en-US" sz="1800" dirty="0">
              <a:solidFill>
                <a:srgbClr val="17375E"/>
              </a:solidFill>
              <a:latin typeface=".VnCourier New" pitchFamily="49"/>
            </a:endParaRPr>
          </a:p>
        </p:txBody>
      </p:sp>
      <p:sp>
        <p:nvSpPr>
          <p:cNvPr id="38917" name="Rettangolo 4"/>
          <p:cNvSpPr>
            <a:spLocks noChangeArrowheads="1"/>
          </p:cNvSpPr>
          <p:nvPr/>
        </p:nvSpPr>
        <p:spPr bwMode="auto">
          <a:xfrm>
            <a:off x="2057400" y="4724400"/>
            <a:ext cx="6626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C00000"/>
                </a:solidFill>
                <a:latin typeface="Bradley Hand ITC" pitchFamily="66" charset="0"/>
              </a:rPr>
              <a:t>…Cognitive deficits, especially verbal memory and executive functions were the strongest patients' related factors associated with non adherence to medication. Psychiatrists ought to consider possible cognitive factors influencing adherence to enable offering proper interventions…</a:t>
            </a:r>
            <a:endParaRPr lang="it-IT" altLang="en-US" sz="1800" b="1" dirty="0">
              <a:solidFill>
                <a:srgbClr val="C00000"/>
              </a:solidFill>
              <a:latin typeface="Bradley Hand ITC" pitchFamily="66" charset="0"/>
            </a:endParaRPr>
          </a:p>
        </p:txBody>
      </p:sp>
      <p:sp>
        <p:nvSpPr>
          <p:cNvPr id="38918" name="Titolo 7"/>
          <p:cNvSpPr>
            <a:spLocks noGrp="1"/>
          </p:cNvSpPr>
          <p:nvPr>
            <p:ph type="title"/>
          </p:nvPr>
        </p:nvSpPr>
        <p:spPr>
          <a:xfrm>
            <a:off x="228600" y="326615"/>
            <a:ext cx="8229600" cy="492443"/>
          </a:xfrm>
        </p:spPr>
        <p:txBody>
          <a:bodyPr>
            <a:spAutoFit/>
          </a:bodyPr>
          <a:lstStyle/>
          <a:p>
            <a:pPr algn="l"/>
            <a:r>
              <a:rPr lang="en-US" altLang="en-US" sz="2600" b="1" dirty="0" smtClean="0">
                <a:solidFill>
                  <a:srgbClr val="C00000"/>
                </a:solidFill>
                <a:cs typeface="Simplified Arabic Fixed" pitchFamily="49" charset="-78"/>
              </a:rPr>
              <a:t>Medications non-adherence and COGNITION</a:t>
            </a:r>
            <a:endParaRPr lang="it-IT" altLang="en-US" sz="2600" b="1" dirty="0" smtClean="0">
              <a:solidFill>
                <a:srgbClr val="C00000"/>
              </a:solidFill>
              <a:cs typeface="Simplified Arabic Fixed" pitchFamily="49" charset="-78"/>
            </a:endParaRPr>
          </a:p>
        </p:txBody>
      </p:sp>
    </p:spTree>
    <p:extLst>
      <p:ext uri="{BB962C8B-B14F-4D97-AF65-F5344CB8AC3E}">
        <p14:creationId xmlns:p14="http://schemas.microsoft.com/office/powerpoint/2010/main" val="403075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76263" y="333375"/>
            <a:ext cx="79914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it-IT" altLang="en-US" sz="2400" b="1">
              <a:solidFill>
                <a:srgbClr val="984807"/>
              </a:solidFill>
              <a:latin typeface="Simplified Arabic Fixed" pitchFamily="49" charset="-78"/>
              <a:cs typeface="Simplified Arabic Fixed" pitchFamily="49" charset="-78"/>
            </a:endParaRPr>
          </a:p>
        </p:txBody>
      </p:sp>
      <p:sp>
        <p:nvSpPr>
          <p:cNvPr id="25603" name="Text Box 3"/>
          <p:cNvSpPr txBox="1">
            <a:spLocks noChangeArrowheads="1"/>
          </p:cNvSpPr>
          <p:nvPr/>
        </p:nvSpPr>
        <p:spPr bwMode="auto">
          <a:xfrm>
            <a:off x="1187450" y="6165850"/>
            <a:ext cx="7572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lgn="r">
              <a:spcBef>
                <a:spcPct val="0"/>
              </a:spcBef>
              <a:buFontTx/>
              <a:buNone/>
            </a:pPr>
            <a:r>
              <a:rPr lang="it-IT" altLang="en-US" sz="1600" i="1">
                <a:solidFill>
                  <a:srgbClr val="002060"/>
                </a:solidFill>
                <a:latin typeface="Baskerville Old Face" pitchFamily="18" charset="0"/>
                <a:ea typeface="MS PGothic" pitchFamily="34" charset="-128"/>
              </a:rPr>
              <a:t>Modificato da: Birchwood, et al. Br J Psychiatry 1988; 172(S 33):53-9</a:t>
            </a:r>
          </a:p>
          <a:p>
            <a:pPr lvl="2" algn="r">
              <a:spcBef>
                <a:spcPct val="0"/>
              </a:spcBef>
              <a:buFontTx/>
              <a:buNone/>
            </a:pPr>
            <a:r>
              <a:rPr lang="it-IT" altLang="en-US" sz="1600" i="1">
                <a:solidFill>
                  <a:srgbClr val="002060"/>
                </a:solidFill>
                <a:latin typeface="Baskerville Old Face" pitchFamily="18" charset="0"/>
                <a:ea typeface="MS PGothic" pitchFamily="34" charset="-128"/>
              </a:rPr>
              <a:t>Modificato da: Breier, et al. Am J Psychiatry 1994; 151:20-6</a:t>
            </a:r>
          </a:p>
        </p:txBody>
      </p:sp>
      <p:sp>
        <p:nvSpPr>
          <p:cNvPr id="25604" name="Freeform 140"/>
          <p:cNvSpPr>
            <a:spLocks/>
          </p:cNvSpPr>
          <p:nvPr/>
        </p:nvSpPr>
        <p:spPr bwMode="auto">
          <a:xfrm>
            <a:off x="3454400" y="2432050"/>
            <a:ext cx="1238250" cy="2278063"/>
          </a:xfrm>
          <a:custGeom>
            <a:avLst/>
            <a:gdLst>
              <a:gd name="T0" fmla="*/ 2147483647 w 780"/>
              <a:gd name="T1" fmla="*/ 0 h 1435"/>
              <a:gd name="T2" fmla="*/ 2147483647 w 780"/>
              <a:gd name="T3" fmla="*/ 2147483647 h 1435"/>
              <a:gd name="T4" fmla="*/ 2147483647 w 780"/>
              <a:gd name="T5" fmla="*/ 2147483647 h 1435"/>
              <a:gd name="T6" fmla="*/ 2147483647 w 780"/>
              <a:gd name="T7" fmla="*/ 2147483647 h 1435"/>
              <a:gd name="T8" fmla="*/ 2147483647 w 780"/>
              <a:gd name="T9" fmla="*/ 2147483647 h 1435"/>
              <a:gd name="T10" fmla="*/ 2147483647 w 780"/>
              <a:gd name="T11" fmla="*/ 2147483647 h 1435"/>
              <a:gd name="T12" fmla="*/ 2147483647 w 780"/>
              <a:gd name="T13" fmla="*/ 2147483647 h 1435"/>
              <a:gd name="T14" fmla="*/ 0 w 780"/>
              <a:gd name="T15" fmla="*/ 2147483647 h 1435"/>
              <a:gd name="T16" fmla="*/ 2147483647 w 780"/>
              <a:gd name="T17" fmla="*/ 0 h 1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0"/>
              <a:gd name="T28" fmla="*/ 0 h 1435"/>
              <a:gd name="T29" fmla="*/ 780 w 780"/>
              <a:gd name="T30" fmla="*/ 1435 h 1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0" h="1435">
                <a:moveTo>
                  <a:pt x="5" y="0"/>
                </a:moveTo>
                <a:lnTo>
                  <a:pt x="165" y="500"/>
                </a:lnTo>
                <a:lnTo>
                  <a:pt x="420" y="280"/>
                </a:lnTo>
                <a:lnTo>
                  <a:pt x="505" y="730"/>
                </a:lnTo>
                <a:lnTo>
                  <a:pt x="675" y="495"/>
                </a:lnTo>
                <a:lnTo>
                  <a:pt x="780" y="870"/>
                </a:lnTo>
                <a:lnTo>
                  <a:pt x="780" y="1435"/>
                </a:lnTo>
                <a:lnTo>
                  <a:pt x="0" y="1435"/>
                </a:lnTo>
                <a:lnTo>
                  <a:pt x="5" y="0"/>
                </a:lnTo>
                <a:close/>
              </a:path>
            </a:pathLst>
          </a:custGeom>
          <a:solidFill>
            <a:srgbClr val="CD0921">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05" name="Line 7"/>
          <p:cNvSpPr>
            <a:spLocks noChangeShapeType="1"/>
          </p:cNvSpPr>
          <p:nvPr/>
        </p:nvSpPr>
        <p:spPr bwMode="auto">
          <a:xfrm>
            <a:off x="2217738" y="219075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8"/>
          <p:cNvSpPr>
            <a:spLocks noChangeShapeType="1"/>
          </p:cNvSpPr>
          <p:nvPr/>
        </p:nvSpPr>
        <p:spPr bwMode="auto">
          <a:xfrm flipH="1">
            <a:off x="2166938" y="4718050"/>
            <a:ext cx="52054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7" name="Line 9"/>
          <p:cNvSpPr>
            <a:spLocks noChangeShapeType="1"/>
          </p:cNvSpPr>
          <p:nvPr/>
        </p:nvSpPr>
        <p:spPr bwMode="auto">
          <a:xfrm>
            <a:off x="2166938" y="219075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8" name="Text Box 10"/>
          <p:cNvSpPr txBox="1">
            <a:spLocks noChangeArrowheads="1"/>
          </p:cNvSpPr>
          <p:nvPr/>
        </p:nvSpPr>
        <p:spPr bwMode="auto">
          <a:xfrm>
            <a:off x="1871663" y="211772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100</a:t>
            </a:r>
          </a:p>
        </p:txBody>
      </p:sp>
      <p:sp>
        <p:nvSpPr>
          <p:cNvPr id="25609" name="Line 11"/>
          <p:cNvSpPr>
            <a:spLocks noChangeShapeType="1"/>
          </p:cNvSpPr>
          <p:nvPr/>
        </p:nvSpPr>
        <p:spPr bwMode="auto">
          <a:xfrm>
            <a:off x="2166938" y="2447925"/>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0" name="Text Box 12"/>
          <p:cNvSpPr txBox="1">
            <a:spLocks noChangeArrowheads="1"/>
          </p:cNvSpPr>
          <p:nvPr/>
        </p:nvSpPr>
        <p:spPr bwMode="auto">
          <a:xfrm>
            <a:off x="1871663" y="23749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90</a:t>
            </a:r>
          </a:p>
        </p:txBody>
      </p:sp>
      <p:sp>
        <p:nvSpPr>
          <p:cNvPr id="25611" name="Line 13"/>
          <p:cNvSpPr>
            <a:spLocks noChangeShapeType="1"/>
          </p:cNvSpPr>
          <p:nvPr/>
        </p:nvSpPr>
        <p:spPr bwMode="auto">
          <a:xfrm>
            <a:off x="2166938" y="2695575"/>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2" name="Text Box 14"/>
          <p:cNvSpPr txBox="1">
            <a:spLocks noChangeArrowheads="1"/>
          </p:cNvSpPr>
          <p:nvPr/>
        </p:nvSpPr>
        <p:spPr bwMode="auto">
          <a:xfrm>
            <a:off x="1871663" y="262255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80</a:t>
            </a:r>
          </a:p>
        </p:txBody>
      </p:sp>
      <p:sp>
        <p:nvSpPr>
          <p:cNvPr id="25613" name="Line 15"/>
          <p:cNvSpPr>
            <a:spLocks noChangeShapeType="1"/>
          </p:cNvSpPr>
          <p:nvPr/>
        </p:nvSpPr>
        <p:spPr bwMode="auto">
          <a:xfrm>
            <a:off x="2166938" y="295275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Text Box 16"/>
          <p:cNvSpPr txBox="1">
            <a:spLocks noChangeArrowheads="1"/>
          </p:cNvSpPr>
          <p:nvPr/>
        </p:nvSpPr>
        <p:spPr bwMode="auto">
          <a:xfrm>
            <a:off x="1871663" y="287972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70</a:t>
            </a:r>
          </a:p>
        </p:txBody>
      </p:sp>
      <p:sp>
        <p:nvSpPr>
          <p:cNvPr id="25615" name="Line 17"/>
          <p:cNvSpPr>
            <a:spLocks noChangeShapeType="1"/>
          </p:cNvSpPr>
          <p:nvPr/>
        </p:nvSpPr>
        <p:spPr bwMode="auto">
          <a:xfrm>
            <a:off x="2166938" y="3203575"/>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Text Box 18"/>
          <p:cNvSpPr txBox="1">
            <a:spLocks noChangeArrowheads="1"/>
          </p:cNvSpPr>
          <p:nvPr/>
        </p:nvSpPr>
        <p:spPr bwMode="auto">
          <a:xfrm>
            <a:off x="1871663" y="313055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60</a:t>
            </a:r>
          </a:p>
        </p:txBody>
      </p:sp>
      <p:sp>
        <p:nvSpPr>
          <p:cNvPr id="25617" name="Line 19"/>
          <p:cNvSpPr>
            <a:spLocks noChangeShapeType="1"/>
          </p:cNvSpPr>
          <p:nvPr/>
        </p:nvSpPr>
        <p:spPr bwMode="auto">
          <a:xfrm>
            <a:off x="2166938" y="346075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Text Box 20"/>
          <p:cNvSpPr txBox="1">
            <a:spLocks noChangeArrowheads="1"/>
          </p:cNvSpPr>
          <p:nvPr/>
        </p:nvSpPr>
        <p:spPr bwMode="auto">
          <a:xfrm>
            <a:off x="1871663" y="338772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50</a:t>
            </a:r>
          </a:p>
        </p:txBody>
      </p:sp>
      <p:sp>
        <p:nvSpPr>
          <p:cNvPr id="25619" name="Line 21"/>
          <p:cNvSpPr>
            <a:spLocks noChangeShapeType="1"/>
          </p:cNvSpPr>
          <p:nvPr/>
        </p:nvSpPr>
        <p:spPr bwMode="auto">
          <a:xfrm>
            <a:off x="2166938" y="370840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Text Box 22"/>
          <p:cNvSpPr txBox="1">
            <a:spLocks noChangeArrowheads="1"/>
          </p:cNvSpPr>
          <p:nvPr/>
        </p:nvSpPr>
        <p:spPr bwMode="auto">
          <a:xfrm>
            <a:off x="1871663" y="363537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40</a:t>
            </a:r>
          </a:p>
        </p:txBody>
      </p:sp>
      <p:sp>
        <p:nvSpPr>
          <p:cNvPr id="25621" name="Line 23"/>
          <p:cNvSpPr>
            <a:spLocks noChangeShapeType="1"/>
          </p:cNvSpPr>
          <p:nvPr/>
        </p:nvSpPr>
        <p:spPr bwMode="auto">
          <a:xfrm>
            <a:off x="2166938" y="3965575"/>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Text Box 24"/>
          <p:cNvSpPr txBox="1">
            <a:spLocks noChangeArrowheads="1"/>
          </p:cNvSpPr>
          <p:nvPr/>
        </p:nvSpPr>
        <p:spPr bwMode="auto">
          <a:xfrm>
            <a:off x="1871663" y="389255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30</a:t>
            </a:r>
          </a:p>
        </p:txBody>
      </p:sp>
      <p:sp>
        <p:nvSpPr>
          <p:cNvPr id="25623" name="Line 25"/>
          <p:cNvSpPr>
            <a:spLocks noChangeShapeType="1"/>
          </p:cNvSpPr>
          <p:nvPr/>
        </p:nvSpPr>
        <p:spPr bwMode="auto">
          <a:xfrm>
            <a:off x="2166938" y="421640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4" name="Text Box 26"/>
          <p:cNvSpPr txBox="1">
            <a:spLocks noChangeArrowheads="1"/>
          </p:cNvSpPr>
          <p:nvPr/>
        </p:nvSpPr>
        <p:spPr bwMode="auto">
          <a:xfrm>
            <a:off x="1871663" y="414337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20</a:t>
            </a:r>
          </a:p>
        </p:txBody>
      </p:sp>
      <p:sp>
        <p:nvSpPr>
          <p:cNvPr id="25625" name="Line 27"/>
          <p:cNvSpPr>
            <a:spLocks noChangeShapeType="1"/>
          </p:cNvSpPr>
          <p:nvPr/>
        </p:nvSpPr>
        <p:spPr bwMode="auto">
          <a:xfrm>
            <a:off x="2166938" y="446405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6" name="Text Box 28"/>
          <p:cNvSpPr txBox="1">
            <a:spLocks noChangeArrowheads="1"/>
          </p:cNvSpPr>
          <p:nvPr/>
        </p:nvSpPr>
        <p:spPr bwMode="auto">
          <a:xfrm>
            <a:off x="1871663" y="439102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10</a:t>
            </a:r>
          </a:p>
        </p:txBody>
      </p:sp>
      <p:sp>
        <p:nvSpPr>
          <p:cNvPr id="25627" name="Text Box 29"/>
          <p:cNvSpPr txBox="1">
            <a:spLocks noChangeArrowheads="1"/>
          </p:cNvSpPr>
          <p:nvPr/>
        </p:nvSpPr>
        <p:spPr bwMode="auto">
          <a:xfrm>
            <a:off x="1871663" y="4645025"/>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pPr>
            <a:r>
              <a:rPr lang="it-IT" altLang="en-US" sz="1000" b="1">
                <a:solidFill>
                  <a:srgbClr val="002060"/>
                </a:solidFill>
                <a:latin typeface="Arial" pitchFamily="34" charset="0"/>
                <a:ea typeface="MS PGothic" pitchFamily="34" charset="-128"/>
              </a:rPr>
              <a:t>0</a:t>
            </a:r>
          </a:p>
        </p:txBody>
      </p:sp>
      <p:sp>
        <p:nvSpPr>
          <p:cNvPr id="25628" name="Text Box 30"/>
          <p:cNvSpPr txBox="1">
            <a:spLocks noChangeArrowheads="1"/>
          </p:cNvSpPr>
          <p:nvPr/>
        </p:nvSpPr>
        <p:spPr bwMode="auto">
          <a:xfrm>
            <a:off x="2081213"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20</a:t>
            </a:r>
          </a:p>
        </p:txBody>
      </p:sp>
      <p:sp>
        <p:nvSpPr>
          <p:cNvPr id="25629" name="Line 31"/>
          <p:cNvSpPr>
            <a:spLocks noChangeShapeType="1"/>
          </p:cNvSpPr>
          <p:nvPr/>
        </p:nvSpPr>
        <p:spPr bwMode="auto">
          <a:xfrm>
            <a:off x="2454275"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0" name="Text Box 32"/>
          <p:cNvSpPr txBox="1">
            <a:spLocks noChangeArrowheads="1"/>
          </p:cNvSpPr>
          <p:nvPr/>
        </p:nvSpPr>
        <p:spPr bwMode="auto">
          <a:xfrm>
            <a:off x="2324100"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21</a:t>
            </a:r>
          </a:p>
        </p:txBody>
      </p:sp>
      <p:sp>
        <p:nvSpPr>
          <p:cNvPr id="25631" name="Line 33"/>
          <p:cNvSpPr>
            <a:spLocks noChangeShapeType="1"/>
          </p:cNvSpPr>
          <p:nvPr/>
        </p:nvSpPr>
        <p:spPr bwMode="auto">
          <a:xfrm>
            <a:off x="323056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2" name="Text Box 34"/>
          <p:cNvSpPr txBox="1">
            <a:spLocks noChangeArrowheads="1"/>
          </p:cNvSpPr>
          <p:nvPr/>
        </p:nvSpPr>
        <p:spPr bwMode="auto">
          <a:xfrm>
            <a:off x="310038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24</a:t>
            </a:r>
          </a:p>
        </p:txBody>
      </p:sp>
      <p:sp>
        <p:nvSpPr>
          <p:cNvPr id="25633" name="Line 35"/>
          <p:cNvSpPr>
            <a:spLocks noChangeShapeType="1"/>
          </p:cNvSpPr>
          <p:nvPr/>
        </p:nvSpPr>
        <p:spPr bwMode="auto">
          <a:xfrm>
            <a:off x="3502025"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4" name="Text Box 36"/>
          <p:cNvSpPr txBox="1">
            <a:spLocks noChangeArrowheads="1"/>
          </p:cNvSpPr>
          <p:nvPr/>
        </p:nvSpPr>
        <p:spPr bwMode="auto">
          <a:xfrm>
            <a:off x="3371850"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25</a:t>
            </a:r>
          </a:p>
        </p:txBody>
      </p:sp>
      <p:sp>
        <p:nvSpPr>
          <p:cNvPr id="25635" name="Line 37"/>
          <p:cNvSpPr>
            <a:spLocks noChangeShapeType="1"/>
          </p:cNvSpPr>
          <p:nvPr/>
        </p:nvSpPr>
        <p:spPr bwMode="auto">
          <a:xfrm>
            <a:off x="4270375"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6" name="Text Box 38"/>
          <p:cNvSpPr txBox="1">
            <a:spLocks noChangeArrowheads="1"/>
          </p:cNvSpPr>
          <p:nvPr/>
        </p:nvSpPr>
        <p:spPr bwMode="auto">
          <a:xfrm>
            <a:off x="4140200"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28</a:t>
            </a:r>
          </a:p>
        </p:txBody>
      </p:sp>
      <p:sp>
        <p:nvSpPr>
          <p:cNvPr id="25637" name="Line 39"/>
          <p:cNvSpPr>
            <a:spLocks noChangeShapeType="1"/>
          </p:cNvSpPr>
          <p:nvPr/>
        </p:nvSpPr>
        <p:spPr bwMode="auto">
          <a:xfrm>
            <a:off x="454501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8" name="Text Box 40"/>
          <p:cNvSpPr txBox="1">
            <a:spLocks noChangeArrowheads="1"/>
          </p:cNvSpPr>
          <p:nvPr/>
        </p:nvSpPr>
        <p:spPr bwMode="auto">
          <a:xfrm>
            <a:off x="441483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29</a:t>
            </a:r>
          </a:p>
        </p:txBody>
      </p:sp>
      <p:sp>
        <p:nvSpPr>
          <p:cNvPr id="25639" name="Line 41"/>
          <p:cNvSpPr>
            <a:spLocks noChangeShapeType="1"/>
          </p:cNvSpPr>
          <p:nvPr/>
        </p:nvSpPr>
        <p:spPr bwMode="auto">
          <a:xfrm>
            <a:off x="504666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0" name="Text Box 42"/>
          <p:cNvSpPr txBox="1">
            <a:spLocks noChangeArrowheads="1"/>
          </p:cNvSpPr>
          <p:nvPr/>
        </p:nvSpPr>
        <p:spPr bwMode="auto">
          <a:xfrm>
            <a:off x="491648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31</a:t>
            </a:r>
          </a:p>
        </p:txBody>
      </p:sp>
      <p:sp>
        <p:nvSpPr>
          <p:cNvPr id="25641" name="Line 43"/>
          <p:cNvSpPr>
            <a:spLocks noChangeShapeType="1"/>
          </p:cNvSpPr>
          <p:nvPr/>
        </p:nvSpPr>
        <p:spPr bwMode="auto">
          <a:xfrm>
            <a:off x="556736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2" name="Text Box 44"/>
          <p:cNvSpPr txBox="1">
            <a:spLocks noChangeArrowheads="1"/>
          </p:cNvSpPr>
          <p:nvPr/>
        </p:nvSpPr>
        <p:spPr bwMode="auto">
          <a:xfrm>
            <a:off x="543718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33</a:t>
            </a:r>
          </a:p>
        </p:txBody>
      </p:sp>
      <p:sp>
        <p:nvSpPr>
          <p:cNvPr id="25643" name="Line 45"/>
          <p:cNvSpPr>
            <a:spLocks noChangeShapeType="1"/>
          </p:cNvSpPr>
          <p:nvPr/>
        </p:nvSpPr>
        <p:spPr bwMode="auto">
          <a:xfrm>
            <a:off x="6084888"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Text Box 46"/>
          <p:cNvSpPr txBox="1">
            <a:spLocks noChangeArrowheads="1"/>
          </p:cNvSpPr>
          <p:nvPr/>
        </p:nvSpPr>
        <p:spPr bwMode="auto">
          <a:xfrm>
            <a:off x="5954713"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35</a:t>
            </a:r>
          </a:p>
        </p:txBody>
      </p:sp>
      <p:sp>
        <p:nvSpPr>
          <p:cNvPr id="25645" name="Line 47"/>
          <p:cNvSpPr>
            <a:spLocks noChangeShapeType="1"/>
          </p:cNvSpPr>
          <p:nvPr/>
        </p:nvSpPr>
        <p:spPr bwMode="auto">
          <a:xfrm>
            <a:off x="6343650"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6" name="Text Box 48"/>
          <p:cNvSpPr txBox="1">
            <a:spLocks noChangeArrowheads="1"/>
          </p:cNvSpPr>
          <p:nvPr/>
        </p:nvSpPr>
        <p:spPr bwMode="auto">
          <a:xfrm>
            <a:off x="6213475"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36</a:t>
            </a:r>
          </a:p>
        </p:txBody>
      </p:sp>
      <p:sp>
        <p:nvSpPr>
          <p:cNvPr id="25647" name="Line 49"/>
          <p:cNvSpPr>
            <a:spLocks noChangeShapeType="1"/>
          </p:cNvSpPr>
          <p:nvPr/>
        </p:nvSpPr>
        <p:spPr bwMode="auto">
          <a:xfrm>
            <a:off x="660241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8" name="Text Box 50"/>
          <p:cNvSpPr txBox="1">
            <a:spLocks noChangeArrowheads="1"/>
          </p:cNvSpPr>
          <p:nvPr/>
        </p:nvSpPr>
        <p:spPr bwMode="auto">
          <a:xfrm>
            <a:off x="647223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37</a:t>
            </a:r>
          </a:p>
        </p:txBody>
      </p:sp>
      <p:sp>
        <p:nvSpPr>
          <p:cNvPr id="25649" name="Line 51"/>
          <p:cNvSpPr>
            <a:spLocks noChangeShapeType="1"/>
          </p:cNvSpPr>
          <p:nvPr/>
        </p:nvSpPr>
        <p:spPr bwMode="auto">
          <a:xfrm>
            <a:off x="7373938"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0" name="Text Box 52"/>
          <p:cNvSpPr txBox="1">
            <a:spLocks noChangeArrowheads="1"/>
          </p:cNvSpPr>
          <p:nvPr/>
        </p:nvSpPr>
        <p:spPr bwMode="auto">
          <a:xfrm>
            <a:off x="7243763"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40</a:t>
            </a:r>
          </a:p>
        </p:txBody>
      </p:sp>
      <p:sp>
        <p:nvSpPr>
          <p:cNvPr id="25651" name="Text Box 53"/>
          <p:cNvSpPr txBox="1">
            <a:spLocks noChangeArrowheads="1"/>
          </p:cNvSpPr>
          <p:nvPr/>
        </p:nvSpPr>
        <p:spPr bwMode="auto">
          <a:xfrm>
            <a:off x="2173288" y="4976813"/>
            <a:ext cx="5135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lgn="ctr">
              <a:spcBef>
                <a:spcPct val="0"/>
              </a:spcBef>
              <a:buFontTx/>
              <a:buNone/>
            </a:pPr>
            <a:r>
              <a:rPr lang="it-IT" altLang="en-US" sz="1200" b="1">
                <a:solidFill>
                  <a:srgbClr val="002060"/>
                </a:solidFill>
                <a:latin typeface="Arial" pitchFamily="34" charset="0"/>
                <a:ea typeface="MS PGothic" pitchFamily="34" charset="-128"/>
              </a:rPr>
              <a:t>Età (anni)</a:t>
            </a:r>
          </a:p>
        </p:txBody>
      </p:sp>
      <p:sp>
        <p:nvSpPr>
          <p:cNvPr id="25652" name="Line 96"/>
          <p:cNvSpPr>
            <a:spLocks noChangeShapeType="1"/>
          </p:cNvSpPr>
          <p:nvPr/>
        </p:nvSpPr>
        <p:spPr bwMode="auto">
          <a:xfrm>
            <a:off x="2724150"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3" name="Text Box 97"/>
          <p:cNvSpPr txBox="1">
            <a:spLocks noChangeArrowheads="1"/>
          </p:cNvSpPr>
          <p:nvPr/>
        </p:nvSpPr>
        <p:spPr bwMode="auto">
          <a:xfrm>
            <a:off x="2593975"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22</a:t>
            </a:r>
          </a:p>
        </p:txBody>
      </p:sp>
      <p:sp>
        <p:nvSpPr>
          <p:cNvPr id="25654" name="Line 98"/>
          <p:cNvSpPr>
            <a:spLocks noChangeShapeType="1"/>
          </p:cNvSpPr>
          <p:nvPr/>
        </p:nvSpPr>
        <p:spPr bwMode="auto">
          <a:xfrm>
            <a:off x="2978150"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5" name="Text Box 99"/>
          <p:cNvSpPr txBox="1">
            <a:spLocks noChangeArrowheads="1"/>
          </p:cNvSpPr>
          <p:nvPr/>
        </p:nvSpPr>
        <p:spPr bwMode="auto">
          <a:xfrm>
            <a:off x="2847975"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23</a:t>
            </a:r>
          </a:p>
        </p:txBody>
      </p:sp>
      <p:sp>
        <p:nvSpPr>
          <p:cNvPr id="25656" name="Line 100"/>
          <p:cNvSpPr>
            <a:spLocks noChangeShapeType="1"/>
          </p:cNvSpPr>
          <p:nvPr/>
        </p:nvSpPr>
        <p:spPr bwMode="auto">
          <a:xfrm>
            <a:off x="3748088"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7" name="Text Box 101"/>
          <p:cNvSpPr txBox="1">
            <a:spLocks noChangeArrowheads="1"/>
          </p:cNvSpPr>
          <p:nvPr/>
        </p:nvSpPr>
        <p:spPr bwMode="auto">
          <a:xfrm>
            <a:off x="3617913"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26</a:t>
            </a:r>
          </a:p>
        </p:txBody>
      </p:sp>
      <p:sp>
        <p:nvSpPr>
          <p:cNvPr id="25658" name="Line 102"/>
          <p:cNvSpPr>
            <a:spLocks noChangeShapeType="1"/>
          </p:cNvSpPr>
          <p:nvPr/>
        </p:nvSpPr>
        <p:spPr bwMode="auto">
          <a:xfrm>
            <a:off x="4010025"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9" name="Text Box 103"/>
          <p:cNvSpPr txBox="1">
            <a:spLocks noChangeArrowheads="1"/>
          </p:cNvSpPr>
          <p:nvPr/>
        </p:nvSpPr>
        <p:spPr bwMode="auto">
          <a:xfrm>
            <a:off x="3879850"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27</a:t>
            </a:r>
          </a:p>
        </p:txBody>
      </p:sp>
      <p:sp>
        <p:nvSpPr>
          <p:cNvPr id="25660" name="Line 104"/>
          <p:cNvSpPr>
            <a:spLocks noChangeShapeType="1"/>
          </p:cNvSpPr>
          <p:nvPr/>
        </p:nvSpPr>
        <p:spPr bwMode="auto">
          <a:xfrm>
            <a:off x="4795838"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1" name="Text Box 105"/>
          <p:cNvSpPr txBox="1">
            <a:spLocks noChangeArrowheads="1"/>
          </p:cNvSpPr>
          <p:nvPr/>
        </p:nvSpPr>
        <p:spPr bwMode="auto">
          <a:xfrm>
            <a:off x="4665663"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30</a:t>
            </a:r>
          </a:p>
        </p:txBody>
      </p:sp>
      <p:sp>
        <p:nvSpPr>
          <p:cNvPr id="25662" name="Line 106"/>
          <p:cNvSpPr>
            <a:spLocks noChangeShapeType="1"/>
          </p:cNvSpPr>
          <p:nvPr/>
        </p:nvSpPr>
        <p:spPr bwMode="auto">
          <a:xfrm>
            <a:off x="530066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3" name="Text Box 107"/>
          <p:cNvSpPr txBox="1">
            <a:spLocks noChangeArrowheads="1"/>
          </p:cNvSpPr>
          <p:nvPr/>
        </p:nvSpPr>
        <p:spPr bwMode="auto">
          <a:xfrm>
            <a:off x="517048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32</a:t>
            </a:r>
          </a:p>
        </p:txBody>
      </p:sp>
      <p:sp>
        <p:nvSpPr>
          <p:cNvPr id="25664" name="Line 108"/>
          <p:cNvSpPr>
            <a:spLocks noChangeShapeType="1"/>
          </p:cNvSpPr>
          <p:nvPr/>
        </p:nvSpPr>
        <p:spPr bwMode="auto">
          <a:xfrm>
            <a:off x="5822950"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Text Box 109"/>
          <p:cNvSpPr txBox="1">
            <a:spLocks noChangeArrowheads="1"/>
          </p:cNvSpPr>
          <p:nvPr/>
        </p:nvSpPr>
        <p:spPr bwMode="auto">
          <a:xfrm>
            <a:off x="5692775"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34</a:t>
            </a:r>
          </a:p>
        </p:txBody>
      </p:sp>
      <p:sp>
        <p:nvSpPr>
          <p:cNvPr id="25666" name="Line 112"/>
          <p:cNvSpPr>
            <a:spLocks noChangeShapeType="1"/>
          </p:cNvSpPr>
          <p:nvPr/>
        </p:nvSpPr>
        <p:spPr bwMode="auto">
          <a:xfrm>
            <a:off x="685641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7" name="Text Box 113"/>
          <p:cNvSpPr txBox="1">
            <a:spLocks noChangeArrowheads="1"/>
          </p:cNvSpPr>
          <p:nvPr/>
        </p:nvSpPr>
        <p:spPr bwMode="auto">
          <a:xfrm>
            <a:off x="672623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38</a:t>
            </a:r>
          </a:p>
        </p:txBody>
      </p:sp>
      <p:sp>
        <p:nvSpPr>
          <p:cNvPr id="25668" name="Line 114"/>
          <p:cNvSpPr>
            <a:spLocks noChangeShapeType="1"/>
          </p:cNvSpPr>
          <p:nvPr/>
        </p:nvSpPr>
        <p:spPr bwMode="auto">
          <a:xfrm>
            <a:off x="7110413" y="4714875"/>
            <a:ext cx="0"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9" name="Text Box 115"/>
          <p:cNvSpPr txBox="1">
            <a:spLocks noChangeArrowheads="1"/>
          </p:cNvSpPr>
          <p:nvPr/>
        </p:nvSpPr>
        <p:spPr bwMode="auto">
          <a:xfrm>
            <a:off x="6980238" y="4851400"/>
            <a:ext cx="257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it-IT" altLang="en-US" sz="1000" b="1">
                <a:solidFill>
                  <a:srgbClr val="002060"/>
                </a:solidFill>
                <a:latin typeface="Arial" pitchFamily="34" charset="0"/>
                <a:ea typeface="MS PGothic" pitchFamily="34" charset="-128"/>
              </a:rPr>
              <a:t>39</a:t>
            </a:r>
          </a:p>
        </p:txBody>
      </p:sp>
      <p:sp>
        <p:nvSpPr>
          <p:cNvPr id="25670" name="Text Box 127"/>
          <p:cNvSpPr txBox="1">
            <a:spLocks noChangeArrowheads="1"/>
          </p:cNvSpPr>
          <p:nvPr/>
        </p:nvSpPr>
        <p:spPr bwMode="auto">
          <a:xfrm>
            <a:off x="2892425" y="1700213"/>
            <a:ext cx="6508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lgn="ctr">
              <a:spcBef>
                <a:spcPct val="0"/>
              </a:spcBef>
              <a:buFontTx/>
              <a:buNone/>
            </a:pPr>
            <a:r>
              <a:rPr lang="it-IT" altLang="en-US" sz="1000" b="1">
                <a:solidFill>
                  <a:srgbClr val="002060"/>
                </a:solidFill>
                <a:latin typeface="Arial" pitchFamily="34" charset="0"/>
                <a:ea typeface="MS PGothic" pitchFamily="34" charset="-128"/>
              </a:rPr>
              <a:t>Prodromo</a:t>
            </a:r>
          </a:p>
        </p:txBody>
      </p:sp>
      <p:sp>
        <p:nvSpPr>
          <p:cNvPr id="25671" name="Text Box 128"/>
          <p:cNvSpPr txBox="1">
            <a:spLocks noChangeArrowheads="1"/>
          </p:cNvSpPr>
          <p:nvPr/>
        </p:nvSpPr>
        <p:spPr bwMode="auto">
          <a:xfrm>
            <a:off x="3575050" y="2259013"/>
            <a:ext cx="6508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lgn="ctr">
              <a:spcBef>
                <a:spcPct val="0"/>
              </a:spcBef>
              <a:buFontTx/>
              <a:buNone/>
            </a:pPr>
            <a:r>
              <a:rPr lang="it-IT" altLang="en-US" sz="1000" b="1">
                <a:solidFill>
                  <a:srgbClr val="002060"/>
                </a:solidFill>
                <a:latin typeface="Arial" pitchFamily="34" charset="0"/>
                <a:ea typeface="MS PGothic" pitchFamily="34" charset="-128"/>
              </a:rPr>
              <a:t>Risposta</a:t>
            </a:r>
          </a:p>
        </p:txBody>
      </p:sp>
      <p:sp>
        <p:nvSpPr>
          <p:cNvPr id="25672" name="Text Box 129"/>
          <p:cNvSpPr txBox="1">
            <a:spLocks noChangeArrowheads="1"/>
          </p:cNvSpPr>
          <p:nvPr/>
        </p:nvSpPr>
        <p:spPr bwMode="auto">
          <a:xfrm>
            <a:off x="3527425" y="3563938"/>
            <a:ext cx="6508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spcBef>
                <a:spcPct val="0"/>
              </a:spcBef>
              <a:buFontTx/>
              <a:buNone/>
            </a:pPr>
            <a:r>
              <a:rPr lang="it-IT" altLang="en-US" sz="1000" b="1">
                <a:solidFill>
                  <a:srgbClr val="002060"/>
                </a:solidFill>
                <a:latin typeface="Arial" pitchFamily="34" charset="0"/>
                <a:ea typeface="MS PGothic" pitchFamily="34" charset="-128"/>
              </a:rPr>
              <a:t>Recidiva</a:t>
            </a:r>
          </a:p>
        </p:txBody>
      </p:sp>
      <p:sp>
        <p:nvSpPr>
          <p:cNvPr id="25673" name="Text Box 130"/>
          <p:cNvSpPr txBox="1">
            <a:spLocks noChangeArrowheads="1"/>
          </p:cNvSpPr>
          <p:nvPr/>
        </p:nvSpPr>
        <p:spPr bwMode="auto">
          <a:xfrm>
            <a:off x="2503488" y="3032125"/>
            <a:ext cx="6508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lgn="ctr">
              <a:spcBef>
                <a:spcPct val="0"/>
              </a:spcBef>
              <a:buFontTx/>
              <a:buNone/>
            </a:pPr>
            <a:r>
              <a:rPr lang="it-IT" altLang="en-US" sz="1000" b="1">
                <a:solidFill>
                  <a:srgbClr val="002060"/>
                </a:solidFill>
                <a:latin typeface="Arial" pitchFamily="34" charset="0"/>
                <a:ea typeface="MS PGothic" pitchFamily="34" charset="-128"/>
              </a:rPr>
              <a:t>Primo episodio</a:t>
            </a:r>
          </a:p>
        </p:txBody>
      </p:sp>
      <p:sp>
        <p:nvSpPr>
          <p:cNvPr id="25674" name="Text Box 131"/>
          <p:cNvSpPr txBox="1">
            <a:spLocks noChangeArrowheads="1"/>
          </p:cNvSpPr>
          <p:nvPr/>
        </p:nvSpPr>
        <p:spPr bwMode="auto">
          <a:xfrm>
            <a:off x="5027613" y="2212975"/>
            <a:ext cx="1316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spcBef>
                <a:spcPct val="0"/>
              </a:spcBef>
              <a:buFontTx/>
              <a:buNone/>
            </a:pPr>
            <a:r>
              <a:rPr lang="it-IT" altLang="en-US" sz="1000" b="1">
                <a:solidFill>
                  <a:srgbClr val="002060"/>
                </a:solidFill>
                <a:latin typeface="Arial" pitchFamily="34" charset="0"/>
                <a:ea typeface="MS PGothic" pitchFamily="34" charset="-128"/>
              </a:rPr>
              <a:t>Remissione (10%)</a:t>
            </a:r>
          </a:p>
        </p:txBody>
      </p:sp>
      <p:sp>
        <p:nvSpPr>
          <p:cNvPr id="25675" name="Text Box 132"/>
          <p:cNvSpPr txBox="1">
            <a:spLocks noChangeArrowheads="1"/>
          </p:cNvSpPr>
          <p:nvPr/>
        </p:nvSpPr>
        <p:spPr bwMode="auto">
          <a:xfrm>
            <a:off x="5027613" y="2678113"/>
            <a:ext cx="14208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spcBef>
                <a:spcPct val="0"/>
              </a:spcBef>
              <a:buFontTx/>
              <a:buNone/>
            </a:pPr>
            <a:r>
              <a:rPr lang="it-IT" altLang="en-US" sz="1000" b="1">
                <a:solidFill>
                  <a:srgbClr val="002060"/>
                </a:solidFill>
                <a:latin typeface="Arial" pitchFamily="34" charset="0"/>
                <a:ea typeface="MS PGothic" pitchFamily="34" charset="-128"/>
              </a:rPr>
              <a:t>Risposta parziale (30%)</a:t>
            </a:r>
          </a:p>
        </p:txBody>
      </p:sp>
      <p:sp>
        <p:nvSpPr>
          <p:cNvPr id="25676" name="Text Box 133"/>
          <p:cNvSpPr txBox="1">
            <a:spLocks noChangeArrowheads="1"/>
          </p:cNvSpPr>
          <p:nvPr/>
        </p:nvSpPr>
        <p:spPr bwMode="auto">
          <a:xfrm>
            <a:off x="5067300" y="3321050"/>
            <a:ext cx="1828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spcBef>
                <a:spcPct val="0"/>
              </a:spcBef>
              <a:buFontTx/>
              <a:buNone/>
            </a:pPr>
            <a:r>
              <a:rPr lang="it-IT" altLang="en-US" sz="1000" b="1">
                <a:solidFill>
                  <a:srgbClr val="002060"/>
                </a:solidFill>
                <a:latin typeface="Arial" pitchFamily="34" charset="0"/>
                <a:ea typeface="MS PGothic" pitchFamily="34" charset="-128"/>
              </a:rPr>
              <a:t>Recidive croniche (45%)</a:t>
            </a:r>
          </a:p>
        </p:txBody>
      </p:sp>
      <p:sp>
        <p:nvSpPr>
          <p:cNvPr id="25677" name="Text Box 134"/>
          <p:cNvSpPr txBox="1">
            <a:spLocks noChangeArrowheads="1"/>
          </p:cNvSpPr>
          <p:nvPr/>
        </p:nvSpPr>
        <p:spPr bwMode="auto">
          <a:xfrm>
            <a:off x="3502025" y="4257675"/>
            <a:ext cx="1143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lgn="ctr">
              <a:spcBef>
                <a:spcPct val="0"/>
              </a:spcBef>
              <a:buFontTx/>
              <a:buNone/>
            </a:pPr>
            <a:r>
              <a:rPr lang="it-IT" altLang="en-US" sz="1000" b="1">
                <a:solidFill>
                  <a:srgbClr val="002060"/>
                </a:solidFill>
                <a:latin typeface="Arial" pitchFamily="34" charset="0"/>
                <a:ea typeface="MS PGothic" pitchFamily="34" charset="-128"/>
              </a:rPr>
              <a:t>Periodo critico</a:t>
            </a:r>
          </a:p>
        </p:txBody>
      </p:sp>
      <p:sp>
        <p:nvSpPr>
          <p:cNvPr id="25678" name="Line 135"/>
          <p:cNvSpPr>
            <a:spLocks noChangeShapeType="1"/>
          </p:cNvSpPr>
          <p:nvPr/>
        </p:nvSpPr>
        <p:spPr bwMode="auto">
          <a:xfrm>
            <a:off x="3455988" y="2190750"/>
            <a:ext cx="0" cy="25908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9" name="Line 136"/>
          <p:cNvSpPr>
            <a:spLocks noChangeShapeType="1"/>
          </p:cNvSpPr>
          <p:nvPr/>
        </p:nvSpPr>
        <p:spPr bwMode="auto">
          <a:xfrm>
            <a:off x="4686300" y="2190750"/>
            <a:ext cx="0" cy="25908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0" name="Freeform 137"/>
          <p:cNvSpPr>
            <a:spLocks/>
          </p:cNvSpPr>
          <p:nvPr/>
        </p:nvSpPr>
        <p:spPr bwMode="auto">
          <a:xfrm>
            <a:off x="4105275" y="2813050"/>
            <a:ext cx="3262313" cy="206375"/>
          </a:xfrm>
          <a:custGeom>
            <a:avLst/>
            <a:gdLst>
              <a:gd name="T0" fmla="*/ 0 w 2055"/>
              <a:gd name="T1" fmla="*/ 2147483647 h 130"/>
              <a:gd name="T2" fmla="*/ 2147483647 w 2055"/>
              <a:gd name="T3" fmla="*/ 2147483647 h 130"/>
              <a:gd name="T4" fmla="*/ 2147483647 w 2055"/>
              <a:gd name="T5" fmla="*/ 2147483647 h 130"/>
              <a:gd name="T6" fmla="*/ 2147483647 w 2055"/>
              <a:gd name="T7" fmla="*/ 2147483647 h 130"/>
              <a:gd name="T8" fmla="*/ 2147483647 w 2055"/>
              <a:gd name="T9" fmla="*/ 2147483647 h 130"/>
              <a:gd name="T10" fmla="*/ 2147483647 w 2055"/>
              <a:gd name="T11" fmla="*/ 2147483647 h 130"/>
              <a:gd name="T12" fmla="*/ 2147483647 w 2055"/>
              <a:gd name="T13" fmla="*/ 2147483647 h 130"/>
              <a:gd name="T14" fmla="*/ 2147483647 w 2055"/>
              <a:gd name="T15" fmla="*/ 2147483647 h 130"/>
              <a:gd name="T16" fmla="*/ 2147483647 w 2055"/>
              <a:gd name="T17" fmla="*/ 2147483647 h 130"/>
              <a:gd name="T18" fmla="*/ 2147483647 w 2055"/>
              <a:gd name="T19" fmla="*/ 2147483647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5" h="130">
                <a:moveTo>
                  <a:pt x="0" y="65"/>
                </a:moveTo>
                <a:cubicBezTo>
                  <a:pt x="23" y="75"/>
                  <a:pt x="67" y="130"/>
                  <a:pt x="140" y="125"/>
                </a:cubicBezTo>
                <a:cubicBezTo>
                  <a:pt x="213" y="120"/>
                  <a:pt x="351" y="36"/>
                  <a:pt x="440" y="35"/>
                </a:cubicBezTo>
                <a:cubicBezTo>
                  <a:pt x="529" y="34"/>
                  <a:pt x="608" y="121"/>
                  <a:pt x="675" y="120"/>
                </a:cubicBezTo>
                <a:cubicBezTo>
                  <a:pt x="816" y="114"/>
                  <a:pt x="773" y="29"/>
                  <a:pt x="845" y="30"/>
                </a:cubicBezTo>
                <a:cubicBezTo>
                  <a:pt x="960" y="30"/>
                  <a:pt x="1036" y="120"/>
                  <a:pt x="1105" y="120"/>
                </a:cubicBezTo>
                <a:cubicBezTo>
                  <a:pt x="1190" y="115"/>
                  <a:pt x="1186" y="30"/>
                  <a:pt x="1260" y="30"/>
                </a:cubicBezTo>
                <a:cubicBezTo>
                  <a:pt x="1385" y="30"/>
                  <a:pt x="1458" y="124"/>
                  <a:pt x="1550" y="120"/>
                </a:cubicBezTo>
                <a:cubicBezTo>
                  <a:pt x="1690" y="105"/>
                  <a:pt x="1726" y="16"/>
                  <a:pt x="1810" y="5"/>
                </a:cubicBezTo>
                <a:cubicBezTo>
                  <a:pt x="1910" y="0"/>
                  <a:pt x="2008" y="42"/>
                  <a:pt x="2055" y="55"/>
                </a:cubicBezTo>
              </a:path>
            </a:pathLst>
          </a:custGeom>
          <a:noFill/>
          <a:ln w="38100">
            <a:solidFill>
              <a:srgbClr val="EAA605"/>
            </a:solidFill>
            <a:round/>
            <a:headEnd type="none" w="med" len="med"/>
            <a:tailEnd type="none" w="med" len="med"/>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81" name="Freeform 139"/>
          <p:cNvSpPr>
            <a:spLocks/>
          </p:cNvSpPr>
          <p:nvPr/>
        </p:nvSpPr>
        <p:spPr bwMode="auto">
          <a:xfrm>
            <a:off x="4089400" y="2471738"/>
            <a:ext cx="3286125" cy="404812"/>
          </a:xfrm>
          <a:custGeom>
            <a:avLst/>
            <a:gdLst>
              <a:gd name="T0" fmla="*/ 2147483647 w 2070"/>
              <a:gd name="T1" fmla="*/ 0 h 255"/>
              <a:gd name="T2" fmla="*/ 2147483647 w 2070"/>
              <a:gd name="T3" fmla="*/ 2147483647 h 255"/>
              <a:gd name="T4" fmla="*/ 0 w 2070"/>
              <a:gd name="T5" fmla="*/ 2147483647 h 255"/>
              <a:gd name="T6" fmla="*/ 0 60000 65536"/>
              <a:gd name="T7" fmla="*/ 0 60000 65536"/>
              <a:gd name="T8" fmla="*/ 0 60000 65536"/>
            </a:gdLst>
            <a:ahLst/>
            <a:cxnLst>
              <a:cxn ang="T6">
                <a:pos x="T0" y="T1"/>
              </a:cxn>
              <a:cxn ang="T7">
                <a:pos x="T2" y="T3"/>
              </a:cxn>
              <a:cxn ang="T8">
                <a:pos x="T4" y="T5"/>
              </a:cxn>
            </a:cxnLst>
            <a:rect l="0" t="0" r="r" b="b"/>
            <a:pathLst>
              <a:path w="2070" h="255">
                <a:moveTo>
                  <a:pt x="2070" y="0"/>
                </a:moveTo>
                <a:lnTo>
                  <a:pt x="495" y="5"/>
                </a:lnTo>
                <a:lnTo>
                  <a:pt x="0" y="255"/>
                </a:lnTo>
              </a:path>
            </a:pathLst>
          </a:custGeom>
          <a:noFill/>
          <a:ln w="38100">
            <a:solidFill>
              <a:srgbClr val="004E45"/>
            </a:solidFill>
            <a:round/>
            <a:headEnd type="none" w="med" len="med"/>
            <a:tailEnd type="none" w="med" len="med"/>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82" name="Line 141"/>
          <p:cNvSpPr>
            <a:spLocks noChangeShapeType="1"/>
          </p:cNvSpPr>
          <p:nvPr/>
        </p:nvSpPr>
        <p:spPr bwMode="auto">
          <a:xfrm>
            <a:off x="3898900" y="2479675"/>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83" name="Line 142"/>
          <p:cNvSpPr>
            <a:spLocks noChangeShapeType="1"/>
          </p:cNvSpPr>
          <p:nvPr/>
        </p:nvSpPr>
        <p:spPr bwMode="auto">
          <a:xfrm>
            <a:off x="3216275" y="1900238"/>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84" name="Line 143"/>
          <p:cNvSpPr>
            <a:spLocks noChangeShapeType="1"/>
          </p:cNvSpPr>
          <p:nvPr/>
        </p:nvSpPr>
        <p:spPr bwMode="auto">
          <a:xfrm flipV="1">
            <a:off x="3105150" y="2852738"/>
            <a:ext cx="404813" cy="2936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85" name="Line 144"/>
          <p:cNvSpPr>
            <a:spLocks noChangeShapeType="1"/>
          </p:cNvSpPr>
          <p:nvPr/>
        </p:nvSpPr>
        <p:spPr bwMode="auto">
          <a:xfrm flipV="1">
            <a:off x="3716338" y="3197225"/>
            <a:ext cx="404812" cy="2936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86" name="Freeform 116"/>
          <p:cNvSpPr>
            <a:spLocks/>
          </p:cNvSpPr>
          <p:nvPr/>
        </p:nvSpPr>
        <p:spPr bwMode="auto">
          <a:xfrm>
            <a:off x="2216150" y="2305050"/>
            <a:ext cx="5143500" cy="1500188"/>
          </a:xfrm>
          <a:custGeom>
            <a:avLst/>
            <a:gdLst>
              <a:gd name="T0" fmla="*/ 0 w 3240"/>
              <a:gd name="T1" fmla="*/ 2147483647 h 945"/>
              <a:gd name="T2" fmla="*/ 2147483647 w 3240"/>
              <a:gd name="T3" fmla="*/ 0 h 945"/>
              <a:gd name="T4" fmla="*/ 2147483647 w 3240"/>
              <a:gd name="T5" fmla="*/ 2147483647 h 945"/>
              <a:gd name="T6" fmla="*/ 2147483647 w 3240"/>
              <a:gd name="T7" fmla="*/ 2147483647 h 945"/>
              <a:gd name="T8" fmla="*/ 2147483647 w 3240"/>
              <a:gd name="T9" fmla="*/ 2147483647 h 945"/>
              <a:gd name="T10" fmla="*/ 2147483647 w 3240"/>
              <a:gd name="T11" fmla="*/ 2147483647 h 945"/>
              <a:gd name="T12" fmla="*/ 2147483647 w 3240"/>
              <a:gd name="T13" fmla="*/ 2147483647 h 945"/>
              <a:gd name="T14" fmla="*/ 2147483647 w 3240"/>
              <a:gd name="T15" fmla="*/ 2147483647 h 945"/>
              <a:gd name="T16" fmla="*/ 2147483647 w 3240"/>
              <a:gd name="T17" fmla="*/ 2147483647 h 945"/>
              <a:gd name="T18" fmla="*/ 2147483647 w 3240"/>
              <a:gd name="T19" fmla="*/ 2147483647 h 945"/>
              <a:gd name="T20" fmla="*/ 2147483647 w 3240"/>
              <a:gd name="T21" fmla="*/ 2147483647 h 945"/>
              <a:gd name="T22" fmla="*/ 2147483647 w 3240"/>
              <a:gd name="T23" fmla="*/ 2147483647 h 945"/>
              <a:gd name="T24" fmla="*/ 2147483647 w 3240"/>
              <a:gd name="T25" fmla="*/ 2147483647 h 945"/>
              <a:gd name="T26" fmla="*/ 2147483647 w 3240"/>
              <a:gd name="T27" fmla="*/ 2147483647 h 945"/>
              <a:gd name="T28" fmla="*/ 2147483647 w 3240"/>
              <a:gd name="T29" fmla="*/ 2147483647 h 945"/>
              <a:gd name="T30" fmla="*/ 2147483647 w 3240"/>
              <a:gd name="T31" fmla="*/ 2147483647 h 945"/>
              <a:gd name="T32" fmla="*/ 2147483647 w 3240"/>
              <a:gd name="T33" fmla="*/ 2147483647 h 945"/>
              <a:gd name="T34" fmla="*/ 2147483647 w 3240"/>
              <a:gd name="T35" fmla="*/ 2147483647 h 9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40" h="945">
                <a:moveTo>
                  <a:pt x="0" y="5"/>
                </a:moveTo>
                <a:lnTo>
                  <a:pt x="505" y="0"/>
                </a:lnTo>
                <a:lnTo>
                  <a:pt x="785" y="85"/>
                </a:lnTo>
                <a:lnTo>
                  <a:pt x="945" y="575"/>
                </a:lnTo>
                <a:lnTo>
                  <a:pt x="1190" y="365"/>
                </a:lnTo>
                <a:lnTo>
                  <a:pt x="1290" y="810"/>
                </a:lnTo>
                <a:lnTo>
                  <a:pt x="1450" y="580"/>
                </a:lnTo>
                <a:lnTo>
                  <a:pt x="1555" y="935"/>
                </a:lnTo>
                <a:lnTo>
                  <a:pt x="1690" y="840"/>
                </a:lnTo>
                <a:lnTo>
                  <a:pt x="1820" y="945"/>
                </a:lnTo>
                <a:lnTo>
                  <a:pt x="2005" y="765"/>
                </a:lnTo>
                <a:lnTo>
                  <a:pt x="2220" y="765"/>
                </a:lnTo>
                <a:lnTo>
                  <a:pt x="2370" y="945"/>
                </a:lnTo>
                <a:lnTo>
                  <a:pt x="2465" y="765"/>
                </a:lnTo>
                <a:lnTo>
                  <a:pt x="2780" y="770"/>
                </a:lnTo>
                <a:lnTo>
                  <a:pt x="2870" y="915"/>
                </a:lnTo>
                <a:lnTo>
                  <a:pt x="2935" y="800"/>
                </a:lnTo>
                <a:lnTo>
                  <a:pt x="3240" y="795"/>
                </a:lnTo>
              </a:path>
            </a:pathLst>
          </a:custGeom>
          <a:noFill/>
          <a:ln w="38100">
            <a:solidFill>
              <a:srgbClr val="CD0921"/>
            </a:solidFill>
            <a:round/>
            <a:headEnd type="none" w="med" len="med"/>
            <a:tailEnd type="none" w="med" len="med"/>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Freeform 139"/>
          <p:cNvSpPr>
            <a:spLocks/>
          </p:cNvSpPr>
          <p:nvPr/>
        </p:nvSpPr>
        <p:spPr bwMode="auto">
          <a:xfrm rot="724171" flipV="1">
            <a:off x="4645025" y="4078288"/>
            <a:ext cx="2770188" cy="96837"/>
          </a:xfrm>
          <a:custGeom>
            <a:avLst/>
            <a:gdLst/>
            <a:ahLst/>
            <a:cxnLst>
              <a:cxn ang="0">
                <a:pos x="2070" y="0"/>
              </a:cxn>
              <a:cxn ang="0">
                <a:pos x="495" y="5"/>
              </a:cxn>
              <a:cxn ang="0">
                <a:pos x="0" y="255"/>
              </a:cxn>
            </a:cxnLst>
            <a:rect l="0" t="0" r="r" b="b"/>
            <a:pathLst>
              <a:path w="2070" h="255">
                <a:moveTo>
                  <a:pt x="2070" y="0"/>
                </a:moveTo>
                <a:lnTo>
                  <a:pt x="495" y="5"/>
                </a:lnTo>
                <a:lnTo>
                  <a:pt x="0" y="255"/>
                </a:lnTo>
              </a:path>
            </a:pathLst>
          </a:custGeom>
          <a:noFill/>
          <a:ln w="38100">
            <a:solidFill>
              <a:srgbClr val="00B0F0"/>
            </a:solidFill>
            <a:round/>
            <a:headEnd type="none" w="med" len="med"/>
            <a:tailEnd type="none" w="med" len="med"/>
          </a:ln>
          <a:effectLst>
            <a:outerShdw dist="45791" dir="2021404" algn="ctr" rotWithShape="0">
              <a:schemeClr val="bg2"/>
            </a:outerShdw>
          </a:effectLst>
        </p:spPr>
        <p:txBody>
          <a:bodyPr wrap="none" anchor="ctr"/>
          <a:lstStyle/>
          <a:p>
            <a:pPr eaLnBrk="0" hangingPunct="0">
              <a:defRPr/>
            </a:pPr>
            <a:endParaRPr lang="it-IT" sz="2400" b="1">
              <a:latin typeface="Arial" charset="0"/>
              <a:ea typeface="MS PGothic" pitchFamily="34" charset="-128"/>
              <a:cs typeface="+mn-cs"/>
            </a:endParaRPr>
          </a:p>
        </p:txBody>
      </p:sp>
      <p:sp>
        <p:nvSpPr>
          <p:cNvPr id="25688" name="Text Box 133"/>
          <p:cNvSpPr txBox="1">
            <a:spLocks noChangeArrowheads="1"/>
          </p:cNvSpPr>
          <p:nvPr/>
        </p:nvSpPr>
        <p:spPr bwMode="auto">
          <a:xfrm>
            <a:off x="5708650" y="3935413"/>
            <a:ext cx="16462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3175"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2">
              <a:spcBef>
                <a:spcPct val="0"/>
              </a:spcBef>
              <a:buFontTx/>
              <a:buNone/>
            </a:pPr>
            <a:r>
              <a:rPr lang="it-IT" altLang="en-US" sz="1000" b="1">
                <a:solidFill>
                  <a:srgbClr val="002060"/>
                </a:solidFill>
                <a:latin typeface="Arial" pitchFamily="34" charset="0"/>
                <a:ea typeface="MS PGothic" pitchFamily="34" charset="-128"/>
              </a:rPr>
              <a:t>Treatment resistant (15%)</a:t>
            </a:r>
          </a:p>
        </p:txBody>
      </p:sp>
      <p:sp>
        <p:nvSpPr>
          <p:cNvPr id="25689" name="Titolo 88"/>
          <p:cNvSpPr>
            <a:spLocks noGrp="1"/>
          </p:cNvSpPr>
          <p:nvPr>
            <p:ph type="title"/>
          </p:nvPr>
        </p:nvSpPr>
        <p:spPr>
          <a:xfrm>
            <a:off x="0" y="-17463"/>
            <a:ext cx="8229600" cy="1717676"/>
          </a:xfrm>
        </p:spPr>
        <p:txBody>
          <a:bodyPr>
            <a:normAutofit/>
          </a:bodyPr>
          <a:lstStyle/>
          <a:p>
            <a:pPr algn="l"/>
            <a:r>
              <a:rPr lang="it-IT" altLang="en-US" sz="2800" b="1" dirty="0" smtClean="0">
                <a:solidFill>
                  <a:srgbClr val="002060"/>
                </a:solidFill>
                <a:cs typeface="Simplified Arabic Fixed" pitchFamily="49" charset="-78"/>
              </a:rPr>
              <a:t>Possibili esiti dopo la risposta al trattamento in acuto del primo episodio di schizofrenia </a:t>
            </a:r>
            <a:br>
              <a:rPr lang="it-IT" altLang="en-US" sz="2800" b="1" dirty="0" smtClean="0">
                <a:solidFill>
                  <a:srgbClr val="002060"/>
                </a:solidFill>
                <a:cs typeface="Simplified Arabic Fixed" pitchFamily="49" charset="-78"/>
              </a:rPr>
            </a:br>
            <a:endParaRPr lang="it-IT" altLang="en-US" sz="2800" dirty="0" smtClean="0">
              <a:solidFill>
                <a:srgbClr val="002060"/>
              </a:solidFill>
            </a:endParaRPr>
          </a:p>
        </p:txBody>
      </p:sp>
    </p:spTree>
    <p:extLst>
      <p:ext uri="{BB962C8B-B14F-4D97-AF65-F5344CB8AC3E}">
        <p14:creationId xmlns:p14="http://schemas.microsoft.com/office/powerpoint/2010/main" val="1586202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42913" y="456824"/>
            <a:ext cx="8229600" cy="1143000"/>
          </a:xfrm>
        </p:spPr>
        <p:txBody>
          <a:bodyPr>
            <a:noAutofit/>
          </a:bodyPr>
          <a:lstStyle/>
          <a:p>
            <a:r>
              <a:rPr lang="en-US" altLang="en-US" sz="2600" b="1" i="1" dirty="0" smtClean="0">
                <a:solidFill>
                  <a:srgbClr val="C00000"/>
                </a:solidFill>
                <a:cs typeface="Simplified Arabic Fixed" pitchFamily="49" charset="-78"/>
              </a:rPr>
              <a:t>Cognitive deficits </a:t>
            </a:r>
            <a:r>
              <a:rPr lang="en-US" altLang="en-US" sz="2600" b="1" i="1" dirty="0" smtClean="0">
                <a:solidFill>
                  <a:srgbClr val="002060"/>
                </a:solidFill>
                <a:cs typeface="Simplified Arabic Fixed" pitchFamily="49" charset="-78"/>
              </a:rPr>
              <a:t/>
            </a:r>
            <a:br>
              <a:rPr lang="en-US" altLang="en-US" sz="2600" b="1" i="1" dirty="0" smtClean="0">
                <a:solidFill>
                  <a:srgbClr val="002060"/>
                </a:solidFill>
                <a:cs typeface="Simplified Arabic Fixed" pitchFamily="49" charset="-78"/>
              </a:rPr>
            </a:br>
            <a:r>
              <a:rPr lang="en-US" altLang="en-US" sz="2600" b="1" dirty="0" err="1" smtClean="0">
                <a:solidFill>
                  <a:srgbClr val="002060"/>
                </a:solidFill>
                <a:cs typeface="Simplified Arabic Fixed" pitchFamily="49" charset="-78"/>
              </a:rPr>
              <a:t>modificano</a:t>
            </a:r>
            <a:r>
              <a:rPr lang="en-US" altLang="en-US" sz="2600" b="1" dirty="0" smtClean="0">
                <a:solidFill>
                  <a:srgbClr val="002060"/>
                </a:solidFill>
                <a:cs typeface="Simplified Arabic Fixed" pitchFamily="49" charset="-78"/>
              </a:rPr>
              <a:t> non solo </a:t>
            </a:r>
            <a:r>
              <a:rPr lang="en-US" altLang="en-US" sz="2600" b="1" dirty="0" err="1" smtClean="0">
                <a:solidFill>
                  <a:srgbClr val="002060"/>
                </a:solidFill>
                <a:cs typeface="Simplified Arabic Fixed" pitchFamily="49" charset="-78"/>
              </a:rPr>
              <a:t>l’aderenza</a:t>
            </a:r>
            <a:r>
              <a:rPr lang="en-US" altLang="en-US" sz="2600" b="1" dirty="0" smtClean="0">
                <a:solidFill>
                  <a:srgbClr val="002060"/>
                </a:solidFill>
                <a:cs typeface="Simplified Arabic Fixed" pitchFamily="49" charset="-78"/>
              </a:rPr>
              <a:t> ma </a:t>
            </a:r>
            <a:r>
              <a:rPr lang="en-US" altLang="en-US" sz="2600" b="1" dirty="0" err="1" smtClean="0">
                <a:solidFill>
                  <a:srgbClr val="002060"/>
                </a:solidFill>
                <a:cs typeface="Simplified Arabic Fixed" pitchFamily="49" charset="-78"/>
              </a:rPr>
              <a:t>anche</a:t>
            </a:r>
            <a:r>
              <a:rPr lang="en-US" altLang="en-US" sz="2600" b="1" dirty="0" smtClean="0">
                <a:solidFill>
                  <a:srgbClr val="002060"/>
                </a:solidFill>
                <a:cs typeface="Simplified Arabic Fixed" pitchFamily="49" charset="-78"/>
              </a:rPr>
              <a:t> </a:t>
            </a:r>
            <a:r>
              <a:rPr lang="en-US" altLang="en-US" sz="2600" b="1" dirty="0" err="1" smtClean="0">
                <a:solidFill>
                  <a:srgbClr val="002060"/>
                </a:solidFill>
                <a:cs typeface="Simplified Arabic Fixed" pitchFamily="49" charset="-78"/>
              </a:rPr>
              <a:t>l’ottica</a:t>
            </a:r>
            <a:r>
              <a:rPr lang="en-US" altLang="en-US" sz="2600" b="1" dirty="0" smtClean="0">
                <a:solidFill>
                  <a:srgbClr val="002060"/>
                </a:solidFill>
                <a:cs typeface="Simplified Arabic Fixed" pitchFamily="49" charset="-78"/>
              </a:rPr>
              <a:t> </a:t>
            </a:r>
            <a:r>
              <a:rPr lang="en-US" altLang="en-US" sz="2600" b="1" dirty="0" err="1" smtClean="0">
                <a:solidFill>
                  <a:srgbClr val="002060"/>
                </a:solidFill>
                <a:cs typeface="Simplified Arabic Fixed" pitchFamily="49" charset="-78"/>
              </a:rPr>
              <a:t>riabilitativa</a:t>
            </a:r>
            <a:r>
              <a:rPr lang="fr-FR" altLang="en-US" sz="2600" b="1" dirty="0" smtClean="0">
                <a:solidFill>
                  <a:srgbClr val="002060"/>
                </a:solidFill>
                <a:cs typeface="Simplified Arabic Fixed" pitchFamily="49" charset="-78"/>
              </a:rPr>
              <a:t/>
            </a:r>
            <a:br>
              <a:rPr lang="fr-FR" altLang="en-US" sz="2600" b="1" dirty="0" smtClean="0">
                <a:solidFill>
                  <a:srgbClr val="002060"/>
                </a:solidFill>
                <a:cs typeface="Simplified Arabic Fixed" pitchFamily="49" charset="-78"/>
              </a:rPr>
            </a:br>
            <a:endParaRPr lang="fr-FR" altLang="en-US" sz="2600" dirty="0" smtClean="0">
              <a:solidFill>
                <a:srgbClr val="002060"/>
              </a:solidFill>
              <a:cs typeface="Times New Roman" pitchFamily="18" charset="0"/>
            </a:endParaRPr>
          </a:p>
        </p:txBody>
      </p:sp>
      <p:sp>
        <p:nvSpPr>
          <p:cNvPr id="63491" name="Text Box 4"/>
          <p:cNvSpPr txBox="1">
            <a:spLocks noChangeArrowheads="1"/>
          </p:cNvSpPr>
          <p:nvPr/>
        </p:nvSpPr>
        <p:spPr bwMode="auto">
          <a:xfrm>
            <a:off x="576263" y="3068638"/>
            <a:ext cx="27876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800">
                <a:solidFill>
                  <a:srgbClr val="002060"/>
                </a:solidFill>
                <a:latin typeface="Arial" pitchFamily="34" charset="0"/>
              </a:rPr>
              <a:t>Funzioni esecutive</a:t>
            </a:r>
          </a:p>
          <a:p>
            <a:pPr eaLnBrk="1" hangingPunct="1">
              <a:spcBef>
                <a:spcPct val="0"/>
              </a:spcBef>
              <a:buFontTx/>
              <a:buNone/>
            </a:pPr>
            <a:r>
              <a:rPr lang="fr-FR" altLang="en-US" sz="1800">
                <a:solidFill>
                  <a:srgbClr val="002060"/>
                </a:solidFill>
                <a:latin typeface="Arial" pitchFamily="34" charset="0"/>
              </a:rPr>
              <a:t>Memoria verbale</a:t>
            </a:r>
          </a:p>
          <a:p>
            <a:pPr eaLnBrk="1" hangingPunct="1">
              <a:spcBef>
                <a:spcPct val="0"/>
              </a:spcBef>
              <a:buFontTx/>
              <a:buNone/>
            </a:pPr>
            <a:r>
              <a:rPr lang="fr-FR" altLang="en-US" sz="1800">
                <a:solidFill>
                  <a:srgbClr val="002060"/>
                </a:solidFill>
                <a:latin typeface="Arial" pitchFamily="34" charset="0"/>
              </a:rPr>
              <a:t>Attenzione</a:t>
            </a:r>
          </a:p>
          <a:p>
            <a:pPr eaLnBrk="1" hangingPunct="1">
              <a:spcBef>
                <a:spcPct val="0"/>
              </a:spcBef>
              <a:buFontTx/>
              <a:buNone/>
            </a:pPr>
            <a:r>
              <a:rPr lang="fr-FR" altLang="en-US" sz="1800">
                <a:solidFill>
                  <a:srgbClr val="002060"/>
                </a:solidFill>
                <a:latin typeface="Arial" pitchFamily="34" charset="0"/>
              </a:rPr>
              <a:t>Working memory</a:t>
            </a:r>
          </a:p>
          <a:p>
            <a:pPr eaLnBrk="1" hangingPunct="1">
              <a:spcBef>
                <a:spcPct val="0"/>
              </a:spcBef>
              <a:buFontTx/>
              <a:buNone/>
            </a:pPr>
            <a:r>
              <a:rPr lang="fr-FR" altLang="en-US" sz="1800">
                <a:solidFill>
                  <a:srgbClr val="002060"/>
                </a:solidFill>
                <a:latin typeface="Arial" pitchFamily="34" charset="0"/>
              </a:rPr>
              <a:t>Velocità di processazione</a:t>
            </a:r>
          </a:p>
          <a:p>
            <a:pPr eaLnBrk="1" hangingPunct="1">
              <a:spcBef>
                <a:spcPct val="0"/>
              </a:spcBef>
              <a:buFontTx/>
              <a:buNone/>
            </a:pPr>
            <a:r>
              <a:rPr lang="fr-FR" altLang="en-US" sz="1800">
                <a:solidFill>
                  <a:srgbClr val="002060"/>
                </a:solidFill>
                <a:latin typeface="Arial" pitchFamily="34" charset="0"/>
              </a:rPr>
              <a:t>Disturbo del pensiero</a:t>
            </a:r>
          </a:p>
        </p:txBody>
      </p:sp>
      <p:sp>
        <p:nvSpPr>
          <p:cNvPr id="63492" name="Text Box 5"/>
          <p:cNvSpPr txBox="1">
            <a:spLocks noChangeArrowheads="1"/>
          </p:cNvSpPr>
          <p:nvPr/>
        </p:nvSpPr>
        <p:spPr bwMode="auto">
          <a:xfrm>
            <a:off x="3303588" y="4892675"/>
            <a:ext cx="21621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92075" indent="-92075"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fr-FR" altLang="en-US" sz="1800">
                <a:solidFill>
                  <a:srgbClr val="002060"/>
                </a:solidFill>
                <a:latin typeface="Arial" pitchFamily="34" charset="0"/>
              </a:rPr>
              <a:t>Influenzano il </a:t>
            </a:r>
          </a:p>
          <a:p>
            <a:pPr eaLnBrk="1" hangingPunct="1">
              <a:spcBef>
                <a:spcPct val="0"/>
              </a:spcBef>
              <a:buFontTx/>
              <a:buNone/>
            </a:pPr>
            <a:r>
              <a:rPr lang="fr-FR" altLang="en-US" sz="1800">
                <a:solidFill>
                  <a:srgbClr val="002060"/>
                </a:solidFill>
                <a:latin typeface="Arial" pitchFamily="34" charset="0"/>
              </a:rPr>
              <a:t>  riconoscimento</a:t>
            </a:r>
          </a:p>
          <a:p>
            <a:pPr eaLnBrk="1" hangingPunct="1">
              <a:spcBef>
                <a:spcPct val="0"/>
              </a:spcBef>
              <a:buFontTx/>
              <a:buChar char="•"/>
            </a:pPr>
            <a:r>
              <a:rPr lang="fr-FR" altLang="en-US" sz="1800">
                <a:solidFill>
                  <a:srgbClr val="002060"/>
                </a:solidFill>
                <a:latin typeface="Arial" pitchFamily="34" charset="0"/>
              </a:rPr>
              <a:t>Teoria della mente</a:t>
            </a:r>
          </a:p>
          <a:p>
            <a:pPr eaLnBrk="1" hangingPunct="1">
              <a:spcBef>
                <a:spcPct val="0"/>
              </a:spcBef>
              <a:buFontTx/>
              <a:buChar char="•"/>
            </a:pPr>
            <a:r>
              <a:rPr lang="fr-FR" altLang="en-US" sz="1800">
                <a:solidFill>
                  <a:srgbClr val="002060"/>
                </a:solidFill>
                <a:latin typeface="Arial" pitchFamily="34" charset="0"/>
              </a:rPr>
              <a:t>Egocentricità </a:t>
            </a:r>
          </a:p>
          <a:p>
            <a:pPr eaLnBrk="1" hangingPunct="1">
              <a:spcBef>
                <a:spcPct val="0"/>
              </a:spcBef>
              <a:buFontTx/>
              <a:buChar char="•"/>
            </a:pPr>
            <a:r>
              <a:rPr lang="fr-FR" altLang="en-US" sz="1800">
                <a:solidFill>
                  <a:srgbClr val="002060"/>
                </a:solidFill>
                <a:latin typeface="Arial" pitchFamily="34" charset="0"/>
              </a:rPr>
              <a:t>autoriferita </a:t>
            </a:r>
            <a:br>
              <a:rPr lang="fr-FR" altLang="en-US" sz="1800">
                <a:solidFill>
                  <a:srgbClr val="002060"/>
                </a:solidFill>
                <a:latin typeface="Arial" pitchFamily="34" charset="0"/>
              </a:rPr>
            </a:br>
            <a:endParaRPr lang="fr-FR" altLang="en-US" sz="1800">
              <a:solidFill>
                <a:srgbClr val="002060"/>
              </a:solidFill>
              <a:latin typeface="Arial" pitchFamily="34" charset="0"/>
            </a:endParaRPr>
          </a:p>
        </p:txBody>
      </p:sp>
      <p:sp>
        <p:nvSpPr>
          <p:cNvPr id="63493" name="AutoShape 6"/>
          <p:cNvSpPr>
            <a:spLocks noChangeArrowheads="1"/>
          </p:cNvSpPr>
          <p:nvPr/>
        </p:nvSpPr>
        <p:spPr bwMode="auto">
          <a:xfrm rot="2706590">
            <a:off x="3155157" y="2801144"/>
            <a:ext cx="1312862" cy="508000"/>
          </a:xfrm>
          <a:prstGeom prst="rightArrow">
            <a:avLst>
              <a:gd name="adj1" fmla="val 50000"/>
              <a:gd name="adj2" fmla="val 64609"/>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2060"/>
              </a:solidFill>
              <a:latin typeface="Arial" pitchFamily="34" charset="0"/>
            </a:endParaRPr>
          </a:p>
        </p:txBody>
      </p:sp>
      <p:sp>
        <p:nvSpPr>
          <p:cNvPr id="63494" name="AutoShape 7"/>
          <p:cNvSpPr>
            <a:spLocks noChangeArrowheads="1"/>
          </p:cNvSpPr>
          <p:nvPr/>
        </p:nvSpPr>
        <p:spPr bwMode="auto">
          <a:xfrm rot="2685860">
            <a:off x="5467350" y="4538663"/>
            <a:ext cx="865188" cy="508000"/>
          </a:xfrm>
          <a:prstGeom prst="rightArrow">
            <a:avLst>
              <a:gd name="adj1" fmla="val 50000"/>
              <a:gd name="adj2" fmla="val 42578"/>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2060"/>
              </a:solidFill>
              <a:latin typeface="Arial" pitchFamily="34" charset="0"/>
            </a:endParaRPr>
          </a:p>
        </p:txBody>
      </p:sp>
      <p:sp>
        <p:nvSpPr>
          <p:cNvPr id="63495" name="AutoShape 9"/>
          <p:cNvSpPr>
            <a:spLocks noChangeArrowheads="1"/>
          </p:cNvSpPr>
          <p:nvPr/>
        </p:nvSpPr>
        <p:spPr bwMode="auto">
          <a:xfrm>
            <a:off x="5634038" y="3775075"/>
            <a:ext cx="642937" cy="508000"/>
          </a:xfrm>
          <a:prstGeom prst="rightArrow">
            <a:avLst>
              <a:gd name="adj1" fmla="val 50000"/>
              <a:gd name="adj2" fmla="val 31641"/>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2060"/>
              </a:solidFill>
              <a:latin typeface="Arial" pitchFamily="34" charset="0"/>
            </a:endParaRPr>
          </a:p>
        </p:txBody>
      </p:sp>
      <p:sp>
        <p:nvSpPr>
          <p:cNvPr id="63496" name="AutoShape 10"/>
          <p:cNvSpPr>
            <a:spLocks noChangeArrowheads="1"/>
          </p:cNvSpPr>
          <p:nvPr/>
        </p:nvSpPr>
        <p:spPr bwMode="auto">
          <a:xfrm rot="5400000">
            <a:off x="7069931" y="4707732"/>
            <a:ext cx="341313" cy="508000"/>
          </a:xfrm>
          <a:prstGeom prst="rightArrow">
            <a:avLst>
              <a:gd name="adj1" fmla="val 50000"/>
              <a:gd name="adj2" fmla="val 25000"/>
            </a:avLst>
          </a:prstGeom>
          <a:solidFill>
            <a:srgbClr val="FF3300"/>
          </a:solidFill>
          <a:ln w="9525">
            <a:solidFill>
              <a:srgbClr val="FF3300"/>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2060"/>
              </a:solidFill>
              <a:latin typeface="Arial" pitchFamily="34" charset="0"/>
            </a:endParaRPr>
          </a:p>
        </p:txBody>
      </p:sp>
      <p:sp>
        <p:nvSpPr>
          <p:cNvPr id="63497" name="Rectangle 11"/>
          <p:cNvSpPr>
            <a:spLocks noChangeArrowheads="1"/>
          </p:cNvSpPr>
          <p:nvPr/>
        </p:nvSpPr>
        <p:spPr bwMode="auto">
          <a:xfrm>
            <a:off x="6438900" y="3627438"/>
            <a:ext cx="204946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buFontTx/>
              <a:buNone/>
            </a:pPr>
            <a:r>
              <a:rPr lang="fr-FR" altLang="en-US" sz="2800" i="1">
                <a:solidFill>
                  <a:srgbClr val="002060"/>
                </a:solidFill>
                <a:latin typeface="Arial" pitchFamily="34" charset="0"/>
                <a:cs typeface="Times New Roman" pitchFamily="18" charset="0"/>
              </a:rPr>
              <a:t>Disagio sociale</a:t>
            </a:r>
            <a:endParaRPr lang="fr-FR" altLang="en-US" sz="2800">
              <a:solidFill>
                <a:srgbClr val="002060"/>
              </a:solidFill>
              <a:latin typeface="Arial" pitchFamily="34" charset="0"/>
              <a:cs typeface="Times New Roman" pitchFamily="18" charset="0"/>
            </a:endParaRPr>
          </a:p>
        </p:txBody>
      </p:sp>
      <p:sp>
        <p:nvSpPr>
          <p:cNvPr id="63498" name="Rectangle 12"/>
          <p:cNvSpPr>
            <a:spLocks noChangeArrowheads="1"/>
          </p:cNvSpPr>
          <p:nvPr/>
        </p:nvSpPr>
        <p:spPr bwMode="auto">
          <a:xfrm>
            <a:off x="6262688" y="5230813"/>
            <a:ext cx="24796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buFontTx/>
              <a:buNone/>
            </a:pPr>
            <a:r>
              <a:rPr lang="fr-FR" altLang="en-US" sz="2800">
                <a:solidFill>
                  <a:srgbClr val="002060"/>
                </a:solidFill>
                <a:latin typeface="Arial" pitchFamily="34" charset="0"/>
                <a:cs typeface="Times New Roman" pitchFamily="18" charset="0"/>
              </a:rPr>
              <a:t>Riabilitazione</a:t>
            </a:r>
            <a:br>
              <a:rPr lang="fr-FR" altLang="en-US" sz="2800">
                <a:solidFill>
                  <a:srgbClr val="002060"/>
                </a:solidFill>
                <a:latin typeface="Arial" pitchFamily="34" charset="0"/>
                <a:cs typeface="Times New Roman" pitchFamily="18" charset="0"/>
              </a:rPr>
            </a:br>
            <a:r>
              <a:rPr lang="fr-FR" altLang="en-US" sz="2800">
                <a:solidFill>
                  <a:srgbClr val="002060"/>
                </a:solidFill>
                <a:latin typeface="Arial" pitchFamily="34" charset="0"/>
                <a:cs typeface="Times New Roman" pitchFamily="18" charset="0"/>
              </a:rPr>
              <a:t>outcome</a:t>
            </a:r>
          </a:p>
        </p:txBody>
      </p:sp>
      <p:sp>
        <p:nvSpPr>
          <p:cNvPr id="63499" name="Rectangle 13"/>
          <p:cNvSpPr>
            <a:spLocks noChangeArrowheads="1"/>
          </p:cNvSpPr>
          <p:nvPr/>
        </p:nvSpPr>
        <p:spPr bwMode="auto">
          <a:xfrm>
            <a:off x="3527425" y="3660775"/>
            <a:ext cx="26479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buFontTx/>
              <a:buNone/>
            </a:pPr>
            <a:r>
              <a:rPr lang="fr-FR" altLang="en-US" sz="2800">
                <a:solidFill>
                  <a:srgbClr val="002060"/>
                </a:solidFill>
                <a:latin typeface="Arial" pitchFamily="34" charset="0"/>
                <a:cs typeface="Times New Roman" pitchFamily="18" charset="0"/>
              </a:rPr>
              <a:t>Funzioni cognitive sociali</a:t>
            </a:r>
          </a:p>
        </p:txBody>
      </p:sp>
      <p:sp>
        <p:nvSpPr>
          <p:cNvPr id="63500" name="Rectangle 14"/>
          <p:cNvSpPr>
            <a:spLocks noChangeArrowheads="1"/>
          </p:cNvSpPr>
          <p:nvPr/>
        </p:nvSpPr>
        <p:spPr bwMode="auto">
          <a:xfrm>
            <a:off x="323850" y="2254250"/>
            <a:ext cx="29892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buFontTx/>
              <a:buNone/>
            </a:pPr>
            <a:r>
              <a:rPr lang="fr-FR" altLang="en-US" sz="2800">
                <a:solidFill>
                  <a:srgbClr val="002060"/>
                </a:solidFill>
                <a:latin typeface="Arial" pitchFamily="34" charset="0"/>
                <a:cs typeface="Times New Roman" pitchFamily="18" charset="0"/>
              </a:rPr>
              <a:t>Funzioni neurocognitive</a:t>
            </a:r>
          </a:p>
        </p:txBody>
      </p:sp>
      <p:sp>
        <p:nvSpPr>
          <p:cNvPr id="63501" name="Text Box 7"/>
          <p:cNvSpPr txBox="1">
            <a:spLocks noChangeArrowheads="1"/>
          </p:cNvSpPr>
          <p:nvPr/>
        </p:nvSpPr>
        <p:spPr bwMode="auto">
          <a:xfrm>
            <a:off x="5248275" y="6438900"/>
            <a:ext cx="3424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en-US" sz="1200" i="1">
                <a:solidFill>
                  <a:srgbClr val="FF0000"/>
                </a:solidFill>
                <a:latin typeface="Arial" pitchFamily="34" charset="0"/>
              </a:rPr>
              <a:t>Bell et al. </a:t>
            </a:r>
            <a:r>
              <a:rPr lang="sv-SE" altLang="en-US" sz="1200" i="1">
                <a:solidFill>
                  <a:srgbClr val="FF0000"/>
                </a:solidFill>
                <a:latin typeface="Arial" pitchFamily="34" charset="0"/>
              </a:rPr>
              <a:t>Schizophr Bull. 2009 Jul;35(4):738-47</a:t>
            </a:r>
            <a:endParaRPr lang="fr-FR" altLang="en-US" sz="1200" i="1">
              <a:solidFill>
                <a:srgbClr val="FF0000"/>
              </a:solidFill>
              <a:latin typeface="Arial" pitchFamily="34" charset="0"/>
            </a:endParaRPr>
          </a:p>
        </p:txBody>
      </p:sp>
    </p:spTree>
    <p:extLst>
      <p:ext uri="{BB962C8B-B14F-4D97-AF65-F5344CB8AC3E}">
        <p14:creationId xmlns:p14="http://schemas.microsoft.com/office/powerpoint/2010/main" val="3897938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232025" y="5722938"/>
            <a:ext cx="5148263" cy="0"/>
          </a:xfrm>
          <a:prstGeom prst="line">
            <a:avLst/>
          </a:prstGeom>
          <a:noFill/>
          <a:ln w="9525">
            <a:solidFill>
              <a:schemeClr val="bg1"/>
            </a:solidFill>
            <a:round/>
            <a:headEnd/>
            <a:tailEnd/>
          </a:ln>
        </p:spPr>
        <p:txBody>
          <a:bodyPr wrap="none" anchor="ctr"/>
          <a:lstStyle/>
          <a:p>
            <a:pPr>
              <a:defRPr/>
            </a:pPr>
            <a:endParaRPr lang="it-IT">
              <a:solidFill>
                <a:srgbClr val="002060"/>
              </a:solidFill>
              <a:effectLst>
                <a:outerShdw blurRad="38100" dist="38100" dir="2700000" algn="tl">
                  <a:srgbClr val="000000">
                    <a:alpha val="43137"/>
                  </a:srgbClr>
                </a:outerShdw>
              </a:effectLst>
            </a:endParaRPr>
          </a:p>
        </p:txBody>
      </p:sp>
      <p:sp>
        <p:nvSpPr>
          <p:cNvPr id="55299" name="Line 3"/>
          <p:cNvSpPr>
            <a:spLocks noChangeShapeType="1"/>
          </p:cNvSpPr>
          <p:nvPr/>
        </p:nvSpPr>
        <p:spPr bwMode="auto">
          <a:xfrm flipH="1" flipV="1">
            <a:off x="2232025" y="2605088"/>
            <a:ext cx="14288" cy="311785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0" name="Rectangle 5"/>
          <p:cNvSpPr>
            <a:spLocks noChangeArrowheads="1"/>
          </p:cNvSpPr>
          <p:nvPr/>
        </p:nvSpPr>
        <p:spPr bwMode="auto">
          <a:xfrm>
            <a:off x="420688" y="2887663"/>
            <a:ext cx="171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altLang="en-US" sz="1400" b="1" i="1">
                <a:solidFill>
                  <a:srgbClr val="002060"/>
                </a:solidFill>
              </a:rPr>
              <a:t>Schooler et al., 1993</a:t>
            </a:r>
          </a:p>
        </p:txBody>
      </p:sp>
      <p:sp>
        <p:nvSpPr>
          <p:cNvPr id="55301" name="Rectangle 6"/>
          <p:cNvSpPr>
            <a:spLocks noChangeArrowheads="1"/>
          </p:cNvSpPr>
          <p:nvPr/>
        </p:nvSpPr>
        <p:spPr bwMode="auto">
          <a:xfrm>
            <a:off x="2233613" y="5708650"/>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400" b="1">
                <a:solidFill>
                  <a:srgbClr val="002060"/>
                </a:solidFill>
              </a:rPr>
              <a:t>0</a:t>
            </a:r>
          </a:p>
        </p:txBody>
      </p:sp>
      <p:sp>
        <p:nvSpPr>
          <p:cNvPr id="55302" name="Rectangle 7"/>
          <p:cNvSpPr>
            <a:spLocks noChangeArrowheads="1"/>
          </p:cNvSpPr>
          <p:nvPr/>
        </p:nvSpPr>
        <p:spPr bwMode="auto">
          <a:xfrm>
            <a:off x="857250" y="1412875"/>
            <a:ext cx="7427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FFFF00"/>
              </a:buClr>
              <a:buSzPct val="90000"/>
            </a:pPr>
            <a:r>
              <a:rPr lang="en-GB" altLang="it-IT" sz="2000">
                <a:solidFill>
                  <a:srgbClr val="002060"/>
                </a:solidFill>
              </a:rPr>
              <a:t>Tassi di ricaduta dopo 1 anno di terapia di mantenimento,</a:t>
            </a:r>
            <a:br>
              <a:rPr lang="en-GB" altLang="it-IT" sz="2000">
                <a:solidFill>
                  <a:srgbClr val="002060"/>
                </a:solidFill>
              </a:rPr>
            </a:br>
            <a:r>
              <a:rPr lang="en-GB" altLang="it-IT" sz="2000">
                <a:solidFill>
                  <a:srgbClr val="002060"/>
                </a:solidFill>
              </a:rPr>
              <a:t>continua o intermittente, con antipsicotici convenzionali</a:t>
            </a:r>
            <a:endParaRPr lang="it-IT" altLang="it-IT" sz="2000">
              <a:solidFill>
                <a:srgbClr val="002060"/>
              </a:solidFill>
            </a:endParaRPr>
          </a:p>
        </p:txBody>
      </p:sp>
      <p:sp>
        <p:nvSpPr>
          <p:cNvPr id="55303" name="Rectangle 8"/>
          <p:cNvSpPr>
            <a:spLocks noChangeArrowheads="1"/>
          </p:cNvSpPr>
          <p:nvPr/>
        </p:nvSpPr>
        <p:spPr bwMode="auto">
          <a:xfrm>
            <a:off x="2076450" y="6403975"/>
            <a:ext cx="674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it-IT" sz="1600" i="1">
                <a:solidFill>
                  <a:srgbClr val="FF0000"/>
                </a:solidFill>
              </a:rPr>
              <a:t>Kane JM. N Engl J Med 1996;334:34–41</a:t>
            </a:r>
          </a:p>
        </p:txBody>
      </p:sp>
      <p:sp>
        <p:nvSpPr>
          <p:cNvPr id="11" name="Rectangle 9"/>
          <p:cNvSpPr>
            <a:spLocks noChangeArrowheads="1"/>
          </p:cNvSpPr>
          <p:nvPr/>
        </p:nvSpPr>
        <p:spPr bwMode="auto">
          <a:xfrm>
            <a:off x="3898900" y="26304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20</a:t>
            </a:r>
            <a:endParaRPr lang="it-IT" altLang="en-US" sz="2000" smtClean="0">
              <a:solidFill>
                <a:srgbClr val="002060"/>
              </a:solidFill>
              <a:effectLst>
                <a:outerShdw blurRad="38100" dist="38100" dir="2700000" algn="tl">
                  <a:srgbClr val="C0C0C0"/>
                </a:outerShdw>
              </a:effectLst>
            </a:endParaRPr>
          </a:p>
        </p:txBody>
      </p:sp>
      <p:sp>
        <p:nvSpPr>
          <p:cNvPr id="12" name="Rectangle 10"/>
          <p:cNvSpPr>
            <a:spLocks noChangeArrowheads="1"/>
          </p:cNvSpPr>
          <p:nvPr/>
        </p:nvSpPr>
        <p:spPr bwMode="auto">
          <a:xfrm>
            <a:off x="2970213" y="5708650"/>
            <a:ext cx="198437" cy="215900"/>
          </a:xfrm>
          <a:prstGeom prst="rect">
            <a:avLst/>
          </a:prstGeom>
          <a:noFill/>
          <a:ln w="9525">
            <a:noFill/>
            <a:miter lim="800000"/>
            <a:headEnd/>
            <a:tailEnd/>
          </a:ln>
        </p:spPr>
        <p:txBody>
          <a:bodyPr wrap="none" lIns="0" tIns="0" rIns="0" bIns="0">
            <a:spAutoFit/>
          </a:bodyPr>
          <a:lstStyle/>
          <a:p>
            <a:pPr>
              <a:defRPr/>
            </a:pPr>
            <a:r>
              <a:rPr lang="it-IT" sz="1400" b="1">
                <a:solidFill>
                  <a:srgbClr val="002060"/>
                </a:solidFill>
                <a:effectLst>
                  <a:outerShdw blurRad="38100" dist="38100" dir="2700000" algn="tl">
                    <a:srgbClr val="000000">
                      <a:alpha val="43137"/>
                    </a:srgbClr>
                  </a:outerShdw>
                </a:effectLst>
              </a:rPr>
              <a:t>10</a:t>
            </a:r>
          </a:p>
        </p:txBody>
      </p:sp>
      <p:sp>
        <p:nvSpPr>
          <p:cNvPr id="13" name="Rectangle 11"/>
          <p:cNvSpPr>
            <a:spLocks noChangeArrowheads="1"/>
          </p:cNvSpPr>
          <p:nvPr/>
        </p:nvSpPr>
        <p:spPr bwMode="auto">
          <a:xfrm>
            <a:off x="3790950" y="5708650"/>
            <a:ext cx="198438" cy="215900"/>
          </a:xfrm>
          <a:prstGeom prst="rect">
            <a:avLst/>
          </a:prstGeom>
          <a:noFill/>
          <a:ln w="9525">
            <a:noFill/>
            <a:miter lim="800000"/>
            <a:headEnd/>
            <a:tailEnd/>
          </a:ln>
        </p:spPr>
        <p:txBody>
          <a:bodyPr wrap="none" lIns="0" tIns="0" rIns="0" bIns="0">
            <a:spAutoFit/>
          </a:bodyPr>
          <a:lstStyle/>
          <a:p>
            <a:pPr>
              <a:defRPr/>
            </a:pPr>
            <a:r>
              <a:rPr lang="it-IT" sz="1400" b="1">
                <a:solidFill>
                  <a:srgbClr val="002060"/>
                </a:solidFill>
                <a:effectLst>
                  <a:outerShdw blurRad="38100" dist="38100" dir="2700000" algn="tl">
                    <a:srgbClr val="000000">
                      <a:alpha val="43137"/>
                    </a:srgbClr>
                  </a:outerShdw>
                </a:effectLst>
              </a:rPr>
              <a:t>20</a:t>
            </a:r>
          </a:p>
        </p:txBody>
      </p:sp>
      <p:sp>
        <p:nvSpPr>
          <p:cNvPr id="14" name="Rectangle 12"/>
          <p:cNvSpPr>
            <a:spLocks noChangeArrowheads="1"/>
          </p:cNvSpPr>
          <p:nvPr/>
        </p:nvSpPr>
        <p:spPr bwMode="auto">
          <a:xfrm>
            <a:off x="4610100" y="5708650"/>
            <a:ext cx="198438" cy="215900"/>
          </a:xfrm>
          <a:prstGeom prst="rect">
            <a:avLst/>
          </a:prstGeom>
          <a:noFill/>
          <a:ln w="9525">
            <a:noFill/>
            <a:miter lim="800000"/>
            <a:headEnd/>
            <a:tailEnd/>
          </a:ln>
        </p:spPr>
        <p:txBody>
          <a:bodyPr wrap="none" lIns="0" tIns="0" rIns="0" bIns="0">
            <a:spAutoFit/>
          </a:bodyPr>
          <a:lstStyle/>
          <a:p>
            <a:pPr>
              <a:defRPr/>
            </a:pPr>
            <a:r>
              <a:rPr lang="it-IT" sz="1400" b="1">
                <a:solidFill>
                  <a:srgbClr val="002060"/>
                </a:solidFill>
                <a:effectLst>
                  <a:outerShdw blurRad="38100" dist="38100" dir="2700000" algn="tl">
                    <a:srgbClr val="000000">
                      <a:alpha val="43137"/>
                    </a:srgbClr>
                  </a:outerShdw>
                </a:effectLst>
              </a:rPr>
              <a:t>30</a:t>
            </a:r>
          </a:p>
        </p:txBody>
      </p:sp>
      <p:sp>
        <p:nvSpPr>
          <p:cNvPr id="15" name="Rectangle 13"/>
          <p:cNvSpPr>
            <a:spLocks noChangeArrowheads="1"/>
          </p:cNvSpPr>
          <p:nvPr/>
        </p:nvSpPr>
        <p:spPr bwMode="auto">
          <a:xfrm>
            <a:off x="5430838" y="5708650"/>
            <a:ext cx="198437" cy="215900"/>
          </a:xfrm>
          <a:prstGeom prst="rect">
            <a:avLst/>
          </a:prstGeom>
          <a:noFill/>
          <a:ln w="9525">
            <a:noFill/>
            <a:miter lim="800000"/>
            <a:headEnd/>
            <a:tailEnd/>
          </a:ln>
        </p:spPr>
        <p:txBody>
          <a:bodyPr wrap="none" lIns="0" tIns="0" rIns="0" bIns="0">
            <a:spAutoFit/>
          </a:bodyPr>
          <a:lstStyle/>
          <a:p>
            <a:pPr>
              <a:defRPr/>
            </a:pPr>
            <a:r>
              <a:rPr lang="it-IT" sz="1400" b="1">
                <a:solidFill>
                  <a:srgbClr val="002060"/>
                </a:solidFill>
                <a:effectLst>
                  <a:outerShdw blurRad="38100" dist="38100" dir="2700000" algn="tl">
                    <a:srgbClr val="000000">
                      <a:alpha val="43137"/>
                    </a:srgbClr>
                  </a:outerShdw>
                </a:effectLst>
              </a:rPr>
              <a:t>40</a:t>
            </a:r>
          </a:p>
        </p:txBody>
      </p:sp>
      <p:sp>
        <p:nvSpPr>
          <p:cNvPr id="16" name="Rectangle 14"/>
          <p:cNvSpPr>
            <a:spLocks noChangeArrowheads="1"/>
          </p:cNvSpPr>
          <p:nvPr/>
        </p:nvSpPr>
        <p:spPr bwMode="auto">
          <a:xfrm>
            <a:off x="6249988" y="5708650"/>
            <a:ext cx="198437" cy="215900"/>
          </a:xfrm>
          <a:prstGeom prst="rect">
            <a:avLst/>
          </a:prstGeom>
          <a:noFill/>
          <a:ln w="9525">
            <a:noFill/>
            <a:miter lim="800000"/>
            <a:headEnd/>
            <a:tailEnd/>
          </a:ln>
        </p:spPr>
        <p:txBody>
          <a:bodyPr wrap="none" lIns="0" tIns="0" rIns="0" bIns="0">
            <a:spAutoFit/>
          </a:bodyPr>
          <a:lstStyle/>
          <a:p>
            <a:pPr>
              <a:defRPr/>
            </a:pPr>
            <a:r>
              <a:rPr lang="it-IT" sz="1400" b="1">
                <a:solidFill>
                  <a:srgbClr val="002060"/>
                </a:solidFill>
                <a:effectLst>
                  <a:outerShdw blurRad="38100" dist="38100" dir="2700000" algn="tl">
                    <a:srgbClr val="000000">
                      <a:alpha val="43137"/>
                    </a:srgbClr>
                  </a:outerShdw>
                </a:effectLst>
              </a:rPr>
              <a:t>50</a:t>
            </a:r>
          </a:p>
        </p:txBody>
      </p:sp>
      <p:sp>
        <p:nvSpPr>
          <p:cNvPr id="17" name="Rectangle 15"/>
          <p:cNvSpPr>
            <a:spLocks noChangeArrowheads="1"/>
          </p:cNvSpPr>
          <p:nvPr/>
        </p:nvSpPr>
        <p:spPr bwMode="auto">
          <a:xfrm>
            <a:off x="7069138" y="5708650"/>
            <a:ext cx="198437" cy="215900"/>
          </a:xfrm>
          <a:prstGeom prst="rect">
            <a:avLst/>
          </a:prstGeom>
          <a:noFill/>
          <a:ln w="9525">
            <a:noFill/>
            <a:miter lim="800000"/>
            <a:headEnd/>
            <a:tailEnd/>
          </a:ln>
        </p:spPr>
        <p:txBody>
          <a:bodyPr wrap="none" lIns="0" tIns="0" rIns="0" bIns="0">
            <a:spAutoFit/>
          </a:bodyPr>
          <a:lstStyle/>
          <a:p>
            <a:pPr>
              <a:defRPr/>
            </a:pPr>
            <a:r>
              <a:rPr lang="it-IT" sz="1400" b="1">
                <a:solidFill>
                  <a:srgbClr val="002060"/>
                </a:solidFill>
                <a:effectLst>
                  <a:outerShdw blurRad="38100" dist="38100" dir="2700000" algn="tl">
                    <a:srgbClr val="000000">
                      <a:alpha val="43137"/>
                    </a:srgbClr>
                  </a:outerShdw>
                </a:effectLst>
              </a:rPr>
              <a:t>60</a:t>
            </a:r>
          </a:p>
        </p:txBody>
      </p:sp>
      <p:sp>
        <p:nvSpPr>
          <p:cNvPr id="55311" name="Rectangle 16"/>
          <p:cNvSpPr>
            <a:spLocks noChangeArrowheads="1"/>
          </p:cNvSpPr>
          <p:nvPr/>
        </p:nvSpPr>
        <p:spPr bwMode="auto">
          <a:xfrm>
            <a:off x="2801938" y="2265363"/>
            <a:ext cx="887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600" b="1">
                <a:solidFill>
                  <a:srgbClr val="002060"/>
                </a:solidFill>
              </a:rPr>
              <a:t>Continua</a:t>
            </a:r>
            <a:endParaRPr lang="it-IT" altLang="en-US" sz="2000" b="1">
              <a:solidFill>
                <a:srgbClr val="002060"/>
              </a:solidFill>
            </a:endParaRPr>
          </a:p>
        </p:txBody>
      </p:sp>
      <p:sp>
        <p:nvSpPr>
          <p:cNvPr id="19" name="Line 17"/>
          <p:cNvSpPr>
            <a:spLocks noChangeShapeType="1"/>
          </p:cNvSpPr>
          <p:nvPr/>
        </p:nvSpPr>
        <p:spPr bwMode="auto">
          <a:xfrm>
            <a:off x="4440238" y="2387600"/>
            <a:ext cx="211137" cy="0"/>
          </a:xfrm>
          <a:prstGeom prst="line">
            <a:avLst/>
          </a:prstGeom>
          <a:noFill/>
          <a:ln w="76200">
            <a:solidFill>
              <a:srgbClr val="33CCFF"/>
            </a:solidFill>
            <a:round/>
            <a:headEnd/>
            <a:tailEnd/>
          </a:ln>
          <a:effectLst>
            <a:prstShdw prst="shdw17" dist="17961" dir="2700000">
              <a:srgbClr val="1F7A99"/>
            </a:prstShdw>
          </a:effectLst>
        </p:spPr>
        <p:txBody>
          <a:bodyPr/>
          <a:lstStyle/>
          <a:p>
            <a:pPr>
              <a:defRPr/>
            </a:pPr>
            <a:endParaRPr lang="it-IT">
              <a:solidFill>
                <a:srgbClr val="002060"/>
              </a:solidFill>
              <a:effectLst>
                <a:outerShdw blurRad="38100" dist="38100" dir="2700000" algn="tl">
                  <a:srgbClr val="000000">
                    <a:alpha val="43137"/>
                  </a:srgbClr>
                </a:outerShdw>
              </a:effectLst>
            </a:endParaRPr>
          </a:p>
        </p:txBody>
      </p:sp>
      <p:sp>
        <p:nvSpPr>
          <p:cNvPr id="55313" name="Rectangle 18"/>
          <p:cNvSpPr>
            <a:spLocks noChangeArrowheads="1"/>
          </p:cNvSpPr>
          <p:nvPr/>
        </p:nvSpPr>
        <p:spPr bwMode="auto">
          <a:xfrm>
            <a:off x="4806950" y="2265363"/>
            <a:ext cx="1246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en-US" sz="1600" b="1">
                <a:solidFill>
                  <a:srgbClr val="002060"/>
                </a:solidFill>
              </a:rPr>
              <a:t>Intermittente</a:t>
            </a:r>
            <a:endParaRPr lang="it-IT" altLang="en-US" sz="2000" b="1">
              <a:solidFill>
                <a:srgbClr val="002060"/>
              </a:solidFill>
            </a:endParaRPr>
          </a:p>
        </p:txBody>
      </p:sp>
      <p:sp>
        <p:nvSpPr>
          <p:cNvPr id="55314" name="Line 19"/>
          <p:cNvSpPr>
            <a:spLocks noChangeShapeType="1"/>
          </p:cNvSpPr>
          <p:nvPr/>
        </p:nvSpPr>
        <p:spPr bwMode="auto">
          <a:xfrm>
            <a:off x="2509838" y="2387600"/>
            <a:ext cx="212725" cy="0"/>
          </a:xfrm>
          <a:prstGeom prst="line">
            <a:avLst/>
          </a:prstGeom>
          <a:noFill/>
          <a:ln w="76200">
            <a:solidFill>
              <a:srgbClr val="FFCC00"/>
            </a:solidFill>
            <a:round/>
            <a:headEnd/>
            <a:tailEnd/>
          </a:ln>
          <a:effectLst>
            <a:prstShdw prst="shdw17" dist="17961" dir="2700000">
              <a:srgbClr val="997A00"/>
            </a:prstShdw>
          </a:effectLst>
          <a:extLst>
            <a:ext uri="{909E8E84-426E-40DD-AFC4-6F175D3DCCD1}">
              <a14:hiddenFill xmlns:a14="http://schemas.microsoft.com/office/drawing/2010/main">
                <a:noFill/>
              </a14:hiddenFill>
            </a:ext>
          </a:extLst>
        </p:spPr>
        <p:txBody>
          <a:bodyPr/>
          <a:lstStyle/>
          <a:p>
            <a:endParaRPr lang="en-US"/>
          </a:p>
        </p:txBody>
      </p:sp>
      <p:sp>
        <p:nvSpPr>
          <p:cNvPr id="22" name="Rectangle 20"/>
          <p:cNvSpPr>
            <a:spLocks noChangeArrowheads="1"/>
          </p:cNvSpPr>
          <p:nvPr/>
        </p:nvSpPr>
        <p:spPr bwMode="auto">
          <a:xfrm>
            <a:off x="2274888" y="2979738"/>
            <a:ext cx="2598737" cy="252412"/>
          </a:xfrm>
          <a:prstGeom prst="rect">
            <a:avLst/>
          </a:prstGeom>
          <a:gradFill rotWithShape="0">
            <a:gsLst>
              <a:gs pos="0">
                <a:srgbClr val="185E76"/>
              </a:gs>
              <a:gs pos="50000">
                <a:srgbClr val="33CCFF"/>
              </a:gs>
              <a:gs pos="100000">
                <a:srgbClr val="185E76"/>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23" name="Rectangle 21"/>
          <p:cNvSpPr>
            <a:spLocks noChangeArrowheads="1"/>
          </p:cNvSpPr>
          <p:nvPr/>
        </p:nvSpPr>
        <p:spPr bwMode="auto">
          <a:xfrm>
            <a:off x="2274888" y="2725738"/>
            <a:ext cx="1617662" cy="252412"/>
          </a:xfrm>
          <a:prstGeom prst="rect">
            <a:avLst/>
          </a:prstGeom>
          <a:gradFill rotWithShape="0">
            <a:gsLst>
              <a:gs pos="0">
                <a:srgbClr val="765E00"/>
              </a:gs>
              <a:gs pos="50000">
                <a:srgbClr val="FFCC00"/>
              </a:gs>
              <a:gs pos="100000">
                <a:srgbClr val="765E00"/>
              </a:gs>
            </a:gsLst>
            <a:lin ang="5400000" scaled="1"/>
          </a:gradFill>
          <a:ln w="11176">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55317" name="Rectangle 22"/>
          <p:cNvSpPr>
            <a:spLocks noChangeArrowheads="1"/>
          </p:cNvSpPr>
          <p:nvPr/>
        </p:nvSpPr>
        <p:spPr bwMode="auto">
          <a:xfrm>
            <a:off x="398463" y="3497263"/>
            <a:ext cx="1741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altLang="en-US" sz="1400" b="1" i="1">
                <a:solidFill>
                  <a:srgbClr val="002060"/>
                </a:solidFill>
              </a:rPr>
              <a:t>Pietzcker et al., 1993</a:t>
            </a:r>
          </a:p>
        </p:txBody>
      </p:sp>
      <p:sp>
        <p:nvSpPr>
          <p:cNvPr id="55318" name="Rectangle 23"/>
          <p:cNvSpPr>
            <a:spLocks noChangeArrowheads="1"/>
          </p:cNvSpPr>
          <p:nvPr/>
        </p:nvSpPr>
        <p:spPr bwMode="auto">
          <a:xfrm>
            <a:off x="182563" y="4106863"/>
            <a:ext cx="1957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altLang="en-US" sz="1400" b="1" i="1">
                <a:solidFill>
                  <a:srgbClr val="002060"/>
                </a:solidFill>
              </a:rPr>
              <a:t>Jolley et al., 1989, 1990</a:t>
            </a:r>
          </a:p>
        </p:txBody>
      </p:sp>
      <p:sp>
        <p:nvSpPr>
          <p:cNvPr id="55319" name="Rectangle 24"/>
          <p:cNvSpPr>
            <a:spLocks noChangeArrowheads="1"/>
          </p:cNvSpPr>
          <p:nvPr/>
        </p:nvSpPr>
        <p:spPr bwMode="auto">
          <a:xfrm>
            <a:off x="796925" y="4716463"/>
            <a:ext cx="134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altLang="en-US" sz="1400" b="1" i="1">
                <a:solidFill>
                  <a:srgbClr val="002060"/>
                </a:solidFill>
              </a:rPr>
              <a:t>Herz et al., 1991</a:t>
            </a:r>
          </a:p>
        </p:txBody>
      </p:sp>
      <p:sp>
        <p:nvSpPr>
          <p:cNvPr id="55320" name="Rectangle 25"/>
          <p:cNvSpPr>
            <a:spLocks noChangeArrowheads="1"/>
          </p:cNvSpPr>
          <p:nvPr/>
        </p:nvSpPr>
        <p:spPr bwMode="auto">
          <a:xfrm>
            <a:off x="339725" y="5326063"/>
            <a:ext cx="1800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it-IT" altLang="en-US" sz="1400" b="1" i="1">
                <a:solidFill>
                  <a:srgbClr val="002060"/>
                </a:solidFill>
              </a:rPr>
              <a:t>Carpenter et al., 1990</a:t>
            </a:r>
          </a:p>
        </p:txBody>
      </p:sp>
      <p:sp>
        <p:nvSpPr>
          <p:cNvPr id="28" name="Rectangle 26"/>
          <p:cNvSpPr>
            <a:spLocks noChangeArrowheads="1"/>
          </p:cNvSpPr>
          <p:nvPr/>
        </p:nvSpPr>
        <p:spPr bwMode="auto">
          <a:xfrm>
            <a:off x="2274888" y="3589338"/>
            <a:ext cx="2836862" cy="252412"/>
          </a:xfrm>
          <a:prstGeom prst="rect">
            <a:avLst/>
          </a:prstGeom>
          <a:gradFill rotWithShape="0">
            <a:gsLst>
              <a:gs pos="0">
                <a:srgbClr val="185E76"/>
              </a:gs>
              <a:gs pos="50000">
                <a:srgbClr val="33CCFF"/>
              </a:gs>
              <a:gs pos="100000">
                <a:srgbClr val="185E76"/>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29" name="Rectangle 27"/>
          <p:cNvSpPr>
            <a:spLocks noChangeArrowheads="1"/>
          </p:cNvSpPr>
          <p:nvPr/>
        </p:nvSpPr>
        <p:spPr bwMode="auto">
          <a:xfrm>
            <a:off x="2274888" y="3335338"/>
            <a:ext cx="1211262" cy="252412"/>
          </a:xfrm>
          <a:prstGeom prst="rect">
            <a:avLst/>
          </a:prstGeom>
          <a:gradFill rotWithShape="0">
            <a:gsLst>
              <a:gs pos="0">
                <a:srgbClr val="765E00"/>
              </a:gs>
              <a:gs pos="50000">
                <a:srgbClr val="FFCC00"/>
              </a:gs>
              <a:gs pos="100000">
                <a:srgbClr val="765E00"/>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30" name="Rectangle 28"/>
          <p:cNvSpPr>
            <a:spLocks noChangeArrowheads="1"/>
          </p:cNvSpPr>
          <p:nvPr/>
        </p:nvSpPr>
        <p:spPr bwMode="auto">
          <a:xfrm>
            <a:off x="2274888" y="4198938"/>
            <a:ext cx="2420937" cy="252412"/>
          </a:xfrm>
          <a:prstGeom prst="rect">
            <a:avLst/>
          </a:prstGeom>
          <a:gradFill rotWithShape="0">
            <a:gsLst>
              <a:gs pos="0">
                <a:srgbClr val="185E76"/>
              </a:gs>
              <a:gs pos="50000">
                <a:srgbClr val="33CCFF"/>
              </a:gs>
              <a:gs pos="100000">
                <a:srgbClr val="185E76"/>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31" name="Rectangle 29"/>
          <p:cNvSpPr>
            <a:spLocks noChangeArrowheads="1"/>
          </p:cNvSpPr>
          <p:nvPr/>
        </p:nvSpPr>
        <p:spPr bwMode="auto">
          <a:xfrm>
            <a:off x="2274888" y="3944938"/>
            <a:ext cx="558800" cy="252412"/>
          </a:xfrm>
          <a:prstGeom prst="rect">
            <a:avLst/>
          </a:prstGeom>
          <a:gradFill rotWithShape="0">
            <a:gsLst>
              <a:gs pos="0">
                <a:srgbClr val="765E00"/>
              </a:gs>
              <a:gs pos="50000">
                <a:srgbClr val="FFCC00"/>
              </a:gs>
              <a:gs pos="100000">
                <a:srgbClr val="765E00"/>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32" name="Rectangle 30"/>
          <p:cNvSpPr>
            <a:spLocks noChangeArrowheads="1"/>
          </p:cNvSpPr>
          <p:nvPr/>
        </p:nvSpPr>
        <p:spPr bwMode="auto">
          <a:xfrm>
            <a:off x="2274888" y="4808538"/>
            <a:ext cx="2344737" cy="252412"/>
          </a:xfrm>
          <a:prstGeom prst="rect">
            <a:avLst/>
          </a:prstGeom>
          <a:gradFill rotWithShape="0">
            <a:gsLst>
              <a:gs pos="0">
                <a:srgbClr val="185E76"/>
              </a:gs>
              <a:gs pos="50000">
                <a:srgbClr val="33CCFF"/>
              </a:gs>
              <a:gs pos="100000">
                <a:srgbClr val="185E76"/>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33" name="Rectangle 31"/>
          <p:cNvSpPr>
            <a:spLocks noChangeArrowheads="1"/>
          </p:cNvSpPr>
          <p:nvPr/>
        </p:nvSpPr>
        <p:spPr bwMode="auto">
          <a:xfrm>
            <a:off x="2274888" y="4554538"/>
            <a:ext cx="804862" cy="252412"/>
          </a:xfrm>
          <a:prstGeom prst="rect">
            <a:avLst/>
          </a:prstGeom>
          <a:gradFill rotWithShape="0">
            <a:gsLst>
              <a:gs pos="0">
                <a:srgbClr val="765E00"/>
              </a:gs>
              <a:gs pos="50000">
                <a:srgbClr val="FFCC00"/>
              </a:gs>
              <a:gs pos="100000">
                <a:srgbClr val="765E00"/>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34" name="Rectangle 32"/>
          <p:cNvSpPr>
            <a:spLocks noChangeArrowheads="1"/>
          </p:cNvSpPr>
          <p:nvPr/>
        </p:nvSpPr>
        <p:spPr bwMode="auto">
          <a:xfrm>
            <a:off x="2274888" y="5418138"/>
            <a:ext cx="4478337" cy="252412"/>
          </a:xfrm>
          <a:prstGeom prst="rect">
            <a:avLst/>
          </a:prstGeom>
          <a:gradFill rotWithShape="0">
            <a:gsLst>
              <a:gs pos="0">
                <a:srgbClr val="185E76"/>
              </a:gs>
              <a:gs pos="50000">
                <a:srgbClr val="33CCFF"/>
              </a:gs>
              <a:gs pos="100000">
                <a:srgbClr val="185E76"/>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35" name="Rectangle 33"/>
          <p:cNvSpPr>
            <a:spLocks noChangeArrowheads="1"/>
          </p:cNvSpPr>
          <p:nvPr/>
        </p:nvSpPr>
        <p:spPr bwMode="auto">
          <a:xfrm>
            <a:off x="2274888" y="5164138"/>
            <a:ext cx="2684462" cy="252412"/>
          </a:xfrm>
          <a:prstGeom prst="rect">
            <a:avLst/>
          </a:prstGeom>
          <a:gradFill rotWithShape="0">
            <a:gsLst>
              <a:gs pos="0">
                <a:srgbClr val="765E00"/>
              </a:gs>
              <a:gs pos="50000">
                <a:srgbClr val="FFCC00"/>
              </a:gs>
              <a:gs pos="100000">
                <a:srgbClr val="765E00"/>
              </a:gs>
            </a:gsLst>
            <a:lin ang="5400000" scaled="1"/>
          </a:gradFill>
          <a:ln w="11113">
            <a:no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it-IT" altLang="en-US" smtClean="0">
              <a:solidFill>
                <a:srgbClr val="002060"/>
              </a:solidFill>
              <a:effectLst>
                <a:outerShdw blurRad="38100" dist="38100" dir="2700000" algn="tl">
                  <a:srgbClr val="000000"/>
                </a:outerShdw>
              </a:effectLst>
            </a:endParaRPr>
          </a:p>
        </p:txBody>
      </p:sp>
      <p:sp>
        <p:nvSpPr>
          <p:cNvPr id="55329" name="Text Box 34"/>
          <p:cNvSpPr txBox="1">
            <a:spLocks noChangeArrowheads="1"/>
          </p:cNvSpPr>
          <p:nvPr/>
        </p:nvSpPr>
        <p:spPr bwMode="auto">
          <a:xfrm>
            <a:off x="2311400" y="6005513"/>
            <a:ext cx="49228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0" rIns="54000" bIns="108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it-IT" altLang="en-US" sz="1600" b="1">
                <a:solidFill>
                  <a:srgbClr val="002060"/>
                </a:solidFill>
              </a:rPr>
              <a:t>Tasso di ricaduta (%)</a:t>
            </a:r>
            <a:endParaRPr lang="it-IT" altLang="en-US" sz="1600">
              <a:solidFill>
                <a:srgbClr val="002060"/>
              </a:solidFill>
            </a:endParaRPr>
          </a:p>
        </p:txBody>
      </p:sp>
      <p:sp>
        <p:nvSpPr>
          <p:cNvPr id="37" name="Rectangle 35"/>
          <p:cNvSpPr>
            <a:spLocks noChangeArrowheads="1"/>
          </p:cNvSpPr>
          <p:nvPr/>
        </p:nvSpPr>
        <p:spPr bwMode="auto">
          <a:xfrm>
            <a:off x="4881563" y="28971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32</a:t>
            </a:r>
            <a:endParaRPr lang="it-IT" altLang="en-US" sz="2000" smtClean="0">
              <a:solidFill>
                <a:srgbClr val="002060"/>
              </a:solidFill>
              <a:effectLst>
                <a:outerShdw blurRad="38100" dist="38100" dir="2700000" algn="tl">
                  <a:srgbClr val="C0C0C0"/>
                </a:outerShdw>
              </a:effectLst>
            </a:endParaRPr>
          </a:p>
        </p:txBody>
      </p:sp>
      <p:sp>
        <p:nvSpPr>
          <p:cNvPr id="38" name="Rectangle 36"/>
          <p:cNvSpPr>
            <a:spLocks noChangeArrowheads="1"/>
          </p:cNvSpPr>
          <p:nvPr/>
        </p:nvSpPr>
        <p:spPr bwMode="auto">
          <a:xfrm>
            <a:off x="3484563" y="32400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15</a:t>
            </a:r>
            <a:endParaRPr lang="it-IT" altLang="en-US" sz="2000" smtClean="0">
              <a:solidFill>
                <a:srgbClr val="002060"/>
              </a:solidFill>
              <a:effectLst>
                <a:outerShdw blurRad="38100" dist="38100" dir="2700000" algn="tl">
                  <a:srgbClr val="C0C0C0"/>
                </a:outerShdw>
              </a:effectLst>
            </a:endParaRPr>
          </a:p>
        </p:txBody>
      </p:sp>
      <p:sp>
        <p:nvSpPr>
          <p:cNvPr id="39" name="Rectangle 37"/>
          <p:cNvSpPr>
            <a:spLocks noChangeArrowheads="1"/>
          </p:cNvSpPr>
          <p:nvPr/>
        </p:nvSpPr>
        <p:spPr bwMode="auto">
          <a:xfrm>
            <a:off x="5118100" y="35067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35</a:t>
            </a:r>
            <a:endParaRPr lang="it-IT" altLang="en-US" sz="2000" smtClean="0">
              <a:solidFill>
                <a:srgbClr val="002060"/>
              </a:solidFill>
              <a:effectLst>
                <a:outerShdw blurRad="38100" dist="38100" dir="2700000" algn="tl">
                  <a:srgbClr val="C0C0C0"/>
                </a:outerShdw>
              </a:effectLst>
            </a:endParaRPr>
          </a:p>
        </p:txBody>
      </p:sp>
      <p:sp>
        <p:nvSpPr>
          <p:cNvPr id="40" name="Rectangle 38"/>
          <p:cNvSpPr>
            <a:spLocks noChangeArrowheads="1"/>
          </p:cNvSpPr>
          <p:nvPr/>
        </p:nvSpPr>
        <p:spPr bwMode="auto">
          <a:xfrm>
            <a:off x="2840038" y="3849688"/>
            <a:ext cx="2984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7</a:t>
            </a:r>
            <a:endParaRPr lang="it-IT" altLang="en-US" sz="2000" smtClean="0">
              <a:solidFill>
                <a:srgbClr val="002060"/>
              </a:solidFill>
              <a:effectLst>
                <a:outerShdw blurRad="38100" dist="38100" dir="2700000" algn="tl">
                  <a:srgbClr val="C0C0C0"/>
                </a:outerShdw>
              </a:effectLst>
            </a:endParaRPr>
          </a:p>
        </p:txBody>
      </p:sp>
      <p:sp>
        <p:nvSpPr>
          <p:cNvPr id="41" name="Rectangle 39"/>
          <p:cNvSpPr>
            <a:spLocks noChangeArrowheads="1"/>
          </p:cNvSpPr>
          <p:nvPr/>
        </p:nvSpPr>
        <p:spPr bwMode="auto">
          <a:xfrm>
            <a:off x="4703763" y="41163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30</a:t>
            </a:r>
            <a:endParaRPr lang="it-IT" altLang="en-US" sz="2000" smtClean="0">
              <a:solidFill>
                <a:srgbClr val="002060"/>
              </a:solidFill>
              <a:effectLst>
                <a:outerShdw blurRad="38100" dist="38100" dir="2700000" algn="tl">
                  <a:srgbClr val="C0C0C0"/>
                </a:outerShdw>
              </a:effectLst>
            </a:endParaRPr>
          </a:p>
        </p:txBody>
      </p:sp>
      <p:sp>
        <p:nvSpPr>
          <p:cNvPr id="42" name="Rectangle 40"/>
          <p:cNvSpPr>
            <a:spLocks noChangeArrowheads="1"/>
          </p:cNvSpPr>
          <p:nvPr/>
        </p:nvSpPr>
        <p:spPr bwMode="auto">
          <a:xfrm>
            <a:off x="3078163" y="44592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10</a:t>
            </a:r>
            <a:endParaRPr lang="it-IT" altLang="en-US" sz="2000" smtClean="0">
              <a:solidFill>
                <a:srgbClr val="002060"/>
              </a:solidFill>
              <a:effectLst>
                <a:outerShdw blurRad="38100" dist="38100" dir="2700000" algn="tl">
                  <a:srgbClr val="C0C0C0"/>
                </a:outerShdw>
              </a:effectLst>
            </a:endParaRPr>
          </a:p>
        </p:txBody>
      </p:sp>
      <p:sp>
        <p:nvSpPr>
          <p:cNvPr id="43" name="Rectangle 41"/>
          <p:cNvSpPr>
            <a:spLocks noChangeArrowheads="1"/>
          </p:cNvSpPr>
          <p:nvPr/>
        </p:nvSpPr>
        <p:spPr bwMode="auto">
          <a:xfrm>
            <a:off x="4627563" y="4725988"/>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29</a:t>
            </a:r>
            <a:endParaRPr lang="it-IT" altLang="en-US" sz="2000" smtClean="0">
              <a:solidFill>
                <a:srgbClr val="002060"/>
              </a:solidFill>
              <a:effectLst>
                <a:outerShdw blurRad="38100" dist="38100" dir="2700000" algn="tl">
                  <a:srgbClr val="C0C0C0"/>
                </a:outerShdw>
              </a:effectLst>
            </a:endParaRPr>
          </a:p>
        </p:txBody>
      </p:sp>
      <p:sp>
        <p:nvSpPr>
          <p:cNvPr id="44" name="Rectangle 42"/>
          <p:cNvSpPr>
            <a:spLocks noChangeArrowheads="1"/>
          </p:cNvSpPr>
          <p:nvPr/>
        </p:nvSpPr>
        <p:spPr bwMode="auto">
          <a:xfrm>
            <a:off x="4957763" y="5059363"/>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33</a:t>
            </a:r>
            <a:endParaRPr lang="it-IT" altLang="en-US" sz="2000" smtClean="0">
              <a:solidFill>
                <a:srgbClr val="002060"/>
              </a:solidFill>
              <a:effectLst>
                <a:outerShdw blurRad="38100" dist="38100" dir="2700000" algn="tl">
                  <a:srgbClr val="C0C0C0"/>
                </a:outerShdw>
              </a:effectLst>
            </a:endParaRPr>
          </a:p>
        </p:txBody>
      </p:sp>
      <p:sp>
        <p:nvSpPr>
          <p:cNvPr id="45" name="Rectangle 43"/>
          <p:cNvSpPr>
            <a:spLocks noChangeArrowheads="1"/>
          </p:cNvSpPr>
          <p:nvPr/>
        </p:nvSpPr>
        <p:spPr bwMode="auto">
          <a:xfrm>
            <a:off x="6777038" y="5326063"/>
            <a:ext cx="412750" cy="338137"/>
          </a:xfrm>
          <a:prstGeom prst="rect">
            <a:avLst/>
          </a:prstGeom>
          <a:noFill/>
          <a:ln w="11176">
            <a:no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en-US" sz="1600" b="1" smtClean="0">
                <a:solidFill>
                  <a:srgbClr val="002060"/>
                </a:solidFill>
                <a:effectLst>
                  <a:outerShdw blurRad="38100" dist="38100" dir="2700000" algn="tl">
                    <a:srgbClr val="C0C0C0"/>
                  </a:outerShdw>
                </a:effectLst>
              </a:rPr>
              <a:t>55</a:t>
            </a:r>
            <a:endParaRPr lang="it-IT" altLang="en-US" sz="2000" smtClean="0">
              <a:solidFill>
                <a:srgbClr val="002060"/>
              </a:solidFill>
              <a:effectLst>
                <a:outerShdw blurRad="38100" dist="38100" dir="2700000" algn="tl">
                  <a:srgbClr val="C0C0C0"/>
                </a:outerShdw>
              </a:effectLst>
            </a:endParaRPr>
          </a:p>
        </p:txBody>
      </p:sp>
      <p:sp>
        <p:nvSpPr>
          <p:cNvPr id="55339" name="Titolo 45"/>
          <p:cNvSpPr>
            <a:spLocks noGrp="1"/>
          </p:cNvSpPr>
          <p:nvPr>
            <p:ph type="title"/>
          </p:nvPr>
        </p:nvSpPr>
        <p:spPr>
          <a:xfrm>
            <a:off x="980281" y="234633"/>
            <a:ext cx="7067550" cy="1125537"/>
          </a:xfrm>
        </p:spPr>
        <p:txBody>
          <a:bodyPr>
            <a:normAutofit fontScale="90000"/>
          </a:bodyPr>
          <a:lstStyle/>
          <a:p>
            <a:r>
              <a:rPr lang="en-US" altLang="it-IT" sz="2400" b="1" dirty="0" smtClean="0">
                <a:solidFill>
                  <a:srgbClr val="C00000"/>
                </a:solidFill>
                <a:latin typeface="Simplified Arabic Fixed" pitchFamily="49" charset="-78"/>
                <a:cs typeface="Simplified Arabic Fixed" pitchFamily="49" charset="-78"/>
              </a:rPr>
              <a:t>I </a:t>
            </a:r>
            <a:r>
              <a:rPr lang="en-US" altLang="it-IT" sz="2400" b="1" dirty="0" err="1" smtClean="0">
                <a:solidFill>
                  <a:srgbClr val="C00000"/>
                </a:solidFill>
                <a:latin typeface="Simplified Arabic Fixed" pitchFamily="49" charset="-78"/>
                <a:cs typeface="Simplified Arabic Fixed" pitchFamily="49" charset="-78"/>
              </a:rPr>
              <a:t>tassi</a:t>
            </a:r>
            <a:r>
              <a:rPr lang="en-US" altLang="it-IT" sz="2400" b="1" dirty="0" smtClean="0">
                <a:solidFill>
                  <a:srgbClr val="C00000"/>
                </a:solidFill>
                <a:latin typeface="Simplified Arabic Fixed" pitchFamily="49" charset="-78"/>
                <a:cs typeface="Simplified Arabic Fixed" pitchFamily="49" charset="-78"/>
              </a:rPr>
              <a:t> di </a:t>
            </a:r>
            <a:r>
              <a:rPr lang="en-US" altLang="it-IT" sz="2400" b="1" dirty="0" err="1" smtClean="0">
                <a:solidFill>
                  <a:srgbClr val="C00000"/>
                </a:solidFill>
                <a:latin typeface="Simplified Arabic Fixed" pitchFamily="49" charset="-78"/>
                <a:cs typeface="Simplified Arabic Fixed" pitchFamily="49" charset="-78"/>
              </a:rPr>
              <a:t>ricaduta</a:t>
            </a:r>
            <a:r>
              <a:rPr lang="en-US" altLang="it-IT" sz="2400" b="1" dirty="0" smtClean="0">
                <a:solidFill>
                  <a:srgbClr val="C00000"/>
                </a:solidFill>
                <a:latin typeface="Simplified Arabic Fixed" pitchFamily="49" charset="-78"/>
                <a:cs typeface="Simplified Arabic Fixed" pitchFamily="49" charset="-78"/>
              </a:rPr>
              <a:t> </a:t>
            </a:r>
            <a:r>
              <a:rPr lang="en-US" altLang="it-IT" sz="2400" b="1" dirty="0" err="1" smtClean="0">
                <a:solidFill>
                  <a:srgbClr val="C00000"/>
                </a:solidFill>
                <a:latin typeface="Simplified Arabic Fixed" pitchFamily="49" charset="-78"/>
                <a:cs typeface="Simplified Arabic Fixed" pitchFamily="49" charset="-78"/>
              </a:rPr>
              <a:t>sono</a:t>
            </a:r>
            <a:r>
              <a:rPr lang="en-US" altLang="it-IT" sz="2400" b="1" dirty="0" smtClean="0">
                <a:solidFill>
                  <a:srgbClr val="C00000"/>
                </a:solidFill>
                <a:latin typeface="Simplified Arabic Fixed" pitchFamily="49" charset="-78"/>
                <a:cs typeface="Simplified Arabic Fixed" pitchFamily="49" charset="-78"/>
              </a:rPr>
              <a:t> </a:t>
            </a:r>
            <a:r>
              <a:rPr lang="en-US" altLang="it-IT" sz="2400" b="1" dirty="0" err="1" smtClean="0">
                <a:solidFill>
                  <a:srgbClr val="C00000"/>
                </a:solidFill>
                <a:latin typeface="Simplified Arabic Fixed" pitchFamily="49" charset="-78"/>
                <a:cs typeface="Simplified Arabic Fixed" pitchFamily="49" charset="-78"/>
              </a:rPr>
              <a:t>più</a:t>
            </a:r>
            <a:r>
              <a:rPr lang="en-US" altLang="it-IT" sz="2400" b="1" dirty="0" smtClean="0">
                <a:solidFill>
                  <a:srgbClr val="C00000"/>
                </a:solidFill>
                <a:latin typeface="Simplified Arabic Fixed" pitchFamily="49" charset="-78"/>
                <a:cs typeface="Simplified Arabic Fixed" pitchFamily="49" charset="-78"/>
              </a:rPr>
              <a:t> </a:t>
            </a:r>
            <a:r>
              <a:rPr lang="en-US" altLang="it-IT" sz="2400" b="1" dirty="0" err="1" smtClean="0">
                <a:solidFill>
                  <a:srgbClr val="C00000"/>
                </a:solidFill>
                <a:latin typeface="Simplified Arabic Fixed" pitchFamily="49" charset="-78"/>
                <a:cs typeface="Simplified Arabic Fixed" pitchFamily="49" charset="-78"/>
              </a:rPr>
              <a:t>bassi</a:t>
            </a:r>
            <a:r>
              <a:rPr lang="en-US" altLang="it-IT" sz="2400" b="1" dirty="0" smtClean="0">
                <a:solidFill>
                  <a:srgbClr val="C00000"/>
                </a:solidFill>
                <a:latin typeface="Simplified Arabic Fixed" pitchFamily="49" charset="-78"/>
                <a:cs typeface="Simplified Arabic Fixed" pitchFamily="49" charset="-78"/>
              </a:rPr>
              <a:t> con </a:t>
            </a:r>
            <a:r>
              <a:rPr lang="en-US" altLang="it-IT" sz="2400" b="1" dirty="0" err="1" smtClean="0">
                <a:solidFill>
                  <a:srgbClr val="C00000"/>
                </a:solidFill>
                <a:latin typeface="Simplified Arabic Fixed" pitchFamily="49" charset="-78"/>
                <a:cs typeface="Simplified Arabic Fixed" pitchFamily="49" charset="-78"/>
              </a:rPr>
              <a:t>il</a:t>
            </a:r>
            <a:r>
              <a:rPr lang="en-US" altLang="it-IT" sz="2400" b="1" dirty="0" smtClean="0">
                <a:solidFill>
                  <a:srgbClr val="C00000"/>
                </a:solidFill>
                <a:latin typeface="Simplified Arabic Fixed" pitchFamily="49" charset="-78"/>
                <a:cs typeface="Simplified Arabic Fixed" pitchFamily="49" charset="-78"/>
              </a:rPr>
              <a:t> </a:t>
            </a:r>
            <a:r>
              <a:rPr lang="en-US" altLang="it-IT" sz="2400" b="1" dirty="0" err="1" smtClean="0">
                <a:solidFill>
                  <a:srgbClr val="C00000"/>
                </a:solidFill>
                <a:latin typeface="Simplified Arabic Fixed" pitchFamily="49" charset="-78"/>
                <a:cs typeface="Simplified Arabic Fixed" pitchFamily="49" charset="-78"/>
              </a:rPr>
              <a:t>trattamento</a:t>
            </a:r>
            <a:r>
              <a:rPr lang="en-US" altLang="it-IT" sz="2400" b="1" dirty="0" smtClean="0">
                <a:solidFill>
                  <a:srgbClr val="C00000"/>
                </a:solidFill>
                <a:latin typeface="Simplified Arabic Fixed" pitchFamily="49" charset="-78"/>
                <a:cs typeface="Simplified Arabic Fixed" pitchFamily="49" charset="-78"/>
              </a:rPr>
              <a:t> </a:t>
            </a:r>
            <a:r>
              <a:rPr lang="en-US" altLang="it-IT" sz="2400" b="1" dirty="0" err="1" smtClean="0">
                <a:solidFill>
                  <a:srgbClr val="C00000"/>
                </a:solidFill>
                <a:latin typeface="Simplified Arabic Fixed" pitchFamily="49" charset="-78"/>
                <a:cs typeface="Simplified Arabic Fixed" pitchFamily="49" charset="-78"/>
              </a:rPr>
              <a:t>antipsicotico</a:t>
            </a:r>
            <a:r>
              <a:rPr lang="en-US" altLang="it-IT" sz="2400" b="1" dirty="0" smtClean="0">
                <a:solidFill>
                  <a:srgbClr val="C00000"/>
                </a:solidFill>
                <a:latin typeface="Simplified Arabic Fixed" pitchFamily="49" charset="-78"/>
                <a:cs typeface="Simplified Arabic Fixed" pitchFamily="49" charset="-78"/>
              </a:rPr>
              <a:t> continuo</a:t>
            </a:r>
            <a:r>
              <a:rPr lang="it-IT" altLang="it-IT" sz="2400" b="1" dirty="0" smtClean="0">
                <a:solidFill>
                  <a:srgbClr val="C00000"/>
                </a:solidFill>
                <a:latin typeface="Simplified Arabic Fixed" pitchFamily="49" charset="-78"/>
                <a:cs typeface="Simplified Arabic Fixed" pitchFamily="49" charset="-78"/>
              </a:rPr>
              <a:t/>
            </a:r>
            <a:br>
              <a:rPr lang="it-IT" altLang="it-IT" sz="2400" b="1" dirty="0" smtClean="0">
                <a:solidFill>
                  <a:srgbClr val="C00000"/>
                </a:solidFill>
                <a:latin typeface="Simplified Arabic Fixed" pitchFamily="49" charset="-78"/>
                <a:cs typeface="Simplified Arabic Fixed" pitchFamily="49" charset="-78"/>
              </a:rPr>
            </a:br>
            <a:endParaRPr lang="it-IT" altLang="en-US" sz="2400" b="1" dirty="0" smtClean="0">
              <a:solidFill>
                <a:srgbClr val="C00000"/>
              </a:solidFill>
            </a:endParaRPr>
          </a:p>
        </p:txBody>
      </p:sp>
    </p:spTree>
    <p:extLst>
      <p:ext uri="{BB962C8B-B14F-4D97-AF65-F5344CB8AC3E}">
        <p14:creationId xmlns:p14="http://schemas.microsoft.com/office/powerpoint/2010/main" val="1783688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Chart 108"/>
          <p:cNvGraphicFramePr>
            <a:graphicFrameLocks/>
          </p:cNvGraphicFramePr>
          <p:nvPr/>
        </p:nvGraphicFramePr>
        <p:xfrm>
          <a:off x="355600" y="1024467"/>
          <a:ext cx="7126288" cy="5024967"/>
        </p:xfrm>
        <a:graphic>
          <a:graphicData uri="http://schemas.openxmlformats.org/presentationml/2006/ole">
            <mc:AlternateContent xmlns:mc="http://schemas.openxmlformats.org/markup-compatibility/2006">
              <mc:Choice xmlns:v="urn:schemas-microsoft-com:vml" Requires="v">
                <p:oleObj spid="_x0000_s8257" r:id="rId4" imgW="7126842" imgH="3767655" progId="Excel.Chart.8">
                  <p:embed/>
                </p:oleObj>
              </mc:Choice>
              <mc:Fallback>
                <p:oleObj r:id="rId4" imgW="7126842" imgH="376765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024467"/>
                        <a:ext cx="7126288" cy="50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itle 24"/>
          <p:cNvSpPr>
            <a:spLocks noGrp="1"/>
          </p:cNvSpPr>
          <p:nvPr>
            <p:ph type="title"/>
          </p:nvPr>
        </p:nvSpPr>
        <p:spPr/>
        <p:txBody>
          <a:bodyPr>
            <a:normAutofit fontScale="90000"/>
          </a:bodyPr>
          <a:lstStyle/>
          <a:p>
            <a:pPr>
              <a:defRPr/>
            </a:pPr>
            <a:r>
              <a:rPr lang="en-GB" dirty="0"/>
              <a:t>Treatment response declines with each relapse </a:t>
            </a:r>
            <a:r>
              <a:rPr lang="en-GB" dirty="0" smtClean="0"/>
              <a:t/>
            </a:r>
            <a:br>
              <a:rPr lang="en-GB" dirty="0" smtClean="0"/>
            </a:br>
            <a:r>
              <a:rPr lang="en-GB" dirty="0" smtClean="0"/>
              <a:t>– </a:t>
            </a:r>
            <a:r>
              <a:rPr lang="en-GB" dirty="0"/>
              <a:t>PANSS </a:t>
            </a:r>
            <a:r>
              <a:rPr lang="en-GB" dirty="0" smtClean="0"/>
              <a:t>total </a:t>
            </a:r>
            <a:r>
              <a:rPr lang="en-GB" dirty="0"/>
              <a:t>score</a:t>
            </a:r>
          </a:p>
        </p:txBody>
      </p:sp>
      <p:sp>
        <p:nvSpPr>
          <p:cNvPr id="56324" name="Text Placeholder 3"/>
          <p:cNvSpPr>
            <a:spLocks noGrp="1"/>
          </p:cNvSpPr>
          <p:nvPr>
            <p:ph type="body" sz="quarter" idx="11"/>
          </p:nvPr>
        </p:nvSpPr>
        <p:spPr>
          <a:xfrm>
            <a:off x="457200" y="6453717"/>
            <a:ext cx="8229600" cy="279400"/>
          </a:xfrm>
        </p:spPr>
        <p:txBody>
          <a:bodyPr/>
          <a:lstStyle/>
          <a:p>
            <a:pPr>
              <a:spcBef>
                <a:spcPct val="0"/>
              </a:spcBef>
              <a:spcAft>
                <a:spcPct val="0"/>
              </a:spcAft>
            </a:pPr>
            <a:r>
              <a:rPr lang="en-GB" altLang="en-US" smtClean="0"/>
              <a:t>Agid et al. Neuropsychopharmacology 2014;39:S373–S374; Zipursky et al. Poster at ACNP 2014</a:t>
            </a:r>
          </a:p>
        </p:txBody>
      </p:sp>
      <p:sp>
        <p:nvSpPr>
          <p:cNvPr id="56325" name="Text Placeholder 4"/>
          <p:cNvSpPr>
            <a:spLocks noGrp="1"/>
          </p:cNvSpPr>
          <p:nvPr>
            <p:ph type="body" sz="quarter" idx="12"/>
          </p:nvPr>
        </p:nvSpPr>
        <p:spPr>
          <a:xfrm>
            <a:off x="457200" y="6165851"/>
            <a:ext cx="8229600" cy="287867"/>
          </a:xfrm>
        </p:spPr>
        <p:txBody>
          <a:bodyPr/>
          <a:lstStyle/>
          <a:p>
            <a:pPr>
              <a:spcAft>
                <a:spcPct val="0"/>
              </a:spcAft>
            </a:pPr>
            <a:r>
              <a:rPr lang="en-GB" altLang="en-US" smtClean="0"/>
              <a:t>*p&lt;0.05; ***p&lt;0.001 versus second treatment course</a:t>
            </a:r>
          </a:p>
          <a:p>
            <a:pPr>
              <a:spcAft>
                <a:spcPct val="0"/>
              </a:spcAft>
            </a:pPr>
            <a:r>
              <a:rPr lang="en-GB" altLang="en-US" smtClean="0"/>
              <a:t>PANSS=Positive and Negative Syndrome Scale</a:t>
            </a:r>
          </a:p>
        </p:txBody>
      </p:sp>
      <p:sp>
        <p:nvSpPr>
          <p:cNvPr id="56326" name="TextBox 63"/>
          <p:cNvSpPr txBox="1">
            <a:spLocks noChangeArrowheads="1"/>
          </p:cNvSpPr>
          <p:nvPr/>
        </p:nvSpPr>
        <p:spPr bwMode="auto">
          <a:xfrm>
            <a:off x="1935163" y="5662085"/>
            <a:ext cx="5429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200"/>
              <a:t>Weeks</a:t>
            </a:r>
          </a:p>
        </p:txBody>
      </p:sp>
      <p:grpSp>
        <p:nvGrpSpPr>
          <p:cNvPr id="56327" name="Group 17"/>
          <p:cNvGrpSpPr>
            <a:grpSpLocks/>
          </p:cNvGrpSpPr>
          <p:nvPr/>
        </p:nvGrpSpPr>
        <p:grpSpPr bwMode="auto">
          <a:xfrm>
            <a:off x="5616576" y="1720850"/>
            <a:ext cx="2398038" cy="635859"/>
            <a:chOff x="4973772" y="1462236"/>
            <a:chExt cx="2398323" cy="635485"/>
          </a:xfrm>
        </p:grpSpPr>
        <p:cxnSp>
          <p:nvCxnSpPr>
            <p:cNvPr id="56340" name="Straight Connector 12"/>
            <p:cNvCxnSpPr>
              <a:cxnSpLocks noChangeShapeType="1"/>
            </p:cNvCxnSpPr>
            <p:nvPr/>
          </p:nvCxnSpPr>
          <p:spPr bwMode="auto">
            <a:xfrm>
              <a:off x="4973772" y="1987052"/>
              <a:ext cx="360000" cy="1588"/>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5340529" y="1790125"/>
              <a:ext cx="1818342" cy="307596"/>
            </a:xfrm>
            <a:prstGeom prst="rect">
              <a:avLst/>
            </a:prstGeom>
            <a:noFill/>
          </p:spPr>
          <p:txBody>
            <a:bodyPr wrap="none">
              <a:spAutoFit/>
            </a:bodyPr>
            <a:lstStyle/>
            <a:p>
              <a:pPr eaLnBrk="1" fontAlgn="auto" hangingPunct="1">
                <a:spcBef>
                  <a:spcPts val="0"/>
                </a:spcBef>
                <a:spcAft>
                  <a:spcPts val="0"/>
                </a:spcAft>
                <a:defRPr/>
              </a:pPr>
              <a:r>
                <a:rPr lang="en-GB" sz="1400" kern="0" dirty="0">
                  <a:solidFill>
                    <a:srgbClr val="FF0000"/>
                  </a:solidFill>
                </a:rPr>
                <a:t>First treatment course</a:t>
              </a:r>
            </a:p>
          </p:txBody>
        </p:sp>
        <p:cxnSp>
          <p:nvCxnSpPr>
            <p:cNvPr id="56342" name="Straight Connector 15"/>
            <p:cNvCxnSpPr>
              <a:cxnSpLocks noChangeShapeType="1"/>
            </p:cNvCxnSpPr>
            <p:nvPr/>
          </p:nvCxnSpPr>
          <p:spPr bwMode="auto">
            <a:xfrm>
              <a:off x="4973772" y="1672254"/>
              <a:ext cx="360000" cy="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17" name="TextBox 16"/>
            <p:cNvSpPr txBox="1"/>
            <p:nvPr/>
          </p:nvSpPr>
          <p:spPr>
            <a:xfrm>
              <a:off x="5340529" y="1462236"/>
              <a:ext cx="2031566" cy="307596"/>
            </a:xfrm>
            <a:prstGeom prst="rect">
              <a:avLst/>
            </a:prstGeom>
            <a:noFill/>
          </p:spPr>
          <p:txBody>
            <a:bodyPr wrap="none">
              <a:spAutoFit/>
            </a:bodyPr>
            <a:lstStyle/>
            <a:p>
              <a:pPr eaLnBrk="1" fontAlgn="auto" hangingPunct="1">
                <a:spcBef>
                  <a:spcPts val="0"/>
                </a:spcBef>
                <a:spcAft>
                  <a:spcPts val="0"/>
                </a:spcAft>
                <a:defRPr/>
              </a:pPr>
              <a:r>
                <a:rPr lang="en-GB" sz="1400" kern="0" dirty="0">
                  <a:solidFill>
                    <a:schemeClr val="bg1">
                      <a:lumMod val="60000"/>
                      <a:lumOff val="40000"/>
                    </a:schemeClr>
                  </a:solidFill>
                </a:rPr>
                <a:t>Second t</a:t>
              </a:r>
              <a:r>
                <a:rPr lang="en-GB" sz="1400" kern="0" dirty="0" err="1">
                  <a:solidFill>
                    <a:schemeClr val="bg1">
                      <a:lumMod val="60000"/>
                      <a:lumOff val="40000"/>
                    </a:schemeClr>
                  </a:solidFill>
                </a:rPr>
                <a:t>reatment</a:t>
              </a:r>
              <a:r>
                <a:rPr lang="en-GB" sz="1400" kern="0" dirty="0">
                  <a:solidFill>
                    <a:schemeClr val="bg1">
                      <a:lumMod val="60000"/>
                      <a:lumOff val="40000"/>
                    </a:schemeClr>
                  </a:solidFill>
                </a:rPr>
                <a:t> course</a:t>
              </a:r>
            </a:p>
          </p:txBody>
        </p:sp>
        <p:sp>
          <p:nvSpPr>
            <p:cNvPr id="96" name="Rectangle 95"/>
            <p:cNvSpPr/>
            <p:nvPr/>
          </p:nvSpPr>
          <p:spPr>
            <a:xfrm>
              <a:off x="5118252" y="1606085"/>
              <a:ext cx="107963" cy="1438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97" name="Rectangle 96"/>
            <p:cNvSpPr/>
            <p:nvPr/>
          </p:nvSpPr>
          <p:spPr>
            <a:xfrm>
              <a:off x="5118252" y="1910705"/>
              <a:ext cx="107963" cy="143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grpSp>
      <p:sp>
        <p:nvSpPr>
          <p:cNvPr id="20" name="Down Arrow 19"/>
          <p:cNvSpPr/>
          <p:nvPr/>
        </p:nvSpPr>
        <p:spPr>
          <a:xfrm>
            <a:off x="7229374" y="2614100"/>
            <a:ext cx="1173932" cy="24216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400" kern="0" dirty="0">
                <a:solidFill>
                  <a:schemeClr val="bg1"/>
                </a:solidFill>
              </a:rPr>
              <a:t>Lower symptom severity</a:t>
            </a:r>
          </a:p>
        </p:txBody>
      </p:sp>
      <p:grpSp>
        <p:nvGrpSpPr>
          <p:cNvPr id="2" name="Group 1"/>
          <p:cNvGrpSpPr>
            <a:grpSpLocks/>
          </p:cNvGrpSpPr>
          <p:nvPr/>
        </p:nvGrpSpPr>
        <p:grpSpPr bwMode="auto">
          <a:xfrm>
            <a:off x="1966942" y="4028017"/>
            <a:ext cx="3536923" cy="1363992"/>
            <a:chOff x="1967206" y="4028652"/>
            <a:chExt cx="3536978" cy="1364074"/>
          </a:xfrm>
        </p:grpSpPr>
        <p:sp>
          <p:nvSpPr>
            <p:cNvPr id="110" name="TextBox 109"/>
            <p:cNvSpPr txBox="1"/>
            <p:nvPr/>
          </p:nvSpPr>
          <p:spPr>
            <a:xfrm>
              <a:off x="2316461" y="4333470"/>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1" name="TextBox 110"/>
            <p:cNvSpPr txBox="1"/>
            <p:nvPr/>
          </p:nvSpPr>
          <p:spPr>
            <a:xfrm>
              <a:off x="1967206" y="4028652"/>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2" name="TextBox 111"/>
            <p:cNvSpPr txBox="1"/>
            <p:nvPr/>
          </p:nvSpPr>
          <p:spPr>
            <a:xfrm>
              <a:off x="2656192" y="4530331"/>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3" name="TextBox 112"/>
            <p:cNvSpPr txBox="1"/>
            <p:nvPr/>
          </p:nvSpPr>
          <p:spPr>
            <a:xfrm>
              <a:off x="3002271" y="4619237"/>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4" name="TextBox 113"/>
            <p:cNvSpPr txBox="1"/>
            <p:nvPr/>
          </p:nvSpPr>
          <p:spPr>
            <a:xfrm>
              <a:off x="3340414" y="4701792"/>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5" name="TextBox 114"/>
            <p:cNvSpPr txBox="1"/>
            <p:nvPr/>
          </p:nvSpPr>
          <p:spPr>
            <a:xfrm>
              <a:off x="3679352" y="4852084"/>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6" name="TextBox 115"/>
            <p:cNvSpPr txBox="1"/>
            <p:nvPr/>
          </p:nvSpPr>
          <p:spPr>
            <a:xfrm>
              <a:off x="4361193" y="5040479"/>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7" name="TextBox 116"/>
            <p:cNvSpPr txBox="1"/>
            <p:nvPr/>
          </p:nvSpPr>
          <p:spPr>
            <a:xfrm>
              <a:off x="4013525" y="5055296"/>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8" name="TextBox 117"/>
            <p:cNvSpPr txBox="1"/>
            <p:nvPr/>
          </p:nvSpPr>
          <p:spPr>
            <a:xfrm>
              <a:off x="4696160" y="5057413"/>
              <a:ext cx="453978" cy="307795"/>
            </a:xfrm>
            <a:prstGeom prst="rect">
              <a:avLst/>
            </a:prstGeom>
            <a:noFill/>
          </p:spPr>
          <p:txBody>
            <a:bodyPr wrap="none">
              <a:spAutoFit/>
            </a:bodyPr>
            <a:lstStyle/>
            <a:p>
              <a:pPr algn="ctr" eaLnBrk="1" fontAlgn="auto" hangingPunct="1">
                <a:spcBef>
                  <a:spcPts val="0"/>
                </a:spcBef>
                <a:spcAft>
                  <a:spcPts val="0"/>
                </a:spcAft>
                <a:defRPr/>
              </a:pPr>
              <a:r>
                <a:rPr lang="en-GB" sz="1400" kern="0" dirty="0">
                  <a:solidFill>
                    <a:prstClr val="black"/>
                  </a:solidFill>
                </a:rPr>
                <a:t>***</a:t>
              </a:r>
            </a:p>
          </p:txBody>
        </p:sp>
        <p:sp>
          <p:nvSpPr>
            <p:cNvPr id="119" name="TextBox 118"/>
            <p:cNvSpPr txBox="1"/>
            <p:nvPr/>
          </p:nvSpPr>
          <p:spPr>
            <a:xfrm>
              <a:off x="5046977" y="5084931"/>
              <a:ext cx="457207" cy="307795"/>
            </a:xfrm>
            <a:prstGeom prst="rect">
              <a:avLst/>
            </a:prstGeom>
            <a:noFill/>
          </p:spPr>
          <p:txBody>
            <a:bodyPr>
              <a:spAutoFit/>
            </a:bodyPr>
            <a:lstStyle/>
            <a:p>
              <a:pPr algn="ctr" eaLnBrk="1" fontAlgn="auto" hangingPunct="1">
                <a:spcBef>
                  <a:spcPts val="0"/>
                </a:spcBef>
                <a:spcAft>
                  <a:spcPts val="0"/>
                </a:spcAft>
                <a:defRPr/>
              </a:pPr>
              <a:r>
                <a:rPr lang="en-GB" sz="1400" kern="0" dirty="0">
                  <a:solidFill>
                    <a:prstClr val="black"/>
                  </a:solidFill>
                </a:rPr>
                <a:t>*</a:t>
              </a:r>
            </a:p>
          </p:txBody>
        </p:sp>
      </p:grpSp>
    </p:spTree>
    <p:extLst>
      <p:ext uri="{BB962C8B-B14F-4D97-AF65-F5344CB8AC3E}">
        <p14:creationId xmlns:p14="http://schemas.microsoft.com/office/powerpoint/2010/main" val="2816766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1"/>
          <p:cNvGrpSpPr>
            <a:grpSpLocks/>
          </p:cNvGrpSpPr>
          <p:nvPr/>
        </p:nvGrpSpPr>
        <p:grpSpPr bwMode="auto">
          <a:xfrm>
            <a:off x="950913" y="1335618"/>
            <a:ext cx="7200900" cy="5044853"/>
            <a:chOff x="770148" y="1343338"/>
            <a:chExt cx="7337532" cy="5485321"/>
          </a:xfrm>
        </p:grpSpPr>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l="78667" t="31285" r="6889" b="56000"/>
            <a:stretch>
              <a:fillRect/>
            </a:stretch>
          </p:blipFill>
          <p:spPr bwMode="auto">
            <a:xfrm>
              <a:off x="2422311" y="5498682"/>
              <a:ext cx="527941" cy="38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l="60445" t="31000" r="25000" b="56000"/>
            <a:stretch>
              <a:fillRect/>
            </a:stretch>
          </p:blipFill>
          <p:spPr bwMode="auto">
            <a:xfrm>
              <a:off x="3045702" y="5498682"/>
              <a:ext cx="520338" cy="38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p:cNvPicPr>
              <a:picLocks noChangeAspect="1" noChangeArrowheads="1"/>
            </p:cNvPicPr>
            <p:nvPr/>
          </p:nvPicPr>
          <p:blipFill>
            <a:blip r:embed="rId5">
              <a:extLst>
                <a:ext uri="{28A0092B-C50C-407E-A947-70E740481C1C}">
                  <a14:useLocalDpi xmlns:a14="http://schemas.microsoft.com/office/drawing/2010/main" val="0"/>
                </a:ext>
              </a:extLst>
            </a:blip>
            <a:srcRect l="24445" t="31000" r="61111" b="56000"/>
            <a:stretch>
              <a:fillRect/>
            </a:stretch>
          </p:blipFill>
          <p:spPr bwMode="auto">
            <a:xfrm>
              <a:off x="3661531" y="5498682"/>
              <a:ext cx="513820" cy="38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p:cNvPicPr>
              <a:picLocks noChangeAspect="1" noChangeArrowheads="1"/>
            </p:cNvPicPr>
            <p:nvPr/>
          </p:nvPicPr>
          <p:blipFill>
            <a:blip r:embed="rId6">
              <a:extLst>
                <a:ext uri="{28A0092B-C50C-407E-A947-70E740481C1C}">
                  <a14:useLocalDpi xmlns:a14="http://schemas.microsoft.com/office/drawing/2010/main" val="0"/>
                </a:ext>
              </a:extLst>
            </a:blip>
            <a:srcRect l="5779" t="31285" r="79555" b="56143"/>
            <a:stretch>
              <a:fillRect/>
            </a:stretch>
          </p:blipFill>
          <p:spPr bwMode="auto">
            <a:xfrm>
              <a:off x="4255492" y="5498682"/>
              <a:ext cx="540976" cy="38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53" name="Text Box 9"/>
            <p:cNvSpPr txBox="1">
              <a:spLocks noChangeArrowheads="1"/>
            </p:cNvSpPr>
            <p:nvPr/>
          </p:nvSpPr>
          <p:spPr bwMode="auto">
            <a:xfrm>
              <a:off x="2356088" y="5055991"/>
              <a:ext cx="667862" cy="41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ts val="88"/>
                </a:spcBef>
                <a:buClrTx/>
                <a:buFontTx/>
                <a:buNone/>
              </a:pPr>
              <a:r>
                <a:rPr lang="en-US" altLang="en-US" sz="900" b="0">
                  <a:solidFill>
                    <a:schemeClr val="tx1"/>
                  </a:solidFill>
                  <a:cs typeface="Arial" pitchFamily="34" charset="0"/>
                </a:rPr>
                <a:t>First</a:t>
              </a:r>
            </a:p>
            <a:p>
              <a:pPr algn="ctr">
                <a:spcBef>
                  <a:spcPts val="88"/>
                </a:spcBef>
                <a:buClrTx/>
                <a:buFontTx/>
                <a:buNone/>
              </a:pPr>
              <a:r>
                <a:rPr lang="en-US" altLang="en-US" sz="900" b="0">
                  <a:solidFill>
                    <a:schemeClr val="tx1"/>
                  </a:solidFill>
                  <a:cs typeface="Arial" pitchFamily="34" charset="0"/>
                </a:rPr>
                <a:t>Episode</a:t>
              </a:r>
            </a:p>
          </p:txBody>
        </p:sp>
        <p:sp>
          <p:nvSpPr>
            <p:cNvPr id="57354" name="Text Box 10"/>
            <p:cNvSpPr txBox="1">
              <a:spLocks noChangeArrowheads="1"/>
            </p:cNvSpPr>
            <p:nvPr/>
          </p:nvSpPr>
          <p:spPr bwMode="auto">
            <a:xfrm>
              <a:off x="4196626" y="5055991"/>
              <a:ext cx="659489" cy="41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ts val="88"/>
                </a:spcBef>
                <a:buClrTx/>
                <a:buFontTx/>
                <a:buNone/>
              </a:pPr>
              <a:r>
                <a:rPr lang="en-US" altLang="en-US" sz="900" b="0">
                  <a:solidFill>
                    <a:schemeClr val="tx1"/>
                  </a:solidFill>
                  <a:cs typeface="Arial" pitchFamily="34" charset="0"/>
                </a:rPr>
                <a:t>Fourth</a:t>
              </a:r>
            </a:p>
            <a:p>
              <a:pPr algn="ctr">
                <a:spcBef>
                  <a:spcPts val="88"/>
                </a:spcBef>
                <a:buClrTx/>
                <a:buFontTx/>
                <a:buNone/>
              </a:pPr>
              <a:r>
                <a:rPr lang="en-US" altLang="en-US" sz="900" b="0">
                  <a:solidFill>
                    <a:schemeClr val="tx1"/>
                  </a:solidFill>
                  <a:cs typeface="Arial" pitchFamily="34" charset="0"/>
                </a:rPr>
                <a:t>Episode</a:t>
              </a:r>
            </a:p>
          </p:txBody>
        </p:sp>
        <p:sp>
          <p:nvSpPr>
            <p:cNvPr id="57355" name="Text Box 11"/>
            <p:cNvSpPr txBox="1">
              <a:spLocks noChangeArrowheads="1"/>
            </p:cNvSpPr>
            <p:nvPr/>
          </p:nvSpPr>
          <p:spPr bwMode="auto">
            <a:xfrm>
              <a:off x="2950252" y="5055991"/>
              <a:ext cx="706494" cy="41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ts val="88"/>
                </a:spcBef>
                <a:buClrTx/>
                <a:buFontTx/>
                <a:buNone/>
              </a:pPr>
              <a:r>
                <a:rPr lang="en-US" altLang="en-US" sz="900" b="0">
                  <a:solidFill>
                    <a:schemeClr val="tx1"/>
                  </a:solidFill>
                  <a:cs typeface="Arial" pitchFamily="34" charset="0"/>
                </a:rPr>
                <a:t>Second</a:t>
              </a:r>
            </a:p>
            <a:p>
              <a:pPr algn="ctr">
                <a:spcBef>
                  <a:spcPts val="88"/>
                </a:spcBef>
                <a:buClrTx/>
                <a:buFontTx/>
                <a:buNone/>
              </a:pPr>
              <a:r>
                <a:rPr lang="en-US" altLang="en-US" sz="900" b="0">
                  <a:solidFill>
                    <a:schemeClr val="tx1"/>
                  </a:solidFill>
                  <a:cs typeface="Arial" pitchFamily="34" charset="0"/>
                </a:rPr>
                <a:t>Episode</a:t>
              </a:r>
            </a:p>
          </p:txBody>
        </p:sp>
        <p:sp>
          <p:nvSpPr>
            <p:cNvPr id="57356" name="Text Box 12"/>
            <p:cNvSpPr txBox="1">
              <a:spLocks noChangeArrowheads="1"/>
            </p:cNvSpPr>
            <p:nvPr/>
          </p:nvSpPr>
          <p:spPr bwMode="auto">
            <a:xfrm>
              <a:off x="3580592" y="5055991"/>
              <a:ext cx="657443" cy="41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ts val="88"/>
                </a:spcBef>
                <a:buClrTx/>
                <a:buFontTx/>
                <a:buNone/>
              </a:pPr>
              <a:r>
                <a:rPr lang="en-US" altLang="en-US" sz="900" b="0">
                  <a:solidFill>
                    <a:schemeClr val="tx1"/>
                  </a:solidFill>
                  <a:cs typeface="Arial" pitchFamily="34" charset="0"/>
                </a:rPr>
                <a:t>Third</a:t>
              </a:r>
            </a:p>
            <a:p>
              <a:pPr algn="ctr">
                <a:spcBef>
                  <a:spcPts val="88"/>
                </a:spcBef>
                <a:buClrTx/>
                <a:buFontTx/>
                <a:buNone/>
              </a:pPr>
              <a:r>
                <a:rPr lang="en-US" altLang="en-US" sz="900" b="0">
                  <a:solidFill>
                    <a:schemeClr val="tx1"/>
                  </a:solidFill>
                  <a:cs typeface="Arial" pitchFamily="34" charset="0"/>
                </a:rPr>
                <a:t>Episode</a:t>
              </a:r>
            </a:p>
          </p:txBody>
        </p:sp>
        <p:sp>
          <p:nvSpPr>
            <p:cNvPr id="5" name="Freeform 4"/>
            <p:cNvSpPr/>
            <p:nvPr/>
          </p:nvSpPr>
          <p:spPr bwMode="auto">
            <a:xfrm>
              <a:off x="1577341" y="1764507"/>
              <a:ext cx="6177698" cy="2766371"/>
            </a:xfrm>
            <a:custGeom>
              <a:avLst/>
              <a:gdLst>
                <a:gd name="connsiteX0" fmla="*/ 0 w 8026400"/>
                <a:gd name="connsiteY0" fmla="*/ 0 h 3594100"/>
                <a:gd name="connsiteX1" fmla="*/ 889000 w 8026400"/>
                <a:gd name="connsiteY1" fmla="*/ 0 h 3594100"/>
                <a:gd name="connsiteX2" fmla="*/ 1155700 w 8026400"/>
                <a:gd name="connsiteY2" fmla="*/ 120650 h 3594100"/>
                <a:gd name="connsiteX3" fmla="*/ 1441450 w 8026400"/>
                <a:gd name="connsiteY3" fmla="*/ 2165350 h 3594100"/>
                <a:gd name="connsiteX4" fmla="*/ 1720850 w 8026400"/>
                <a:gd name="connsiteY4" fmla="*/ 406400 h 3594100"/>
                <a:gd name="connsiteX5" fmla="*/ 2000250 w 8026400"/>
                <a:gd name="connsiteY5" fmla="*/ 2698750 h 3594100"/>
                <a:gd name="connsiteX6" fmla="*/ 2298700 w 8026400"/>
                <a:gd name="connsiteY6" fmla="*/ 2698750 h 3594100"/>
                <a:gd name="connsiteX7" fmla="*/ 2578100 w 8026400"/>
                <a:gd name="connsiteY7" fmla="*/ 1485900 h 3594100"/>
                <a:gd name="connsiteX8" fmla="*/ 2870200 w 8026400"/>
                <a:gd name="connsiteY8" fmla="*/ 3289300 h 3594100"/>
                <a:gd name="connsiteX9" fmla="*/ 3448050 w 8026400"/>
                <a:gd name="connsiteY9" fmla="*/ 3289300 h 3594100"/>
                <a:gd name="connsiteX10" fmla="*/ 3727450 w 8026400"/>
                <a:gd name="connsiteY10" fmla="*/ 2159000 h 3594100"/>
                <a:gd name="connsiteX11" fmla="*/ 4013200 w 8026400"/>
                <a:gd name="connsiteY11" fmla="*/ 3594100 h 3594100"/>
                <a:gd name="connsiteX12" fmla="*/ 4603750 w 8026400"/>
                <a:gd name="connsiteY12" fmla="*/ 3594100 h 3594100"/>
                <a:gd name="connsiteX13" fmla="*/ 5143500 w 8026400"/>
                <a:gd name="connsiteY13" fmla="*/ 3028950 h 3594100"/>
                <a:gd name="connsiteX14" fmla="*/ 5454650 w 8026400"/>
                <a:gd name="connsiteY14" fmla="*/ 3403600 h 3594100"/>
                <a:gd name="connsiteX15" fmla="*/ 5721350 w 8026400"/>
                <a:gd name="connsiteY15" fmla="*/ 2647950 h 3594100"/>
                <a:gd name="connsiteX16" fmla="*/ 6019800 w 8026400"/>
                <a:gd name="connsiteY16" fmla="*/ 2647950 h 3594100"/>
                <a:gd name="connsiteX17" fmla="*/ 6305550 w 8026400"/>
                <a:gd name="connsiteY17" fmla="*/ 3060700 h 3594100"/>
                <a:gd name="connsiteX18" fmla="*/ 6591300 w 8026400"/>
                <a:gd name="connsiteY18" fmla="*/ 2686050 h 3594100"/>
                <a:gd name="connsiteX19" fmla="*/ 6877050 w 8026400"/>
                <a:gd name="connsiteY19" fmla="*/ 2686050 h 3594100"/>
                <a:gd name="connsiteX20" fmla="*/ 7150100 w 8026400"/>
                <a:gd name="connsiteY20" fmla="*/ 3302000 h 3594100"/>
                <a:gd name="connsiteX21" fmla="*/ 7435850 w 8026400"/>
                <a:gd name="connsiteY21" fmla="*/ 3003550 h 3594100"/>
                <a:gd name="connsiteX22" fmla="*/ 8026400 w 8026400"/>
                <a:gd name="connsiteY22" fmla="*/ 3003550 h 359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26400" h="3594100">
                  <a:moveTo>
                    <a:pt x="0" y="0"/>
                  </a:moveTo>
                  <a:lnTo>
                    <a:pt x="889000" y="0"/>
                  </a:lnTo>
                  <a:lnTo>
                    <a:pt x="1155700" y="120650"/>
                  </a:lnTo>
                  <a:lnTo>
                    <a:pt x="1441450" y="2165350"/>
                  </a:lnTo>
                  <a:lnTo>
                    <a:pt x="1720850" y="406400"/>
                  </a:lnTo>
                  <a:lnTo>
                    <a:pt x="2000250" y="2698750"/>
                  </a:lnTo>
                  <a:lnTo>
                    <a:pt x="2298700" y="2698750"/>
                  </a:lnTo>
                  <a:lnTo>
                    <a:pt x="2578100" y="1485900"/>
                  </a:lnTo>
                  <a:lnTo>
                    <a:pt x="2870200" y="3289300"/>
                  </a:lnTo>
                  <a:lnTo>
                    <a:pt x="3448050" y="3289300"/>
                  </a:lnTo>
                  <a:lnTo>
                    <a:pt x="3727450" y="2159000"/>
                  </a:lnTo>
                  <a:lnTo>
                    <a:pt x="4013200" y="3594100"/>
                  </a:lnTo>
                  <a:lnTo>
                    <a:pt x="4603750" y="3594100"/>
                  </a:lnTo>
                  <a:lnTo>
                    <a:pt x="5143500" y="3028950"/>
                  </a:lnTo>
                  <a:lnTo>
                    <a:pt x="5454650" y="3403600"/>
                  </a:lnTo>
                  <a:lnTo>
                    <a:pt x="5721350" y="2647950"/>
                  </a:lnTo>
                  <a:lnTo>
                    <a:pt x="6019800" y="2647950"/>
                  </a:lnTo>
                  <a:lnTo>
                    <a:pt x="6305550" y="3060700"/>
                  </a:lnTo>
                  <a:lnTo>
                    <a:pt x="6591300" y="2686050"/>
                  </a:lnTo>
                  <a:lnTo>
                    <a:pt x="6877050" y="2686050"/>
                  </a:lnTo>
                  <a:lnTo>
                    <a:pt x="7150100" y="3302000"/>
                  </a:lnTo>
                  <a:lnTo>
                    <a:pt x="7435850" y="3003550"/>
                  </a:lnTo>
                  <a:lnTo>
                    <a:pt x="8026400" y="3003550"/>
                  </a:lnTo>
                </a:path>
              </a:pathLst>
            </a:custGeom>
            <a:noFill/>
            <a:ln w="44450" cap="flat" cmpd="sng" algn="ctr">
              <a:solidFill>
                <a:schemeClr val="accent6"/>
              </a:solidFill>
              <a:prstDash val="solid"/>
              <a:round/>
              <a:headEnd type="none" w="sm" len="sm"/>
              <a:tailEnd type="none" w="sm" len="sm"/>
            </a:ln>
            <a:effectLst/>
          </p:spPr>
          <p:txBody>
            <a:bodyPr wrap="none" anchor="ctr"/>
            <a:lstStyle/>
            <a:p>
              <a:pPr algn="ctr">
                <a:defRPr/>
              </a:pPr>
              <a:endParaRPr lang="en-GB">
                <a:latin typeface="Arial" charset="0"/>
              </a:endParaRPr>
            </a:p>
          </p:txBody>
        </p:sp>
        <p:cxnSp>
          <p:nvCxnSpPr>
            <p:cNvPr id="57358" name="Straight Arrow Connector 6"/>
            <p:cNvCxnSpPr>
              <a:cxnSpLocks noChangeShapeType="1"/>
            </p:cNvCxnSpPr>
            <p:nvPr/>
          </p:nvCxnSpPr>
          <p:spPr bwMode="auto">
            <a:xfrm flipV="1">
              <a:off x="2392981" y="3494461"/>
              <a:ext cx="219975" cy="283524"/>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7359" name="Straight Arrow Connector 18"/>
            <p:cNvCxnSpPr>
              <a:cxnSpLocks noChangeShapeType="1"/>
            </p:cNvCxnSpPr>
            <p:nvPr/>
          </p:nvCxnSpPr>
          <p:spPr bwMode="auto">
            <a:xfrm>
              <a:off x="4270104" y="2526569"/>
              <a:ext cx="141762" cy="752805"/>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7360" name="Straight Arrow Connector 21"/>
            <p:cNvCxnSpPr>
              <a:cxnSpLocks noChangeShapeType="1"/>
            </p:cNvCxnSpPr>
            <p:nvPr/>
          </p:nvCxnSpPr>
          <p:spPr bwMode="auto">
            <a:xfrm flipH="1">
              <a:off x="3654173" y="2472798"/>
              <a:ext cx="273747" cy="366626"/>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7361" name="Straight Arrow Connector 24"/>
            <p:cNvCxnSpPr>
              <a:cxnSpLocks noChangeShapeType="1"/>
            </p:cNvCxnSpPr>
            <p:nvPr/>
          </p:nvCxnSpPr>
          <p:spPr bwMode="auto">
            <a:xfrm flipH="1" flipV="1">
              <a:off x="3077348" y="2164831"/>
              <a:ext cx="591489" cy="185757"/>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7362" name="Straight Arrow Connector 27"/>
            <p:cNvCxnSpPr>
              <a:cxnSpLocks noChangeShapeType="1"/>
            </p:cNvCxnSpPr>
            <p:nvPr/>
          </p:nvCxnSpPr>
          <p:spPr bwMode="auto">
            <a:xfrm flipH="1">
              <a:off x="2358762" y="1592895"/>
              <a:ext cx="9777" cy="166204"/>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7363" name="Straight Connector 19"/>
            <p:cNvCxnSpPr>
              <a:cxnSpLocks noChangeShapeType="1"/>
            </p:cNvCxnSpPr>
            <p:nvPr/>
          </p:nvCxnSpPr>
          <p:spPr bwMode="auto">
            <a:xfrm>
              <a:off x="2363651" y="4877863"/>
              <a:ext cx="2409953" cy="0"/>
            </a:xfrm>
            <a:prstGeom prst="line">
              <a:avLst/>
            </a:prstGeom>
            <a:noFill/>
            <a:ln w="254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7364" name="Straight Connector 34"/>
            <p:cNvCxnSpPr>
              <a:cxnSpLocks noChangeShapeType="1"/>
            </p:cNvCxnSpPr>
            <p:nvPr/>
          </p:nvCxnSpPr>
          <p:spPr bwMode="auto">
            <a:xfrm>
              <a:off x="5501967" y="4887639"/>
              <a:ext cx="2243750" cy="0"/>
            </a:xfrm>
            <a:prstGeom prst="line">
              <a:avLst/>
            </a:prstGeom>
            <a:noFill/>
            <a:ln w="254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7365" name="Straight Connector 23"/>
            <p:cNvCxnSpPr>
              <a:cxnSpLocks noChangeShapeType="1"/>
            </p:cNvCxnSpPr>
            <p:nvPr/>
          </p:nvCxnSpPr>
          <p:spPr bwMode="auto">
            <a:xfrm>
              <a:off x="2358762" y="4765431"/>
              <a:ext cx="0" cy="175980"/>
            </a:xfrm>
            <a:prstGeom prst="line">
              <a:avLst/>
            </a:prstGeom>
            <a:noFill/>
            <a:ln w="254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7366" name="Straight Connector 38"/>
            <p:cNvCxnSpPr>
              <a:cxnSpLocks noChangeShapeType="1"/>
            </p:cNvCxnSpPr>
            <p:nvPr/>
          </p:nvCxnSpPr>
          <p:spPr bwMode="auto">
            <a:xfrm>
              <a:off x="4773604" y="4760542"/>
              <a:ext cx="0" cy="175980"/>
            </a:xfrm>
            <a:prstGeom prst="line">
              <a:avLst/>
            </a:prstGeom>
            <a:noFill/>
            <a:ln w="254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7367" name="Straight Connector 39"/>
            <p:cNvCxnSpPr>
              <a:cxnSpLocks noChangeShapeType="1"/>
            </p:cNvCxnSpPr>
            <p:nvPr/>
          </p:nvCxnSpPr>
          <p:spPr bwMode="auto">
            <a:xfrm>
              <a:off x="5506855" y="4770319"/>
              <a:ext cx="0" cy="175980"/>
            </a:xfrm>
            <a:prstGeom prst="line">
              <a:avLst/>
            </a:prstGeom>
            <a:noFill/>
            <a:ln w="254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7368" name="Straight Connector 40"/>
            <p:cNvCxnSpPr>
              <a:cxnSpLocks noChangeShapeType="1"/>
            </p:cNvCxnSpPr>
            <p:nvPr/>
          </p:nvCxnSpPr>
          <p:spPr bwMode="auto">
            <a:xfrm>
              <a:off x="7750605" y="4765431"/>
              <a:ext cx="0" cy="175980"/>
            </a:xfrm>
            <a:prstGeom prst="line">
              <a:avLst/>
            </a:prstGeom>
            <a:noFill/>
            <a:ln w="254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57369" name="Straight Connector 26"/>
            <p:cNvCxnSpPr>
              <a:cxnSpLocks noChangeShapeType="1"/>
            </p:cNvCxnSpPr>
            <p:nvPr/>
          </p:nvCxnSpPr>
          <p:spPr bwMode="auto">
            <a:xfrm>
              <a:off x="1490770" y="1524458"/>
              <a:ext cx="0" cy="4624373"/>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0" name="Straight Connector 29"/>
            <p:cNvCxnSpPr>
              <a:cxnSpLocks noChangeShapeType="1"/>
            </p:cNvCxnSpPr>
            <p:nvPr/>
          </p:nvCxnSpPr>
          <p:spPr bwMode="auto">
            <a:xfrm>
              <a:off x="1434254" y="6148831"/>
              <a:ext cx="64043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1" name="Straight Connector 45"/>
            <p:cNvCxnSpPr>
              <a:cxnSpLocks noChangeShapeType="1"/>
            </p:cNvCxnSpPr>
            <p:nvPr/>
          </p:nvCxnSpPr>
          <p:spPr bwMode="auto">
            <a:xfrm>
              <a:off x="1427029" y="1531705"/>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2" name="Straight Connector 46"/>
            <p:cNvCxnSpPr>
              <a:cxnSpLocks noChangeShapeType="1"/>
            </p:cNvCxnSpPr>
            <p:nvPr/>
          </p:nvCxnSpPr>
          <p:spPr bwMode="auto">
            <a:xfrm>
              <a:off x="1427029" y="1991821"/>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3" name="Straight Connector 47"/>
            <p:cNvCxnSpPr>
              <a:cxnSpLocks noChangeShapeType="1"/>
            </p:cNvCxnSpPr>
            <p:nvPr/>
          </p:nvCxnSpPr>
          <p:spPr bwMode="auto">
            <a:xfrm>
              <a:off x="1427029" y="2453770"/>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4" name="Straight Connector 48"/>
            <p:cNvCxnSpPr>
              <a:cxnSpLocks noChangeShapeType="1"/>
            </p:cNvCxnSpPr>
            <p:nvPr/>
          </p:nvCxnSpPr>
          <p:spPr bwMode="auto">
            <a:xfrm>
              <a:off x="1427029" y="2915718"/>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5" name="Straight Connector 50"/>
            <p:cNvCxnSpPr>
              <a:cxnSpLocks noChangeShapeType="1"/>
            </p:cNvCxnSpPr>
            <p:nvPr/>
          </p:nvCxnSpPr>
          <p:spPr bwMode="auto">
            <a:xfrm>
              <a:off x="1427029" y="3381333"/>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6" name="Straight Connector 51"/>
            <p:cNvCxnSpPr>
              <a:cxnSpLocks noChangeShapeType="1"/>
            </p:cNvCxnSpPr>
            <p:nvPr/>
          </p:nvCxnSpPr>
          <p:spPr bwMode="auto">
            <a:xfrm>
              <a:off x="1427029" y="3841447"/>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7" name="Straight Connector 52"/>
            <p:cNvCxnSpPr>
              <a:cxnSpLocks noChangeShapeType="1"/>
            </p:cNvCxnSpPr>
            <p:nvPr/>
          </p:nvCxnSpPr>
          <p:spPr bwMode="auto">
            <a:xfrm>
              <a:off x="1427029" y="4303395"/>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8" name="Straight Connector 53"/>
            <p:cNvCxnSpPr>
              <a:cxnSpLocks noChangeShapeType="1"/>
            </p:cNvCxnSpPr>
            <p:nvPr/>
          </p:nvCxnSpPr>
          <p:spPr bwMode="auto">
            <a:xfrm>
              <a:off x="1427029" y="4765344"/>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79" name="Straight Connector 54"/>
            <p:cNvCxnSpPr>
              <a:cxnSpLocks noChangeShapeType="1"/>
            </p:cNvCxnSpPr>
            <p:nvPr/>
          </p:nvCxnSpPr>
          <p:spPr bwMode="auto">
            <a:xfrm>
              <a:off x="1427029" y="5230959"/>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80" name="Straight Connector 55"/>
            <p:cNvCxnSpPr>
              <a:cxnSpLocks noChangeShapeType="1"/>
            </p:cNvCxnSpPr>
            <p:nvPr/>
          </p:nvCxnSpPr>
          <p:spPr bwMode="auto">
            <a:xfrm>
              <a:off x="1427029" y="5687408"/>
              <a:ext cx="63741" cy="0"/>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7381" name="TextBox 31"/>
            <p:cNvSpPr txBox="1">
              <a:spLocks noChangeArrowheads="1"/>
            </p:cNvSpPr>
            <p:nvPr/>
          </p:nvSpPr>
          <p:spPr bwMode="auto">
            <a:xfrm>
              <a:off x="1435160" y="6200337"/>
              <a:ext cx="6514520"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0"/>
                </a:spcBef>
                <a:buClrTx/>
                <a:buFontTx/>
                <a:buNone/>
              </a:pPr>
              <a:r>
                <a:rPr lang="en-GB" altLang="en-US" sz="1000" b="0">
                  <a:solidFill>
                    <a:schemeClr val="tx1"/>
                  </a:solidFill>
                  <a:cs typeface="Arial" pitchFamily="34" charset="0"/>
                </a:rPr>
                <a:t>20    21    22    23    24    25    26    27    28    29    30    31    32    33    34    35    36    37    38    39    40</a:t>
              </a:r>
            </a:p>
          </p:txBody>
        </p:sp>
        <p:sp>
          <p:nvSpPr>
            <p:cNvPr id="57382" name="Text Box 9"/>
            <p:cNvSpPr txBox="1">
              <a:spLocks noChangeArrowheads="1"/>
            </p:cNvSpPr>
            <p:nvPr/>
          </p:nvSpPr>
          <p:spPr bwMode="auto">
            <a:xfrm>
              <a:off x="1714209" y="3821105"/>
              <a:ext cx="1158290" cy="50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First Episode</a:t>
              </a:r>
            </a:p>
          </p:txBody>
        </p:sp>
        <p:sp>
          <p:nvSpPr>
            <p:cNvPr id="57383" name="Text Box 9"/>
            <p:cNvSpPr txBox="1">
              <a:spLocks noChangeArrowheads="1"/>
            </p:cNvSpPr>
            <p:nvPr/>
          </p:nvSpPr>
          <p:spPr bwMode="auto">
            <a:xfrm>
              <a:off x="1893329" y="1343338"/>
              <a:ext cx="973758" cy="3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Prodrome</a:t>
              </a:r>
            </a:p>
          </p:txBody>
        </p:sp>
        <p:sp>
          <p:nvSpPr>
            <p:cNvPr id="57384" name="Text Box 9"/>
            <p:cNvSpPr txBox="1">
              <a:spLocks noChangeArrowheads="1"/>
            </p:cNvSpPr>
            <p:nvPr/>
          </p:nvSpPr>
          <p:spPr bwMode="auto">
            <a:xfrm>
              <a:off x="3707172" y="2174183"/>
              <a:ext cx="973758" cy="3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Response</a:t>
              </a:r>
            </a:p>
          </p:txBody>
        </p:sp>
        <p:sp>
          <p:nvSpPr>
            <p:cNvPr id="57385" name="Text Box 9"/>
            <p:cNvSpPr txBox="1">
              <a:spLocks noChangeArrowheads="1"/>
            </p:cNvSpPr>
            <p:nvPr/>
          </p:nvSpPr>
          <p:spPr bwMode="auto">
            <a:xfrm>
              <a:off x="5142386" y="3157126"/>
              <a:ext cx="2965294" cy="50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Chronic relapsing/Residual symptoms</a:t>
              </a:r>
            </a:p>
          </p:txBody>
        </p:sp>
        <p:sp>
          <p:nvSpPr>
            <p:cNvPr id="57386" name="Text Box 9"/>
            <p:cNvSpPr txBox="1">
              <a:spLocks noChangeArrowheads="1"/>
            </p:cNvSpPr>
            <p:nvPr/>
          </p:nvSpPr>
          <p:spPr bwMode="auto">
            <a:xfrm>
              <a:off x="2398233" y="4506830"/>
              <a:ext cx="2410733" cy="3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Progressive brain tissue loss</a:t>
              </a:r>
            </a:p>
          </p:txBody>
        </p:sp>
        <p:sp>
          <p:nvSpPr>
            <p:cNvPr id="57387" name="Text Box 9"/>
            <p:cNvSpPr txBox="1">
              <a:spLocks noChangeArrowheads="1"/>
            </p:cNvSpPr>
            <p:nvPr/>
          </p:nvSpPr>
          <p:spPr bwMode="auto">
            <a:xfrm>
              <a:off x="5481496" y="4526493"/>
              <a:ext cx="2276013" cy="3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Treatment Resistance</a:t>
              </a:r>
            </a:p>
          </p:txBody>
        </p:sp>
        <p:sp>
          <p:nvSpPr>
            <p:cNvPr id="57388" name="Text Box 9"/>
            <p:cNvSpPr txBox="1">
              <a:spLocks noChangeArrowheads="1"/>
            </p:cNvSpPr>
            <p:nvPr/>
          </p:nvSpPr>
          <p:spPr bwMode="auto">
            <a:xfrm>
              <a:off x="924883" y="1427669"/>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100</a:t>
              </a:r>
            </a:p>
          </p:txBody>
        </p:sp>
        <p:sp>
          <p:nvSpPr>
            <p:cNvPr id="57389" name="Text Box 9"/>
            <p:cNvSpPr txBox="1">
              <a:spLocks noChangeArrowheads="1"/>
            </p:cNvSpPr>
            <p:nvPr/>
          </p:nvSpPr>
          <p:spPr bwMode="auto">
            <a:xfrm>
              <a:off x="924883" y="1870501"/>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90</a:t>
              </a:r>
            </a:p>
          </p:txBody>
        </p:sp>
        <p:sp>
          <p:nvSpPr>
            <p:cNvPr id="57390" name="Text Box 9"/>
            <p:cNvSpPr txBox="1">
              <a:spLocks noChangeArrowheads="1"/>
            </p:cNvSpPr>
            <p:nvPr/>
          </p:nvSpPr>
          <p:spPr bwMode="auto">
            <a:xfrm>
              <a:off x="924883" y="2326559"/>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80</a:t>
              </a:r>
            </a:p>
          </p:txBody>
        </p:sp>
        <p:sp>
          <p:nvSpPr>
            <p:cNvPr id="57391" name="Text Box 9"/>
            <p:cNvSpPr txBox="1">
              <a:spLocks noChangeArrowheads="1"/>
            </p:cNvSpPr>
            <p:nvPr/>
          </p:nvSpPr>
          <p:spPr bwMode="auto">
            <a:xfrm>
              <a:off x="924883" y="2784108"/>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70</a:t>
              </a:r>
            </a:p>
          </p:txBody>
        </p:sp>
        <p:sp>
          <p:nvSpPr>
            <p:cNvPr id="57392" name="Text Box 9"/>
            <p:cNvSpPr txBox="1">
              <a:spLocks noChangeArrowheads="1"/>
            </p:cNvSpPr>
            <p:nvPr/>
          </p:nvSpPr>
          <p:spPr bwMode="auto">
            <a:xfrm>
              <a:off x="924883" y="3247524"/>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60</a:t>
              </a:r>
            </a:p>
          </p:txBody>
        </p:sp>
        <p:sp>
          <p:nvSpPr>
            <p:cNvPr id="57393" name="Text Box 9"/>
            <p:cNvSpPr txBox="1">
              <a:spLocks noChangeArrowheads="1"/>
            </p:cNvSpPr>
            <p:nvPr/>
          </p:nvSpPr>
          <p:spPr bwMode="auto">
            <a:xfrm>
              <a:off x="924883" y="3707955"/>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50</a:t>
              </a:r>
            </a:p>
          </p:txBody>
        </p:sp>
        <p:sp>
          <p:nvSpPr>
            <p:cNvPr id="57394" name="Text Box 9"/>
            <p:cNvSpPr txBox="1">
              <a:spLocks noChangeArrowheads="1"/>
            </p:cNvSpPr>
            <p:nvPr/>
          </p:nvSpPr>
          <p:spPr bwMode="auto">
            <a:xfrm>
              <a:off x="924883" y="4175845"/>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40</a:t>
              </a:r>
            </a:p>
          </p:txBody>
        </p:sp>
        <p:sp>
          <p:nvSpPr>
            <p:cNvPr id="57395" name="Text Box 9"/>
            <p:cNvSpPr txBox="1">
              <a:spLocks noChangeArrowheads="1"/>
            </p:cNvSpPr>
            <p:nvPr/>
          </p:nvSpPr>
          <p:spPr bwMode="auto">
            <a:xfrm>
              <a:off x="924883" y="4643634"/>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30</a:t>
              </a:r>
            </a:p>
          </p:txBody>
        </p:sp>
        <p:sp>
          <p:nvSpPr>
            <p:cNvPr id="57396" name="Text Box 9"/>
            <p:cNvSpPr txBox="1">
              <a:spLocks noChangeArrowheads="1"/>
            </p:cNvSpPr>
            <p:nvPr/>
          </p:nvSpPr>
          <p:spPr bwMode="auto">
            <a:xfrm>
              <a:off x="924883" y="5099692"/>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20</a:t>
              </a:r>
            </a:p>
          </p:txBody>
        </p:sp>
        <p:sp>
          <p:nvSpPr>
            <p:cNvPr id="57397" name="Text Box 9"/>
            <p:cNvSpPr txBox="1">
              <a:spLocks noChangeArrowheads="1"/>
            </p:cNvSpPr>
            <p:nvPr/>
          </p:nvSpPr>
          <p:spPr bwMode="auto">
            <a:xfrm>
              <a:off x="924883" y="5555748"/>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b="0">
                  <a:solidFill>
                    <a:schemeClr val="tx1"/>
                  </a:solidFill>
                  <a:cs typeface="Arial" pitchFamily="34" charset="0"/>
                </a:rPr>
                <a:t>10</a:t>
              </a:r>
            </a:p>
          </p:txBody>
        </p:sp>
        <p:sp>
          <p:nvSpPr>
            <p:cNvPr id="57398" name="Text Box 9"/>
            <p:cNvSpPr txBox="1">
              <a:spLocks noChangeArrowheads="1"/>
            </p:cNvSpPr>
            <p:nvPr/>
          </p:nvSpPr>
          <p:spPr bwMode="auto">
            <a:xfrm>
              <a:off x="961673" y="6044221"/>
              <a:ext cx="498611" cy="2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50000"/>
                </a:spcBef>
                <a:buClrTx/>
                <a:buFontTx/>
                <a:buNone/>
              </a:pPr>
              <a:r>
                <a:rPr lang="en-US" altLang="en-US" sz="1000">
                  <a:solidFill>
                    <a:schemeClr val="tx1"/>
                  </a:solidFill>
                  <a:cs typeface="Arial" pitchFamily="34" charset="0"/>
                </a:rPr>
                <a:t>0</a:t>
              </a:r>
            </a:p>
          </p:txBody>
        </p:sp>
        <p:sp>
          <p:nvSpPr>
            <p:cNvPr id="57399" name="Text Box 9"/>
            <p:cNvSpPr txBox="1">
              <a:spLocks noChangeArrowheads="1"/>
            </p:cNvSpPr>
            <p:nvPr/>
          </p:nvSpPr>
          <p:spPr bwMode="auto">
            <a:xfrm rot="-5400000">
              <a:off x="-351971" y="3541930"/>
              <a:ext cx="2526491" cy="28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Level of functioning</a:t>
              </a:r>
            </a:p>
          </p:txBody>
        </p:sp>
        <p:sp>
          <p:nvSpPr>
            <p:cNvPr id="57400" name="Text Box 9"/>
            <p:cNvSpPr txBox="1">
              <a:spLocks noChangeArrowheads="1"/>
            </p:cNvSpPr>
            <p:nvPr/>
          </p:nvSpPr>
          <p:spPr bwMode="auto">
            <a:xfrm>
              <a:off x="3882430" y="6527475"/>
              <a:ext cx="1184935" cy="3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ctr">
                <a:spcBef>
                  <a:spcPct val="50000"/>
                </a:spcBef>
                <a:buClrTx/>
                <a:buFontTx/>
                <a:buNone/>
              </a:pPr>
              <a:r>
                <a:rPr lang="en-US" altLang="en-US" sz="1200">
                  <a:solidFill>
                    <a:schemeClr val="tx1"/>
                  </a:solidFill>
                  <a:cs typeface="Arial" pitchFamily="34" charset="0"/>
                </a:rPr>
                <a:t>Age (years)</a:t>
              </a:r>
            </a:p>
          </p:txBody>
        </p:sp>
      </p:grpSp>
      <p:sp>
        <p:nvSpPr>
          <p:cNvPr id="82" name="Rectangle 81"/>
          <p:cNvSpPr/>
          <p:nvPr/>
        </p:nvSpPr>
        <p:spPr>
          <a:xfrm>
            <a:off x="541339" y="258234"/>
            <a:ext cx="7812087" cy="1000270"/>
          </a:xfrm>
          <a:prstGeom prst="rect">
            <a:avLst/>
          </a:prstGeom>
        </p:spPr>
        <p:txBody>
          <a:bodyPr lIns="76197" tIns="38098" rIns="76197" bIns="38098">
            <a:spAutoFit/>
          </a:bodyPr>
          <a:lstStyle/>
          <a:p>
            <a:pPr algn="ctr">
              <a:defRPr/>
            </a:pPr>
            <a:r>
              <a:rPr lang="en-GB" sz="2000" b="1" kern="0" dirty="0">
                <a:effectLst>
                  <a:outerShdw blurRad="38100" dist="38100" dir="2700000" algn="tl">
                    <a:srgbClr val="000000"/>
                  </a:outerShdw>
                </a:effectLst>
                <a:ea typeface="+mj-ea"/>
                <a:cs typeface="+mj-cs"/>
              </a:rPr>
              <a:t>The Deteriorating Course, Brain Tissue Loss, </a:t>
            </a:r>
            <a:br>
              <a:rPr lang="en-GB" sz="2000" b="1" kern="0" dirty="0">
                <a:effectLst>
                  <a:outerShdw blurRad="38100" dist="38100" dir="2700000" algn="tl">
                    <a:srgbClr val="000000"/>
                  </a:outerShdw>
                </a:effectLst>
                <a:ea typeface="+mj-ea"/>
                <a:cs typeface="+mj-cs"/>
              </a:rPr>
            </a:br>
            <a:r>
              <a:rPr lang="en-GB" sz="2000" b="1" kern="0" dirty="0">
                <a:effectLst>
                  <a:outerShdw blurRad="38100" dist="38100" dir="2700000" algn="tl">
                    <a:srgbClr val="000000"/>
                  </a:outerShdw>
                </a:effectLst>
                <a:ea typeface="+mj-ea"/>
                <a:cs typeface="+mj-cs"/>
              </a:rPr>
              <a:t>and Treatment Resistance with Repetitive Relapses </a:t>
            </a:r>
            <a:br>
              <a:rPr lang="en-GB" sz="2000" b="1" kern="0" dirty="0">
                <a:effectLst>
                  <a:outerShdw blurRad="38100" dist="38100" dir="2700000" algn="tl">
                    <a:srgbClr val="000000"/>
                  </a:outerShdw>
                </a:effectLst>
                <a:ea typeface="+mj-ea"/>
                <a:cs typeface="+mj-cs"/>
              </a:rPr>
            </a:br>
            <a:r>
              <a:rPr lang="en-GB" sz="2000" b="1" kern="0" dirty="0">
                <a:effectLst>
                  <a:outerShdw blurRad="38100" dist="38100" dir="2700000" algn="tl">
                    <a:srgbClr val="000000"/>
                  </a:outerShdw>
                </a:effectLst>
                <a:ea typeface="+mj-ea"/>
                <a:cs typeface="+mj-cs"/>
              </a:rPr>
              <a:t>Following the First Episode of Schizophrenia</a:t>
            </a:r>
          </a:p>
        </p:txBody>
      </p:sp>
      <p:sp>
        <p:nvSpPr>
          <p:cNvPr id="57348" name="TextBox 3"/>
          <p:cNvSpPr txBox="1">
            <a:spLocks noChangeArrowheads="1"/>
          </p:cNvSpPr>
          <p:nvPr/>
        </p:nvSpPr>
        <p:spPr bwMode="auto">
          <a:xfrm>
            <a:off x="704850" y="6381752"/>
            <a:ext cx="7734300" cy="38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a:spcBef>
                <a:spcPct val="70000"/>
              </a:spcBef>
              <a:buClr>
                <a:srgbClr val="FAFD00"/>
              </a:buClr>
              <a:buFont typeface="Wingdings" pitchFamily="2" charset="2"/>
              <a:buChar char=""/>
              <a:defRPr sz="2500" b="1">
                <a:solidFill>
                  <a:srgbClr val="FFFFFF"/>
                </a:solidFill>
                <a:latin typeface="Arial" pitchFamily="34" charset="0"/>
              </a:defRPr>
            </a:lvl1pPr>
            <a:lvl2pPr marL="742950" indent="-285750">
              <a:spcBef>
                <a:spcPct val="50000"/>
              </a:spcBef>
              <a:buClr>
                <a:srgbClr val="FAFD00"/>
              </a:buClr>
              <a:buFont typeface="Wingdings" pitchFamily="2" charset="2"/>
              <a:buChar char="§"/>
              <a:defRPr sz="2300" b="1">
                <a:solidFill>
                  <a:srgbClr val="FFFFFF"/>
                </a:solidFill>
                <a:latin typeface="Arial" pitchFamily="34" charset="0"/>
              </a:defRPr>
            </a:lvl2pPr>
            <a:lvl3pPr marL="1143000" indent="-228600">
              <a:spcBef>
                <a:spcPct val="50000"/>
              </a:spcBef>
              <a:buClr>
                <a:srgbClr val="FAFD00"/>
              </a:buClr>
              <a:buFont typeface="Wingdings" pitchFamily="2" charset="2"/>
              <a:buChar char="v"/>
              <a:defRPr b="1">
                <a:solidFill>
                  <a:srgbClr val="FFFFFF"/>
                </a:solidFill>
                <a:latin typeface="Arial" pitchFamily="34" charset="0"/>
              </a:defRPr>
            </a:lvl3pPr>
            <a:lvl4pPr marL="1600200" indent="-228600">
              <a:spcBef>
                <a:spcPct val="25000"/>
              </a:spcBef>
              <a:buClr>
                <a:srgbClr val="FAFD00"/>
              </a:buClr>
              <a:buFont typeface="Wingdings" pitchFamily="2" charset="2"/>
              <a:buChar char="§"/>
              <a:defRPr sz="1200" b="1">
                <a:solidFill>
                  <a:srgbClr val="FFFFFF"/>
                </a:solidFill>
                <a:latin typeface="Arial" pitchFamily="34" charset="0"/>
              </a:defRPr>
            </a:lvl4pPr>
            <a:lvl5pPr marL="2057400" indent="-228600">
              <a:spcBef>
                <a:spcPct val="25000"/>
              </a:spcBef>
              <a:buClr>
                <a:srgbClr val="FAFD00"/>
              </a:buClr>
              <a:buFont typeface="Wingdings" pitchFamily="2" charset="2"/>
              <a:buChar char="§"/>
              <a:defRPr sz="1700" b="1">
                <a:solidFill>
                  <a:srgbClr val="FFFFFF"/>
                </a:solidFill>
                <a:latin typeface="Arial" pitchFamily="34" charset="0"/>
              </a:defRPr>
            </a:lvl5pPr>
            <a:lvl6pPr marL="25146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6pPr>
            <a:lvl7pPr marL="29718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7pPr>
            <a:lvl8pPr marL="34290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8pPr>
            <a:lvl9pPr marL="3886200" indent="-228600" eaLnBrk="0" fontAlgn="base" hangingPunct="0">
              <a:spcBef>
                <a:spcPct val="25000"/>
              </a:spcBef>
              <a:spcAft>
                <a:spcPct val="0"/>
              </a:spcAft>
              <a:buClr>
                <a:srgbClr val="FAFD00"/>
              </a:buClr>
              <a:buFont typeface="Wingdings" pitchFamily="2" charset="2"/>
              <a:buChar char="§"/>
              <a:defRPr sz="1700" b="1">
                <a:solidFill>
                  <a:srgbClr val="FFFFFF"/>
                </a:solidFill>
                <a:latin typeface="Arial" pitchFamily="34" charset="0"/>
              </a:defRPr>
            </a:lvl9pPr>
          </a:lstStyle>
          <a:p>
            <a:pPr algn="r">
              <a:spcBef>
                <a:spcPct val="15000"/>
              </a:spcBef>
              <a:spcAft>
                <a:spcPct val="20000"/>
              </a:spcAft>
              <a:buClrTx/>
              <a:buFontTx/>
              <a:buNone/>
            </a:pPr>
            <a:r>
              <a:rPr lang="en-GB" altLang="en-US" sz="1000" b="0">
                <a:solidFill>
                  <a:schemeClr val="tx1"/>
                </a:solidFill>
                <a:cs typeface="Arial" pitchFamily="34" charset="0"/>
              </a:rPr>
              <a:t>Nasrallah &amp; Smeltzer. Contemporary Diagnosis and Management of Schizophrenia.</a:t>
            </a:r>
            <a:br>
              <a:rPr lang="en-GB" altLang="en-US" sz="1000" b="0">
                <a:solidFill>
                  <a:schemeClr val="tx1"/>
                </a:solidFill>
                <a:cs typeface="Arial" pitchFamily="34" charset="0"/>
              </a:rPr>
            </a:br>
            <a:r>
              <a:rPr lang="en-GB" altLang="en-US" sz="1000" b="0">
                <a:solidFill>
                  <a:schemeClr val="tx1"/>
                </a:solidFill>
                <a:cs typeface="Arial" pitchFamily="34" charset="0"/>
              </a:rPr>
              <a:t>Handbooks in Healthcare: First Edition; 2011</a:t>
            </a:r>
          </a:p>
        </p:txBody>
      </p:sp>
    </p:spTree>
    <p:extLst>
      <p:ext uri="{BB962C8B-B14F-4D97-AF65-F5344CB8AC3E}">
        <p14:creationId xmlns:p14="http://schemas.microsoft.com/office/powerpoint/2010/main" val="295720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152400"/>
            <a:ext cx="7772400" cy="584775"/>
          </a:xfrm>
          <a:prstGeom prst="rect">
            <a:avLst/>
          </a:prstGeom>
          <a:noFill/>
        </p:spPr>
        <p:txBody>
          <a:bodyPr wrap="square" rtlCol="0">
            <a:spAutoFit/>
          </a:bodyPr>
          <a:lstStyle/>
          <a:p>
            <a:pPr algn="ctr"/>
            <a:r>
              <a:rPr lang="en-US" sz="3200" b="1" dirty="0" err="1" smtClean="0"/>
              <a:t>Qual</a:t>
            </a:r>
            <a:r>
              <a:rPr lang="en-US" sz="3200" b="1" dirty="0" smtClean="0"/>
              <a:t> e’ la </a:t>
            </a:r>
            <a:r>
              <a:rPr lang="en-US" sz="3200" b="1" dirty="0" err="1" smtClean="0"/>
              <a:t>natura</a:t>
            </a:r>
            <a:r>
              <a:rPr lang="en-US" sz="3200" b="1" dirty="0" smtClean="0"/>
              <a:t> </a:t>
            </a:r>
            <a:r>
              <a:rPr lang="en-US" sz="3200" b="1" dirty="0" err="1" smtClean="0"/>
              <a:t>della</a:t>
            </a:r>
            <a:r>
              <a:rPr lang="en-US" sz="3200" b="1" dirty="0" smtClean="0"/>
              <a:t> Relapse?</a:t>
            </a:r>
            <a:endParaRPr lang="en-US" sz="3200" b="1" dirty="0"/>
          </a:p>
        </p:txBody>
      </p:sp>
      <p:sp>
        <p:nvSpPr>
          <p:cNvPr id="3" name="Rectangle 2"/>
          <p:cNvSpPr/>
          <p:nvPr/>
        </p:nvSpPr>
        <p:spPr>
          <a:xfrm>
            <a:off x="701040" y="737175"/>
            <a:ext cx="7772400" cy="923330"/>
          </a:xfrm>
          <a:prstGeom prst="rect">
            <a:avLst/>
          </a:prstGeom>
          <a:solidFill>
            <a:schemeClr val="accent1">
              <a:lumMod val="40000"/>
              <a:lumOff val="60000"/>
            </a:schemeClr>
          </a:solidFill>
        </p:spPr>
        <p:txBody>
          <a:bodyPr wrap="square">
            <a:spAutoFit/>
          </a:bodyPr>
          <a:lstStyle/>
          <a:p>
            <a:pPr algn="ctr"/>
            <a:r>
              <a:rPr lang="en-US" dirty="0" err="1" smtClean="0"/>
              <a:t>Anche</a:t>
            </a:r>
            <a:r>
              <a:rPr lang="en-US" dirty="0" smtClean="0"/>
              <a:t> </a:t>
            </a:r>
            <a:r>
              <a:rPr lang="en-US" dirty="0"/>
              <a:t>se la </a:t>
            </a:r>
            <a:r>
              <a:rPr lang="en-US" dirty="0" err="1"/>
              <a:t>maggior</a:t>
            </a:r>
            <a:r>
              <a:rPr lang="en-US" dirty="0"/>
              <a:t> parte </a:t>
            </a:r>
            <a:r>
              <a:rPr lang="en-US" dirty="0" err="1"/>
              <a:t>dei</a:t>
            </a:r>
            <a:r>
              <a:rPr lang="en-US" dirty="0"/>
              <a:t> </a:t>
            </a:r>
            <a:r>
              <a:rPr lang="en-US" dirty="0" err="1"/>
              <a:t>pazienti</a:t>
            </a:r>
            <a:r>
              <a:rPr lang="en-US" dirty="0"/>
              <a:t> </a:t>
            </a:r>
            <a:r>
              <a:rPr lang="en-US" dirty="0" err="1"/>
              <a:t>risponde</a:t>
            </a:r>
            <a:r>
              <a:rPr lang="en-US" dirty="0"/>
              <a:t> </a:t>
            </a:r>
            <a:r>
              <a:rPr lang="en-US" dirty="0" err="1"/>
              <a:t>prontamente</a:t>
            </a:r>
            <a:r>
              <a:rPr lang="en-US" dirty="0"/>
              <a:t> </a:t>
            </a:r>
            <a:r>
              <a:rPr lang="en-US" dirty="0" err="1"/>
              <a:t>all’inserimento</a:t>
            </a:r>
            <a:r>
              <a:rPr lang="en-US" dirty="0"/>
              <a:t> del </a:t>
            </a:r>
            <a:r>
              <a:rPr lang="en-US" dirty="0" err="1"/>
              <a:t>farmaco</a:t>
            </a:r>
            <a:r>
              <a:rPr lang="en-US" dirty="0"/>
              <a:t>, </a:t>
            </a:r>
            <a:r>
              <a:rPr lang="en-US" dirty="0" err="1"/>
              <a:t>il</a:t>
            </a:r>
            <a:r>
              <a:rPr lang="en-US" dirty="0"/>
              <a:t> tempo di </a:t>
            </a:r>
            <a:r>
              <a:rPr lang="en-US" dirty="0" err="1"/>
              <a:t>risposta</a:t>
            </a:r>
            <a:r>
              <a:rPr lang="en-US" dirty="0"/>
              <a:t> </a:t>
            </a:r>
            <a:r>
              <a:rPr lang="en-US" dirty="0" err="1"/>
              <a:t>diviene</a:t>
            </a:r>
            <a:r>
              <a:rPr lang="en-US" dirty="0"/>
              <a:t> </a:t>
            </a:r>
            <a:r>
              <a:rPr lang="en-US" dirty="0" err="1"/>
              <a:t>variabile</a:t>
            </a:r>
            <a:r>
              <a:rPr lang="en-US" dirty="0"/>
              <a:t> </a:t>
            </a:r>
            <a:r>
              <a:rPr lang="en-US" dirty="0" err="1"/>
              <a:t>ed</a:t>
            </a:r>
            <a:r>
              <a:rPr lang="en-US" dirty="0"/>
              <a:t> un subsample non </a:t>
            </a:r>
            <a:r>
              <a:rPr lang="en-US" dirty="0" err="1"/>
              <a:t>risponde</a:t>
            </a:r>
            <a:r>
              <a:rPr lang="en-US" dirty="0"/>
              <a:t>:  </a:t>
            </a:r>
            <a:r>
              <a:rPr lang="en-US" b="1" dirty="0" err="1"/>
              <a:t>progressione</a:t>
            </a:r>
            <a:r>
              <a:rPr lang="en-US" b="1" dirty="0"/>
              <a:t> di </a:t>
            </a:r>
            <a:r>
              <a:rPr lang="en-US" b="1" dirty="0" err="1"/>
              <a:t>malattia</a:t>
            </a:r>
            <a:r>
              <a:rPr lang="en-US" b="1" dirty="0"/>
              <a:t>?</a:t>
            </a:r>
          </a:p>
        </p:txBody>
      </p:sp>
      <p:sp>
        <p:nvSpPr>
          <p:cNvPr id="8" name="TextBox 7"/>
          <p:cNvSpPr txBox="1"/>
          <p:nvPr/>
        </p:nvSpPr>
        <p:spPr>
          <a:xfrm>
            <a:off x="1272540" y="1660505"/>
            <a:ext cx="6629400" cy="923330"/>
          </a:xfrm>
          <a:prstGeom prst="rect">
            <a:avLst/>
          </a:prstGeom>
          <a:noFill/>
        </p:spPr>
        <p:txBody>
          <a:bodyPr wrap="square" rtlCol="0">
            <a:spAutoFit/>
          </a:bodyPr>
          <a:lstStyle/>
          <a:p>
            <a:pPr algn="ctr"/>
            <a:r>
              <a:rPr lang="en-US" dirty="0" smtClean="0"/>
              <a:t>vi </a:t>
            </a:r>
            <a:r>
              <a:rPr lang="en-US" dirty="0" err="1" smtClean="0"/>
              <a:t>sono</a:t>
            </a:r>
            <a:r>
              <a:rPr lang="en-US" dirty="0" smtClean="0"/>
              <a:t> </a:t>
            </a:r>
            <a:r>
              <a:rPr lang="en-US" dirty="0" err="1" smtClean="0"/>
              <a:t>molte</a:t>
            </a:r>
            <a:r>
              <a:rPr lang="en-US" dirty="0" smtClean="0"/>
              <a:t> </a:t>
            </a:r>
            <a:r>
              <a:rPr lang="en-US" dirty="0" err="1" smtClean="0"/>
              <a:t>evidenze</a:t>
            </a:r>
            <a:r>
              <a:rPr lang="en-US" dirty="0" smtClean="0"/>
              <a:t> circa </a:t>
            </a:r>
            <a:r>
              <a:rPr lang="en-US" dirty="0" err="1" smtClean="0"/>
              <a:t>il</a:t>
            </a:r>
            <a:r>
              <a:rPr lang="en-US" dirty="0" smtClean="0"/>
              <a:t> </a:t>
            </a:r>
            <a:r>
              <a:rPr lang="en-US" dirty="0" err="1" smtClean="0"/>
              <a:t>fatto</a:t>
            </a:r>
            <a:r>
              <a:rPr lang="en-US" dirty="0" smtClean="0"/>
              <a:t> la </a:t>
            </a:r>
            <a:r>
              <a:rPr lang="en-US" dirty="0" err="1" smtClean="0"/>
              <a:t>schizofrenia</a:t>
            </a:r>
            <a:r>
              <a:rPr lang="en-US" dirty="0" smtClean="0"/>
              <a:t> non e’ un </a:t>
            </a:r>
            <a:r>
              <a:rPr lang="en-US" dirty="0" err="1" smtClean="0"/>
              <a:t>disturbo</a:t>
            </a:r>
            <a:r>
              <a:rPr lang="en-US" dirty="0" smtClean="0"/>
              <a:t> STATICO, ma </a:t>
            </a:r>
            <a:r>
              <a:rPr lang="en-US" dirty="0" err="1" smtClean="0"/>
              <a:t>una</a:t>
            </a:r>
            <a:r>
              <a:rPr lang="en-US" dirty="0" smtClean="0"/>
              <a:t> </a:t>
            </a:r>
            <a:r>
              <a:rPr lang="en-US" dirty="0" err="1" smtClean="0"/>
              <a:t>volta</a:t>
            </a:r>
            <a:r>
              <a:rPr lang="en-US" dirty="0" smtClean="0"/>
              <a:t> ‘</a:t>
            </a:r>
            <a:r>
              <a:rPr lang="en-US" dirty="0" err="1" smtClean="0"/>
              <a:t>sviluppatosi</a:t>
            </a:r>
            <a:r>
              <a:rPr lang="en-US" dirty="0" smtClean="0"/>
              <a:t>’ </a:t>
            </a:r>
            <a:r>
              <a:rPr lang="en-US" dirty="0" err="1" smtClean="0"/>
              <a:t>presenta</a:t>
            </a:r>
            <a:r>
              <a:rPr lang="en-US" dirty="0" smtClean="0"/>
              <a:t> </a:t>
            </a:r>
            <a:r>
              <a:rPr lang="en-US" dirty="0" err="1" smtClean="0"/>
              <a:t>comunque</a:t>
            </a:r>
            <a:r>
              <a:rPr lang="en-US" dirty="0" smtClean="0"/>
              <a:t> successive </a:t>
            </a:r>
            <a:r>
              <a:rPr lang="en-US" b="1" dirty="0" smtClean="0"/>
              <a:t>diverse </a:t>
            </a:r>
            <a:r>
              <a:rPr lang="en-US" b="1" dirty="0" err="1" smtClean="0"/>
              <a:t>possibili</a:t>
            </a:r>
            <a:r>
              <a:rPr lang="en-US" b="1" dirty="0" smtClean="0"/>
              <a:t> ‘</a:t>
            </a:r>
            <a:r>
              <a:rPr lang="en-US" b="1" dirty="0" err="1" smtClean="0"/>
              <a:t>progressioni</a:t>
            </a:r>
            <a:r>
              <a:rPr lang="en-US" b="1" dirty="0" smtClean="0"/>
              <a:t>’ </a:t>
            </a:r>
            <a:endParaRPr lang="en-US" b="1" dirty="0"/>
          </a:p>
        </p:txBody>
      </p:sp>
      <p:sp>
        <p:nvSpPr>
          <p:cNvPr id="9" name="Down Arrow 8"/>
          <p:cNvSpPr/>
          <p:nvPr/>
        </p:nvSpPr>
        <p:spPr>
          <a:xfrm>
            <a:off x="4267200" y="2583835"/>
            <a:ext cx="685800" cy="845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57800" y="2819400"/>
            <a:ext cx="2819400" cy="369332"/>
          </a:xfrm>
          <a:prstGeom prst="rect">
            <a:avLst/>
          </a:prstGeom>
          <a:noFill/>
        </p:spPr>
        <p:txBody>
          <a:bodyPr wrap="square" rtlCol="0">
            <a:spAutoFit/>
          </a:bodyPr>
          <a:lstStyle/>
          <a:p>
            <a:r>
              <a:rPr lang="en-US" dirty="0" err="1" smtClean="0"/>
              <a:t>Perche</a:t>
            </a:r>
            <a:r>
              <a:rPr lang="en-US" dirty="0" smtClean="0"/>
              <a:t>’ </a:t>
            </a:r>
            <a:r>
              <a:rPr lang="en-US" dirty="0" err="1" smtClean="0"/>
              <a:t>progredisce</a:t>
            </a:r>
            <a:r>
              <a:rPr lang="en-US" dirty="0" smtClean="0"/>
              <a:t>?</a:t>
            </a:r>
            <a:endParaRPr lang="en-US" dirty="0"/>
          </a:p>
        </p:txBody>
      </p:sp>
      <p:sp>
        <p:nvSpPr>
          <p:cNvPr id="4" name="Oval 3"/>
          <p:cNvSpPr/>
          <p:nvPr/>
        </p:nvSpPr>
        <p:spPr>
          <a:xfrm>
            <a:off x="457200" y="3657600"/>
            <a:ext cx="2362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Smoking, drugs, alcohol?</a:t>
            </a:r>
            <a:endParaRPr lang="en-US" dirty="0"/>
          </a:p>
        </p:txBody>
      </p:sp>
      <p:sp>
        <p:nvSpPr>
          <p:cNvPr id="11" name="Oval 10"/>
          <p:cNvSpPr/>
          <p:nvPr/>
        </p:nvSpPr>
        <p:spPr>
          <a:xfrm>
            <a:off x="1981200" y="4876800"/>
            <a:ext cx="2362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lifestyle variables?</a:t>
            </a:r>
            <a:endParaRPr lang="en-US" dirty="0"/>
          </a:p>
        </p:txBody>
      </p:sp>
      <p:sp>
        <p:nvSpPr>
          <p:cNvPr id="12" name="Oval 11"/>
          <p:cNvSpPr/>
          <p:nvPr/>
        </p:nvSpPr>
        <p:spPr>
          <a:xfrm>
            <a:off x="6248400" y="3577590"/>
            <a:ext cx="245745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Pharmacological therapy?</a:t>
            </a:r>
            <a:endParaRPr lang="en-US" dirty="0"/>
          </a:p>
        </p:txBody>
      </p:sp>
      <p:sp>
        <p:nvSpPr>
          <p:cNvPr id="13" name="Oval 12"/>
          <p:cNvSpPr/>
          <p:nvPr/>
        </p:nvSpPr>
        <p:spPr>
          <a:xfrm>
            <a:off x="4810125" y="4838700"/>
            <a:ext cx="245745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Environmental hypo-stimulations?</a:t>
            </a:r>
            <a:endParaRPr lang="en-US" dirty="0"/>
          </a:p>
        </p:txBody>
      </p:sp>
      <p:sp>
        <p:nvSpPr>
          <p:cNvPr id="5" name="Oval 4"/>
          <p:cNvSpPr/>
          <p:nvPr/>
        </p:nvSpPr>
        <p:spPr>
          <a:xfrm>
            <a:off x="2958465" y="3505200"/>
            <a:ext cx="3219450" cy="1600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disease itself?</a:t>
            </a:r>
            <a:endParaRPr lang="en-US" sz="2400" dirty="0"/>
          </a:p>
        </p:txBody>
      </p:sp>
      <p:sp>
        <p:nvSpPr>
          <p:cNvPr id="6" name="TextBox 5"/>
          <p:cNvSpPr txBox="1"/>
          <p:nvPr/>
        </p:nvSpPr>
        <p:spPr>
          <a:xfrm>
            <a:off x="2819400" y="6324600"/>
            <a:ext cx="3429000" cy="381000"/>
          </a:xfrm>
          <a:prstGeom prst="rect">
            <a:avLst/>
          </a:prstGeom>
          <a:solidFill>
            <a:schemeClr val="accent2">
              <a:lumMod val="40000"/>
              <a:lumOff val="60000"/>
            </a:schemeClr>
          </a:solidFill>
        </p:spPr>
        <p:txBody>
          <a:bodyPr wrap="square" rtlCol="0">
            <a:spAutoFit/>
          </a:bodyPr>
          <a:lstStyle/>
          <a:p>
            <a:pPr algn="ctr"/>
            <a:r>
              <a:rPr lang="en-US" b="1" dirty="0" smtClean="0"/>
              <a:t>An OPEN QUESTION</a:t>
            </a:r>
            <a:endParaRPr lang="en-US" b="1" dirty="0"/>
          </a:p>
        </p:txBody>
      </p:sp>
    </p:spTree>
    <p:extLst>
      <p:ext uri="{BB962C8B-B14F-4D97-AF65-F5344CB8AC3E}">
        <p14:creationId xmlns:p14="http://schemas.microsoft.com/office/powerpoint/2010/main" val="8894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 grpId="0" animBg="1"/>
      <p:bldP spid="11" grpId="0" animBg="1"/>
      <p:bldP spid="12" grpId="0" animBg="1"/>
      <p:bldP spid="13"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a:srcRect/>
          <a:stretch>
            <a:fillRect/>
          </a:stretch>
        </p:blipFill>
        <p:spPr bwMode="auto">
          <a:xfrm>
            <a:off x="566737" y="748337"/>
            <a:ext cx="8010525" cy="676275"/>
          </a:xfrm>
          <a:prstGeom prst="rect">
            <a:avLst/>
          </a:prstGeom>
          <a:noFill/>
          <a:ln>
            <a:noFill/>
          </a:ln>
          <a:effectLst>
            <a:prstShdw prst="shdw17" dist="17961" dir="2700000">
              <a:schemeClr val="accent1">
                <a:gamma/>
                <a:shade val="60000"/>
                <a:invGamma/>
              </a:schemeClr>
            </a:prstShdw>
          </a:effectLst>
          <a:extLst/>
        </p:spPr>
      </p:pic>
      <p:sp>
        <p:nvSpPr>
          <p:cNvPr id="39939" name="Rettangolo 2"/>
          <p:cNvSpPr>
            <a:spLocks noChangeArrowheads="1"/>
          </p:cNvSpPr>
          <p:nvPr/>
        </p:nvSpPr>
        <p:spPr bwMode="auto">
          <a:xfrm>
            <a:off x="228600" y="3741092"/>
            <a:ext cx="83486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smtClean="0">
                <a:latin typeface="+mj-lt"/>
              </a:rPr>
              <a:t>42</a:t>
            </a:r>
            <a:r>
              <a:rPr lang="en-US" altLang="en-US" sz="1600" dirty="0">
                <a:latin typeface="+mj-lt"/>
              </a:rPr>
              <a:t>% of the subjects had used antipsychotics less than 50% of the time during the first two years of the </a:t>
            </a:r>
            <a:r>
              <a:rPr lang="en-US" altLang="en-US" sz="1600" dirty="0" smtClean="0">
                <a:latin typeface="+mj-lt"/>
              </a:rPr>
              <a:t>follow-up.</a:t>
            </a:r>
            <a:endParaRPr lang="en-US" altLang="en-US" sz="1600" dirty="0">
              <a:latin typeface="+mj-lt"/>
            </a:endParaRPr>
          </a:p>
          <a:p>
            <a:pPr eaLnBrk="1" hangingPunct="1">
              <a:spcBef>
                <a:spcPct val="0"/>
              </a:spcBef>
              <a:buFontTx/>
              <a:buNone/>
            </a:pPr>
            <a:r>
              <a:rPr lang="en-US" altLang="en-US" sz="1600" dirty="0" smtClean="0">
                <a:latin typeface="+mj-lt"/>
              </a:rPr>
              <a:t>32</a:t>
            </a:r>
            <a:r>
              <a:rPr lang="en-US" altLang="en-US" sz="1600" dirty="0">
                <a:latin typeface="+mj-lt"/>
              </a:rPr>
              <a:t>% between two to five </a:t>
            </a:r>
            <a:r>
              <a:rPr lang="en-US" altLang="en-US" sz="1600" dirty="0" smtClean="0">
                <a:latin typeface="+mj-lt"/>
              </a:rPr>
              <a:t>years.</a:t>
            </a:r>
          </a:p>
          <a:p>
            <a:pPr eaLnBrk="1" hangingPunct="1">
              <a:spcBef>
                <a:spcPct val="0"/>
              </a:spcBef>
              <a:buFontTx/>
              <a:buNone/>
            </a:pPr>
            <a:r>
              <a:rPr lang="en-US" altLang="en-US" sz="1600" dirty="0" smtClean="0">
                <a:latin typeface="+mj-lt"/>
              </a:rPr>
              <a:t>26</a:t>
            </a:r>
            <a:r>
              <a:rPr lang="en-US" altLang="en-US" sz="1600" dirty="0">
                <a:latin typeface="+mj-lt"/>
              </a:rPr>
              <a:t>% between five to ten </a:t>
            </a:r>
            <a:r>
              <a:rPr lang="en-US" altLang="en-US" sz="1600" dirty="0" smtClean="0">
                <a:latin typeface="+mj-lt"/>
              </a:rPr>
              <a:t>years.</a:t>
            </a:r>
          </a:p>
          <a:p>
            <a:pPr eaLnBrk="1" hangingPunct="1">
              <a:spcBef>
                <a:spcPct val="0"/>
              </a:spcBef>
              <a:buFontTx/>
              <a:buNone/>
            </a:pPr>
            <a:r>
              <a:rPr lang="en-US" altLang="en-US" sz="1600" dirty="0" smtClean="0">
                <a:latin typeface="+mj-lt"/>
              </a:rPr>
              <a:t>25</a:t>
            </a:r>
            <a:r>
              <a:rPr lang="en-US" altLang="en-US" sz="1600" dirty="0">
                <a:latin typeface="+mj-lt"/>
              </a:rPr>
              <a:t>% during the whole follow-up</a:t>
            </a:r>
            <a:r>
              <a:rPr lang="en-US" altLang="en-US" sz="1600" dirty="0" smtClean="0">
                <a:latin typeface="+mj-lt"/>
              </a:rPr>
              <a:t>.</a:t>
            </a:r>
          </a:p>
          <a:p>
            <a:pPr eaLnBrk="1" hangingPunct="1">
              <a:spcBef>
                <a:spcPct val="0"/>
              </a:spcBef>
              <a:buFontTx/>
              <a:buNone/>
            </a:pPr>
            <a:endParaRPr lang="en-US" altLang="en-US" sz="1600" dirty="0">
              <a:latin typeface="+mj-lt"/>
            </a:endParaRPr>
          </a:p>
          <a:p>
            <a:pPr eaLnBrk="1" hangingPunct="1">
              <a:spcBef>
                <a:spcPct val="0"/>
              </a:spcBef>
              <a:buFontTx/>
              <a:buNone/>
            </a:pPr>
            <a:r>
              <a:rPr lang="en-US" altLang="en-US" sz="1600" dirty="0" smtClean="0">
                <a:solidFill>
                  <a:srgbClr val="C00000"/>
                </a:solidFill>
                <a:latin typeface="+mj-lt"/>
              </a:rPr>
              <a:t>Drug-free </a:t>
            </a:r>
            <a:r>
              <a:rPr lang="en-US" altLang="en-US" sz="1600" dirty="0">
                <a:solidFill>
                  <a:srgbClr val="C00000"/>
                </a:solidFill>
                <a:latin typeface="+mj-lt"/>
              </a:rPr>
              <a:t>periods became rarer </a:t>
            </a:r>
            <a:r>
              <a:rPr lang="en-US" altLang="en-US" sz="1600" dirty="0">
                <a:latin typeface="+mj-lt"/>
              </a:rPr>
              <a:t>during the follow-up, indicating steadier antipsychotic use over time</a:t>
            </a:r>
            <a:endParaRPr lang="it-IT" altLang="en-US" sz="1600" dirty="0">
              <a:latin typeface="+mj-lt"/>
            </a:endParaRPr>
          </a:p>
        </p:txBody>
      </p:sp>
      <p:sp>
        <p:nvSpPr>
          <p:cNvPr id="39940" name="Rettangolo 3"/>
          <p:cNvSpPr>
            <a:spLocks noChangeArrowheads="1"/>
          </p:cNvSpPr>
          <p:nvPr/>
        </p:nvSpPr>
        <p:spPr bwMode="auto">
          <a:xfrm>
            <a:off x="2667000" y="5810041"/>
            <a:ext cx="4572000" cy="830997"/>
          </a:xfrm>
          <a:prstGeom prst="rect">
            <a:avLst/>
          </a:prstGeom>
          <a:solidFill>
            <a:schemeClr val="accent2">
              <a:lumMod val="20000"/>
              <a:lumOff val="80000"/>
            </a:schemeClr>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a:solidFill>
                  <a:srgbClr val="17375E"/>
                </a:solidFill>
                <a:latin typeface="+mj-lt"/>
              </a:rPr>
              <a:t>In their sample, the use of antipsychotic medication increased during, and was relatively </a:t>
            </a:r>
            <a:r>
              <a:rPr lang="en-US" altLang="en-US" sz="1600" dirty="0" smtClean="0">
                <a:solidFill>
                  <a:srgbClr val="17375E"/>
                </a:solidFill>
                <a:latin typeface="+mj-lt"/>
              </a:rPr>
              <a:t>stable, after </a:t>
            </a:r>
            <a:r>
              <a:rPr lang="en-US" altLang="en-US" sz="1600" dirty="0">
                <a:solidFill>
                  <a:srgbClr val="17375E"/>
                </a:solidFill>
                <a:latin typeface="+mj-lt"/>
              </a:rPr>
              <a:t>the first five years of illness</a:t>
            </a:r>
            <a:endParaRPr lang="it-IT" altLang="en-US" sz="1600" dirty="0">
              <a:solidFill>
                <a:srgbClr val="17375E"/>
              </a:solidFill>
              <a:latin typeface="+mj-lt"/>
            </a:endParaRPr>
          </a:p>
        </p:txBody>
      </p:sp>
      <p:sp>
        <p:nvSpPr>
          <p:cNvPr id="39941" name="Titolo 5"/>
          <p:cNvSpPr>
            <a:spLocks noGrp="1"/>
          </p:cNvSpPr>
          <p:nvPr>
            <p:ph type="title"/>
          </p:nvPr>
        </p:nvSpPr>
        <p:spPr>
          <a:xfrm>
            <a:off x="566737" y="152400"/>
            <a:ext cx="8229600" cy="1143000"/>
          </a:xfrm>
        </p:spPr>
        <p:txBody>
          <a:bodyPr>
            <a:normAutofit/>
          </a:bodyPr>
          <a:lstStyle/>
          <a:p>
            <a:r>
              <a:rPr lang="en-US" altLang="en-US" sz="2800" b="1" dirty="0" smtClean="0">
                <a:solidFill>
                  <a:srgbClr val="C00000"/>
                </a:solidFill>
                <a:cs typeface="Simplified Arabic Fixed" pitchFamily="49" charset="-78"/>
              </a:rPr>
              <a:t>Antipsychotics in the long-term</a:t>
            </a:r>
            <a:r>
              <a:rPr lang="it-IT" altLang="en-US" sz="3200" b="1" dirty="0" smtClean="0">
                <a:solidFill>
                  <a:srgbClr val="C00000"/>
                </a:solidFill>
                <a:cs typeface="Simplified Arabic Fixed" pitchFamily="49" charset="-78"/>
              </a:rPr>
              <a:t/>
            </a:r>
            <a:br>
              <a:rPr lang="it-IT" altLang="en-US" sz="3200" b="1" dirty="0" smtClean="0">
                <a:solidFill>
                  <a:srgbClr val="C00000"/>
                </a:solidFill>
                <a:cs typeface="Simplified Arabic Fixed" pitchFamily="49" charset="-78"/>
              </a:rPr>
            </a:br>
            <a:endParaRPr lang="it-IT" altLang="en-US" sz="3200" dirty="0" smtClean="0">
              <a:solidFill>
                <a:srgbClr val="C00000"/>
              </a:solidFill>
            </a:endParaRPr>
          </a:p>
        </p:txBody>
      </p:sp>
      <p:pic>
        <p:nvPicPr>
          <p:cNvPr id="2" name="Picture 1"/>
          <p:cNvPicPr>
            <a:picLocks noChangeAspect="1"/>
          </p:cNvPicPr>
          <p:nvPr/>
        </p:nvPicPr>
        <p:blipFill>
          <a:blip r:embed="rId4"/>
          <a:stretch>
            <a:fillRect/>
          </a:stretch>
        </p:blipFill>
        <p:spPr>
          <a:xfrm>
            <a:off x="1295400" y="1455092"/>
            <a:ext cx="6921827" cy="2286000"/>
          </a:xfrm>
          <a:prstGeom prst="rect">
            <a:avLst/>
          </a:prstGeom>
        </p:spPr>
      </p:pic>
    </p:spTree>
    <p:extLst>
      <p:ext uri="{BB962C8B-B14F-4D97-AF65-F5344CB8AC3E}">
        <p14:creationId xmlns:p14="http://schemas.microsoft.com/office/powerpoint/2010/main" val="1259955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ean antipsychotic dose (mg in chlorpromazine equivalents) and proportion (%) of ...">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13" y="115888"/>
            <a:ext cx="43783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ttangolo 2"/>
          <p:cNvSpPr>
            <a:spLocks noChangeArrowheads="1"/>
          </p:cNvSpPr>
          <p:nvPr/>
        </p:nvSpPr>
        <p:spPr bwMode="auto">
          <a:xfrm>
            <a:off x="152400" y="2133600"/>
            <a:ext cx="41894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smtClean="0">
                <a:solidFill>
                  <a:srgbClr val="C00000"/>
                </a:solidFill>
                <a:latin typeface="Bradley Hand ITC" pitchFamily="66" charset="0"/>
              </a:rPr>
              <a:t>lower</a:t>
            </a:r>
            <a:r>
              <a:rPr lang="en-US" altLang="en-US" sz="1800" b="1" dirty="0" smtClean="0">
                <a:latin typeface="Bradley Hand ITC" pitchFamily="66" charset="0"/>
              </a:rPr>
              <a:t> </a:t>
            </a:r>
            <a:r>
              <a:rPr lang="en-US" altLang="en-US" sz="1800" b="1" dirty="0">
                <a:latin typeface="Bradley Hand ITC" pitchFamily="66" charset="0"/>
              </a:rPr>
              <a:t>antipsychotic dose </a:t>
            </a:r>
            <a:r>
              <a:rPr lang="en-US" altLang="en-US" sz="1800" b="1" dirty="0" smtClean="0">
                <a:latin typeface="Bradley Hand ITC" pitchFamily="66" charset="0"/>
                <a:sym typeface="Wingdings" panose="05000000000000000000" pitchFamily="2" charset="2"/>
              </a:rPr>
              <a:t></a:t>
            </a:r>
            <a:r>
              <a:rPr lang="en-US" altLang="en-US" sz="1800" b="1" dirty="0" smtClean="0">
                <a:latin typeface="Bradley Hand ITC" pitchFamily="66" charset="0"/>
              </a:rPr>
              <a:t> </a:t>
            </a:r>
          </a:p>
          <a:p>
            <a:pPr eaLnBrk="1" hangingPunct="1">
              <a:spcBef>
                <a:spcPct val="0"/>
              </a:spcBef>
              <a:buFontTx/>
              <a:buNone/>
            </a:pPr>
            <a:r>
              <a:rPr lang="en-US" altLang="en-US" sz="1800" b="1" dirty="0" smtClean="0">
                <a:solidFill>
                  <a:srgbClr val="C00000"/>
                </a:solidFill>
                <a:latin typeface="Bradley Hand ITC" pitchFamily="66" charset="0"/>
              </a:rPr>
              <a:t>better </a:t>
            </a:r>
            <a:r>
              <a:rPr lang="en-US" altLang="en-US" sz="1800" b="1" dirty="0">
                <a:solidFill>
                  <a:srgbClr val="C00000"/>
                </a:solidFill>
                <a:latin typeface="Bradley Hand ITC" pitchFamily="66" charset="0"/>
              </a:rPr>
              <a:t>outcome </a:t>
            </a:r>
            <a:r>
              <a:rPr lang="en-US" altLang="en-US" sz="1800" b="1" dirty="0">
                <a:latin typeface="Bradley Hand ITC" pitchFamily="66" charset="0"/>
              </a:rPr>
              <a:t>in all </a:t>
            </a:r>
            <a:r>
              <a:rPr lang="en-US" altLang="en-US" sz="1800" b="1" dirty="0" smtClean="0">
                <a:latin typeface="Bradley Hand ITC" pitchFamily="66" charset="0"/>
              </a:rPr>
              <a:t>measures</a:t>
            </a:r>
          </a:p>
          <a:p>
            <a:pPr eaLnBrk="1" hangingPunct="1">
              <a:spcBef>
                <a:spcPct val="0"/>
              </a:spcBef>
              <a:buFontTx/>
              <a:buNone/>
            </a:pPr>
            <a:endParaRPr lang="en-US" altLang="en-US" sz="1800" b="1" dirty="0">
              <a:latin typeface="Bradley Hand ITC" pitchFamily="66" charset="0"/>
            </a:endParaRPr>
          </a:p>
          <a:p>
            <a:pPr eaLnBrk="1" hangingPunct="1">
              <a:spcBef>
                <a:spcPct val="0"/>
              </a:spcBef>
              <a:buFontTx/>
              <a:buNone/>
            </a:pPr>
            <a:r>
              <a:rPr lang="en-US" altLang="en-US" sz="1800" b="1" dirty="0" smtClean="0">
                <a:solidFill>
                  <a:srgbClr val="C00000"/>
                </a:solidFill>
                <a:latin typeface="Bradley Hand ITC" pitchFamily="66" charset="0"/>
              </a:rPr>
              <a:t>higher </a:t>
            </a:r>
            <a:r>
              <a:rPr lang="en-US" altLang="en-US" sz="1800" b="1" dirty="0">
                <a:latin typeface="Bradley Hand ITC" pitchFamily="66" charset="0"/>
              </a:rPr>
              <a:t>long-term cumulative antipsychotic use </a:t>
            </a:r>
            <a:r>
              <a:rPr lang="en-US" altLang="en-US" sz="1800" b="1" dirty="0" smtClean="0">
                <a:latin typeface="Bradley Hand ITC" pitchFamily="66" charset="0"/>
                <a:sym typeface="Wingdings" panose="05000000000000000000" pitchFamily="2" charset="2"/>
              </a:rPr>
              <a:t> </a:t>
            </a:r>
          </a:p>
          <a:p>
            <a:pPr eaLnBrk="1" hangingPunct="1">
              <a:spcBef>
                <a:spcPct val="0"/>
              </a:spcBef>
              <a:buFontTx/>
              <a:buNone/>
            </a:pPr>
            <a:r>
              <a:rPr lang="en-US" altLang="en-US" sz="1800" b="1" dirty="0" smtClean="0">
                <a:solidFill>
                  <a:srgbClr val="C00000"/>
                </a:solidFill>
                <a:latin typeface="Bradley Hand ITC" pitchFamily="66" charset="0"/>
              </a:rPr>
              <a:t>poorer </a:t>
            </a:r>
            <a:r>
              <a:rPr lang="en-US" altLang="en-US" sz="1800" b="1" dirty="0">
                <a:solidFill>
                  <a:srgbClr val="C00000"/>
                </a:solidFill>
                <a:latin typeface="Bradley Hand ITC" pitchFamily="66" charset="0"/>
              </a:rPr>
              <a:t>outcome </a:t>
            </a:r>
            <a:r>
              <a:rPr lang="en-US" altLang="en-US" sz="1800" b="1" dirty="0">
                <a:latin typeface="Bradley Hand ITC" pitchFamily="66" charset="0"/>
              </a:rPr>
              <a:t>in all measures</a:t>
            </a:r>
            <a:endParaRPr lang="it-IT" altLang="en-US" sz="1800" b="1" dirty="0">
              <a:latin typeface="Bradley Hand ITC" pitchFamily="66" charset="0"/>
            </a:endParaRPr>
          </a:p>
        </p:txBody>
      </p:sp>
      <p:sp>
        <p:nvSpPr>
          <p:cNvPr id="40964" name="Rettangolo 3"/>
          <p:cNvSpPr>
            <a:spLocks noChangeArrowheads="1"/>
          </p:cNvSpPr>
          <p:nvPr/>
        </p:nvSpPr>
        <p:spPr bwMode="auto">
          <a:xfrm>
            <a:off x="381000" y="5408404"/>
            <a:ext cx="8108950" cy="830997"/>
          </a:xfrm>
          <a:prstGeom prst="rect">
            <a:avLst/>
          </a:prstGeom>
          <a:solidFill>
            <a:schemeClr val="accent1">
              <a:lumMod val="20000"/>
              <a:lumOff val="80000"/>
            </a:schemeClr>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smtClean="0">
                <a:solidFill>
                  <a:srgbClr val="C00000"/>
                </a:solidFill>
                <a:latin typeface="Bradley Hand ITC" pitchFamily="66" charset="0"/>
              </a:rPr>
              <a:t>These </a:t>
            </a:r>
            <a:r>
              <a:rPr lang="en-US" altLang="en-US" sz="1600" dirty="0">
                <a:solidFill>
                  <a:srgbClr val="C00000"/>
                </a:solidFill>
                <a:latin typeface="Bradley Hand ITC" pitchFamily="66" charset="0"/>
              </a:rPr>
              <a:t>findings </a:t>
            </a:r>
            <a:r>
              <a:rPr lang="en-US" altLang="en-US" sz="1600" dirty="0" smtClean="0">
                <a:solidFill>
                  <a:srgbClr val="C00000"/>
                </a:solidFill>
                <a:latin typeface="Bradley Hand ITC" pitchFamily="66" charset="0"/>
              </a:rPr>
              <a:t>raise </a:t>
            </a:r>
            <a:r>
              <a:rPr lang="en-US" altLang="en-US" sz="1600" dirty="0">
                <a:solidFill>
                  <a:srgbClr val="C00000"/>
                </a:solidFill>
                <a:latin typeface="Bradley Hand ITC" pitchFamily="66" charset="0"/>
              </a:rPr>
              <a:t>questions for future research on how to identify subjects with schizophrenia who benefit from long-term medication, </a:t>
            </a:r>
            <a:endParaRPr lang="en-US" altLang="en-US" sz="1600" dirty="0" smtClean="0">
              <a:solidFill>
                <a:srgbClr val="C00000"/>
              </a:solidFill>
              <a:latin typeface="Bradley Hand ITC" pitchFamily="66" charset="0"/>
            </a:endParaRPr>
          </a:p>
          <a:p>
            <a:pPr algn="ctr" eaLnBrk="1" hangingPunct="1">
              <a:spcBef>
                <a:spcPct val="0"/>
              </a:spcBef>
              <a:buFontTx/>
              <a:buNone/>
            </a:pPr>
            <a:r>
              <a:rPr lang="en-US" altLang="en-US" sz="1600" dirty="0" smtClean="0">
                <a:solidFill>
                  <a:srgbClr val="C00000"/>
                </a:solidFill>
                <a:latin typeface="Bradley Hand ITC" pitchFamily="66" charset="0"/>
              </a:rPr>
              <a:t>and </a:t>
            </a:r>
            <a:r>
              <a:rPr lang="en-US" altLang="en-US" sz="1600" b="1" dirty="0">
                <a:solidFill>
                  <a:srgbClr val="C00000"/>
                </a:solidFill>
                <a:latin typeface="Bradley Hand ITC" pitchFamily="66" charset="0"/>
              </a:rPr>
              <a:t>subjects who manage without doses or with low doses… </a:t>
            </a:r>
            <a:endParaRPr lang="it-IT" altLang="en-US" sz="1600" b="1" dirty="0">
              <a:solidFill>
                <a:srgbClr val="C00000"/>
              </a:solidFill>
              <a:latin typeface="Bradley Hand ITC" pitchFamily="66" charset="0"/>
            </a:endParaRPr>
          </a:p>
        </p:txBody>
      </p:sp>
      <p:sp>
        <p:nvSpPr>
          <p:cNvPr id="40965" name="Rettangolo 4"/>
          <p:cNvSpPr>
            <a:spLocks noChangeArrowheads="1"/>
          </p:cNvSpPr>
          <p:nvPr/>
        </p:nvSpPr>
        <p:spPr bwMode="auto">
          <a:xfrm>
            <a:off x="6480175" y="6516688"/>
            <a:ext cx="216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b="1">
                <a:solidFill>
                  <a:srgbClr val="17375E"/>
                </a:solidFill>
                <a:latin typeface="Bradley Hand ITC" pitchFamily="66" charset="0"/>
              </a:rPr>
              <a:t>Moilananen August 2016</a:t>
            </a:r>
            <a:endParaRPr lang="it-IT" altLang="en-US" sz="1400" b="1">
              <a:solidFill>
                <a:srgbClr val="17375E"/>
              </a:solidFill>
              <a:latin typeface="Bradley Hand ITC" pitchFamily="66" charset="0"/>
            </a:endParaRPr>
          </a:p>
        </p:txBody>
      </p:sp>
      <p:sp>
        <p:nvSpPr>
          <p:cNvPr id="8" name="Titolo 7"/>
          <p:cNvSpPr>
            <a:spLocks noGrp="1"/>
          </p:cNvSpPr>
          <p:nvPr>
            <p:ph type="title"/>
          </p:nvPr>
        </p:nvSpPr>
        <p:spPr>
          <a:xfrm>
            <a:off x="7621" y="89348"/>
            <a:ext cx="4488180" cy="1384995"/>
          </a:xfrm>
          <a:ln w="38100">
            <a:solidFill>
              <a:schemeClr val="accent5">
                <a:lumMod val="75000"/>
              </a:schemeClr>
            </a:solidFill>
          </a:ln>
        </p:spPr>
        <p:txBody>
          <a:bodyPr wrap="square">
            <a:spAutoFit/>
          </a:bodyPr>
          <a:lstStyle/>
          <a:p>
            <a:pPr>
              <a:defRPr/>
            </a:pPr>
            <a:r>
              <a:rPr lang="en-US" altLang="en-US" sz="2800" b="1" dirty="0" smtClean="0">
                <a:solidFill>
                  <a:srgbClr val="C00000"/>
                </a:solidFill>
                <a:cs typeface="Simplified Arabic Fixed" pitchFamily="49" charset="-78"/>
              </a:rPr>
              <a:t>Long-term antipsychotic use and its association with outcomes </a:t>
            </a:r>
            <a:endParaRPr lang="it-IT" altLang="en-US" sz="2800" b="1" dirty="0" smtClean="0">
              <a:solidFill>
                <a:srgbClr val="C00000"/>
              </a:solidFill>
              <a:cs typeface="Simplified Arabic Fixed" pitchFamily="49" charset="-78"/>
            </a:endParaRPr>
          </a:p>
        </p:txBody>
      </p:sp>
    </p:spTree>
    <p:extLst>
      <p:ext uri="{BB962C8B-B14F-4D97-AF65-F5344CB8AC3E}">
        <p14:creationId xmlns:p14="http://schemas.microsoft.com/office/powerpoint/2010/main" val="768018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asellaDiTesto 2"/>
          <p:cNvSpPr txBox="1">
            <a:spLocks noChangeArrowheads="1"/>
          </p:cNvSpPr>
          <p:nvPr/>
        </p:nvSpPr>
        <p:spPr bwMode="auto">
          <a:xfrm>
            <a:off x="323850" y="1354138"/>
            <a:ext cx="8569325" cy="922337"/>
          </a:xfrm>
          <a:prstGeom prst="rect">
            <a:avLst/>
          </a:prstGeom>
          <a:ln w="12700"/>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000">
                <a:solidFill>
                  <a:srgbClr val="66FF99"/>
                </a:solidFill>
                <a:latin typeface="Arial" charset="0"/>
                <a:cs typeface="Times New Roman" pitchFamily="18" charset="0"/>
              </a:defRPr>
            </a:lvl1pPr>
            <a:lvl2pPr marL="742950" indent="-285750" eaLnBrk="0" hangingPunct="0">
              <a:defRPr sz="2000">
                <a:solidFill>
                  <a:srgbClr val="66FF99"/>
                </a:solidFill>
                <a:latin typeface="Arial" charset="0"/>
                <a:cs typeface="Times New Roman" pitchFamily="18" charset="0"/>
              </a:defRPr>
            </a:lvl2pPr>
            <a:lvl3pPr marL="1143000" indent="-228600" eaLnBrk="0" hangingPunct="0">
              <a:defRPr sz="2000">
                <a:solidFill>
                  <a:srgbClr val="66FF99"/>
                </a:solidFill>
                <a:latin typeface="Arial" charset="0"/>
                <a:cs typeface="Times New Roman" pitchFamily="18" charset="0"/>
              </a:defRPr>
            </a:lvl3pPr>
            <a:lvl4pPr marL="1600200" indent="-228600" eaLnBrk="0" hangingPunct="0">
              <a:defRPr sz="2000">
                <a:solidFill>
                  <a:srgbClr val="66FF99"/>
                </a:solidFill>
                <a:latin typeface="Arial" charset="0"/>
                <a:cs typeface="Times New Roman" pitchFamily="18" charset="0"/>
              </a:defRPr>
            </a:lvl4pPr>
            <a:lvl5pPr marL="2057400" indent="-228600" eaLnBrk="0" hangingPunct="0">
              <a:defRPr sz="2000">
                <a:solidFill>
                  <a:srgbClr val="66FF99"/>
                </a:solidFill>
                <a:latin typeface="Arial" charset="0"/>
                <a:cs typeface="Times New Roman" pitchFamily="18" charset="0"/>
              </a:defRPr>
            </a:lvl5pPr>
            <a:lvl6pPr marL="2514600" indent="-228600" algn="ctr" eaLnBrk="0" fontAlgn="base" hangingPunct="0">
              <a:spcBef>
                <a:spcPct val="0"/>
              </a:spcBef>
              <a:spcAft>
                <a:spcPct val="0"/>
              </a:spcAft>
              <a:defRPr sz="2000">
                <a:solidFill>
                  <a:srgbClr val="66FF99"/>
                </a:solidFill>
                <a:latin typeface="Arial" charset="0"/>
                <a:cs typeface="Times New Roman" pitchFamily="18" charset="0"/>
              </a:defRPr>
            </a:lvl6pPr>
            <a:lvl7pPr marL="2971800" indent="-228600" algn="ctr" eaLnBrk="0" fontAlgn="base" hangingPunct="0">
              <a:spcBef>
                <a:spcPct val="0"/>
              </a:spcBef>
              <a:spcAft>
                <a:spcPct val="0"/>
              </a:spcAft>
              <a:defRPr sz="2000">
                <a:solidFill>
                  <a:srgbClr val="66FF99"/>
                </a:solidFill>
                <a:latin typeface="Arial" charset="0"/>
                <a:cs typeface="Times New Roman" pitchFamily="18" charset="0"/>
              </a:defRPr>
            </a:lvl7pPr>
            <a:lvl8pPr marL="3429000" indent="-228600" algn="ctr" eaLnBrk="0" fontAlgn="base" hangingPunct="0">
              <a:spcBef>
                <a:spcPct val="0"/>
              </a:spcBef>
              <a:spcAft>
                <a:spcPct val="0"/>
              </a:spcAft>
              <a:defRPr sz="2000">
                <a:solidFill>
                  <a:srgbClr val="66FF99"/>
                </a:solidFill>
                <a:latin typeface="Arial" charset="0"/>
                <a:cs typeface="Times New Roman" pitchFamily="18" charset="0"/>
              </a:defRPr>
            </a:lvl8pPr>
            <a:lvl9pPr marL="3886200" indent="-228600" algn="ctr" eaLnBrk="0" fontAlgn="base" hangingPunct="0">
              <a:spcBef>
                <a:spcPct val="0"/>
              </a:spcBef>
              <a:spcAft>
                <a:spcPct val="0"/>
              </a:spcAft>
              <a:defRPr sz="2000">
                <a:solidFill>
                  <a:srgbClr val="66FF99"/>
                </a:solidFill>
                <a:latin typeface="Arial" charset="0"/>
                <a:cs typeface="Times New Roman" pitchFamily="18" charset="0"/>
              </a:defRPr>
            </a:lvl9pPr>
          </a:lstStyle>
          <a:p>
            <a:pPr algn="ctr" eaLnBrk="1" fontAlgn="auto" hangingPunct="1">
              <a:spcBef>
                <a:spcPts val="0"/>
              </a:spcBef>
              <a:spcAft>
                <a:spcPts val="0"/>
              </a:spcAft>
              <a:defRPr/>
            </a:pPr>
            <a:r>
              <a:rPr lang="it-IT" sz="1800" b="1" dirty="0">
                <a:solidFill>
                  <a:srgbClr val="002060"/>
                </a:solidFill>
                <a:latin typeface="Calibri"/>
              </a:rPr>
              <a:t>Un modello di cura fondato sulla reciproca collaborazione </a:t>
            </a:r>
            <a:r>
              <a:rPr lang="it-IT" sz="1800" dirty="0">
                <a:solidFill>
                  <a:srgbClr val="002060"/>
                </a:solidFill>
                <a:latin typeface="Calibri"/>
              </a:rPr>
              <a:t>nel quale il paziente sia parte attiva del trattamento e focalizzato sul potenziamento delle abilità del soggetto ad affrontare le conseguenze legate alla </a:t>
            </a:r>
            <a:r>
              <a:rPr lang="it-IT" sz="1800" dirty="0" smtClean="0">
                <a:solidFill>
                  <a:srgbClr val="002060"/>
                </a:solidFill>
                <a:latin typeface="Calibri"/>
              </a:rPr>
              <a:t>malattia  (Berk </a:t>
            </a:r>
            <a:r>
              <a:rPr lang="it-IT" sz="1800" dirty="0">
                <a:solidFill>
                  <a:srgbClr val="002060"/>
                </a:solidFill>
                <a:latin typeface="Calibri"/>
              </a:rPr>
              <a:t>et </a:t>
            </a:r>
            <a:r>
              <a:rPr lang="it-IT" sz="1800" dirty="0" smtClean="0">
                <a:solidFill>
                  <a:srgbClr val="002060"/>
                </a:solidFill>
                <a:latin typeface="Calibri"/>
              </a:rPr>
              <a:t>al., 2004)</a:t>
            </a:r>
            <a:endParaRPr lang="it-IT" sz="1800" dirty="0">
              <a:solidFill>
                <a:srgbClr val="002060"/>
              </a:solidFill>
              <a:latin typeface="Calibri"/>
            </a:endParaRPr>
          </a:p>
        </p:txBody>
      </p:sp>
      <p:sp>
        <p:nvSpPr>
          <p:cNvPr id="33798" name="CasellaDiTesto 5"/>
          <p:cNvSpPr txBox="1">
            <a:spLocks noChangeArrowheads="1"/>
          </p:cNvSpPr>
          <p:nvPr/>
        </p:nvSpPr>
        <p:spPr bwMode="auto">
          <a:xfrm>
            <a:off x="323850" y="2565400"/>
            <a:ext cx="8569325" cy="3970338"/>
          </a:xfrm>
          <a:prstGeom prst="rect">
            <a:avLst/>
          </a:prstGeom>
          <a:ln w="12700"/>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en-US" dirty="0" smtClean="0">
                <a:solidFill>
                  <a:srgbClr val="002060"/>
                </a:solidFill>
                <a:latin typeface="Calibri" pitchFamily="34" charset="0"/>
                <a:cs typeface="Times New Roman" pitchFamily="18" charset="0"/>
              </a:rPr>
              <a:t>L’approccio più corretto è quello che prevede di </a:t>
            </a:r>
            <a:r>
              <a:rPr lang="it-IT" altLang="en-US" b="1" dirty="0" smtClean="0">
                <a:solidFill>
                  <a:srgbClr val="002060"/>
                </a:solidFill>
                <a:latin typeface="Calibri" pitchFamily="34" charset="0"/>
                <a:cs typeface="Times New Roman" pitchFamily="18" charset="0"/>
              </a:rPr>
              <a:t>fornire informazioni chiare </a:t>
            </a:r>
          </a:p>
          <a:p>
            <a:pPr algn="ctr" eaLnBrk="1" hangingPunct="1">
              <a:defRPr/>
            </a:pPr>
            <a:r>
              <a:rPr lang="it-IT" altLang="en-US" b="1" dirty="0" smtClean="0">
                <a:solidFill>
                  <a:srgbClr val="002060"/>
                </a:solidFill>
                <a:latin typeface="Calibri" pitchFamily="34" charset="0"/>
                <a:cs typeface="Times New Roman" pitchFamily="18" charset="0"/>
              </a:rPr>
              <a:t>sulla malattia e i farmaci utilizzati</a:t>
            </a:r>
          </a:p>
          <a:p>
            <a:pPr algn="ctr" eaLnBrk="1" hangingPunct="1">
              <a:defRPr/>
            </a:pPr>
            <a:endParaRPr lang="it-IT" altLang="en-US" dirty="0" smtClean="0">
              <a:solidFill>
                <a:srgbClr val="002060"/>
              </a:solidFill>
              <a:latin typeface="Calibri" pitchFamily="34" charset="0"/>
              <a:cs typeface="Times New Roman" pitchFamily="18" charset="0"/>
            </a:endParaRPr>
          </a:p>
          <a:p>
            <a:pPr algn="ctr" eaLnBrk="1" hangingPunct="1">
              <a:defRPr/>
            </a:pPr>
            <a:r>
              <a:rPr lang="it-IT" altLang="en-US" b="1" dirty="0" smtClean="0">
                <a:solidFill>
                  <a:srgbClr val="002060"/>
                </a:solidFill>
                <a:latin typeface="Calibri" pitchFamily="34" charset="0"/>
                <a:cs typeface="Times New Roman" pitchFamily="18" charset="0"/>
              </a:rPr>
              <a:t>Identificare in ciascun paziente i segni prodromici caratteristici e i sintomi che preludono la riacutizzazione </a:t>
            </a:r>
            <a:r>
              <a:rPr lang="it-IT" altLang="en-US" dirty="0" smtClean="0">
                <a:solidFill>
                  <a:srgbClr val="002060"/>
                </a:solidFill>
                <a:latin typeface="Calibri" pitchFamily="34" charset="0"/>
                <a:cs typeface="Times New Roman" pitchFamily="18" charset="0"/>
              </a:rPr>
              <a:t>di malattia</a:t>
            </a:r>
          </a:p>
          <a:p>
            <a:pPr algn="ctr" eaLnBrk="1" hangingPunct="1">
              <a:defRPr/>
            </a:pPr>
            <a:endParaRPr lang="it-IT" altLang="en-US" dirty="0" smtClean="0">
              <a:solidFill>
                <a:srgbClr val="002060"/>
              </a:solidFill>
              <a:latin typeface="Calibri" pitchFamily="34" charset="0"/>
              <a:cs typeface="Times New Roman" pitchFamily="18" charset="0"/>
            </a:endParaRPr>
          </a:p>
          <a:p>
            <a:pPr algn="ctr" eaLnBrk="1" hangingPunct="1">
              <a:defRPr/>
            </a:pPr>
            <a:r>
              <a:rPr lang="it-IT" altLang="en-US" dirty="0" smtClean="0">
                <a:solidFill>
                  <a:srgbClr val="002060"/>
                </a:solidFill>
                <a:latin typeface="Calibri" pitchFamily="34" charset="0"/>
                <a:cs typeface="Times New Roman" pitchFamily="18" charset="0"/>
              </a:rPr>
              <a:t>È stato dimostrato che i pazienti possono </a:t>
            </a:r>
            <a:r>
              <a:rPr lang="it-IT" altLang="en-US" b="1" dirty="0" smtClean="0">
                <a:solidFill>
                  <a:srgbClr val="002060"/>
                </a:solidFill>
                <a:latin typeface="Calibri" pitchFamily="34" charset="0"/>
                <a:cs typeface="Times New Roman" pitchFamily="18" charset="0"/>
              </a:rPr>
              <a:t>riconoscere validamente i prodromi  e i sintomi iniziali di una riacutizzazione della sintomatologia</a:t>
            </a:r>
          </a:p>
          <a:p>
            <a:pPr eaLnBrk="1" hangingPunct="1">
              <a:defRPr/>
            </a:pPr>
            <a:endParaRPr lang="it-IT" altLang="en-US" dirty="0" smtClean="0">
              <a:solidFill>
                <a:srgbClr val="000000"/>
              </a:solidFill>
              <a:latin typeface="Calibri" pitchFamily="34" charset="0"/>
              <a:cs typeface="Times New Roman" pitchFamily="18" charset="0"/>
            </a:endParaRPr>
          </a:p>
          <a:p>
            <a:pPr eaLnBrk="1" hangingPunct="1">
              <a:defRPr/>
            </a:pPr>
            <a:endParaRPr lang="it-IT" altLang="en-US" dirty="0" smtClean="0">
              <a:solidFill>
                <a:srgbClr val="000000"/>
              </a:solidFill>
              <a:latin typeface="Calibri" pitchFamily="34" charset="0"/>
              <a:cs typeface="Times New Roman" pitchFamily="18" charset="0"/>
            </a:endParaRPr>
          </a:p>
          <a:p>
            <a:pPr eaLnBrk="1" hangingPunct="1">
              <a:defRPr/>
            </a:pPr>
            <a:endParaRPr lang="it-IT" altLang="en-US" dirty="0" smtClean="0">
              <a:solidFill>
                <a:srgbClr val="000000"/>
              </a:solidFill>
              <a:latin typeface="Calibri" pitchFamily="34" charset="0"/>
              <a:cs typeface="Times New Roman" pitchFamily="18" charset="0"/>
            </a:endParaRPr>
          </a:p>
          <a:p>
            <a:pPr eaLnBrk="1" hangingPunct="1">
              <a:defRPr/>
            </a:pPr>
            <a:endParaRPr lang="it-IT" altLang="en-US" dirty="0" smtClean="0">
              <a:solidFill>
                <a:srgbClr val="000000"/>
              </a:solidFill>
              <a:latin typeface="Calibri" pitchFamily="34" charset="0"/>
              <a:cs typeface="Times New Roman" pitchFamily="18" charset="0"/>
            </a:endParaRPr>
          </a:p>
          <a:p>
            <a:pPr eaLnBrk="1" hangingPunct="1">
              <a:defRPr/>
            </a:pPr>
            <a:endParaRPr lang="it-IT" altLang="en-US" dirty="0" smtClean="0">
              <a:solidFill>
                <a:srgbClr val="000000"/>
              </a:solidFill>
              <a:latin typeface="Calibri" pitchFamily="34" charset="0"/>
              <a:cs typeface="Times New Roman" pitchFamily="18" charset="0"/>
            </a:endParaRPr>
          </a:p>
          <a:p>
            <a:pPr algn="r" eaLnBrk="1" hangingPunct="1">
              <a:defRPr/>
            </a:pPr>
            <a:r>
              <a:rPr lang="it-IT" altLang="en-US" i="1" dirty="0" smtClean="0">
                <a:solidFill>
                  <a:srgbClr val="FF0000"/>
                </a:solidFill>
                <a:latin typeface="Calibri" pitchFamily="34" charset="0"/>
                <a:cs typeface="Times New Roman" pitchFamily="18" charset="0"/>
              </a:rPr>
              <a:t>(Jackson et al., 2003)</a:t>
            </a:r>
          </a:p>
        </p:txBody>
      </p:sp>
      <p:sp>
        <p:nvSpPr>
          <p:cNvPr id="3" name="CasellaDiTesto 2"/>
          <p:cNvSpPr txBox="1"/>
          <p:nvPr/>
        </p:nvSpPr>
        <p:spPr>
          <a:xfrm>
            <a:off x="2508250" y="5375275"/>
            <a:ext cx="4103688"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it-IT" dirty="0">
                <a:solidFill>
                  <a:srgbClr val="002060"/>
                </a:solidFill>
              </a:rPr>
              <a:t>Riduzione della cronicità del disturbo</a:t>
            </a:r>
          </a:p>
          <a:p>
            <a:pPr algn="ctr" fontAlgn="auto">
              <a:spcBef>
                <a:spcPts val="0"/>
              </a:spcBef>
              <a:spcAft>
                <a:spcPts val="0"/>
              </a:spcAft>
              <a:defRPr/>
            </a:pPr>
            <a:r>
              <a:rPr lang="it-IT" dirty="0">
                <a:solidFill>
                  <a:srgbClr val="002060"/>
                </a:solidFill>
              </a:rPr>
              <a:t>Riduzione del rischio di ricadute</a:t>
            </a:r>
          </a:p>
        </p:txBody>
      </p:sp>
      <p:sp>
        <p:nvSpPr>
          <p:cNvPr id="4" name="Freccia in giù 3"/>
          <p:cNvSpPr/>
          <p:nvPr/>
        </p:nvSpPr>
        <p:spPr>
          <a:xfrm>
            <a:off x="4284663" y="4922838"/>
            <a:ext cx="323850"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en-US" smtClean="0">
              <a:solidFill>
                <a:srgbClr val="002060"/>
              </a:solidFill>
              <a:latin typeface="Calibri" pitchFamily="34" charset="0"/>
            </a:endParaRPr>
          </a:p>
        </p:txBody>
      </p:sp>
      <p:sp>
        <p:nvSpPr>
          <p:cNvPr id="65542" name="Titolo 6"/>
          <p:cNvSpPr>
            <a:spLocks noGrp="1"/>
          </p:cNvSpPr>
          <p:nvPr>
            <p:ph type="title"/>
          </p:nvPr>
        </p:nvSpPr>
        <p:spPr>
          <a:xfrm>
            <a:off x="445294" y="66676"/>
            <a:ext cx="8229600" cy="1143000"/>
          </a:xfrm>
        </p:spPr>
        <p:txBody>
          <a:bodyPr>
            <a:normAutofit fontScale="90000"/>
          </a:bodyPr>
          <a:lstStyle/>
          <a:p>
            <a:r>
              <a:rPr lang="it-IT" altLang="en-US" sz="2400" b="1" dirty="0" smtClean="0">
                <a:solidFill>
                  <a:srgbClr val="002060"/>
                </a:solidFill>
                <a:latin typeface="Simplified Arabic Fixed" pitchFamily="49" charset="-78"/>
                <a:cs typeface="Simplified Arabic Fixed" pitchFamily="49" charset="-78"/>
              </a:rPr>
              <a:t>L’importanza della relazione terapeutica per gestire la complessità dei disturbi psichiatrici gravi</a:t>
            </a:r>
            <a:endParaRPr lang="it-IT" altLang="en-US" sz="2400" dirty="0" smtClean="0"/>
          </a:p>
        </p:txBody>
      </p:sp>
    </p:spTree>
    <p:extLst>
      <p:ext uri="{BB962C8B-B14F-4D97-AF65-F5344CB8AC3E}">
        <p14:creationId xmlns:p14="http://schemas.microsoft.com/office/powerpoint/2010/main" val="53040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ttangolo 1"/>
          <p:cNvSpPr>
            <a:spLocks noChangeArrowheads="1"/>
          </p:cNvSpPr>
          <p:nvPr/>
        </p:nvSpPr>
        <p:spPr bwMode="auto">
          <a:xfrm>
            <a:off x="1126621" y="1600200"/>
            <a:ext cx="6898481" cy="39703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 typeface="Wingdings" pitchFamily="2" charset="2"/>
              <a:buChar char="Ø"/>
            </a:pPr>
            <a:r>
              <a:rPr lang="en-US" altLang="en-US" sz="1800" dirty="0">
                <a:solidFill>
                  <a:srgbClr val="002060"/>
                </a:solidFill>
                <a:latin typeface="+mj-lt"/>
                <a:cs typeface="Simplified Arabic Fixed" pitchFamily="49" charset="-78"/>
              </a:rPr>
              <a:t>Patients </a:t>
            </a:r>
            <a:r>
              <a:rPr lang="en-US" altLang="en-US" sz="1800" dirty="0" smtClean="0">
                <a:solidFill>
                  <a:srgbClr val="002060"/>
                </a:solidFill>
                <a:latin typeface="+mj-lt"/>
                <a:cs typeface="Simplified Arabic Fixed" pitchFamily="49" charset="-78"/>
              </a:rPr>
              <a:t>struggle </a:t>
            </a:r>
            <a:r>
              <a:rPr lang="en-US" altLang="en-US" sz="1800" dirty="0">
                <a:solidFill>
                  <a:srgbClr val="002060"/>
                </a:solidFill>
                <a:latin typeface="+mj-lt"/>
                <a:cs typeface="Simplified Arabic Fixed" pitchFamily="49" charset="-78"/>
              </a:rPr>
              <a:t>with </a:t>
            </a:r>
            <a:r>
              <a:rPr lang="en-US" altLang="en-US" sz="1800" b="1" dirty="0">
                <a:solidFill>
                  <a:srgbClr val="002060"/>
                </a:solidFill>
                <a:latin typeface="+mj-lt"/>
                <a:cs typeface="Simplified Arabic Fixed" pitchFamily="49" charset="-78"/>
              </a:rPr>
              <a:t>persistent symptoms that interfere with daily functioning</a:t>
            </a:r>
            <a:r>
              <a:rPr lang="en-US" altLang="en-US" sz="1800" dirty="0">
                <a:solidFill>
                  <a:srgbClr val="002060"/>
                </a:solidFill>
                <a:latin typeface="+mj-lt"/>
                <a:cs typeface="Simplified Arabic Fixed" pitchFamily="49" charset="-78"/>
              </a:rPr>
              <a:t> in the community. </a:t>
            </a:r>
          </a:p>
          <a:p>
            <a:pPr algn="just" eaLnBrk="1" hangingPunct="1">
              <a:spcBef>
                <a:spcPct val="0"/>
              </a:spcBef>
              <a:buNone/>
            </a:pPr>
            <a:endParaRPr lang="en-US" altLang="en-US" sz="1800" dirty="0">
              <a:solidFill>
                <a:srgbClr val="002060"/>
              </a:solidFill>
              <a:latin typeface="+mj-lt"/>
              <a:cs typeface="Simplified Arabic Fixed" pitchFamily="49" charset="-78"/>
            </a:endParaRPr>
          </a:p>
          <a:p>
            <a:pPr algn="just" eaLnBrk="1" hangingPunct="1">
              <a:spcBef>
                <a:spcPct val="0"/>
              </a:spcBef>
              <a:buFont typeface="Wingdings" pitchFamily="2" charset="2"/>
              <a:buChar char="Ø"/>
            </a:pPr>
            <a:r>
              <a:rPr lang="en-US" altLang="en-US" sz="1800" b="1" dirty="0">
                <a:solidFill>
                  <a:srgbClr val="002060"/>
                </a:solidFill>
                <a:latin typeface="+mj-lt"/>
                <a:cs typeface="Simplified Arabic Fixed" pitchFamily="49" charset="-78"/>
              </a:rPr>
              <a:t>The first days and weeks following inpatient treatment </a:t>
            </a:r>
            <a:r>
              <a:rPr lang="en-US" altLang="en-US" sz="1800" dirty="0">
                <a:solidFill>
                  <a:srgbClr val="002060"/>
                </a:solidFill>
                <a:latin typeface="+mj-lt"/>
                <a:cs typeface="Simplified Arabic Fixed" pitchFamily="49" charset="-78"/>
              </a:rPr>
              <a:t>for an acute episode </a:t>
            </a:r>
            <a:r>
              <a:rPr lang="en-US" altLang="en-US" sz="1800" b="1" dirty="0">
                <a:solidFill>
                  <a:srgbClr val="C00000"/>
                </a:solidFill>
                <a:latin typeface="+mj-lt"/>
                <a:cs typeface="Simplified Arabic Fixed" pitchFamily="49" charset="-78"/>
              </a:rPr>
              <a:t>may be a critical </a:t>
            </a:r>
            <a:r>
              <a:rPr lang="en-US" altLang="en-US" sz="1800" b="1" dirty="0">
                <a:solidFill>
                  <a:srgbClr val="002060"/>
                </a:solidFill>
                <a:latin typeface="+mj-lt"/>
                <a:cs typeface="Simplified Arabic Fixed" pitchFamily="49" charset="-78"/>
              </a:rPr>
              <a:t>time to connect with community </a:t>
            </a:r>
            <a:r>
              <a:rPr lang="en-US" altLang="en-US" sz="1800" dirty="0">
                <a:solidFill>
                  <a:srgbClr val="002060"/>
                </a:solidFill>
                <a:latin typeface="+mj-lt"/>
                <a:cs typeface="Simplified Arabic Fixed" pitchFamily="49" charset="-78"/>
              </a:rPr>
              <a:t>follow-up.</a:t>
            </a:r>
          </a:p>
          <a:p>
            <a:pPr algn="just" eaLnBrk="1" hangingPunct="1">
              <a:spcBef>
                <a:spcPct val="0"/>
              </a:spcBef>
              <a:buNone/>
            </a:pPr>
            <a:endParaRPr lang="en-US" altLang="en-US" sz="1800" dirty="0">
              <a:solidFill>
                <a:srgbClr val="002060"/>
              </a:solidFill>
              <a:latin typeface="+mj-lt"/>
              <a:cs typeface="Simplified Arabic Fixed" pitchFamily="49" charset="-78"/>
            </a:endParaRPr>
          </a:p>
          <a:p>
            <a:pPr algn="just" eaLnBrk="1" hangingPunct="1">
              <a:spcBef>
                <a:spcPct val="0"/>
              </a:spcBef>
              <a:buFont typeface="Wingdings" pitchFamily="2" charset="2"/>
              <a:buChar char="Ø"/>
            </a:pPr>
            <a:r>
              <a:rPr lang="en-US" altLang="en-US" sz="1800" b="1" dirty="0">
                <a:solidFill>
                  <a:srgbClr val="002060"/>
                </a:solidFill>
                <a:latin typeface="+mj-lt"/>
                <a:cs typeface="Simplified Arabic Fixed" pitchFamily="49" charset="-78"/>
              </a:rPr>
              <a:t>Residual symptoms may interfere with</a:t>
            </a:r>
            <a:r>
              <a:rPr lang="en-US" altLang="en-US" sz="1800" dirty="0">
                <a:solidFill>
                  <a:srgbClr val="002060"/>
                </a:solidFill>
                <a:latin typeface="+mj-lt"/>
                <a:cs typeface="Simplified Arabic Fixed" pitchFamily="49" charset="-78"/>
              </a:rPr>
              <a:t> their </a:t>
            </a:r>
            <a:r>
              <a:rPr lang="en-US" altLang="en-US" sz="1800" b="1" dirty="0">
                <a:solidFill>
                  <a:srgbClr val="002060"/>
                </a:solidFill>
                <a:latin typeface="+mj-lt"/>
                <a:cs typeface="Simplified Arabic Fixed" pitchFamily="49" charset="-78"/>
              </a:rPr>
              <a:t>ability to access and benefit from these services</a:t>
            </a:r>
            <a:r>
              <a:rPr lang="en-US" altLang="en-US" sz="1800" dirty="0">
                <a:solidFill>
                  <a:srgbClr val="002060"/>
                </a:solidFill>
                <a:latin typeface="+mj-lt"/>
                <a:cs typeface="Simplified Arabic Fixed" pitchFamily="49" charset="-78"/>
              </a:rPr>
              <a:t> </a:t>
            </a:r>
            <a:r>
              <a:rPr lang="en-US" altLang="en-US" sz="1800" b="1" dirty="0">
                <a:solidFill>
                  <a:srgbClr val="002060"/>
                </a:solidFill>
                <a:latin typeface="+mj-lt"/>
                <a:cs typeface="Simplified Arabic Fixed" pitchFamily="49" charset="-78"/>
              </a:rPr>
              <a:t>to meet their needs</a:t>
            </a:r>
            <a:r>
              <a:rPr lang="en-US" altLang="en-US" sz="1800" dirty="0">
                <a:solidFill>
                  <a:srgbClr val="002060"/>
                </a:solidFill>
                <a:latin typeface="+mj-lt"/>
                <a:cs typeface="Simplified Arabic Fixed" pitchFamily="49" charset="-78"/>
              </a:rPr>
              <a:t>. </a:t>
            </a:r>
            <a:endParaRPr lang="en-US" altLang="en-US" sz="1800" dirty="0" smtClean="0">
              <a:solidFill>
                <a:srgbClr val="002060"/>
              </a:solidFill>
              <a:latin typeface="+mj-lt"/>
              <a:cs typeface="Simplified Arabic Fixed" pitchFamily="49" charset="-78"/>
            </a:endParaRPr>
          </a:p>
          <a:p>
            <a:pPr algn="just" eaLnBrk="1" hangingPunct="1">
              <a:spcBef>
                <a:spcPct val="0"/>
              </a:spcBef>
              <a:buFont typeface="Wingdings" pitchFamily="2" charset="2"/>
              <a:buChar char="Ø"/>
            </a:pPr>
            <a:endParaRPr lang="en-US" altLang="en-US" sz="1800" dirty="0" smtClean="0">
              <a:solidFill>
                <a:srgbClr val="002060"/>
              </a:solidFill>
              <a:latin typeface="+mj-lt"/>
              <a:cs typeface="Simplified Arabic Fixed" pitchFamily="49" charset="-78"/>
            </a:endParaRPr>
          </a:p>
          <a:p>
            <a:pPr algn="just" eaLnBrk="1" hangingPunct="1">
              <a:spcBef>
                <a:spcPct val="0"/>
              </a:spcBef>
              <a:buFont typeface="Wingdings" pitchFamily="2" charset="2"/>
              <a:buChar char="Ø"/>
            </a:pPr>
            <a:r>
              <a:rPr lang="en-US" altLang="en-US" sz="1800" dirty="0" smtClean="0">
                <a:solidFill>
                  <a:srgbClr val="002060"/>
                </a:solidFill>
                <a:cs typeface="Simplified Arabic Fixed" pitchFamily="49" charset="-78"/>
              </a:rPr>
              <a:t>Family </a:t>
            </a:r>
            <a:r>
              <a:rPr lang="en-US" altLang="en-US" sz="1800" dirty="0">
                <a:solidFill>
                  <a:srgbClr val="002060"/>
                </a:solidFill>
                <a:cs typeface="Simplified Arabic Fixed" pitchFamily="49" charset="-78"/>
              </a:rPr>
              <a:t>members identified concerns related to the lack of improvement in their ill relatives over time. </a:t>
            </a:r>
            <a:r>
              <a:rPr lang="it-IT" altLang="en-US" sz="1800" b="1" dirty="0">
                <a:solidFill>
                  <a:srgbClr val="C00000"/>
                </a:solidFill>
                <a:cs typeface="Simplified Arabic Fixed" pitchFamily="49" charset="-78"/>
              </a:rPr>
              <a:t>Families </a:t>
            </a:r>
            <a:r>
              <a:rPr lang="en-US" altLang="en-US" sz="1800" b="1" dirty="0">
                <a:solidFill>
                  <a:srgbClr val="C00000"/>
                </a:solidFill>
                <a:cs typeface="Simplified Arabic Fixed" pitchFamily="49" charset="-78"/>
              </a:rPr>
              <a:t>could benefit from clear messages prior to discharge </a:t>
            </a:r>
            <a:r>
              <a:rPr lang="en-US" altLang="en-US" sz="1800" b="1" dirty="0">
                <a:solidFill>
                  <a:srgbClr val="002060"/>
                </a:solidFill>
                <a:cs typeface="Simplified Arabic Fixed" pitchFamily="49" charset="-78"/>
              </a:rPr>
              <a:t>about the impact of the patient treatment and the goals for follow-up care</a:t>
            </a:r>
            <a:r>
              <a:rPr lang="en-US" altLang="en-US" sz="1800" dirty="0">
                <a:solidFill>
                  <a:srgbClr val="002060"/>
                </a:solidFill>
                <a:cs typeface="Simplified Arabic Fixed" pitchFamily="49" charset="-78"/>
              </a:rPr>
              <a:t>.</a:t>
            </a:r>
          </a:p>
          <a:p>
            <a:pPr algn="just" eaLnBrk="1" hangingPunct="1">
              <a:spcBef>
                <a:spcPct val="0"/>
              </a:spcBef>
              <a:buNone/>
            </a:pPr>
            <a:endParaRPr lang="en-US" altLang="en-US" sz="1800" dirty="0">
              <a:solidFill>
                <a:srgbClr val="002060"/>
              </a:solidFill>
              <a:latin typeface="+mj-lt"/>
              <a:cs typeface="Simplified Arabic Fixed" pitchFamily="49" charset="-78"/>
            </a:endParaRPr>
          </a:p>
        </p:txBody>
      </p:sp>
      <p:sp>
        <p:nvSpPr>
          <p:cNvPr id="44035" name="Rettangolo 2"/>
          <p:cNvSpPr>
            <a:spLocks noChangeArrowheads="1"/>
          </p:cNvSpPr>
          <p:nvPr/>
        </p:nvSpPr>
        <p:spPr bwMode="auto">
          <a:xfrm>
            <a:off x="4067175" y="6122988"/>
            <a:ext cx="456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it-IT" altLang="en-US" sz="1400" i="1">
                <a:solidFill>
                  <a:srgbClr val="6688BB"/>
                </a:solidFill>
                <a:latin typeface="Baskerville Old Face" pitchFamily="18" charset="0"/>
              </a:rPr>
              <a:t>Gerson and Linda E. Rose</a:t>
            </a:r>
            <a:r>
              <a:rPr lang="en-US" altLang="en-US" sz="1400" i="1">
                <a:solidFill>
                  <a:srgbClr val="6688BB"/>
                </a:solidFill>
                <a:latin typeface="Baskerville Old Face" pitchFamily="18" charset="0"/>
              </a:rPr>
              <a:t> Arch Psychiatr Nurs 2012; Fekadu et al., Can J Psychiatry 2011</a:t>
            </a:r>
            <a:endParaRPr lang="it-IT" altLang="en-US" sz="1400" i="1">
              <a:solidFill>
                <a:srgbClr val="6688BB"/>
              </a:solidFill>
              <a:latin typeface="Baskerville Old Face" pitchFamily="18" charset="0"/>
            </a:endParaRPr>
          </a:p>
        </p:txBody>
      </p:sp>
      <p:sp>
        <p:nvSpPr>
          <p:cNvPr id="44036" name="Titolo 4"/>
          <p:cNvSpPr>
            <a:spLocks noGrp="1"/>
          </p:cNvSpPr>
          <p:nvPr>
            <p:ph type="title"/>
          </p:nvPr>
        </p:nvSpPr>
        <p:spPr>
          <a:xfrm>
            <a:off x="374650" y="274638"/>
            <a:ext cx="8229600" cy="1143000"/>
          </a:xfrm>
          <a:ln>
            <a:solidFill>
              <a:schemeClr val="accent1"/>
            </a:solidFill>
          </a:ln>
        </p:spPr>
        <p:txBody>
          <a:bodyPr>
            <a:normAutofit fontScale="90000"/>
          </a:bodyPr>
          <a:lstStyle/>
          <a:p>
            <a:r>
              <a:rPr lang="it-IT" altLang="en-US" sz="2000" b="1" u="sng" dirty="0" err="1" smtClean="0">
                <a:solidFill>
                  <a:srgbClr val="002060"/>
                </a:solidFill>
                <a:latin typeface="Simplified Arabic Fixed" pitchFamily="49" charset="-78"/>
                <a:cs typeface="Simplified Arabic Fixed" pitchFamily="49" charset="-78"/>
              </a:rPr>
              <a:t>Understanding</a:t>
            </a:r>
            <a:r>
              <a:rPr lang="it-IT" altLang="en-US" sz="2000" b="1" u="sng" dirty="0" smtClean="0">
                <a:solidFill>
                  <a:srgbClr val="002060"/>
                </a:solidFill>
                <a:latin typeface="Simplified Arabic Fixed" pitchFamily="49" charset="-78"/>
                <a:cs typeface="Simplified Arabic Fixed" pitchFamily="49" charset="-78"/>
              </a:rPr>
              <a:t> </a:t>
            </a:r>
            <a:r>
              <a:rPr lang="it-IT" altLang="en-US" sz="2000" b="1" u="sng" dirty="0" smtClean="0">
                <a:solidFill>
                  <a:srgbClr val="C00000"/>
                </a:solidFill>
                <a:latin typeface="Simplified Arabic Fixed" pitchFamily="49" charset="-78"/>
                <a:cs typeface="Simplified Arabic Fixed" pitchFamily="49" charset="-78"/>
              </a:rPr>
              <a:t>the </a:t>
            </a:r>
            <a:r>
              <a:rPr lang="it-IT" altLang="en-US" sz="2000" b="1" u="sng" dirty="0" err="1" smtClean="0">
                <a:solidFill>
                  <a:srgbClr val="C00000"/>
                </a:solidFill>
                <a:latin typeface="Simplified Arabic Fixed" pitchFamily="49" charset="-78"/>
                <a:cs typeface="Simplified Arabic Fixed" pitchFamily="49" charset="-78"/>
              </a:rPr>
              <a:t>burden</a:t>
            </a:r>
            <a:r>
              <a:rPr lang="it-IT" altLang="en-US" sz="2000" b="1" u="sng" dirty="0" smtClean="0">
                <a:solidFill>
                  <a:srgbClr val="C00000"/>
                </a:solidFill>
                <a:latin typeface="Simplified Arabic Fixed" pitchFamily="49" charset="-78"/>
                <a:cs typeface="Simplified Arabic Fixed" pitchFamily="49" charset="-78"/>
              </a:rPr>
              <a:t> of </a:t>
            </a:r>
            <a:r>
              <a:rPr lang="it-IT" altLang="en-US" sz="2000" b="1" dirty="0" smtClean="0">
                <a:solidFill>
                  <a:srgbClr val="C00000"/>
                </a:solidFill>
                <a:latin typeface="Simplified Arabic Fixed" pitchFamily="49" charset="-78"/>
                <a:cs typeface="Simplified Arabic Fixed" pitchFamily="49" charset="-78"/>
              </a:rPr>
              <a:t>RESIDUAL SYMPTOMS </a:t>
            </a:r>
            <a:r>
              <a:rPr lang="it-IT" altLang="en-US" sz="2000" b="1" u="sng" dirty="0" smtClean="0">
                <a:solidFill>
                  <a:srgbClr val="002060"/>
                </a:solidFill>
                <a:latin typeface="Simplified Arabic Fixed" pitchFamily="49" charset="-78"/>
                <a:cs typeface="Simplified Arabic Fixed" pitchFamily="49" charset="-78"/>
              </a:rPr>
              <a:t>and </a:t>
            </a:r>
            <a:r>
              <a:rPr lang="it-IT" altLang="en-US" sz="2000" b="1" u="sng" dirty="0" err="1" smtClean="0">
                <a:solidFill>
                  <a:srgbClr val="002060"/>
                </a:solidFill>
                <a:latin typeface="Simplified Arabic Fixed" pitchFamily="49" charset="-78"/>
                <a:cs typeface="Simplified Arabic Fixed" pitchFamily="49" charset="-78"/>
              </a:rPr>
              <a:t>providing</a:t>
            </a:r>
            <a:r>
              <a:rPr lang="it-IT" altLang="en-US" sz="2000" b="1" u="sng" dirty="0" smtClean="0">
                <a:solidFill>
                  <a:srgbClr val="002060"/>
                </a:solidFill>
                <a:latin typeface="Simplified Arabic Fixed" pitchFamily="49" charset="-78"/>
                <a:cs typeface="Simplified Arabic Fixed" pitchFamily="49" charset="-78"/>
              </a:rPr>
              <a:t> </a:t>
            </a:r>
            <a:r>
              <a:rPr lang="it-IT" altLang="en-US" sz="2000" b="1" u="sng" dirty="0" err="1" smtClean="0">
                <a:solidFill>
                  <a:srgbClr val="002060"/>
                </a:solidFill>
                <a:latin typeface="Simplified Arabic Fixed" pitchFamily="49" charset="-78"/>
                <a:cs typeface="Simplified Arabic Fixed" pitchFamily="49" charset="-78"/>
              </a:rPr>
              <a:t>clear</a:t>
            </a:r>
            <a:r>
              <a:rPr lang="it-IT" altLang="en-US" sz="2000" b="1" u="sng" dirty="0" smtClean="0">
                <a:solidFill>
                  <a:srgbClr val="002060"/>
                </a:solidFill>
                <a:latin typeface="Simplified Arabic Fixed" pitchFamily="49" charset="-78"/>
                <a:cs typeface="Simplified Arabic Fixed" pitchFamily="49" charset="-78"/>
              </a:rPr>
              <a:t> </a:t>
            </a:r>
            <a:r>
              <a:rPr lang="it-IT" altLang="en-US" sz="2000" b="1" u="sng" dirty="0" err="1" smtClean="0">
                <a:solidFill>
                  <a:srgbClr val="002060"/>
                </a:solidFill>
                <a:latin typeface="Simplified Arabic Fixed" pitchFamily="49" charset="-78"/>
                <a:cs typeface="Simplified Arabic Fixed" pitchFamily="49" charset="-78"/>
              </a:rPr>
              <a:t>messages</a:t>
            </a:r>
            <a:r>
              <a:rPr lang="it-IT" altLang="en-US" sz="2000" b="1" u="sng" dirty="0" smtClean="0">
                <a:solidFill>
                  <a:srgbClr val="002060"/>
                </a:solidFill>
                <a:latin typeface="Simplified Arabic Fixed" pitchFamily="49" charset="-78"/>
                <a:cs typeface="Simplified Arabic Fixed" pitchFamily="49" charset="-78"/>
              </a:rPr>
              <a:t> </a:t>
            </a:r>
            <a:r>
              <a:rPr lang="it-IT" altLang="en-US" sz="2000" b="1" u="sng" dirty="0" err="1" smtClean="0">
                <a:solidFill>
                  <a:srgbClr val="002060"/>
                </a:solidFill>
                <a:latin typeface="Simplified Arabic Fixed" pitchFamily="49" charset="-78"/>
                <a:cs typeface="Simplified Arabic Fixed" pitchFamily="49" charset="-78"/>
              </a:rPr>
              <a:t>prior</a:t>
            </a:r>
            <a:r>
              <a:rPr lang="it-IT" altLang="en-US" sz="2000" b="1" u="sng" dirty="0" smtClean="0">
                <a:solidFill>
                  <a:srgbClr val="002060"/>
                </a:solidFill>
                <a:latin typeface="Simplified Arabic Fixed" pitchFamily="49" charset="-78"/>
                <a:cs typeface="Simplified Arabic Fixed" pitchFamily="49" charset="-78"/>
              </a:rPr>
              <a:t> to </a:t>
            </a:r>
            <a:r>
              <a:rPr lang="it-IT" altLang="en-US" sz="2000" b="1" u="sng" dirty="0" err="1" smtClean="0">
                <a:solidFill>
                  <a:srgbClr val="002060"/>
                </a:solidFill>
                <a:latin typeface="Simplified Arabic Fixed" pitchFamily="49" charset="-78"/>
                <a:cs typeface="Simplified Arabic Fixed" pitchFamily="49" charset="-78"/>
              </a:rPr>
              <a:t>discharge</a:t>
            </a:r>
            <a:r>
              <a:rPr lang="it-IT" altLang="en-US" sz="2000" b="1" u="sng" dirty="0" smtClean="0">
                <a:solidFill>
                  <a:srgbClr val="002060"/>
                </a:solidFill>
                <a:latin typeface="Simplified Arabic Fixed" pitchFamily="49" charset="-78"/>
                <a:cs typeface="Simplified Arabic Fixed" pitchFamily="49" charset="-78"/>
              </a:rPr>
              <a:t> are the </a:t>
            </a:r>
            <a:r>
              <a:rPr lang="it-IT" altLang="en-US" sz="2000" b="1" u="sng" dirty="0" err="1" smtClean="0">
                <a:solidFill>
                  <a:srgbClr val="002060"/>
                </a:solidFill>
                <a:latin typeface="Simplified Arabic Fixed" pitchFamily="49" charset="-78"/>
                <a:cs typeface="Simplified Arabic Fixed" pitchFamily="49" charset="-78"/>
              </a:rPr>
              <a:t>goals</a:t>
            </a:r>
            <a:r>
              <a:rPr lang="it-IT" altLang="en-US" sz="2000" b="1" u="sng" dirty="0" smtClean="0">
                <a:solidFill>
                  <a:srgbClr val="002060"/>
                </a:solidFill>
                <a:latin typeface="Simplified Arabic Fixed" pitchFamily="49" charset="-78"/>
                <a:cs typeface="Simplified Arabic Fixed" pitchFamily="49" charset="-78"/>
              </a:rPr>
              <a:t> of follow-up </a:t>
            </a:r>
            <a:r>
              <a:rPr lang="it-IT" altLang="en-US" sz="2000" b="1" u="sng" dirty="0" err="1" smtClean="0">
                <a:solidFill>
                  <a:srgbClr val="002060"/>
                </a:solidFill>
                <a:latin typeface="Simplified Arabic Fixed" pitchFamily="49" charset="-78"/>
                <a:cs typeface="Simplified Arabic Fixed" pitchFamily="49" charset="-78"/>
              </a:rPr>
              <a:t>period</a:t>
            </a:r>
            <a:r>
              <a:rPr lang="it-IT" altLang="en-US" sz="2000" b="1" u="sng" dirty="0" smtClean="0">
                <a:solidFill>
                  <a:srgbClr val="002060"/>
                </a:solidFill>
                <a:latin typeface="Simplified Arabic Fixed" pitchFamily="49" charset="-78"/>
                <a:cs typeface="Simplified Arabic Fixed" pitchFamily="49" charset="-78"/>
              </a:rPr>
              <a:t> </a:t>
            </a:r>
            <a:r>
              <a:rPr lang="it-IT" altLang="en-US" sz="2800" b="1" dirty="0" smtClean="0">
                <a:solidFill>
                  <a:srgbClr val="002060"/>
                </a:solidFill>
                <a:latin typeface="Simplified Arabic Fixed" pitchFamily="49" charset="-78"/>
                <a:cs typeface="Simplified Arabic Fixed" pitchFamily="49" charset="-78"/>
              </a:rPr>
              <a:t/>
            </a:r>
            <a:br>
              <a:rPr lang="it-IT" altLang="en-US" sz="2800" b="1" dirty="0" smtClean="0">
                <a:solidFill>
                  <a:srgbClr val="002060"/>
                </a:solidFill>
                <a:latin typeface="Simplified Arabic Fixed" pitchFamily="49" charset="-78"/>
                <a:cs typeface="Simplified Arabic Fixed" pitchFamily="49" charset="-78"/>
              </a:rPr>
            </a:br>
            <a:endParaRPr lang="it-IT" altLang="en-US" sz="2800" dirty="0" smtClean="0"/>
          </a:p>
        </p:txBody>
      </p:sp>
      <p:sp>
        <p:nvSpPr>
          <p:cNvPr id="5" name="Curved Right Arrow 1"/>
          <p:cNvSpPr/>
          <p:nvPr/>
        </p:nvSpPr>
        <p:spPr>
          <a:xfrm>
            <a:off x="374650" y="3810000"/>
            <a:ext cx="692150" cy="2209800"/>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2"/>
          <p:cNvSpPr txBox="1"/>
          <p:nvPr/>
        </p:nvSpPr>
        <p:spPr>
          <a:xfrm>
            <a:off x="1143000" y="5715000"/>
            <a:ext cx="1905000" cy="646331"/>
          </a:xfrm>
          <a:prstGeom prst="rect">
            <a:avLst/>
          </a:prstGeom>
          <a:solidFill>
            <a:schemeClr val="tx2">
              <a:lumMod val="40000"/>
              <a:lumOff val="60000"/>
            </a:schemeClr>
          </a:solidFill>
        </p:spPr>
        <p:txBody>
          <a:bodyPr wrap="square" rtlCol="0">
            <a:spAutoFit/>
          </a:bodyPr>
          <a:lstStyle/>
          <a:p>
            <a:pPr algn="ctr"/>
            <a:r>
              <a:rPr lang="en-US" dirty="0" smtClean="0"/>
              <a:t>What after discharge?</a:t>
            </a:r>
            <a:endParaRPr lang="en-US" dirty="0"/>
          </a:p>
        </p:txBody>
      </p:sp>
    </p:spTree>
    <p:extLst>
      <p:ext uri="{BB962C8B-B14F-4D97-AF65-F5344CB8AC3E}">
        <p14:creationId xmlns:p14="http://schemas.microsoft.com/office/powerpoint/2010/main" val="316470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Immagine 3" descr="Genova-Castello_d'Albertis-panora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11188" y="1490663"/>
            <a:ext cx="7772400" cy="1362075"/>
          </a:xfrm>
        </p:spPr>
        <p:txBody>
          <a:bodyPr>
            <a:normAutofit/>
          </a:bodyPr>
          <a:lstStyle/>
          <a:p>
            <a:pPr>
              <a:defRPr/>
            </a:pPr>
            <a:r>
              <a:rPr lang="it-IT" dirty="0" smtClean="0"/>
              <a:t>Aderenza terapeutica</a:t>
            </a:r>
            <a:br>
              <a:rPr lang="it-IT" dirty="0" smtClean="0"/>
            </a:br>
            <a:r>
              <a:rPr lang="it-IT" dirty="0" smtClean="0"/>
              <a:t>I LAI: una possibile soluzione?</a:t>
            </a:r>
          </a:p>
        </p:txBody>
      </p:sp>
      <p:sp>
        <p:nvSpPr>
          <p:cNvPr id="3" name="Segnaposto testo 2"/>
          <p:cNvSpPr>
            <a:spLocks noGrp="1"/>
          </p:cNvSpPr>
          <p:nvPr>
            <p:ph type="body" idx="1"/>
          </p:nvPr>
        </p:nvSpPr>
        <p:spPr>
          <a:xfrm>
            <a:off x="611188" y="-9525"/>
            <a:ext cx="7772400" cy="1500188"/>
          </a:xfrm>
        </p:spPr>
        <p:txBody>
          <a:bodyPr/>
          <a:lstStyle/>
          <a:p>
            <a:pPr>
              <a:buFont typeface="Arial" pitchFamily="34" charset="0"/>
              <a:buNone/>
              <a:defRPr/>
            </a:pPr>
            <a:r>
              <a:rPr lang="it-IT" dirty="0" smtClean="0"/>
              <a:t>Trattamento farmacologico della schizofrenia</a:t>
            </a:r>
          </a:p>
        </p:txBody>
      </p:sp>
    </p:spTree>
    <p:extLst>
      <p:ext uri="{BB962C8B-B14F-4D97-AF65-F5344CB8AC3E}">
        <p14:creationId xmlns:p14="http://schemas.microsoft.com/office/powerpoint/2010/main" val="417767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09900" y="2381250"/>
            <a:ext cx="3276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Il </a:t>
            </a:r>
            <a:r>
              <a:rPr lang="en-US" sz="2000" b="1" dirty="0" err="1" smtClean="0"/>
              <a:t>concetto</a:t>
            </a:r>
            <a:r>
              <a:rPr lang="en-US" sz="2000" b="1" dirty="0" smtClean="0"/>
              <a:t> di </a:t>
            </a:r>
            <a:r>
              <a:rPr lang="en-US" sz="2000" b="1" dirty="0" err="1" smtClean="0"/>
              <a:t>Cura</a:t>
            </a:r>
            <a:r>
              <a:rPr lang="en-US" sz="2000" b="1" dirty="0"/>
              <a:t> </a:t>
            </a:r>
            <a:r>
              <a:rPr lang="en-US" sz="2000" b="1" dirty="0" smtClean="0">
                <a:sym typeface="Wingdings" panose="05000000000000000000" pitchFamily="2" charset="2"/>
              </a:rPr>
              <a:t></a:t>
            </a:r>
          </a:p>
          <a:p>
            <a:pPr algn="ctr"/>
            <a:r>
              <a:rPr lang="en-US" sz="2000" b="1" dirty="0" err="1" smtClean="0">
                <a:sym typeface="Wingdings" panose="05000000000000000000" pitchFamily="2" charset="2"/>
              </a:rPr>
              <a:t>Ampio</a:t>
            </a:r>
            <a:r>
              <a:rPr lang="en-US" sz="2000" b="1" dirty="0" smtClean="0">
                <a:sym typeface="Wingdings" panose="05000000000000000000" pitchFamily="2" charset="2"/>
              </a:rPr>
              <a:t> </a:t>
            </a:r>
            <a:r>
              <a:rPr lang="en-US" sz="2000" b="1" dirty="0" err="1" smtClean="0">
                <a:sym typeface="Wingdings" panose="05000000000000000000" pitchFamily="2" charset="2"/>
              </a:rPr>
              <a:t>spettro</a:t>
            </a:r>
            <a:r>
              <a:rPr lang="en-US" sz="2000" b="1" dirty="0" smtClean="0">
                <a:sym typeface="Wingdings" panose="05000000000000000000" pitchFamily="2" charset="2"/>
              </a:rPr>
              <a:t> di </a:t>
            </a:r>
            <a:r>
              <a:rPr lang="en-US" sz="2000" b="1" dirty="0" err="1" smtClean="0">
                <a:sym typeface="Wingdings" panose="05000000000000000000" pitchFamily="2" charset="2"/>
              </a:rPr>
              <a:t>significato</a:t>
            </a:r>
            <a:endParaRPr lang="en-US" sz="2000" b="1" dirty="0" smtClean="0"/>
          </a:p>
        </p:txBody>
      </p:sp>
      <p:sp>
        <p:nvSpPr>
          <p:cNvPr id="5" name="Oval 4"/>
          <p:cNvSpPr/>
          <p:nvPr/>
        </p:nvSpPr>
        <p:spPr>
          <a:xfrm>
            <a:off x="5562600" y="4572000"/>
            <a:ext cx="3276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Riduzione</a:t>
            </a:r>
            <a:r>
              <a:rPr lang="en-US" sz="2000" b="1" dirty="0" smtClean="0">
                <a:solidFill>
                  <a:srgbClr val="C00000"/>
                </a:solidFill>
              </a:rPr>
              <a:t> </a:t>
            </a:r>
            <a:r>
              <a:rPr lang="en-US" sz="2000" b="1" dirty="0" err="1" smtClean="0">
                <a:solidFill>
                  <a:srgbClr val="C00000"/>
                </a:solidFill>
              </a:rPr>
              <a:t>dei</a:t>
            </a:r>
            <a:r>
              <a:rPr lang="en-US" sz="2000" b="1" dirty="0" smtClean="0">
                <a:solidFill>
                  <a:srgbClr val="C00000"/>
                </a:solidFill>
              </a:rPr>
              <a:t> </a:t>
            </a:r>
            <a:r>
              <a:rPr lang="en-US" sz="2000" b="1" dirty="0" err="1" smtClean="0">
                <a:solidFill>
                  <a:srgbClr val="C00000"/>
                </a:solidFill>
              </a:rPr>
              <a:t>sintomi</a:t>
            </a:r>
            <a:r>
              <a:rPr lang="en-US" sz="2000" b="1" dirty="0" smtClean="0">
                <a:solidFill>
                  <a:srgbClr val="C00000"/>
                </a:solidFill>
              </a:rPr>
              <a:t> </a:t>
            </a:r>
            <a:r>
              <a:rPr lang="en-US" sz="2000" b="1" dirty="0" err="1" smtClean="0"/>
              <a:t>che</a:t>
            </a:r>
            <a:r>
              <a:rPr lang="en-US" sz="2000" b="1" dirty="0" smtClean="0"/>
              <a:t> </a:t>
            </a:r>
            <a:r>
              <a:rPr lang="en-US" sz="2000" b="1" dirty="0" err="1" smtClean="0"/>
              <a:t>causano</a:t>
            </a:r>
            <a:r>
              <a:rPr lang="en-US" sz="2000" b="1" dirty="0" smtClean="0"/>
              <a:t> </a:t>
            </a:r>
            <a:r>
              <a:rPr lang="en-US" sz="2000" b="1" dirty="0" err="1" smtClean="0"/>
              <a:t>sofferenza</a:t>
            </a:r>
            <a:endParaRPr lang="en-US" sz="2000" b="1" dirty="0" smtClean="0"/>
          </a:p>
        </p:txBody>
      </p:sp>
      <p:sp>
        <p:nvSpPr>
          <p:cNvPr id="6" name="Oval 5"/>
          <p:cNvSpPr/>
          <p:nvPr/>
        </p:nvSpPr>
        <p:spPr>
          <a:xfrm>
            <a:off x="422910" y="4572000"/>
            <a:ext cx="3276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Scomparsa</a:t>
            </a:r>
            <a:r>
              <a:rPr lang="en-US" sz="2000" b="1" dirty="0" smtClean="0">
                <a:solidFill>
                  <a:srgbClr val="C00000"/>
                </a:solidFill>
              </a:rPr>
              <a:t> </a:t>
            </a:r>
            <a:r>
              <a:rPr lang="en-US" sz="2000" b="1" dirty="0" err="1" smtClean="0">
                <a:solidFill>
                  <a:srgbClr val="C00000"/>
                </a:solidFill>
              </a:rPr>
              <a:t>dei</a:t>
            </a:r>
            <a:r>
              <a:rPr lang="en-US" sz="2000" b="1" dirty="0" smtClean="0">
                <a:solidFill>
                  <a:srgbClr val="C00000"/>
                </a:solidFill>
              </a:rPr>
              <a:t> </a:t>
            </a:r>
            <a:r>
              <a:rPr lang="en-US" sz="2000" b="1" dirty="0" err="1" smtClean="0">
                <a:solidFill>
                  <a:srgbClr val="C00000"/>
                </a:solidFill>
              </a:rPr>
              <a:t>sintomi</a:t>
            </a:r>
            <a:r>
              <a:rPr lang="en-US" sz="2000" b="1" dirty="0" smtClean="0">
                <a:solidFill>
                  <a:srgbClr val="C00000"/>
                </a:solidFill>
              </a:rPr>
              <a:t> </a:t>
            </a:r>
            <a:r>
              <a:rPr lang="en-US" sz="2000" b="1" dirty="0" err="1" smtClean="0"/>
              <a:t>che</a:t>
            </a:r>
            <a:r>
              <a:rPr lang="en-US" sz="2000" b="1" dirty="0" smtClean="0"/>
              <a:t> </a:t>
            </a:r>
            <a:r>
              <a:rPr lang="en-US" sz="2000" b="1" dirty="0" err="1" smtClean="0"/>
              <a:t>causano</a:t>
            </a:r>
            <a:r>
              <a:rPr lang="en-US" sz="2000" b="1" dirty="0" smtClean="0"/>
              <a:t> </a:t>
            </a:r>
            <a:r>
              <a:rPr lang="en-US" sz="2000" b="1" dirty="0" err="1" smtClean="0"/>
              <a:t>sofferenza</a:t>
            </a:r>
            <a:endParaRPr lang="en-US" sz="2000" b="1" dirty="0" smtClean="0"/>
          </a:p>
        </p:txBody>
      </p:sp>
      <p:sp>
        <p:nvSpPr>
          <p:cNvPr id="7" name="Oval 6"/>
          <p:cNvSpPr/>
          <p:nvPr/>
        </p:nvSpPr>
        <p:spPr>
          <a:xfrm>
            <a:off x="457200" y="533400"/>
            <a:ext cx="3276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Scomparsa</a:t>
            </a:r>
            <a:r>
              <a:rPr lang="en-US" sz="2000" b="1" dirty="0" smtClean="0">
                <a:solidFill>
                  <a:srgbClr val="C00000"/>
                </a:solidFill>
              </a:rPr>
              <a:t> </a:t>
            </a:r>
            <a:r>
              <a:rPr lang="en-US" sz="2000" b="1" dirty="0" err="1" smtClean="0">
                <a:solidFill>
                  <a:srgbClr val="C00000"/>
                </a:solidFill>
              </a:rPr>
              <a:t>permanente</a:t>
            </a:r>
            <a:r>
              <a:rPr lang="en-US" sz="2000" b="1" dirty="0" smtClean="0">
                <a:solidFill>
                  <a:srgbClr val="C00000"/>
                </a:solidFill>
              </a:rPr>
              <a:t> </a:t>
            </a:r>
            <a:r>
              <a:rPr lang="en-US" sz="2000" b="1" dirty="0" err="1" smtClean="0"/>
              <a:t>dei</a:t>
            </a:r>
            <a:r>
              <a:rPr lang="en-US" sz="2000" b="1" dirty="0" smtClean="0"/>
              <a:t> </a:t>
            </a:r>
            <a:r>
              <a:rPr lang="en-US" sz="2000" b="1" dirty="0" err="1" smtClean="0"/>
              <a:t>sintomi</a:t>
            </a:r>
            <a:r>
              <a:rPr lang="en-US" sz="2000" b="1" dirty="0" smtClean="0"/>
              <a:t> </a:t>
            </a:r>
            <a:r>
              <a:rPr lang="en-US" sz="2000" b="1" dirty="0" err="1" smtClean="0"/>
              <a:t>che</a:t>
            </a:r>
            <a:r>
              <a:rPr lang="en-US" sz="2000" b="1" dirty="0" smtClean="0"/>
              <a:t> </a:t>
            </a:r>
            <a:r>
              <a:rPr lang="en-US" sz="2000" b="1" dirty="0" err="1" smtClean="0"/>
              <a:t>causano</a:t>
            </a:r>
            <a:r>
              <a:rPr lang="en-US" sz="2000" b="1" dirty="0" smtClean="0"/>
              <a:t> </a:t>
            </a:r>
            <a:r>
              <a:rPr lang="en-US" sz="2000" b="1" dirty="0" err="1" smtClean="0"/>
              <a:t>sofferenza</a:t>
            </a:r>
            <a:endParaRPr lang="en-US" sz="2000" b="1" dirty="0" smtClean="0"/>
          </a:p>
        </p:txBody>
      </p:sp>
      <p:sp>
        <p:nvSpPr>
          <p:cNvPr id="8" name="Oval 7"/>
          <p:cNvSpPr/>
          <p:nvPr/>
        </p:nvSpPr>
        <p:spPr>
          <a:xfrm>
            <a:off x="5562600" y="533400"/>
            <a:ext cx="3276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Scomparsa</a:t>
            </a:r>
            <a:r>
              <a:rPr lang="en-US" b="1" dirty="0" smtClean="0"/>
              <a:t> </a:t>
            </a:r>
            <a:r>
              <a:rPr lang="en-US" b="1" dirty="0" err="1" smtClean="0"/>
              <a:t>permanente</a:t>
            </a:r>
            <a:r>
              <a:rPr lang="en-US" b="1" dirty="0" smtClean="0"/>
              <a:t> </a:t>
            </a:r>
            <a:r>
              <a:rPr lang="en-US" b="1" dirty="0" err="1" smtClean="0"/>
              <a:t>dei</a:t>
            </a:r>
            <a:r>
              <a:rPr lang="en-US" b="1" dirty="0" smtClean="0"/>
              <a:t> </a:t>
            </a:r>
            <a:r>
              <a:rPr lang="en-US" b="1" dirty="0" err="1" smtClean="0"/>
              <a:t>sintomi</a:t>
            </a:r>
            <a:r>
              <a:rPr lang="en-US" b="1" dirty="0" smtClean="0"/>
              <a:t> </a:t>
            </a:r>
            <a:r>
              <a:rPr lang="en-US" b="1" dirty="0" err="1" smtClean="0"/>
              <a:t>che</a:t>
            </a:r>
            <a:r>
              <a:rPr lang="en-US" b="1" dirty="0" smtClean="0"/>
              <a:t> </a:t>
            </a:r>
            <a:r>
              <a:rPr lang="en-US" b="1" dirty="0" err="1" smtClean="0"/>
              <a:t>causano</a:t>
            </a:r>
            <a:r>
              <a:rPr lang="en-US" b="1" dirty="0" smtClean="0"/>
              <a:t> </a:t>
            </a:r>
            <a:r>
              <a:rPr lang="en-US" b="1" dirty="0" err="1" smtClean="0"/>
              <a:t>sofferenza</a:t>
            </a:r>
            <a:r>
              <a:rPr lang="en-US" b="1" dirty="0" smtClean="0"/>
              <a:t> + </a:t>
            </a:r>
            <a:r>
              <a:rPr lang="en-US" b="1" dirty="0" err="1" smtClean="0">
                <a:solidFill>
                  <a:srgbClr val="C00000"/>
                </a:solidFill>
              </a:rPr>
              <a:t>ritorno</a:t>
            </a:r>
            <a:r>
              <a:rPr lang="en-US" b="1" dirty="0" smtClean="0">
                <a:solidFill>
                  <a:srgbClr val="C00000"/>
                </a:solidFill>
              </a:rPr>
              <a:t> al </a:t>
            </a:r>
            <a:r>
              <a:rPr lang="en-US" b="1" dirty="0" err="1" smtClean="0">
                <a:solidFill>
                  <a:srgbClr val="C00000"/>
                </a:solidFill>
              </a:rPr>
              <a:t>normale</a:t>
            </a:r>
            <a:r>
              <a:rPr lang="en-US" b="1" dirty="0" smtClean="0">
                <a:solidFill>
                  <a:srgbClr val="C00000"/>
                </a:solidFill>
              </a:rPr>
              <a:t> </a:t>
            </a:r>
            <a:r>
              <a:rPr lang="en-US" b="1" dirty="0" err="1" smtClean="0">
                <a:solidFill>
                  <a:srgbClr val="C00000"/>
                </a:solidFill>
              </a:rPr>
              <a:t>funzionamento</a:t>
            </a:r>
            <a:endParaRPr lang="en-US" b="1" dirty="0" smtClean="0">
              <a:solidFill>
                <a:srgbClr val="C00000"/>
              </a:solidFill>
            </a:endParaRPr>
          </a:p>
        </p:txBody>
      </p:sp>
      <p:sp>
        <p:nvSpPr>
          <p:cNvPr id="9" name="Rectangle 8"/>
          <p:cNvSpPr/>
          <p:nvPr/>
        </p:nvSpPr>
        <p:spPr>
          <a:xfrm>
            <a:off x="3886200" y="4724400"/>
            <a:ext cx="1524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Risposta</a:t>
            </a:r>
            <a:endParaRPr lang="en-US" dirty="0">
              <a:solidFill>
                <a:srgbClr val="C00000"/>
              </a:solidFill>
            </a:endParaRPr>
          </a:p>
        </p:txBody>
      </p:sp>
      <p:sp>
        <p:nvSpPr>
          <p:cNvPr id="10" name="Rectangle 9"/>
          <p:cNvSpPr/>
          <p:nvPr/>
        </p:nvSpPr>
        <p:spPr>
          <a:xfrm>
            <a:off x="76200" y="3295650"/>
            <a:ext cx="1524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Remissione</a:t>
            </a:r>
            <a:endParaRPr lang="en-US" dirty="0">
              <a:solidFill>
                <a:srgbClr val="C00000"/>
              </a:solidFill>
            </a:endParaRPr>
          </a:p>
        </p:txBody>
      </p:sp>
      <p:sp>
        <p:nvSpPr>
          <p:cNvPr id="11" name="Rectangle 10"/>
          <p:cNvSpPr/>
          <p:nvPr/>
        </p:nvSpPr>
        <p:spPr>
          <a:xfrm>
            <a:off x="3905250" y="533400"/>
            <a:ext cx="1524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Guarigione</a:t>
            </a:r>
            <a:endParaRPr lang="en-US" dirty="0">
              <a:solidFill>
                <a:srgbClr val="C00000"/>
              </a:solidFill>
            </a:endParaRPr>
          </a:p>
        </p:txBody>
      </p:sp>
      <p:sp>
        <p:nvSpPr>
          <p:cNvPr id="12" name="Left Arrow 11"/>
          <p:cNvSpPr/>
          <p:nvPr/>
        </p:nvSpPr>
        <p:spPr>
          <a:xfrm>
            <a:off x="4191000" y="534162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5400000">
            <a:off x="1680210" y="329565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0800000">
            <a:off x="4343400" y="125730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0"/>
            <a:ext cx="9144000" cy="646331"/>
          </a:xfrm>
          <a:prstGeom prst="rect">
            <a:avLst/>
          </a:prstGeom>
          <a:noFill/>
        </p:spPr>
        <p:txBody>
          <a:bodyPr wrap="square" rtlCol="0">
            <a:spAutoFit/>
          </a:bodyPr>
          <a:lstStyle/>
          <a:p>
            <a:r>
              <a:rPr lang="en-US" b="1" dirty="0"/>
              <a:t>Cosa </a:t>
            </a:r>
            <a:r>
              <a:rPr lang="en-US" b="1" dirty="0" err="1"/>
              <a:t>intendiamo</a:t>
            </a:r>
            <a:r>
              <a:rPr lang="en-US" b="1" dirty="0"/>
              <a:t> per “</a:t>
            </a:r>
            <a:r>
              <a:rPr lang="en-US" b="1" dirty="0" err="1"/>
              <a:t>cura</a:t>
            </a:r>
            <a:r>
              <a:rPr lang="en-US" b="1" dirty="0"/>
              <a:t>” </a:t>
            </a:r>
            <a:r>
              <a:rPr lang="en-US" b="1" dirty="0" err="1"/>
              <a:t>nel</a:t>
            </a:r>
            <a:r>
              <a:rPr lang="en-US" b="1" dirty="0"/>
              <a:t> </a:t>
            </a:r>
            <a:r>
              <a:rPr lang="en-US" b="1" dirty="0" err="1"/>
              <a:t>caso</a:t>
            </a:r>
            <a:r>
              <a:rPr lang="en-US" b="1" dirty="0"/>
              <a:t> </a:t>
            </a:r>
            <a:r>
              <a:rPr lang="en-US" b="1" dirty="0" err="1"/>
              <a:t>dei</a:t>
            </a:r>
            <a:r>
              <a:rPr lang="en-US" b="1" dirty="0"/>
              <a:t> </a:t>
            </a:r>
            <a:r>
              <a:rPr lang="en-US" b="1" dirty="0" err="1"/>
              <a:t>disturbi</a:t>
            </a:r>
            <a:r>
              <a:rPr lang="en-US" b="1" dirty="0"/>
              <a:t> </a:t>
            </a:r>
            <a:r>
              <a:rPr lang="en-US" b="1" dirty="0" err="1"/>
              <a:t>psichici</a:t>
            </a:r>
            <a:r>
              <a:rPr lang="en-US" b="1" dirty="0"/>
              <a:t> </a:t>
            </a:r>
            <a:r>
              <a:rPr lang="en-US" b="1" dirty="0" err="1"/>
              <a:t>gravi</a:t>
            </a:r>
            <a:endParaRPr lang="en-US" b="1" dirty="0"/>
          </a:p>
          <a:p>
            <a:endParaRPr lang="en-US" b="1" dirty="0"/>
          </a:p>
        </p:txBody>
      </p:sp>
      <p:sp>
        <p:nvSpPr>
          <p:cNvPr id="2" name="Oval 1"/>
          <p:cNvSpPr/>
          <p:nvPr/>
        </p:nvSpPr>
        <p:spPr>
          <a:xfrm>
            <a:off x="3710940" y="323165"/>
            <a:ext cx="1863090" cy="8198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5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sellaDiTesto 2"/>
          <p:cNvSpPr txBox="1">
            <a:spLocks noChangeArrowheads="1"/>
          </p:cNvSpPr>
          <p:nvPr/>
        </p:nvSpPr>
        <p:spPr bwMode="auto">
          <a:xfrm>
            <a:off x="4427538" y="65055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sz="1400" dirty="0"/>
              <a:t>Adams et al., </a:t>
            </a:r>
            <a:r>
              <a:rPr lang="it-IT" sz="1400" dirty="0" err="1"/>
              <a:t>Brit</a:t>
            </a:r>
            <a:r>
              <a:rPr lang="it-IT" sz="1400" dirty="0"/>
              <a:t> J </a:t>
            </a:r>
            <a:r>
              <a:rPr lang="it-IT" sz="1400" dirty="0" err="1"/>
              <a:t>Psych</a:t>
            </a:r>
            <a:r>
              <a:rPr lang="it-IT" sz="1400" dirty="0"/>
              <a:t>, 2001</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260648"/>
            <a:ext cx="6962775" cy="5616624"/>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6021388"/>
            <a:ext cx="9144000" cy="404812"/>
          </a:xfrm>
          <a:prstGeom prst="rect">
            <a:avLst/>
          </a:prstGeom>
          <a:solidFill>
            <a:srgbClr val="92D050"/>
          </a:solidFill>
          <a:ln w="38100">
            <a:solidFill>
              <a:srgbClr val="92D050"/>
            </a:solidFill>
            <a:miter lim="800000"/>
            <a:headEnd type="none" w="sm" len="sm"/>
            <a:tailEnd type="none" w="sm" len="sm"/>
          </a:ln>
          <a:effectLst/>
        </p:spPr>
        <p:txBody>
          <a:bodyPr wrap="none" anchor="ctr"/>
          <a:lstStyle/>
          <a:p>
            <a:pPr algn="ctr" eaLnBrk="0" hangingPunct="0">
              <a:defRPr/>
            </a:pPr>
            <a:r>
              <a:rPr lang="it-IT" b="1" dirty="0">
                <a:solidFill>
                  <a:srgbClr val="FFFFFF"/>
                </a:solidFill>
                <a:latin typeface="Tahoma" pitchFamily="34" charset="0"/>
                <a:cs typeface="+mn-cs"/>
              </a:rPr>
              <a:t>Assenza di differenze statisticamente significative (OS vs LAI)</a:t>
            </a:r>
          </a:p>
        </p:txBody>
      </p:sp>
    </p:spTree>
    <p:extLst>
      <p:ext uri="{BB962C8B-B14F-4D97-AF65-F5344CB8AC3E}">
        <p14:creationId xmlns:p14="http://schemas.microsoft.com/office/powerpoint/2010/main" val="354456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asellaDiTesto 2"/>
          <p:cNvSpPr txBox="1">
            <a:spLocks noChangeArrowheads="1"/>
          </p:cNvSpPr>
          <p:nvPr/>
        </p:nvSpPr>
        <p:spPr bwMode="auto">
          <a:xfrm>
            <a:off x="6156325" y="765175"/>
            <a:ext cx="26638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solidFill>
                  <a:srgbClr val="FFFFFF"/>
                </a:solidFill>
                <a:latin typeface="Tahoma" pitchFamily="34" charset="0"/>
              </a:rPr>
              <a:t>10 STUDIES, </a:t>
            </a:r>
          </a:p>
          <a:p>
            <a:pPr eaLnBrk="1" hangingPunct="1"/>
            <a:r>
              <a:rPr lang="it-IT" altLang="it-IT">
                <a:solidFill>
                  <a:srgbClr val="FFFFFF"/>
                </a:solidFill>
                <a:latin typeface="Tahoma" pitchFamily="34" charset="0"/>
              </a:rPr>
              <a:t>1700 subjects </a:t>
            </a:r>
          </a:p>
          <a:p>
            <a:pPr eaLnBrk="1" hangingPunct="1"/>
            <a:r>
              <a:rPr lang="it-IT" altLang="it-IT">
                <a:solidFill>
                  <a:srgbClr val="FFFFFF"/>
                </a:solidFill>
                <a:latin typeface="Tahoma" pitchFamily="34" charset="0"/>
              </a:rPr>
              <a:t>52-104 wk follow up</a:t>
            </a:r>
          </a:p>
        </p:txBody>
      </p:sp>
      <p:pic>
        <p:nvPicPr>
          <p:cNvPr id="108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76475"/>
            <a:ext cx="7596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CasellaDiTesto 4"/>
          <p:cNvSpPr txBox="1">
            <a:spLocks noChangeArrowheads="1"/>
          </p:cNvSpPr>
          <p:nvPr/>
        </p:nvSpPr>
        <p:spPr bwMode="auto">
          <a:xfrm>
            <a:off x="323850" y="1700213"/>
            <a:ext cx="8496300" cy="646112"/>
          </a:xfrm>
          <a:prstGeom prst="rect">
            <a:avLst/>
          </a:prstGeom>
          <a:noFill/>
          <a:ln w="9525">
            <a:noFill/>
            <a:miter lim="800000"/>
            <a:headEnd/>
            <a:tailEnd/>
          </a:ln>
        </p:spPr>
        <p:txBody>
          <a:bodyPr>
            <a:spAutoFit/>
          </a:bodyPr>
          <a:lstStyle/>
          <a:p>
            <a:pPr>
              <a:spcAft>
                <a:spcPts val="400"/>
              </a:spcAft>
              <a:defRPr/>
            </a:pPr>
            <a:r>
              <a:rPr lang="it-IT" b="1" u="sng" dirty="0" err="1">
                <a:solidFill>
                  <a:srgbClr val="FF0000"/>
                </a:solidFill>
                <a:latin typeface="+mj-lt"/>
                <a:cs typeface="Arial" pitchFamily="34" charset="0"/>
              </a:rPr>
              <a:t>Lower</a:t>
            </a:r>
            <a:r>
              <a:rPr lang="it-IT" b="1" u="sng" dirty="0">
                <a:solidFill>
                  <a:srgbClr val="FF0000"/>
                </a:solidFill>
                <a:latin typeface="+mj-lt"/>
                <a:cs typeface="Arial" pitchFamily="34" charset="0"/>
              </a:rPr>
              <a:t> </a:t>
            </a:r>
            <a:r>
              <a:rPr lang="it-IT" b="1" u="sng" dirty="0" err="1">
                <a:solidFill>
                  <a:srgbClr val="FF0000"/>
                </a:solidFill>
                <a:latin typeface="+mj-lt"/>
                <a:cs typeface="Arial" pitchFamily="34" charset="0"/>
              </a:rPr>
              <a:t>risk</a:t>
            </a:r>
            <a:r>
              <a:rPr lang="it-IT" b="1" u="sng" dirty="0">
                <a:solidFill>
                  <a:srgbClr val="FF0000"/>
                </a:solidFill>
                <a:latin typeface="+mj-lt"/>
                <a:cs typeface="Arial" pitchFamily="34" charset="0"/>
              </a:rPr>
              <a:t> </a:t>
            </a:r>
            <a:r>
              <a:rPr lang="it-IT" b="1" u="sng" dirty="0" err="1">
                <a:solidFill>
                  <a:srgbClr val="FF0000"/>
                </a:solidFill>
                <a:latin typeface="+mj-lt"/>
                <a:cs typeface="Arial" pitchFamily="34" charset="0"/>
              </a:rPr>
              <a:t>of</a:t>
            </a:r>
            <a:r>
              <a:rPr lang="it-IT" b="1" u="sng" dirty="0">
                <a:solidFill>
                  <a:srgbClr val="FF0000"/>
                </a:solidFill>
                <a:latin typeface="+mj-lt"/>
                <a:cs typeface="Arial" pitchFamily="34" charset="0"/>
              </a:rPr>
              <a:t> </a:t>
            </a:r>
            <a:r>
              <a:rPr lang="it-IT" b="1" u="sng" dirty="0" err="1">
                <a:solidFill>
                  <a:srgbClr val="FF0000"/>
                </a:solidFill>
                <a:latin typeface="+mj-lt"/>
                <a:cs typeface="Arial" pitchFamily="34" charset="0"/>
              </a:rPr>
              <a:t>relapse</a:t>
            </a:r>
            <a:r>
              <a:rPr lang="it-IT" b="1" u="sng" dirty="0">
                <a:solidFill>
                  <a:srgbClr val="FF0000"/>
                </a:solidFill>
                <a:latin typeface="+mj-lt"/>
                <a:cs typeface="Arial" pitchFamily="34" charset="0"/>
              </a:rPr>
              <a:t> on depot </a:t>
            </a:r>
            <a:r>
              <a:rPr lang="it-IT" dirty="0">
                <a:latin typeface="+mj-lt"/>
                <a:cs typeface="Arial" pitchFamily="34" charset="0"/>
              </a:rPr>
              <a:t>(RR=0.70, RD=0.10, NNT=10) </a:t>
            </a:r>
            <a:r>
              <a:rPr lang="it-IT" dirty="0" err="1">
                <a:latin typeface="+mj-lt"/>
                <a:cs typeface="Arial" pitchFamily="34" charset="0"/>
              </a:rPr>
              <a:t>than</a:t>
            </a:r>
            <a:r>
              <a:rPr lang="it-IT" dirty="0">
                <a:latin typeface="+mj-lt"/>
                <a:cs typeface="Arial" pitchFamily="34" charset="0"/>
              </a:rPr>
              <a:t> </a:t>
            </a:r>
            <a:r>
              <a:rPr lang="it-IT" dirty="0" err="1">
                <a:latin typeface="+mj-lt"/>
                <a:cs typeface="Arial" pitchFamily="34" charset="0"/>
              </a:rPr>
              <a:t>oral</a:t>
            </a:r>
            <a:r>
              <a:rPr lang="it-IT" dirty="0">
                <a:latin typeface="+mj-lt"/>
                <a:cs typeface="Arial" pitchFamily="34" charset="0"/>
              </a:rPr>
              <a:t> </a:t>
            </a:r>
            <a:r>
              <a:rPr lang="it-IT" dirty="0" err="1">
                <a:latin typeface="+mj-lt"/>
                <a:cs typeface="Arial" pitchFamily="34" charset="0"/>
              </a:rPr>
              <a:t>formulation</a:t>
            </a:r>
            <a:endParaRPr lang="it-IT" dirty="0">
              <a:latin typeface="+mj-lt"/>
              <a:cs typeface="Arial" pitchFamily="34" charset="0"/>
            </a:endParaRPr>
          </a:p>
        </p:txBody>
      </p:sp>
      <p:sp>
        <p:nvSpPr>
          <p:cNvPr id="80901" name="CasellaDiTesto 5"/>
          <p:cNvSpPr txBox="1">
            <a:spLocks noChangeArrowheads="1"/>
          </p:cNvSpPr>
          <p:nvPr/>
        </p:nvSpPr>
        <p:spPr bwMode="auto">
          <a:xfrm>
            <a:off x="395288" y="333375"/>
            <a:ext cx="8280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400" b="1" dirty="0" smtClean="0">
                <a:solidFill>
                  <a:schemeClr val="accent4">
                    <a:lumMod val="50000"/>
                  </a:schemeClr>
                </a:solidFill>
                <a:latin typeface="Simplified Arabic Fixed" panose="02070309020205020404" pitchFamily="49" charset="-78"/>
                <a:cs typeface="Simplified Arabic Fixed" panose="02070309020205020404" pitchFamily="49" charset="-78"/>
              </a:rPr>
              <a:t>LAI vs ORAL: </a:t>
            </a:r>
            <a:r>
              <a:rPr lang="it-IT" altLang="it-IT" sz="3400" b="1" dirty="0" err="1" smtClean="0">
                <a:solidFill>
                  <a:schemeClr val="accent4">
                    <a:lumMod val="50000"/>
                  </a:schemeClr>
                </a:solidFill>
                <a:latin typeface="Simplified Arabic Fixed" panose="02070309020205020404" pitchFamily="49" charset="-78"/>
                <a:cs typeface="Simplified Arabic Fixed" panose="02070309020205020404" pitchFamily="49" charset="-78"/>
              </a:rPr>
              <a:t>ten</a:t>
            </a:r>
            <a:r>
              <a:rPr lang="it-IT" altLang="it-IT" sz="3400" b="1"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sz="3400" b="1" dirty="0" err="1" smtClean="0">
                <a:solidFill>
                  <a:schemeClr val="accent4">
                    <a:lumMod val="50000"/>
                  </a:schemeClr>
                </a:solidFill>
                <a:latin typeface="Simplified Arabic Fixed" panose="02070309020205020404" pitchFamily="49" charset="-78"/>
                <a:cs typeface="Simplified Arabic Fixed" panose="02070309020205020404" pitchFamily="49" charset="-78"/>
              </a:rPr>
              <a:t>years</a:t>
            </a:r>
            <a:r>
              <a:rPr lang="it-IT" altLang="it-IT" sz="3400" b="1"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sz="3400" b="1" dirty="0" err="1" smtClean="0">
                <a:solidFill>
                  <a:schemeClr val="accent4">
                    <a:lumMod val="50000"/>
                  </a:schemeClr>
                </a:solidFill>
                <a:latin typeface="Simplified Arabic Fixed" panose="02070309020205020404" pitchFamily="49" charset="-78"/>
                <a:cs typeface="Simplified Arabic Fixed" panose="02070309020205020404" pitchFamily="49" charset="-78"/>
              </a:rPr>
              <a:t>after</a:t>
            </a:r>
            <a:endParaRPr lang="it-IT" altLang="it-IT" sz="3400" b="1"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p:txBody>
      </p:sp>
      <p:sp>
        <p:nvSpPr>
          <p:cNvPr id="108550" name="CasellaDiTesto 6"/>
          <p:cNvSpPr txBox="1">
            <a:spLocks noChangeArrowheads="1"/>
          </p:cNvSpPr>
          <p:nvPr/>
        </p:nvSpPr>
        <p:spPr bwMode="auto">
          <a:xfrm>
            <a:off x="3635375" y="6577013"/>
            <a:ext cx="543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it-IT" sz="1400"/>
              <a:t>Leucht et al., Schizophrenia Research 127 (2011) 83–92</a:t>
            </a:r>
            <a:endParaRPr lang="it-IT" altLang="it-IT" sz="1400"/>
          </a:p>
        </p:txBody>
      </p:sp>
      <p:sp>
        <p:nvSpPr>
          <p:cNvPr id="108551" name="CasellaDiTesto 7"/>
          <p:cNvSpPr txBox="1">
            <a:spLocks noChangeArrowheads="1"/>
          </p:cNvSpPr>
          <p:nvPr/>
        </p:nvSpPr>
        <p:spPr bwMode="auto">
          <a:xfrm>
            <a:off x="539750" y="1052513"/>
            <a:ext cx="8208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a:t>Leucht et al metanalysis 2011: 10 studies (1975 – 2010), </a:t>
            </a:r>
            <a:r>
              <a:rPr lang="it-IT" altLang="it-IT"/>
              <a:t>1700 participants</a:t>
            </a:r>
          </a:p>
          <a:p>
            <a:pPr eaLnBrk="1" hangingPunct="1"/>
            <a:endParaRPr lang="it-IT" altLang="it-IT"/>
          </a:p>
        </p:txBody>
      </p:sp>
      <p:pic>
        <p:nvPicPr>
          <p:cNvPr id="108552" name="Immagine 11" descr="download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5300663"/>
            <a:ext cx="150971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Immagine 12" descr="con18564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5373688"/>
            <a:ext cx="8191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Immagine 13" descr="download.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313" y="5373688"/>
            <a:ext cx="922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231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magine 2" descr="kishimot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88913"/>
            <a:ext cx="4954587"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CasellaDiTesto 3"/>
          <p:cNvSpPr txBox="1">
            <a:spLocks noChangeArrowheads="1"/>
          </p:cNvSpPr>
          <p:nvPr/>
        </p:nvSpPr>
        <p:spPr bwMode="auto">
          <a:xfrm>
            <a:off x="4427538" y="6453188"/>
            <a:ext cx="464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400" i="1"/>
              <a:t>Kishimoto et al., J Clin Psych, 2013</a:t>
            </a:r>
          </a:p>
        </p:txBody>
      </p:sp>
      <p:sp>
        <p:nvSpPr>
          <p:cNvPr id="109572" name="CasellaDiTesto 4"/>
          <p:cNvSpPr txBox="1">
            <a:spLocks noChangeArrowheads="1"/>
          </p:cNvSpPr>
          <p:nvPr/>
        </p:nvSpPr>
        <p:spPr bwMode="auto">
          <a:xfrm>
            <a:off x="323850" y="31750"/>
            <a:ext cx="33845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3400">
                <a:solidFill>
                  <a:srgbClr val="FF0000"/>
                </a:solidFill>
                <a:latin typeface="Simplified Arabic Fixed" pitchFamily="49" charset="-78"/>
                <a:cs typeface="Simplified Arabic Fixed" pitchFamily="49" charset="-78"/>
              </a:rPr>
              <a:t>LAI vs ORAL: a dilemma</a:t>
            </a:r>
          </a:p>
        </p:txBody>
      </p:sp>
      <p:sp>
        <p:nvSpPr>
          <p:cNvPr id="97285" name="CasellaDiTesto 5"/>
          <p:cNvSpPr txBox="1">
            <a:spLocks noChangeArrowheads="1"/>
          </p:cNvSpPr>
          <p:nvPr/>
        </p:nvSpPr>
        <p:spPr bwMode="auto">
          <a:xfrm>
            <a:off x="323850" y="1773238"/>
            <a:ext cx="35274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Kishimoto</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et al. meta-</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analysis</a:t>
            </a: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25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Mirror</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-image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studies</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same</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patient</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different</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formulations</a:t>
            </a: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r>
              <a:rPr lang="it-IT" altLang="it-IT" b="1" u="sng" dirty="0" smtClean="0">
                <a:solidFill>
                  <a:srgbClr val="FF0000"/>
                </a:solidFill>
                <a:latin typeface="Simplified Arabic Fixed" panose="02070309020205020404" pitchFamily="49" charset="-78"/>
                <a:cs typeface="Simplified Arabic Fixed" panose="02070309020205020404" pitchFamily="49" charset="-78"/>
              </a:rPr>
              <a:t>Strong </a:t>
            </a:r>
            <a:r>
              <a:rPr lang="it-IT" altLang="it-IT" b="1" u="sng" dirty="0" err="1" smtClean="0">
                <a:solidFill>
                  <a:srgbClr val="FF0000"/>
                </a:solidFill>
                <a:latin typeface="Simplified Arabic Fixed" panose="02070309020205020404" pitchFamily="49" charset="-78"/>
                <a:cs typeface="Simplified Arabic Fixed" panose="02070309020205020404" pitchFamily="49" charset="-78"/>
              </a:rPr>
              <a:t>superiority</a:t>
            </a:r>
            <a:r>
              <a:rPr lang="it-IT" altLang="it-IT" b="1" u="sng" dirty="0" smtClean="0">
                <a:solidFill>
                  <a:srgbClr val="FF0000"/>
                </a:solidFill>
                <a:latin typeface="Simplified Arabic Fixed" panose="02070309020205020404" pitchFamily="49" charset="-78"/>
                <a:cs typeface="Simplified Arabic Fixed" panose="02070309020205020404" pitchFamily="49" charset="-78"/>
              </a:rPr>
              <a:t> of LAI</a:t>
            </a:r>
          </a:p>
          <a:p>
            <a:pPr eaLnBrk="1" hangingPunct="1">
              <a:buFontTx/>
              <a:buChar char="-"/>
              <a:defRPr/>
            </a:pP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RR=0.43 for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preventing</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hospitalizations</a:t>
            </a: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buFontTx/>
              <a:buChar char="-"/>
              <a:defRPr/>
            </a:pP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buFontTx/>
              <a:buChar char="-"/>
              <a:defRPr/>
            </a:pP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RR= 0.38 for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reducing</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the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number</a:t>
            </a:r>
            <a:r>
              <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rPr>
              <a:t> of </a:t>
            </a:r>
            <a:r>
              <a:rPr lang="it-IT" altLang="it-IT" dirty="0" err="1" smtClean="0">
                <a:solidFill>
                  <a:schemeClr val="accent4">
                    <a:lumMod val="50000"/>
                  </a:schemeClr>
                </a:solidFill>
                <a:latin typeface="Simplified Arabic Fixed" panose="02070309020205020404" pitchFamily="49" charset="-78"/>
                <a:cs typeface="Simplified Arabic Fixed" panose="02070309020205020404" pitchFamily="49" charset="-78"/>
              </a:rPr>
              <a:t>hospitalizations</a:t>
            </a: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endParaRPr lang="it-IT" altLang="it-IT" dirty="0" smtClean="0">
              <a:solidFill>
                <a:schemeClr val="accent4">
                  <a:lumMod val="50000"/>
                </a:schemeClr>
              </a:solidFill>
              <a:latin typeface="Simplified Arabic Fixed" panose="02070309020205020404" pitchFamily="49" charset="-78"/>
              <a:cs typeface="Simplified Arabic Fixed" panose="02070309020205020404" pitchFamily="49" charset="-78"/>
            </a:endParaRPr>
          </a:p>
          <a:p>
            <a:pPr eaLnBrk="1" hangingPunct="1">
              <a:defRPr/>
            </a:pPr>
            <a:endParaRPr lang="it-IT" altLang="it-IT" dirty="0" smtClean="0"/>
          </a:p>
        </p:txBody>
      </p:sp>
    </p:spTree>
    <p:extLst>
      <p:ext uri="{BB962C8B-B14F-4D97-AF65-F5344CB8AC3E}">
        <p14:creationId xmlns:p14="http://schemas.microsoft.com/office/powerpoint/2010/main" val="2958237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113"/>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154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888" y="332656"/>
            <a:ext cx="8229600" cy="1143000"/>
          </a:xfrm>
        </p:spPr>
        <p:txBody>
          <a:bodyPr>
            <a:noAutofit/>
          </a:bodyPr>
          <a:lstStyle/>
          <a:p>
            <a:r>
              <a:rPr lang="en-US" sz="3200" b="1" dirty="0">
                <a:solidFill>
                  <a:srgbClr val="00B050"/>
                </a:solidFill>
              </a:rPr>
              <a:t>Clinical benefits and impact of early use </a:t>
            </a:r>
            <a:r>
              <a:rPr lang="en-US" sz="3200" b="1" dirty="0" smtClean="0">
                <a:solidFill>
                  <a:srgbClr val="00B050"/>
                </a:solidFill>
              </a:rPr>
              <a:t>of </a:t>
            </a:r>
            <a:r>
              <a:rPr lang="it-IT" sz="3200" b="1" dirty="0" smtClean="0">
                <a:solidFill>
                  <a:srgbClr val="00B050"/>
                </a:solidFill>
              </a:rPr>
              <a:t>long-</a:t>
            </a:r>
            <a:r>
              <a:rPr lang="it-IT" sz="3200" b="1" dirty="0" err="1" smtClean="0">
                <a:solidFill>
                  <a:srgbClr val="00B050"/>
                </a:solidFill>
              </a:rPr>
              <a:t>acting</a:t>
            </a:r>
            <a:r>
              <a:rPr lang="it-IT" sz="3200" b="1" dirty="0" smtClean="0">
                <a:solidFill>
                  <a:srgbClr val="00B050"/>
                </a:solidFill>
              </a:rPr>
              <a:t> </a:t>
            </a:r>
            <a:r>
              <a:rPr lang="it-IT" sz="3200" b="1" dirty="0" err="1">
                <a:solidFill>
                  <a:srgbClr val="00B050"/>
                </a:solidFill>
              </a:rPr>
              <a:t>injectable</a:t>
            </a:r>
            <a:r>
              <a:rPr lang="it-IT" sz="3200" b="1" dirty="0">
                <a:solidFill>
                  <a:srgbClr val="00B050"/>
                </a:solidFill>
              </a:rPr>
              <a:t> </a:t>
            </a:r>
            <a:r>
              <a:rPr lang="it-IT" sz="3200" b="1" dirty="0" smtClean="0">
                <a:solidFill>
                  <a:srgbClr val="00B050"/>
                </a:solidFill>
              </a:rPr>
              <a:t> </a:t>
            </a:r>
            <a:r>
              <a:rPr lang="it-IT" sz="3200" b="1" dirty="0" err="1" smtClean="0">
                <a:solidFill>
                  <a:srgbClr val="00B050"/>
                </a:solidFill>
              </a:rPr>
              <a:t>Antipsychotics</a:t>
            </a:r>
            <a:r>
              <a:rPr lang="it-IT" sz="3200" b="1" dirty="0" smtClean="0">
                <a:solidFill>
                  <a:srgbClr val="00B050"/>
                </a:solidFill>
              </a:rPr>
              <a:t> </a:t>
            </a:r>
            <a:r>
              <a:rPr lang="it-IT" sz="3200" b="1" dirty="0">
                <a:solidFill>
                  <a:srgbClr val="00B050"/>
                </a:solidFill>
              </a:rPr>
              <a:t>for</a:t>
            </a:r>
            <a:br>
              <a:rPr lang="it-IT" sz="3200" b="1" dirty="0">
                <a:solidFill>
                  <a:srgbClr val="00B050"/>
                </a:solidFill>
              </a:rPr>
            </a:br>
            <a:r>
              <a:rPr lang="it-IT" sz="3200" b="1" dirty="0" err="1">
                <a:solidFill>
                  <a:srgbClr val="00B050"/>
                </a:solidFill>
              </a:rPr>
              <a:t>schizophrenia</a:t>
            </a:r>
            <a:endParaRPr lang="it-IT" sz="3200" dirty="0">
              <a:solidFill>
                <a:srgbClr val="00B05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30" y="1772816"/>
            <a:ext cx="7994264" cy="3757783"/>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839744" y="6447239"/>
            <a:ext cx="2304256" cy="338554"/>
          </a:xfrm>
          <a:prstGeom prst="rect">
            <a:avLst/>
          </a:prstGeom>
          <a:noFill/>
        </p:spPr>
        <p:txBody>
          <a:bodyPr wrap="square" rtlCol="0">
            <a:spAutoFit/>
          </a:bodyPr>
          <a:lstStyle/>
          <a:p>
            <a:pPr algn="r"/>
            <a:r>
              <a:rPr lang="it-IT" sz="1600" dirty="0" smtClean="0">
                <a:solidFill>
                  <a:prstClr val="black"/>
                </a:solidFill>
              </a:rPr>
              <a:t>Stevens et al, 2015</a:t>
            </a:r>
            <a:endParaRPr lang="it-IT" sz="1600" dirty="0">
              <a:solidFill>
                <a:prstClr val="black"/>
              </a:solidFill>
            </a:endParaRPr>
          </a:p>
        </p:txBody>
      </p:sp>
      <p:sp>
        <p:nvSpPr>
          <p:cNvPr id="5" name="Rettangolo 4"/>
          <p:cNvSpPr/>
          <p:nvPr/>
        </p:nvSpPr>
        <p:spPr>
          <a:xfrm>
            <a:off x="323528" y="5670709"/>
            <a:ext cx="8640960" cy="923330"/>
          </a:xfrm>
          <a:prstGeom prst="rect">
            <a:avLst/>
          </a:prstGeom>
        </p:spPr>
        <p:txBody>
          <a:bodyPr wrap="square">
            <a:spAutoFit/>
          </a:bodyPr>
          <a:lstStyle/>
          <a:p>
            <a:pPr algn="ctr"/>
            <a:r>
              <a:rPr lang="it-IT" dirty="0" err="1" smtClean="0">
                <a:solidFill>
                  <a:prstClr val="black"/>
                </a:solidFill>
              </a:rPr>
              <a:t>Although</a:t>
            </a:r>
            <a:r>
              <a:rPr lang="it-IT" dirty="0" smtClean="0">
                <a:solidFill>
                  <a:prstClr val="black"/>
                </a:solidFill>
              </a:rPr>
              <a:t> </a:t>
            </a:r>
            <a:r>
              <a:rPr lang="en-US" dirty="0" smtClean="0">
                <a:solidFill>
                  <a:prstClr val="black"/>
                </a:solidFill>
              </a:rPr>
              <a:t>symptom </a:t>
            </a:r>
            <a:r>
              <a:rPr lang="en-US" dirty="0">
                <a:solidFill>
                  <a:prstClr val="black"/>
                </a:solidFill>
              </a:rPr>
              <a:t>reductions were similar in LAI and </a:t>
            </a:r>
            <a:r>
              <a:rPr lang="en-US" dirty="0" smtClean="0">
                <a:solidFill>
                  <a:prstClr val="black"/>
                </a:solidFill>
              </a:rPr>
              <a:t>oral treatment </a:t>
            </a:r>
            <a:r>
              <a:rPr lang="en-US" dirty="0">
                <a:solidFill>
                  <a:prstClr val="black"/>
                </a:solidFill>
              </a:rPr>
              <a:t>groups, a significantly (</a:t>
            </a:r>
            <a:r>
              <a:rPr lang="en-US" i="1" dirty="0">
                <a:solidFill>
                  <a:prstClr val="black"/>
                </a:solidFill>
              </a:rPr>
              <a:t>P </a:t>
            </a:r>
            <a:r>
              <a:rPr lang="en-US" dirty="0">
                <a:solidFill>
                  <a:prstClr val="black"/>
                </a:solidFill>
              </a:rPr>
              <a:t>&lt; 0.05) </a:t>
            </a:r>
            <a:r>
              <a:rPr lang="en-US" dirty="0" smtClean="0">
                <a:solidFill>
                  <a:prstClr val="black"/>
                </a:solidFill>
              </a:rPr>
              <a:t>lower relapse </a:t>
            </a:r>
            <a:r>
              <a:rPr lang="en-US" dirty="0">
                <a:solidFill>
                  <a:prstClr val="black"/>
                </a:solidFill>
              </a:rPr>
              <a:t>rate and higher medication adherence </a:t>
            </a:r>
            <a:r>
              <a:rPr lang="en-US" dirty="0" smtClean="0">
                <a:solidFill>
                  <a:prstClr val="black"/>
                </a:solidFill>
              </a:rPr>
              <a:t>were observed </a:t>
            </a:r>
            <a:r>
              <a:rPr lang="en-US" dirty="0">
                <a:solidFill>
                  <a:prstClr val="black"/>
                </a:solidFill>
              </a:rPr>
              <a:t>with the LAI versus oral therapy.</a:t>
            </a:r>
            <a:endParaRPr lang="it-IT" dirty="0">
              <a:solidFill>
                <a:prstClr val="black"/>
              </a:solidFill>
            </a:endParaRPr>
          </a:p>
        </p:txBody>
      </p:sp>
    </p:spTree>
    <p:extLst>
      <p:ext uri="{BB962C8B-B14F-4D97-AF65-F5344CB8AC3E}">
        <p14:creationId xmlns:p14="http://schemas.microsoft.com/office/powerpoint/2010/main" val="969784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asellaDiTesto 1"/>
          <p:cNvSpPr txBox="1">
            <a:spLocks noChangeArrowheads="1"/>
          </p:cNvSpPr>
          <p:nvPr/>
        </p:nvSpPr>
        <p:spPr bwMode="auto">
          <a:xfrm>
            <a:off x="4572000" y="6505575"/>
            <a:ext cx="435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altLang="it-IT" sz="1400" b="1">
                <a:latin typeface="Bradley Hand ITC" pitchFamily="66" charset="0"/>
              </a:rPr>
              <a:t>Tiihonen et al., Am J Psych, 2011</a:t>
            </a:r>
          </a:p>
        </p:txBody>
      </p:sp>
      <p:sp>
        <p:nvSpPr>
          <p:cNvPr id="110595" name="Rettangolo 2"/>
          <p:cNvSpPr>
            <a:spLocks noChangeArrowheads="1"/>
          </p:cNvSpPr>
          <p:nvPr/>
        </p:nvSpPr>
        <p:spPr bwMode="auto">
          <a:xfrm>
            <a:off x="395288" y="3754438"/>
            <a:ext cx="8353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Tx/>
              <a:buChar char="-"/>
            </a:pPr>
            <a:endParaRPr lang="en-US" altLang="it-IT" sz="1600" dirty="0"/>
          </a:p>
          <a:p>
            <a:pPr algn="just" eaLnBrk="1" hangingPunct="1"/>
            <a:r>
              <a:rPr lang="en-US" altLang="it-IT" sz="1600" b="1" u="sng" dirty="0">
                <a:solidFill>
                  <a:srgbClr val="002266"/>
                </a:solidFill>
                <a:latin typeface="Simplified Arabic Fixed" pitchFamily="49" charset="-78"/>
                <a:cs typeface="Simplified Arabic Fixed" pitchFamily="49" charset="-78"/>
              </a:rPr>
              <a:t>Compared with oral medications,</a:t>
            </a:r>
          </a:p>
          <a:p>
            <a:pPr algn="just" eaLnBrk="1" hangingPunct="1"/>
            <a:r>
              <a:rPr lang="en-US" altLang="it-IT" sz="1600" b="1" u="sng" dirty="0">
                <a:solidFill>
                  <a:srgbClr val="002266"/>
                </a:solidFill>
                <a:latin typeface="Simplified Arabic Fixed" pitchFamily="49" charset="-78"/>
                <a:cs typeface="Simplified Arabic Fixed" pitchFamily="49" charset="-78"/>
              </a:rPr>
              <a:t>The risk of </a:t>
            </a:r>
            <a:r>
              <a:rPr lang="en-US" altLang="it-IT" sz="1600" b="1" u="sng" dirty="0" err="1">
                <a:solidFill>
                  <a:srgbClr val="002266"/>
                </a:solidFill>
                <a:latin typeface="Simplified Arabic Fixed" pitchFamily="49" charset="-78"/>
                <a:cs typeface="Simplified Arabic Fixed" pitchFamily="49" charset="-78"/>
              </a:rPr>
              <a:t>rehospitalization</a:t>
            </a:r>
            <a:r>
              <a:rPr lang="en-US" altLang="it-IT" sz="1600" b="1" u="sng" dirty="0">
                <a:solidFill>
                  <a:srgbClr val="002266"/>
                </a:solidFill>
                <a:latin typeface="Simplified Arabic Fixed" pitchFamily="49" charset="-78"/>
                <a:cs typeface="Simplified Arabic Fixed" pitchFamily="49" charset="-78"/>
              </a:rPr>
              <a:t> for patients receiving depot was 1/3 </a:t>
            </a:r>
            <a:r>
              <a:rPr lang="it-IT" altLang="it-IT" sz="1600" dirty="0">
                <a:solidFill>
                  <a:srgbClr val="002266"/>
                </a:solidFill>
                <a:latin typeface="Simplified Arabic Fixed" pitchFamily="49" charset="-78"/>
                <a:cs typeface="Simplified Arabic Fixed" pitchFamily="49" charset="-78"/>
              </a:rPr>
              <a:t>(</a:t>
            </a:r>
            <a:r>
              <a:rPr lang="it-IT" altLang="it-IT" sz="1600" dirty="0" err="1">
                <a:solidFill>
                  <a:srgbClr val="002266"/>
                </a:solidFill>
                <a:latin typeface="Simplified Arabic Fixed" pitchFamily="49" charset="-78"/>
                <a:cs typeface="Simplified Arabic Fixed" pitchFamily="49" charset="-78"/>
              </a:rPr>
              <a:t>aHR</a:t>
            </a:r>
            <a:r>
              <a:rPr lang="it-IT" altLang="it-IT" sz="1600" dirty="0">
                <a:solidFill>
                  <a:srgbClr val="002266"/>
                </a:solidFill>
                <a:latin typeface="Simplified Arabic Fixed" pitchFamily="49" charset="-78"/>
                <a:cs typeface="Simplified Arabic Fixed" pitchFamily="49" charset="-78"/>
              </a:rPr>
              <a:t>=0.36, 95%CI 0.17–0.75). </a:t>
            </a:r>
          </a:p>
          <a:p>
            <a:pPr algn="just" eaLnBrk="1" hangingPunct="1"/>
            <a:endParaRPr lang="it-IT" altLang="it-IT" sz="1600" dirty="0">
              <a:solidFill>
                <a:srgbClr val="002266"/>
              </a:solidFill>
              <a:latin typeface="Simplified Arabic Fixed" pitchFamily="49" charset="-78"/>
              <a:cs typeface="Simplified Arabic Fixed" pitchFamily="49" charset="-78"/>
            </a:endParaRPr>
          </a:p>
          <a:p>
            <a:pPr algn="just" eaLnBrk="1" hangingPunct="1"/>
            <a:r>
              <a:rPr lang="it-IT" altLang="it-IT" sz="1600" dirty="0" err="1">
                <a:solidFill>
                  <a:srgbClr val="002266"/>
                </a:solidFill>
                <a:latin typeface="Simplified Arabic Fixed" pitchFamily="49" charset="-78"/>
                <a:cs typeface="Simplified Arabic Fixed" pitchFamily="49" charset="-78"/>
              </a:rPr>
              <a:t>Compared</a:t>
            </a:r>
            <a:r>
              <a:rPr lang="it-IT" altLang="it-IT" sz="1600" dirty="0">
                <a:solidFill>
                  <a:srgbClr val="002266"/>
                </a:solidFill>
                <a:latin typeface="Simplified Arabic Fixed" pitchFamily="49" charset="-78"/>
                <a:cs typeface="Simplified Arabic Fixed" pitchFamily="49" charset="-78"/>
              </a:rPr>
              <a:t> </a:t>
            </a:r>
            <a:r>
              <a:rPr lang="en-US" altLang="it-IT" sz="1600" dirty="0">
                <a:solidFill>
                  <a:srgbClr val="002266"/>
                </a:solidFill>
                <a:latin typeface="Simplified Arabic Fixed" pitchFamily="49" charset="-78"/>
                <a:cs typeface="Simplified Arabic Fixed" pitchFamily="49" charset="-78"/>
              </a:rPr>
              <a:t>with oral risperidone, lower </a:t>
            </a:r>
            <a:r>
              <a:rPr lang="en-US" altLang="it-IT" sz="1600" dirty="0" err="1">
                <a:solidFill>
                  <a:srgbClr val="002266"/>
                </a:solidFill>
                <a:latin typeface="Simplified Arabic Fixed" pitchFamily="49" charset="-78"/>
                <a:cs typeface="Simplified Arabic Fixed" pitchFamily="49" charset="-78"/>
              </a:rPr>
              <a:t>rehospitalization</a:t>
            </a:r>
            <a:r>
              <a:rPr lang="en-US" altLang="it-IT" sz="1600" dirty="0">
                <a:solidFill>
                  <a:srgbClr val="002266"/>
                </a:solidFill>
                <a:latin typeface="Simplified Arabic Fixed" pitchFamily="49" charset="-78"/>
                <a:cs typeface="Simplified Arabic Fixed" pitchFamily="49" charset="-78"/>
              </a:rPr>
              <a:t> </a:t>
            </a:r>
            <a:r>
              <a:rPr lang="it-IT" altLang="it-IT" sz="1600" dirty="0" err="1">
                <a:solidFill>
                  <a:srgbClr val="002266"/>
                </a:solidFill>
                <a:latin typeface="Simplified Arabic Fixed" pitchFamily="49" charset="-78"/>
                <a:cs typeface="Simplified Arabic Fixed" pitchFamily="49" charset="-78"/>
              </a:rPr>
              <a:t>risk</a:t>
            </a:r>
            <a:r>
              <a:rPr lang="it-IT" altLang="it-IT" sz="1600" dirty="0">
                <a:solidFill>
                  <a:srgbClr val="002266"/>
                </a:solidFill>
                <a:latin typeface="Simplified Arabic Fixed" pitchFamily="49" charset="-78"/>
                <a:cs typeface="Simplified Arabic Fixed" pitchFamily="49" charset="-78"/>
              </a:rPr>
              <a:t> for </a:t>
            </a:r>
            <a:r>
              <a:rPr lang="en-US" altLang="it-IT" sz="1600" dirty="0">
                <a:solidFill>
                  <a:srgbClr val="002266"/>
                </a:solidFill>
                <a:latin typeface="Simplified Arabic Fixed" pitchFamily="49" charset="-78"/>
                <a:cs typeface="Simplified Arabic Fixed" pitchFamily="49" charset="-78"/>
              </a:rPr>
              <a:t>clozapine (</a:t>
            </a:r>
            <a:r>
              <a:rPr lang="it-IT" altLang="it-IT" sz="1600" dirty="0" err="1">
                <a:solidFill>
                  <a:srgbClr val="002266"/>
                </a:solidFill>
                <a:latin typeface="Simplified Arabic Fixed" pitchFamily="49" charset="-78"/>
                <a:cs typeface="Simplified Arabic Fixed" pitchFamily="49" charset="-78"/>
              </a:rPr>
              <a:t>aHR</a:t>
            </a:r>
            <a:r>
              <a:rPr lang="en-US" altLang="it-IT" sz="1600" dirty="0">
                <a:solidFill>
                  <a:srgbClr val="002266"/>
                </a:solidFill>
                <a:latin typeface="Simplified Arabic Fixed" pitchFamily="49" charset="-78"/>
                <a:cs typeface="Simplified Arabic Fixed" pitchFamily="49" charset="-78"/>
              </a:rPr>
              <a:t>=0.48, 95% CI=0.31–0.76) and </a:t>
            </a:r>
            <a:r>
              <a:rPr lang="it-IT" altLang="it-IT" sz="1600" dirty="0" err="1">
                <a:solidFill>
                  <a:srgbClr val="002266"/>
                </a:solidFill>
                <a:latin typeface="Simplified Arabic Fixed" pitchFamily="49" charset="-78"/>
                <a:cs typeface="Simplified Arabic Fixed" pitchFamily="49" charset="-78"/>
              </a:rPr>
              <a:t>olanzapine</a:t>
            </a:r>
            <a:r>
              <a:rPr lang="it-IT" altLang="it-IT" sz="1600" dirty="0">
                <a:solidFill>
                  <a:srgbClr val="002266"/>
                </a:solidFill>
                <a:latin typeface="Simplified Arabic Fixed" pitchFamily="49" charset="-78"/>
                <a:cs typeface="Simplified Arabic Fixed" pitchFamily="49" charset="-78"/>
              </a:rPr>
              <a:t> (</a:t>
            </a:r>
            <a:r>
              <a:rPr lang="it-IT" altLang="it-IT" sz="1600" dirty="0" err="1">
                <a:solidFill>
                  <a:srgbClr val="002266"/>
                </a:solidFill>
                <a:latin typeface="Simplified Arabic Fixed" pitchFamily="49" charset="-78"/>
                <a:cs typeface="Simplified Arabic Fixed" pitchFamily="49" charset="-78"/>
              </a:rPr>
              <a:t>aHR</a:t>
            </a:r>
            <a:r>
              <a:rPr lang="it-IT" altLang="it-IT" sz="1600" dirty="0">
                <a:solidFill>
                  <a:srgbClr val="002266"/>
                </a:solidFill>
                <a:latin typeface="Simplified Arabic Fixed" pitchFamily="49" charset="-78"/>
                <a:cs typeface="Simplified Arabic Fixed" pitchFamily="49" charset="-78"/>
              </a:rPr>
              <a:t>=0.54, </a:t>
            </a:r>
            <a:r>
              <a:rPr lang="en-US" altLang="it-IT" sz="1600" dirty="0">
                <a:solidFill>
                  <a:srgbClr val="002266"/>
                </a:solidFill>
                <a:latin typeface="Simplified Arabic Fixed" pitchFamily="49" charset="-78"/>
                <a:cs typeface="Simplified Arabic Fixed" pitchFamily="49" charset="-78"/>
              </a:rPr>
              <a:t>95% CI=0.40–0.73)</a:t>
            </a:r>
          </a:p>
          <a:p>
            <a:pPr algn="just" eaLnBrk="1" hangingPunct="1"/>
            <a:endParaRPr lang="en-US" altLang="it-IT" sz="1600" dirty="0">
              <a:solidFill>
                <a:srgbClr val="002266"/>
              </a:solidFill>
              <a:latin typeface="Simplified Arabic Fixed" pitchFamily="49" charset="-78"/>
              <a:cs typeface="Simplified Arabic Fixed" pitchFamily="49" charset="-78"/>
            </a:endParaRPr>
          </a:p>
          <a:p>
            <a:pPr algn="just" eaLnBrk="1" hangingPunct="1"/>
            <a:r>
              <a:rPr lang="en-US" altLang="it-IT" sz="1600" dirty="0">
                <a:solidFill>
                  <a:srgbClr val="002266"/>
                </a:solidFill>
                <a:latin typeface="Simplified Arabic Fixed" pitchFamily="49" charset="-78"/>
                <a:cs typeface="Simplified Arabic Fixed" pitchFamily="49" charset="-78"/>
              </a:rPr>
              <a:t>Overall, compared with no antipsychotic use any antipsychotic was associated with lower mortality (a</a:t>
            </a:r>
            <a:r>
              <a:rPr lang="it-IT" altLang="it-IT" sz="1600" dirty="0">
                <a:solidFill>
                  <a:srgbClr val="002266"/>
                </a:solidFill>
                <a:latin typeface="Simplified Arabic Fixed" pitchFamily="49" charset="-78"/>
                <a:cs typeface="Simplified Arabic Fixed" pitchFamily="49" charset="-78"/>
              </a:rPr>
              <a:t>HR=0.45, 95% CI=0.31–0.67).</a:t>
            </a:r>
            <a:endParaRPr lang="en-US" altLang="it-IT" sz="1600" dirty="0">
              <a:solidFill>
                <a:srgbClr val="002266"/>
              </a:solidFill>
              <a:latin typeface="Simplified Arabic Fixed" pitchFamily="49" charset="-78"/>
              <a:cs typeface="Simplified Arabic Fixed" pitchFamily="49" charset="-78"/>
            </a:endParaRPr>
          </a:p>
        </p:txBody>
      </p:sp>
      <p:pic>
        <p:nvPicPr>
          <p:cNvPr id="1105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0500"/>
            <a:ext cx="34893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ttangolo 5"/>
          <p:cNvSpPr>
            <a:spLocks noChangeArrowheads="1"/>
          </p:cNvSpPr>
          <p:nvPr/>
        </p:nvSpPr>
        <p:spPr bwMode="auto">
          <a:xfrm>
            <a:off x="395288" y="1470025"/>
            <a:ext cx="51847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it-IT" sz="1600" b="1">
                <a:solidFill>
                  <a:srgbClr val="002266"/>
                </a:solidFill>
                <a:latin typeface="Simplified Arabic Fixed" pitchFamily="49" charset="-78"/>
                <a:cs typeface="Simplified Arabic Fixed" pitchFamily="49" charset="-78"/>
              </a:rPr>
              <a:t>2,588 consecutive patients hospitalized for the first time with a diagnosis of schizophrenia between 2000 and 2007 in Finland</a:t>
            </a:r>
          </a:p>
          <a:p>
            <a:pPr algn="just" eaLnBrk="1" hangingPunct="1"/>
            <a:endParaRPr lang="en-US" altLang="it-IT" sz="1600" b="1">
              <a:solidFill>
                <a:srgbClr val="002266"/>
              </a:solidFill>
              <a:latin typeface="Simplified Arabic Fixed" pitchFamily="49" charset="-78"/>
              <a:cs typeface="Simplified Arabic Fixed" pitchFamily="49" charset="-78"/>
            </a:endParaRPr>
          </a:p>
          <a:p>
            <a:pPr algn="just" eaLnBrk="1" hangingPunct="1"/>
            <a:r>
              <a:rPr lang="en-US" altLang="it-IT" sz="1600" b="1">
                <a:solidFill>
                  <a:srgbClr val="002266"/>
                </a:solidFill>
                <a:latin typeface="Simplified Arabic Fixed" pitchFamily="49" charset="-78"/>
                <a:cs typeface="Simplified Arabic Fixed" pitchFamily="49" charset="-78"/>
              </a:rPr>
              <a:t>After discharge</a:t>
            </a:r>
          </a:p>
          <a:p>
            <a:pPr algn="just" eaLnBrk="1" hangingPunct="1"/>
            <a:r>
              <a:rPr lang="en-US" altLang="it-IT" sz="1600" b="1">
                <a:solidFill>
                  <a:srgbClr val="002266"/>
                </a:solidFill>
                <a:latin typeface="Simplified Arabic Fixed" pitchFamily="49" charset="-78"/>
                <a:cs typeface="Simplified Arabic Fixed" pitchFamily="49" charset="-78"/>
              </a:rPr>
              <a:t>- 58.2% collected antipsychotic prescription within the first 30 days</a:t>
            </a:r>
          </a:p>
          <a:p>
            <a:pPr algn="just" eaLnBrk="1" hangingPunct="1">
              <a:buFontTx/>
              <a:buChar char="-"/>
            </a:pPr>
            <a:r>
              <a:rPr lang="en-US" altLang="it-IT" sz="1600" b="1">
                <a:solidFill>
                  <a:srgbClr val="002266"/>
                </a:solidFill>
                <a:latin typeface="Simplified Arabic Fixed" pitchFamily="49" charset="-78"/>
                <a:cs typeface="Simplified Arabic Fixed" pitchFamily="49" charset="-78"/>
              </a:rPr>
              <a:t>45.7% continued initial treatment for ≥30 days</a:t>
            </a:r>
          </a:p>
        </p:txBody>
      </p:sp>
      <p:sp>
        <p:nvSpPr>
          <p:cNvPr id="110598" name="CasellaDiTesto 6"/>
          <p:cNvSpPr txBox="1">
            <a:spLocks noChangeArrowheads="1"/>
          </p:cNvSpPr>
          <p:nvPr/>
        </p:nvSpPr>
        <p:spPr bwMode="auto">
          <a:xfrm>
            <a:off x="-144463" y="130175"/>
            <a:ext cx="62642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b="1">
                <a:solidFill>
                  <a:srgbClr val="FF0000"/>
                </a:solidFill>
                <a:latin typeface="Simplified Arabic Fixed" pitchFamily="49" charset="-78"/>
                <a:cs typeface="Simplified Arabic Fixed" pitchFamily="49" charset="-78"/>
              </a:rPr>
              <a:t>LAI vs ORAL: a dilemma</a:t>
            </a:r>
          </a:p>
          <a:p>
            <a:pPr algn="ctr" eaLnBrk="1" hangingPunct="1"/>
            <a:r>
              <a:rPr lang="it-IT" altLang="it-IT" sz="2400" b="1">
                <a:solidFill>
                  <a:srgbClr val="FF0000"/>
                </a:solidFill>
                <a:latin typeface="Simplified Arabic Fixed" pitchFamily="49" charset="-78"/>
                <a:cs typeface="Simplified Arabic Fixed" pitchFamily="49" charset="-78"/>
              </a:rPr>
              <a:t>first episode of schizophrenia</a:t>
            </a:r>
          </a:p>
        </p:txBody>
      </p:sp>
    </p:spTree>
    <p:extLst>
      <p:ext uri="{BB962C8B-B14F-4D97-AF65-F5344CB8AC3E}">
        <p14:creationId xmlns:p14="http://schemas.microsoft.com/office/powerpoint/2010/main" val="3579906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84963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6523038"/>
            <a:ext cx="29098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700213"/>
            <a:ext cx="83153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4"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15888"/>
            <a:ext cx="1905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5"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657475"/>
            <a:ext cx="3817937"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2708275"/>
            <a:ext cx="39592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7"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0" y="6021388"/>
            <a:ext cx="3392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68618" name="Connettore 1 24"/>
          <p:cNvCxnSpPr>
            <a:cxnSpLocks noChangeShapeType="1"/>
          </p:cNvCxnSpPr>
          <p:nvPr/>
        </p:nvCxnSpPr>
        <p:spPr bwMode="auto">
          <a:xfrm>
            <a:off x="468313" y="6237288"/>
            <a:ext cx="3382962"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19" name="Connettore 1 25"/>
          <p:cNvCxnSpPr>
            <a:cxnSpLocks noChangeShapeType="1"/>
          </p:cNvCxnSpPr>
          <p:nvPr/>
        </p:nvCxnSpPr>
        <p:spPr bwMode="auto">
          <a:xfrm>
            <a:off x="468313" y="6453188"/>
            <a:ext cx="3382962"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0" name="Connettore 1 26"/>
          <p:cNvCxnSpPr>
            <a:cxnSpLocks noChangeShapeType="1"/>
          </p:cNvCxnSpPr>
          <p:nvPr/>
        </p:nvCxnSpPr>
        <p:spPr bwMode="auto">
          <a:xfrm>
            <a:off x="6875463" y="3284538"/>
            <a:ext cx="1296987"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1" name="Connettore 1 28"/>
          <p:cNvCxnSpPr>
            <a:cxnSpLocks noChangeShapeType="1"/>
          </p:cNvCxnSpPr>
          <p:nvPr/>
        </p:nvCxnSpPr>
        <p:spPr bwMode="auto">
          <a:xfrm>
            <a:off x="4716463" y="3500438"/>
            <a:ext cx="338455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2" name="Connettore 1 32"/>
          <p:cNvCxnSpPr>
            <a:cxnSpLocks noChangeShapeType="1"/>
          </p:cNvCxnSpPr>
          <p:nvPr/>
        </p:nvCxnSpPr>
        <p:spPr bwMode="auto">
          <a:xfrm>
            <a:off x="4716463" y="3716338"/>
            <a:ext cx="338455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3" name="Connettore 1 33"/>
          <p:cNvCxnSpPr>
            <a:cxnSpLocks noChangeShapeType="1"/>
          </p:cNvCxnSpPr>
          <p:nvPr/>
        </p:nvCxnSpPr>
        <p:spPr bwMode="auto">
          <a:xfrm>
            <a:off x="4716463" y="3933825"/>
            <a:ext cx="3455987"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4" name="Connettore 1 35"/>
          <p:cNvCxnSpPr>
            <a:cxnSpLocks noChangeShapeType="1"/>
          </p:cNvCxnSpPr>
          <p:nvPr/>
        </p:nvCxnSpPr>
        <p:spPr bwMode="auto">
          <a:xfrm>
            <a:off x="4716463" y="4076700"/>
            <a:ext cx="6477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68625" name="CasellaDiTesto 51"/>
          <p:cNvSpPr txBox="1">
            <a:spLocks noChangeArrowheads="1"/>
          </p:cNvSpPr>
          <p:nvPr/>
        </p:nvSpPr>
        <p:spPr bwMode="auto">
          <a:xfrm>
            <a:off x="71438" y="3789363"/>
            <a:ext cx="46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000"/>
              <a:t>1</a:t>
            </a:r>
          </a:p>
        </p:txBody>
      </p:sp>
      <p:sp>
        <p:nvSpPr>
          <p:cNvPr id="68626" name="CasellaDiTesto 52"/>
          <p:cNvSpPr txBox="1">
            <a:spLocks noChangeArrowheads="1"/>
          </p:cNvSpPr>
          <p:nvPr/>
        </p:nvSpPr>
        <p:spPr bwMode="auto">
          <a:xfrm>
            <a:off x="71438" y="4292600"/>
            <a:ext cx="468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000"/>
              <a:t>2</a:t>
            </a:r>
          </a:p>
        </p:txBody>
      </p:sp>
      <p:cxnSp>
        <p:nvCxnSpPr>
          <p:cNvPr id="68627" name="Connettore 1 54"/>
          <p:cNvCxnSpPr>
            <a:cxnSpLocks noChangeShapeType="1"/>
          </p:cNvCxnSpPr>
          <p:nvPr/>
        </p:nvCxnSpPr>
        <p:spPr bwMode="auto">
          <a:xfrm>
            <a:off x="827088" y="4076700"/>
            <a:ext cx="1944687"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8" name="Connettore 1 56"/>
          <p:cNvCxnSpPr>
            <a:cxnSpLocks noChangeShapeType="1"/>
          </p:cNvCxnSpPr>
          <p:nvPr/>
        </p:nvCxnSpPr>
        <p:spPr bwMode="auto">
          <a:xfrm>
            <a:off x="2771775" y="4437063"/>
            <a:ext cx="1152525"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68629" name="Connettore 1 58"/>
          <p:cNvCxnSpPr>
            <a:cxnSpLocks noChangeShapeType="1"/>
          </p:cNvCxnSpPr>
          <p:nvPr/>
        </p:nvCxnSpPr>
        <p:spPr bwMode="auto">
          <a:xfrm>
            <a:off x="468313" y="4652963"/>
            <a:ext cx="1150937"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07792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760788"/>
            <a:ext cx="495617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4387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066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115888"/>
            <a:ext cx="73739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0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809625"/>
            <a:ext cx="4778375"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2" name="Rettangolo 11"/>
          <p:cNvSpPr>
            <a:spLocks noChangeArrowheads="1"/>
          </p:cNvSpPr>
          <p:nvPr/>
        </p:nvSpPr>
        <p:spPr bwMode="auto">
          <a:xfrm>
            <a:off x="971550" y="0"/>
            <a:ext cx="1008063" cy="404813"/>
          </a:xfrm>
          <a:prstGeom prst="rect">
            <a:avLst/>
          </a:prstGeom>
          <a:solidFill>
            <a:schemeClr val="bg1"/>
          </a:solidFill>
          <a:ln w="9525" algn="ctr">
            <a:solidFill>
              <a:schemeClr val="bg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7066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6597650"/>
            <a:ext cx="4346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171265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3"/>
          <p:cNvSpPr>
            <a:spLocks noChangeArrowheads="1"/>
          </p:cNvSpPr>
          <p:nvPr/>
        </p:nvSpPr>
        <p:spPr bwMode="auto">
          <a:xfrm>
            <a:off x="615950" y="1406525"/>
            <a:ext cx="7777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fontAlgn="base">
              <a:spcBef>
                <a:spcPct val="0"/>
              </a:spcBef>
              <a:spcAft>
                <a:spcPct val="0"/>
              </a:spcAft>
              <a:buFont typeface="Wingdings" pitchFamily="2" charset="2"/>
              <a:buChar char="Ø"/>
            </a:pPr>
            <a:r>
              <a:rPr lang="en-US" sz="2000">
                <a:solidFill>
                  <a:srgbClr val="002060"/>
                </a:solidFill>
                <a:latin typeface="Times New Roman" pitchFamily="18" charset="0"/>
                <a:cs typeface="Times New Roman" pitchFamily="18" charset="0"/>
              </a:rPr>
              <a:t>Multiple studies showed that </a:t>
            </a:r>
            <a:r>
              <a:rPr lang="en-US" sz="2000" b="1">
                <a:solidFill>
                  <a:srgbClr val="002060"/>
                </a:solidFill>
                <a:latin typeface="Times New Roman" pitchFamily="18" charset="0"/>
                <a:cs typeface="Times New Roman" pitchFamily="18" charset="0"/>
              </a:rPr>
              <a:t>switching from oral to LAIs significantly reduced hospitalization rates</a:t>
            </a:r>
            <a:r>
              <a:rPr lang="en-US" sz="2000">
                <a:solidFill>
                  <a:srgbClr val="002060"/>
                </a:solidFill>
                <a:latin typeface="Times New Roman" pitchFamily="18" charset="0"/>
                <a:cs typeface="Times New Roman" pitchFamily="18" charset="0"/>
              </a:rPr>
              <a:t>, may </a:t>
            </a:r>
            <a:r>
              <a:rPr lang="en-US" sz="2000" b="1">
                <a:solidFill>
                  <a:srgbClr val="002060"/>
                </a:solidFill>
                <a:latin typeface="Times New Roman" pitchFamily="18" charset="0"/>
                <a:cs typeface="Times New Roman" pitchFamily="18" charset="0"/>
              </a:rPr>
              <a:t>minimize disruptions to employment/</a:t>
            </a:r>
            <a:r>
              <a:rPr lang="en-US" sz="2000">
                <a:solidFill>
                  <a:srgbClr val="002060"/>
                </a:solidFill>
                <a:latin typeface="Times New Roman" pitchFamily="18" charset="0"/>
                <a:cs typeface="Times New Roman" pitchFamily="18" charset="0"/>
              </a:rPr>
              <a:t>school and </a:t>
            </a:r>
            <a:r>
              <a:rPr lang="en-US" sz="2000" b="1">
                <a:solidFill>
                  <a:srgbClr val="002060"/>
                </a:solidFill>
                <a:latin typeface="Times New Roman" pitchFamily="18" charset="0"/>
                <a:cs typeface="Times New Roman" pitchFamily="18" charset="0"/>
              </a:rPr>
              <a:t>reduce health-care related </a:t>
            </a:r>
            <a:r>
              <a:rPr lang="it-IT" sz="2000" b="1">
                <a:solidFill>
                  <a:srgbClr val="002060"/>
                </a:solidFill>
                <a:latin typeface="Times New Roman" pitchFamily="18" charset="0"/>
                <a:cs typeface="Times New Roman" pitchFamily="18" charset="0"/>
              </a:rPr>
              <a:t>costs</a:t>
            </a:r>
            <a:r>
              <a:rPr lang="it-IT" sz="2000">
                <a:solidFill>
                  <a:srgbClr val="002060"/>
                </a:solidFill>
                <a:latin typeface="Times New Roman" pitchFamily="18" charset="0"/>
                <a:cs typeface="Times New Roman" pitchFamily="18" charset="0"/>
              </a:rPr>
              <a:t>.</a:t>
            </a:r>
          </a:p>
        </p:txBody>
      </p:sp>
      <p:sp>
        <p:nvSpPr>
          <p:cNvPr id="3075" name="Rettangolo 4"/>
          <p:cNvSpPr>
            <a:spLocks noChangeArrowheads="1"/>
          </p:cNvSpPr>
          <p:nvPr/>
        </p:nvSpPr>
        <p:spPr bwMode="auto">
          <a:xfrm>
            <a:off x="903288" y="2801938"/>
            <a:ext cx="7489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600" i="1">
                <a:solidFill>
                  <a:srgbClr val="FF0000"/>
                </a:solidFill>
                <a:latin typeface="Times New Roman" pitchFamily="18" charset="0"/>
                <a:cs typeface="Times New Roman" pitchFamily="18" charset="0"/>
              </a:rPr>
              <a:t>Asseburg et al. </a:t>
            </a:r>
            <a:r>
              <a:rPr lang="en-US" sz="1600" i="1">
                <a:solidFill>
                  <a:srgbClr val="FF0000"/>
                </a:solidFill>
                <a:latin typeface="Times New Roman" pitchFamily="18" charset="0"/>
                <a:cs typeface="Times New Roman" pitchFamily="18" charset="0"/>
              </a:rPr>
              <a:t>Schizophr Res </a:t>
            </a:r>
            <a:r>
              <a:rPr lang="it-IT" sz="1600" i="1">
                <a:solidFill>
                  <a:srgbClr val="FF0000"/>
                </a:solidFill>
                <a:latin typeface="Times New Roman" pitchFamily="18" charset="0"/>
                <a:cs typeface="Times New Roman" pitchFamily="18" charset="0"/>
              </a:rPr>
              <a:t>Treat. 2012; </a:t>
            </a:r>
            <a:r>
              <a:rPr lang="en-US" sz="1600" i="1">
                <a:solidFill>
                  <a:srgbClr val="FF0000"/>
                </a:solidFill>
                <a:latin typeface="Times New Roman" pitchFamily="18" charset="0"/>
                <a:cs typeface="Times New Roman" pitchFamily="18" charset="0"/>
              </a:rPr>
              <a:t>Kane et al. J Med Econ. 2015; </a:t>
            </a:r>
            <a:r>
              <a:rPr lang="it-IT" sz="1600" i="1">
                <a:solidFill>
                  <a:srgbClr val="FF0000"/>
                </a:solidFill>
                <a:latin typeface="Times New Roman" pitchFamily="18" charset="0"/>
                <a:cs typeface="Times New Roman" pitchFamily="18" charset="0"/>
              </a:rPr>
              <a:t>Kishimoto et al., </a:t>
            </a:r>
            <a:r>
              <a:rPr lang="pl-PL" sz="1600" i="1">
                <a:solidFill>
                  <a:srgbClr val="FF0000"/>
                </a:solidFill>
                <a:latin typeface="Times New Roman" pitchFamily="18" charset="0"/>
                <a:cs typeface="Times New Roman" pitchFamily="18" charset="0"/>
              </a:rPr>
              <a:t>J Clin Psychiatry. 2013; </a:t>
            </a:r>
            <a:r>
              <a:rPr lang="en-US" sz="1600" i="1">
                <a:solidFill>
                  <a:srgbClr val="FF0000"/>
                </a:solidFill>
                <a:latin typeface="Times New Roman" pitchFamily="18" charset="0"/>
                <a:cs typeface="Times New Roman" pitchFamily="18" charset="0"/>
              </a:rPr>
              <a:t>Taylor and Olofinjana, </a:t>
            </a:r>
            <a:r>
              <a:rPr lang="it-IT" sz="1600" i="1">
                <a:solidFill>
                  <a:srgbClr val="FF0000"/>
                </a:solidFill>
                <a:latin typeface="Times New Roman" pitchFamily="18" charset="0"/>
                <a:cs typeface="Times New Roman" pitchFamily="18" charset="0"/>
              </a:rPr>
              <a:t>Int Clin Psychopharmacol. 2014</a:t>
            </a:r>
          </a:p>
        </p:txBody>
      </p:sp>
      <p:sp>
        <p:nvSpPr>
          <p:cNvPr id="3076" name="Rettangolo 5"/>
          <p:cNvSpPr>
            <a:spLocks noChangeArrowheads="1"/>
          </p:cNvSpPr>
          <p:nvPr/>
        </p:nvSpPr>
        <p:spPr bwMode="auto">
          <a:xfrm>
            <a:off x="1812925" y="188913"/>
            <a:ext cx="5495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The importance of switching from </a:t>
            </a:r>
          </a:p>
          <a:p>
            <a:pPr algn="ctr" fontAlgn="base">
              <a:spcBef>
                <a:spcPct val="0"/>
              </a:spcBef>
              <a:spcAft>
                <a:spcPct val="0"/>
              </a:spcAft>
            </a:pPr>
            <a:r>
              <a:rPr lang="en-US" sz="2800" b="1">
                <a:solidFill>
                  <a:srgbClr val="FF0000"/>
                </a:solidFill>
                <a:latin typeface="Times New Roman" pitchFamily="18" charset="0"/>
                <a:cs typeface="Times New Roman" pitchFamily="18" charset="0"/>
              </a:rPr>
              <a:t>oral to LAI antipsychotics </a:t>
            </a:r>
            <a:endParaRPr lang="it-IT" sz="2800" b="1">
              <a:solidFill>
                <a:srgbClr val="FF0000"/>
              </a:solidFill>
              <a:latin typeface="Arial" charset="0"/>
              <a:cs typeface="Arial" charset="0"/>
            </a:endParaRPr>
          </a:p>
        </p:txBody>
      </p:sp>
      <p:sp>
        <p:nvSpPr>
          <p:cNvPr id="3077" name="Rettangolo 6"/>
          <p:cNvSpPr>
            <a:spLocks noChangeArrowheads="1"/>
          </p:cNvSpPr>
          <p:nvPr/>
        </p:nvSpPr>
        <p:spPr bwMode="auto">
          <a:xfrm>
            <a:off x="611188" y="3692525"/>
            <a:ext cx="7781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fontAlgn="base">
              <a:spcBef>
                <a:spcPct val="0"/>
              </a:spcBef>
              <a:spcAft>
                <a:spcPct val="0"/>
              </a:spcAft>
              <a:buFont typeface="Wingdings" pitchFamily="2" charset="2"/>
              <a:buChar char="Ø"/>
            </a:pPr>
            <a:r>
              <a:rPr lang="en-US" sz="2000" b="1">
                <a:solidFill>
                  <a:srgbClr val="002060"/>
                </a:solidFill>
                <a:latin typeface="Times New Roman" pitchFamily="18" charset="0"/>
                <a:cs typeface="Times New Roman" pitchFamily="18" charset="0"/>
              </a:rPr>
              <a:t>Rates of hospitalizations were </a:t>
            </a:r>
            <a:r>
              <a:rPr lang="en-US" sz="2000">
                <a:solidFill>
                  <a:srgbClr val="002060"/>
                </a:solidFill>
                <a:latin typeface="Times New Roman" pitchFamily="18" charset="0"/>
                <a:cs typeface="Times New Roman" pitchFamily="18" charset="0"/>
              </a:rPr>
              <a:t>significantly </a:t>
            </a:r>
            <a:r>
              <a:rPr lang="en-US" sz="2000" b="1">
                <a:solidFill>
                  <a:srgbClr val="002060"/>
                </a:solidFill>
                <a:latin typeface="Times New Roman" pitchFamily="18" charset="0"/>
                <a:cs typeface="Times New Roman" pitchFamily="18" charset="0"/>
              </a:rPr>
              <a:t>reduced after switching from oral antipsychotics to AOM 400 </a:t>
            </a:r>
            <a:r>
              <a:rPr lang="en-US" sz="2000">
                <a:solidFill>
                  <a:srgbClr val="002060"/>
                </a:solidFill>
                <a:latin typeface="Times New Roman" pitchFamily="18" charset="0"/>
                <a:cs typeface="Times New Roman" pitchFamily="18" charset="0"/>
              </a:rPr>
              <a:t>in an open-label, naturalistic, mirror-image study in a community setting.</a:t>
            </a:r>
            <a:endParaRPr lang="it-IT" sz="2000">
              <a:solidFill>
                <a:srgbClr val="002060"/>
              </a:solidFill>
              <a:latin typeface="Times New Roman" pitchFamily="18" charset="0"/>
              <a:cs typeface="Times New Roman" pitchFamily="18" charset="0"/>
            </a:endParaRPr>
          </a:p>
        </p:txBody>
      </p:sp>
      <p:sp>
        <p:nvSpPr>
          <p:cNvPr id="3078" name="Rettangolo 7"/>
          <p:cNvSpPr>
            <a:spLocks noChangeArrowheads="1"/>
          </p:cNvSpPr>
          <p:nvPr/>
        </p:nvSpPr>
        <p:spPr bwMode="auto">
          <a:xfrm>
            <a:off x="2044700" y="4818063"/>
            <a:ext cx="6348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600" i="1">
                <a:solidFill>
                  <a:srgbClr val="FF0000"/>
                </a:solidFill>
                <a:latin typeface="Times New Roman" pitchFamily="18" charset="0"/>
                <a:cs typeface="Times New Roman" pitchFamily="18" charset="0"/>
              </a:rPr>
              <a:t>Kishimoto et al. </a:t>
            </a:r>
            <a:r>
              <a:rPr lang="en-US" sz="1600" i="1">
                <a:solidFill>
                  <a:srgbClr val="FF0000"/>
                </a:solidFill>
                <a:latin typeface="Times New Roman" pitchFamily="18" charset="0"/>
                <a:cs typeface="Times New Roman" pitchFamily="18" charset="0"/>
              </a:rPr>
              <a:t>Schizophr Bull. 2014; 40(1):</a:t>
            </a:r>
            <a:r>
              <a:rPr lang="it-IT" sz="1600" i="1">
                <a:solidFill>
                  <a:srgbClr val="FF0000"/>
                </a:solidFill>
                <a:latin typeface="Times New Roman" pitchFamily="18" charset="0"/>
                <a:cs typeface="Times New Roman" pitchFamily="18" charset="0"/>
              </a:rPr>
              <a:t>192–213</a:t>
            </a:r>
          </a:p>
        </p:txBody>
      </p:sp>
      <p:sp>
        <p:nvSpPr>
          <p:cNvPr id="3079" name="Rettangolo 8"/>
          <p:cNvSpPr>
            <a:spLocks noChangeArrowheads="1"/>
          </p:cNvSpPr>
          <p:nvPr/>
        </p:nvSpPr>
        <p:spPr bwMode="auto">
          <a:xfrm>
            <a:off x="539750" y="5294313"/>
            <a:ext cx="78486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fontAlgn="base">
              <a:spcBef>
                <a:spcPct val="0"/>
              </a:spcBef>
              <a:spcAft>
                <a:spcPct val="0"/>
              </a:spcAft>
              <a:buFont typeface="Wingdings" pitchFamily="2" charset="2"/>
              <a:buChar char="Ø"/>
            </a:pPr>
            <a:r>
              <a:rPr lang="en-US" sz="2000" b="1">
                <a:solidFill>
                  <a:srgbClr val="002060"/>
                </a:solidFill>
                <a:latin typeface="Times New Roman" pitchFamily="18" charset="0"/>
                <a:cs typeface="Times New Roman" pitchFamily="18" charset="0"/>
              </a:rPr>
              <a:t>Nonadherent schizophrenia patients </a:t>
            </a:r>
            <a:r>
              <a:rPr lang="en-US" sz="2000">
                <a:solidFill>
                  <a:srgbClr val="002060"/>
                </a:solidFill>
                <a:latin typeface="Times New Roman" pitchFamily="18" charset="0"/>
                <a:cs typeface="Times New Roman" pitchFamily="18" charset="0"/>
              </a:rPr>
              <a:t>who were prescribed oral Aps </a:t>
            </a:r>
            <a:r>
              <a:rPr lang="en-US" sz="2000" b="1">
                <a:solidFill>
                  <a:srgbClr val="002060"/>
                </a:solidFill>
                <a:latin typeface="Times New Roman" pitchFamily="18" charset="0"/>
                <a:cs typeface="Times New Roman" pitchFamily="18" charset="0"/>
              </a:rPr>
              <a:t>may benefit from a treatment that minimizes</a:t>
            </a:r>
            <a:r>
              <a:rPr lang="en-US" sz="2000">
                <a:solidFill>
                  <a:srgbClr val="002060"/>
                </a:solidFill>
                <a:latin typeface="Times New Roman" pitchFamily="18" charset="0"/>
                <a:cs typeface="Times New Roman" pitchFamily="18" charset="0"/>
              </a:rPr>
              <a:t> </a:t>
            </a:r>
            <a:r>
              <a:rPr lang="en-US" sz="2000" b="1">
                <a:solidFill>
                  <a:srgbClr val="002060"/>
                </a:solidFill>
                <a:latin typeface="Times New Roman" pitchFamily="18" charset="0"/>
                <a:cs typeface="Times New Roman" pitchFamily="18" charset="0"/>
              </a:rPr>
              <a:t>the daily burden of their regimen</a:t>
            </a:r>
            <a:r>
              <a:rPr lang="en-US" sz="2000">
                <a:solidFill>
                  <a:srgbClr val="002060"/>
                </a:solidFill>
                <a:latin typeface="Times New Roman" pitchFamily="18" charset="0"/>
                <a:cs typeface="Times New Roman" pitchFamily="18" charset="0"/>
              </a:rPr>
              <a:t> </a:t>
            </a:r>
            <a:r>
              <a:rPr lang="en-US" sz="2000" b="1">
                <a:solidFill>
                  <a:srgbClr val="002060"/>
                </a:solidFill>
                <a:latin typeface="Times New Roman" pitchFamily="18" charset="0"/>
                <a:cs typeface="Times New Roman" pitchFamily="18" charset="0"/>
              </a:rPr>
              <a:t>such as </a:t>
            </a:r>
            <a:r>
              <a:rPr lang="en-US" sz="2000">
                <a:solidFill>
                  <a:srgbClr val="002060"/>
                </a:solidFill>
                <a:latin typeface="Times New Roman" pitchFamily="18" charset="0"/>
                <a:cs typeface="Times New Roman" pitchFamily="18" charset="0"/>
              </a:rPr>
              <a:t>a </a:t>
            </a:r>
            <a:r>
              <a:rPr lang="en-US" sz="2000" b="1">
                <a:solidFill>
                  <a:srgbClr val="002060"/>
                </a:solidFill>
                <a:latin typeface="Times New Roman" pitchFamily="18" charset="0"/>
                <a:cs typeface="Times New Roman" pitchFamily="18" charset="0"/>
              </a:rPr>
              <a:t>LAI.</a:t>
            </a:r>
            <a:endParaRPr lang="it-IT" sz="2000" b="1">
              <a:solidFill>
                <a:srgbClr val="002060"/>
              </a:solidFill>
              <a:latin typeface="Times New Roman" pitchFamily="18" charset="0"/>
              <a:cs typeface="Times New Roman" pitchFamily="18" charset="0"/>
            </a:endParaRPr>
          </a:p>
        </p:txBody>
      </p:sp>
      <p:sp>
        <p:nvSpPr>
          <p:cNvPr id="3080" name="Rettangolo 9"/>
          <p:cNvSpPr>
            <a:spLocks noChangeArrowheads="1"/>
          </p:cNvSpPr>
          <p:nvPr/>
        </p:nvSpPr>
        <p:spPr bwMode="auto">
          <a:xfrm>
            <a:off x="3779838" y="6294438"/>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en-US" sz="1600" i="1">
                <a:solidFill>
                  <a:srgbClr val="FF0000"/>
                </a:solidFill>
                <a:latin typeface="Times New Roman" pitchFamily="18" charset="0"/>
                <a:cs typeface="Times New Roman" pitchFamily="18" charset="0"/>
              </a:rPr>
              <a:t>Haddad et al., </a:t>
            </a:r>
            <a:r>
              <a:rPr lang="it-IT" sz="1600" i="1">
                <a:solidFill>
                  <a:srgbClr val="FF0000"/>
                </a:solidFill>
                <a:latin typeface="Times New Roman" pitchFamily="18" charset="0"/>
                <a:cs typeface="Times New Roman" pitchFamily="18" charset="0"/>
              </a:rPr>
              <a:t>Patient Relat Outcome Meas. 2014</a:t>
            </a:r>
          </a:p>
        </p:txBody>
      </p:sp>
    </p:spTree>
    <p:extLst>
      <p:ext uri="{BB962C8B-B14F-4D97-AF65-F5344CB8AC3E}">
        <p14:creationId xmlns:p14="http://schemas.microsoft.com/office/powerpoint/2010/main" val="677910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3"/>
          <p:cNvSpPr txBox="1">
            <a:spLocks noChangeArrowheads="1"/>
          </p:cNvSpPr>
          <p:nvPr/>
        </p:nvSpPr>
        <p:spPr bwMode="auto">
          <a:xfrm>
            <a:off x="3995738" y="6516688"/>
            <a:ext cx="5040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it-IT" i="1">
                <a:solidFill>
                  <a:srgbClr val="FF0000"/>
                </a:solidFill>
                <a:latin typeface="Times New Roman" pitchFamily="18" charset="0"/>
                <a:cs typeface="Times New Roman" pitchFamily="18" charset="0"/>
              </a:rPr>
              <a:t>Peters-Strickland et al., </a:t>
            </a:r>
            <a:r>
              <a:rPr lang="en-US" i="1">
                <a:solidFill>
                  <a:srgbClr val="FF0000"/>
                </a:solidFill>
                <a:latin typeface="Times New Roman" pitchFamily="18" charset="0"/>
                <a:cs typeface="Times New Roman" pitchFamily="18" charset="0"/>
              </a:rPr>
              <a:t>CNS Spectrums, </a:t>
            </a:r>
            <a:r>
              <a:rPr lang="it-IT" i="1">
                <a:solidFill>
                  <a:srgbClr val="FF0000"/>
                </a:solidFill>
                <a:latin typeface="Times New Roman" pitchFamily="18" charset="0"/>
                <a:cs typeface="Times New Roman" pitchFamily="18" charset="0"/>
              </a:rPr>
              <a:t>2016</a:t>
            </a:r>
          </a:p>
        </p:txBody>
      </p:sp>
      <p:sp>
        <p:nvSpPr>
          <p:cNvPr id="4099" name="Rettangolo 4"/>
          <p:cNvSpPr>
            <a:spLocks noChangeArrowheads="1"/>
          </p:cNvSpPr>
          <p:nvPr/>
        </p:nvSpPr>
        <p:spPr bwMode="auto">
          <a:xfrm>
            <a:off x="179388" y="44450"/>
            <a:ext cx="8748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a:solidFill>
                  <a:srgbClr val="FF0000"/>
                </a:solidFill>
                <a:latin typeface="Times New Roman" pitchFamily="18" charset="0"/>
                <a:cs typeface="Times New Roman" pitchFamily="18" charset="0"/>
              </a:rPr>
              <a:t>Effects of aripiprazole once-monthly on symptoms</a:t>
            </a:r>
          </a:p>
          <a:p>
            <a:pPr algn="ctr" fontAlgn="base">
              <a:spcBef>
                <a:spcPct val="0"/>
              </a:spcBef>
              <a:spcAft>
                <a:spcPct val="0"/>
              </a:spcAft>
            </a:pPr>
            <a:r>
              <a:rPr lang="en-US" sz="2400" b="1">
                <a:solidFill>
                  <a:srgbClr val="FF0000"/>
                </a:solidFill>
                <a:latin typeface="Times New Roman" pitchFamily="18" charset="0"/>
                <a:cs typeface="Times New Roman" pitchFamily="18" charset="0"/>
              </a:rPr>
              <a:t>of schizophrenia in patients switched from </a:t>
            </a:r>
            <a:r>
              <a:rPr lang="it-IT" sz="2400" b="1">
                <a:solidFill>
                  <a:srgbClr val="FF0000"/>
                </a:solidFill>
                <a:latin typeface="Times New Roman" pitchFamily="18" charset="0"/>
                <a:cs typeface="Times New Roman" pitchFamily="18" charset="0"/>
              </a:rPr>
              <a:t>oral antipsychotics</a:t>
            </a:r>
          </a:p>
        </p:txBody>
      </p:sp>
      <p:sp>
        <p:nvSpPr>
          <p:cNvPr id="4100" name="Rettangolo 5"/>
          <p:cNvSpPr>
            <a:spLocks noChangeArrowheads="1"/>
          </p:cNvSpPr>
          <p:nvPr/>
        </p:nvSpPr>
        <p:spPr bwMode="auto">
          <a:xfrm>
            <a:off x="827088" y="1052513"/>
            <a:ext cx="7313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u="sng">
                <a:solidFill>
                  <a:srgbClr val="002060"/>
                </a:solidFill>
                <a:latin typeface="Times New Roman" pitchFamily="18" charset="0"/>
                <a:cs typeface="Times New Roman" pitchFamily="18" charset="0"/>
              </a:rPr>
              <a:t>Aim</a:t>
            </a:r>
            <a:r>
              <a:rPr lang="en-US" b="1">
                <a:solidFill>
                  <a:srgbClr val="002060"/>
                </a:solidFill>
                <a:latin typeface="Times New Roman" pitchFamily="18" charset="0"/>
                <a:cs typeface="Times New Roman" pitchFamily="18" charset="0"/>
              </a:rPr>
              <a:t>: </a:t>
            </a:r>
            <a:r>
              <a:rPr lang="en-US">
                <a:solidFill>
                  <a:srgbClr val="002060"/>
                </a:solidFill>
                <a:latin typeface="Times New Roman" pitchFamily="18" charset="0"/>
                <a:cs typeface="Times New Roman" pitchFamily="18" charset="0"/>
              </a:rPr>
              <a:t>to </a:t>
            </a:r>
            <a:r>
              <a:rPr lang="en-US" b="1">
                <a:solidFill>
                  <a:srgbClr val="002060"/>
                </a:solidFill>
                <a:latin typeface="Times New Roman" pitchFamily="18" charset="0"/>
                <a:cs typeface="Times New Roman" pitchFamily="18" charset="0"/>
              </a:rPr>
              <a:t>assess the effects of AOM 400 mg on clinical symptoms and global improvement in schizophrenia after switching from an oral AP </a:t>
            </a:r>
            <a:r>
              <a:rPr lang="en-US">
                <a:solidFill>
                  <a:srgbClr val="002060"/>
                </a:solidFill>
                <a:latin typeface="Times New Roman" pitchFamily="18" charset="0"/>
                <a:cs typeface="Times New Roman" pitchFamily="18" charset="0"/>
              </a:rPr>
              <a:t>in a multicenter, open-label, mirror-image, naturalistic study</a:t>
            </a:r>
            <a:endParaRPr lang="it-IT">
              <a:solidFill>
                <a:srgbClr val="002060"/>
              </a:solidFill>
              <a:latin typeface="Times New Roman" pitchFamily="18" charset="0"/>
              <a:cs typeface="Times New Roman" pitchFamily="18" charset="0"/>
            </a:endParaRPr>
          </a:p>
        </p:txBody>
      </p:sp>
      <p:sp>
        <p:nvSpPr>
          <p:cNvPr id="4101" name="Rettangolo 6"/>
          <p:cNvSpPr>
            <a:spLocks noChangeArrowheads="1"/>
          </p:cNvSpPr>
          <p:nvPr/>
        </p:nvSpPr>
        <p:spPr bwMode="auto">
          <a:xfrm>
            <a:off x="2843213" y="2206625"/>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solidFill>
                  <a:srgbClr val="002060"/>
                </a:solidFill>
                <a:latin typeface="Times New Roman" pitchFamily="18" charset="0"/>
                <a:cs typeface="Times New Roman" pitchFamily="18" charset="0"/>
              </a:rPr>
              <a:t>800 </a:t>
            </a:r>
            <a:r>
              <a:rPr lang="en-US" b="1">
                <a:solidFill>
                  <a:srgbClr val="002060"/>
                </a:solidFill>
                <a:latin typeface="Times New Roman" pitchFamily="18" charset="0"/>
                <a:cs typeface="Times New Roman" pitchFamily="18" charset="0"/>
              </a:rPr>
              <a:t>patients</a:t>
            </a:r>
            <a:r>
              <a:rPr lang="en-US">
                <a:solidFill>
                  <a:srgbClr val="002060"/>
                </a:solidFill>
                <a:latin typeface="Times New Roman" pitchFamily="18" charset="0"/>
                <a:cs typeface="Times New Roman" pitchFamily="18" charset="0"/>
              </a:rPr>
              <a:t> were screened, and </a:t>
            </a:r>
            <a:r>
              <a:rPr lang="en-US" b="1">
                <a:solidFill>
                  <a:srgbClr val="002060"/>
                </a:solidFill>
                <a:latin typeface="Times New Roman" pitchFamily="18" charset="0"/>
                <a:cs typeface="Times New Roman" pitchFamily="18" charset="0"/>
              </a:rPr>
              <a:t>493</a:t>
            </a:r>
            <a:r>
              <a:rPr lang="en-US">
                <a:solidFill>
                  <a:srgbClr val="002060"/>
                </a:solidFill>
                <a:latin typeface="Times New Roman" pitchFamily="18" charset="0"/>
                <a:cs typeface="Times New Roman" pitchFamily="18" charset="0"/>
              </a:rPr>
              <a:t> </a:t>
            </a:r>
            <a:r>
              <a:rPr lang="en-US" b="1">
                <a:solidFill>
                  <a:srgbClr val="002060"/>
                </a:solidFill>
                <a:latin typeface="Times New Roman" pitchFamily="18" charset="0"/>
                <a:cs typeface="Times New Roman" pitchFamily="18" charset="0"/>
              </a:rPr>
              <a:t>met</a:t>
            </a:r>
            <a:r>
              <a:rPr lang="en-US">
                <a:solidFill>
                  <a:srgbClr val="002060"/>
                </a:solidFill>
                <a:latin typeface="Times New Roman" pitchFamily="18" charset="0"/>
                <a:cs typeface="Times New Roman" pitchFamily="18" charset="0"/>
              </a:rPr>
              <a:t> study </a:t>
            </a:r>
            <a:r>
              <a:rPr lang="it-IT" b="1">
                <a:solidFill>
                  <a:srgbClr val="002060"/>
                </a:solidFill>
                <a:latin typeface="Times New Roman" pitchFamily="18" charset="0"/>
                <a:cs typeface="Times New Roman" pitchFamily="18" charset="0"/>
              </a:rPr>
              <a:t>eligibility</a:t>
            </a:r>
          </a:p>
        </p:txBody>
      </p:sp>
      <p:sp>
        <p:nvSpPr>
          <p:cNvPr id="8" name="Rettangolo 7"/>
          <p:cNvSpPr/>
          <p:nvPr/>
        </p:nvSpPr>
        <p:spPr>
          <a:xfrm>
            <a:off x="2843213" y="2205038"/>
            <a:ext cx="3024187" cy="63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103" name="Rettangolo 8"/>
          <p:cNvSpPr>
            <a:spLocks noChangeArrowheads="1"/>
          </p:cNvSpPr>
          <p:nvPr/>
        </p:nvSpPr>
        <p:spPr bwMode="auto">
          <a:xfrm>
            <a:off x="1116013" y="5529263"/>
            <a:ext cx="7024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srgbClr val="002060"/>
                </a:solidFill>
                <a:latin typeface="Times New Roman" pitchFamily="18" charset="0"/>
                <a:cs typeface="Times New Roman" pitchFamily="18" charset="0"/>
              </a:rPr>
              <a:t>Switching from oral APs</a:t>
            </a:r>
            <a:r>
              <a:rPr lang="en-US">
                <a:solidFill>
                  <a:srgbClr val="002060"/>
                </a:solidFill>
                <a:latin typeface="Times New Roman" pitchFamily="18" charset="0"/>
                <a:cs typeface="Times New Roman" pitchFamily="18" charset="0"/>
              </a:rPr>
              <a:t>, including oral aripiprazole, </a:t>
            </a:r>
            <a:r>
              <a:rPr lang="en-US" b="1">
                <a:solidFill>
                  <a:srgbClr val="002060"/>
                </a:solidFill>
                <a:latin typeface="Times New Roman" pitchFamily="18" charset="0"/>
                <a:cs typeface="Times New Roman" pitchFamily="18" charset="0"/>
              </a:rPr>
              <a:t>to AOM 400 reduced clinician-rated symptom severity in stable schizophrenia patients </a:t>
            </a:r>
            <a:r>
              <a:rPr lang="en-US">
                <a:solidFill>
                  <a:srgbClr val="002060"/>
                </a:solidFill>
                <a:latin typeface="Times New Roman" pitchFamily="18" charset="0"/>
                <a:cs typeface="Times New Roman" pitchFamily="18" charset="0"/>
              </a:rPr>
              <a:t>and did not require inpatient hospitalization</a:t>
            </a:r>
            <a:endParaRPr lang="it-IT">
              <a:solidFill>
                <a:srgbClr val="002060"/>
              </a:solidFill>
              <a:latin typeface="Times New Roman" pitchFamily="18" charset="0"/>
              <a:cs typeface="Times New Roman" pitchFamily="18" charset="0"/>
            </a:endParaRPr>
          </a:p>
        </p:txBody>
      </p:sp>
      <p:sp>
        <p:nvSpPr>
          <p:cNvPr id="10" name="Rettangolo 9"/>
          <p:cNvSpPr/>
          <p:nvPr/>
        </p:nvSpPr>
        <p:spPr>
          <a:xfrm>
            <a:off x="1331913" y="5529263"/>
            <a:ext cx="6596062" cy="923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13666" name="Picture 2"/>
          <p:cNvPicPr>
            <a:picLocks noChangeAspect="1" noChangeArrowheads="1"/>
          </p:cNvPicPr>
          <p:nvPr/>
        </p:nvPicPr>
        <p:blipFill>
          <a:blip r:embed="rId2"/>
          <a:srcRect/>
          <a:stretch>
            <a:fillRect/>
          </a:stretch>
        </p:blipFill>
        <p:spPr bwMode="auto">
          <a:xfrm>
            <a:off x="225425" y="3063875"/>
            <a:ext cx="3841750" cy="234473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667" name="Picture 3"/>
          <p:cNvPicPr>
            <a:picLocks noChangeAspect="1" noChangeArrowheads="1"/>
          </p:cNvPicPr>
          <p:nvPr/>
        </p:nvPicPr>
        <p:blipFill>
          <a:blip r:embed="rId3"/>
          <a:srcRect/>
          <a:stretch>
            <a:fillRect/>
          </a:stretch>
        </p:blipFill>
        <p:spPr bwMode="auto">
          <a:xfrm>
            <a:off x="4859338" y="3063875"/>
            <a:ext cx="4033837" cy="234473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7" name="Rettangolo 10"/>
          <p:cNvSpPr>
            <a:spLocks noChangeArrowheads="1"/>
          </p:cNvSpPr>
          <p:nvPr/>
        </p:nvSpPr>
        <p:spPr bwMode="auto">
          <a:xfrm>
            <a:off x="163513" y="2632075"/>
            <a:ext cx="239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a:solidFill>
                  <a:srgbClr val="002060"/>
                </a:solidFill>
                <a:latin typeface="Arial" charset="0"/>
                <a:cs typeface="Arial" charset="0"/>
              </a:rPr>
              <a:t>Change in </a:t>
            </a:r>
            <a:r>
              <a:rPr lang="en-US" sz="1200" b="1">
                <a:solidFill>
                  <a:srgbClr val="002060"/>
                </a:solidFill>
                <a:latin typeface="Arial" charset="0"/>
                <a:cs typeface="Arial" charset="0"/>
              </a:rPr>
              <a:t>PANSS total scores </a:t>
            </a:r>
            <a:r>
              <a:rPr lang="en-US" sz="1200">
                <a:solidFill>
                  <a:srgbClr val="002060"/>
                </a:solidFill>
                <a:latin typeface="Arial" charset="0"/>
                <a:cs typeface="Arial" charset="0"/>
              </a:rPr>
              <a:t>after the switch to </a:t>
            </a:r>
            <a:r>
              <a:rPr lang="it-IT" sz="1200">
                <a:solidFill>
                  <a:srgbClr val="002060"/>
                </a:solidFill>
                <a:latin typeface="Arial" charset="0"/>
                <a:cs typeface="Arial" charset="0"/>
              </a:rPr>
              <a:t>AOM 400</a:t>
            </a:r>
          </a:p>
        </p:txBody>
      </p:sp>
      <p:sp>
        <p:nvSpPr>
          <p:cNvPr id="4108" name="Rettangolo 13"/>
          <p:cNvSpPr>
            <a:spLocks noChangeArrowheads="1"/>
          </p:cNvSpPr>
          <p:nvPr/>
        </p:nvSpPr>
        <p:spPr bwMode="auto">
          <a:xfrm>
            <a:off x="6138863" y="2632075"/>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a:solidFill>
                  <a:srgbClr val="002060"/>
                </a:solidFill>
                <a:latin typeface="Arial" charset="0"/>
                <a:cs typeface="Arial" charset="0"/>
              </a:rPr>
              <a:t>Change in </a:t>
            </a:r>
            <a:r>
              <a:rPr lang="en-US" sz="1200" b="1">
                <a:solidFill>
                  <a:srgbClr val="002060"/>
                </a:solidFill>
                <a:latin typeface="Arial" charset="0"/>
                <a:cs typeface="Arial" charset="0"/>
              </a:rPr>
              <a:t>CGI-S scores </a:t>
            </a:r>
            <a:r>
              <a:rPr lang="en-US" sz="1200">
                <a:solidFill>
                  <a:srgbClr val="002060"/>
                </a:solidFill>
                <a:latin typeface="Arial" charset="0"/>
                <a:cs typeface="Arial" charset="0"/>
              </a:rPr>
              <a:t>after the switch to AOM 400</a:t>
            </a:r>
            <a:endParaRPr lang="it-IT" sz="1200">
              <a:solidFill>
                <a:srgbClr val="002060"/>
              </a:solidFill>
              <a:latin typeface="Arial" charset="0"/>
              <a:cs typeface="Arial" charset="0"/>
            </a:endParaRPr>
          </a:p>
        </p:txBody>
      </p:sp>
    </p:spTree>
    <p:extLst>
      <p:ext uri="{BB962C8B-B14F-4D97-AF65-F5344CB8AC3E}">
        <p14:creationId xmlns:p14="http://schemas.microsoft.com/office/powerpoint/2010/main" val="356910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1"/>
          <p:cNvSpPr>
            <a:spLocks noChangeArrowheads="1"/>
          </p:cNvSpPr>
          <p:nvPr/>
        </p:nvSpPr>
        <p:spPr bwMode="auto">
          <a:xfrm>
            <a:off x="504825" y="404813"/>
            <a:ext cx="825817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en-US" b="1" dirty="0">
              <a:latin typeface="Arial" pitchFamily="34" charset="0"/>
            </a:endParaRPr>
          </a:p>
          <a:p>
            <a:pPr eaLnBrk="1" hangingPunct="1">
              <a:spcBef>
                <a:spcPct val="0"/>
              </a:spcBef>
              <a:buFontTx/>
              <a:buNone/>
            </a:pPr>
            <a:endParaRPr lang="it-IT" altLang="en-US" b="1" dirty="0">
              <a:latin typeface="Arial" pitchFamily="34" charset="0"/>
            </a:endParaRPr>
          </a:p>
          <a:p>
            <a:pPr eaLnBrk="1" hangingPunct="1">
              <a:spcBef>
                <a:spcPct val="0"/>
              </a:spcBef>
              <a:buFontTx/>
              <a:buNone/>
            </a:pPr>
            <a:endParaRPr lang="it-IT" altLang="en-US" sz="2400" b="1" dirty="0">
              <a:latin typeface="Arial" pitchFamily="34" charset="0"/>
            </a:endParaRPr>
          </a:p>
          <a:p>
            <a:pPr eaLnBrk="1" hangingPunct="1">
              <a:spcBef>
                <a:spcPct val="0"/>
              </a:spcBef>
              <a:buFontTx/>
              <a:buNone/>
            </a:pPr>
            <a:endParaRPr lang="it-IT" altLang="en-US" sz="2400" b="1" dirty="0">
              <a:latin typeface="Arial" pitchFamily="34" charset="0"/>
            </a:endParaRPr>
          </a:p>
          <a:p>
            <a:pPr eaLnBrk="1" hangingPunct="1">
              <a:spcBef>
                <a:spcPct val="0"/>
              </a:spcBef>
              <a:buFontTx/>
              <a:buNone/>
            </a:pPr>
            <a:endParaRPr lang="it-IT" altLang="en-US" sz="2400" b="1" dirty="0">
              <a:latin typeface="Arial" pitchFamily="34" charset="0"/>
            </a:endParaRPr>
          </a:p>
          <a:p>
            <a:pPr algn="ctr" eaLnBrk="1" hangingPunct="1">
              <a:spcBef>
                <a:spcPct val="0"/>
              </a:spcBef>
              <a:buFontTx/>
              <a:buNone/>
            </a:pPr>
            <a:endParaRPr lang="it-IT" altLang="en-US" sz="2400" dirty="0">
              <a:solidFill>
                <a:srgbClr val="002060"/>
              </a:solidFill>
              <a:latin typeface="Arial" pitchFamily="34" charset="0"/>
            </a:endParaRPr>
          </a:p>
          <a:p>
            <a:pPr algn="ctr" eaLnBrk="1" hangingPunct="1">
              <a:spcBef>
                <a:spcPct val="0"/>
              </a:spcBef>
              <a:buFontTx/>
              <a:buNone/>
            </a:pPr>
            <a:r>
              <a:rPr lang="it-IT" altLang="en-US" sz="2400" i="1" dirty="0">
                <a:solidFill>
                  <a:srgbClr val="002060"/>
                </a:solidFill>
                <a:latin typeface="Arial" pitchFamily="34" charset="0"/>
              </a:rPr>
              <a:t>“</a:t>
            </a:r>
            <a:r>
              <a:rPr lang="it-IT" altLang="en-US" sz="2400" b="1" i="1" dirty="0">
                <a:solidFill>
                  <a:srgbClr val="002060"/>
                </a:solidFill>
                <a:latin typeface="Arial" pitchFamily="34" charset="0"/>
              </a:rPr>
              <a:t>Per una patologia come la schizofrenia, la guarigione completa implica la capacità di “function” nella società, sia relazionale sia professionale, oltre all'assenza di psicopatologie correlate al disturbo. La guarigione è un fenomeno più complesso e più a lungo termine rispetto alla semplice remissione. La remissione è necessaria ma</a:t>
            </a:r>
            <a:r>
              <a:rPr lang="it-IT" altLang="en-US" sz="2400" i="1" dirty="0">
                <a:solidFill>
                  <a:srgbClr val="002060"/>
                </a:solidFill>
                <a:latin typeface="Arial" pitchFamily="34" charset="0"/>
              </a:rPr>
              <a:t> </a:t>
            </a:r>
            <a:r>
              <a:rPr lang="it-IT" altLang="en-US" sz="2400" b="1" i="1" dirty="0">
                <a:solidFill>
                  <a:srgbClr val="002060"/>
                </a:solidFill>
                <a:latin typeface="Arial" pitchFamily="34" charset="0"/>
              </a:rPr>
              <a:t>non sufficiente per la guarigione”</a:t>
            </a:r>
          </a:p>
        </p:txBody>
      </p:sp>
      <p:sp>
        <p:nvSpPr>
          <p:cNvPr id="21507" name="Rettangolo 2"/>
          <p:cNvSpPr>
            <a:spLocks noChangeArrowheads="1"/>
          </p:cNvSpPr>
          <p:nvPr/>
        </p:nvSpPr>
        <p:spPr bwMode="auto">
          <a:xfrm>
            <a:off x="71438" y="6256338"/>
            <a:ext cx="8478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de-DE" altLang="en-US" sz="1400" i="1">
                <a:solidFill>
                  <a:srgbClr val="FF0000"/>
                </a:solidFill>
                <a:latin typeface="Arial" pitchFamily="34" charset="0"/>
              </a:rPr>
              <a:t>Andreasen et al. Am J Psychiatry 2005;162:441–449</a:t>
            </a:r>
            <a:endParaRPr lang="it-IT" altLang="en-US" sz="1400" i="1">
              <a:solidFill>
                <a:srgbClr val="FF0000"/>
              </a:solidFill>
              <a:latin typeface="Arial" pitchFamily="34" charset="0"/>
            </a:endParaRPr>
          </a:p>
        </p:txBody>
      </p:sp>
      <p:pic>
        <p:nvPicPr>
          <p:cNvPr id="21508" name="Picture 2" descr="https://encrypted-tbn1.gstatic.com/images?q=tbn:ANd9GcShT4MYm-xTWsBjo5tDUShtXEPpXSqELafFnTsLZBZl2jDhLJtD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0"/>
            <a:ext cx="187166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olo 5"/>
          <p:cNvSpPr>
            <a:spLocks noGrp="1"/>
          </p:cNvSpPr>
          <p:nvPr>
            <p:ph type="title"/>
          </p:nvPr>
        </p:nvSpPr>
        <p:spPr>
          <a:xfrm>
            <a:off x="504825" y="990600"/>
            <a:ext cx="6634163" cy="1012825"/>
          </a:xfrm>
        </p:spPr>
        <p:txBody>
          <a:bodyPr/>
          <a:lstStyle/>
          <a:p>
            <a:r>
              <a:rPr lang="it-IT" altLang="en-US" sz="2800" b="1" dirty="0" smtClean="0">
                <a:solidFill>
                  <a:srgbClr val="C00000"/>
                </a:solidFill>
                <a:cs typeface="Arial" panose="020B0604020202020204" pitchFamily="34" charset="0"/>
              </a:rPr>
              <a:t>La guarigione dalla schizofrenia</a:t>
            </a:r>
          </a:p>
        </p:txBody>
      </p:sp>
    </p:spTree>
    <p:extLst>
      <p:ext uri="{BB962C8B-B14F-4D97-AF65-F5344CB8AC3E}">
        <p14:creationId xmlns:p14="http://schemas.microsoft.com/office/powerpoint/2010/main" val="26913274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tangolo 4"/>
          <p:cNvSpPr>
            <a:spLocks noChangeArrowheads="1"/>
          </p:cNvSpPr>
          <p:nvPr/>
        </p:nvSpPr>
        <p:spPr bwMode="auto">
          <a:xfrm>
            <a:off x="2843213" y="3644900"/>
            <a:ext cx="6148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it-IT" i="1">
                <a:solidFill>
                  <a:srgbClr val="FF0000"/>
                </a:solidFill>
                <a:latin typeface="Times New Roman" pitchFamily="18" charset="0"/>
                <a:cs typeface="Times New Roman" pitchFamily="18" charset="0"/>
              </a:rPr>
              <a:t>Peters-Strickland et al. npj Schizophrenia (2015)</a:t>
            </a:r>
          </a:p>
        </p:txBody>
      </p:sp>
      <p:sp>
        <p:nvSpPr>
          <p:cNvPr id="4099" name="Rettangolo 5"/>
          <p:cNvSpPr>
            <a:spLocks noChangeArrowheads="1"/>
          </p:cNvSpPr>
          <p:nvPr/>
        </p:nvSpPr>
        <p:spPr bwMode="auto">
          <a:xfrm>
            <a:off x="5441950" y="6443663"/>
            <a:ext cx="359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i="1">
                <a:solidFill>
                  <a:srgbClr val="FF0000"/>
                </a:solidFill>
                <a:latin typeface="Times New Roman" pitchFamily="18" charset="0"/>
                <a:cs typeface="Times New Roman" pitchFamily="18" charset="0"/>
              </a:rPr>
              <a:t>Kane et al. J Med Econ. 2015 </a:t>
            </a:r>
            <a:endParaRPr lang="it-IT" i="1">
              <a:solidFill>
                <a:srgbClr val="FF0000"/>
              </a:solidFill>
              <a:latin typeface="Times New Roman" pitchFamily="18" charset="0"/>
              <a:cs typeface="Times New Roman" pitchFamily="18" charset="0"/>
            </a:endParaRPr>
          </a:p>
        </p:txBody>
      </p:sp>
      <p:sp>
        <p:nvSpPr>
          <p:cNvPr id="4100" name="Rettangolo 5"/>
          <p:cNvSpPr>
            <a:spLocks noChangeArrowheads="1"/>
          </p:cNvSpPr>
          <p:nvPr/>
        </p:nvSpPr>
        <p:spPr bwMode="auto">
          <a:xfrm>
            <a:off x="2097088" y="115888"/>
            <a:ext cx="492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FF0000"/>
                </a:solidFill>
                <a:latin typeface="Times New Roman" pitchFamily="18" charset="0"/>
                <a:cs typeface="Times New Roman" pitchFamily="18" charset="0"/>
              </a:rPr>
              <a:t>How is possible to switch from </a:t>
            </a:r>
          </a:p>
          <a:p>
            <a:pPr algn="ctr"/>
            <a:r>
              <a:rPr lang="en-US" sz="2800" b="1">
                <a:solidFill>
                  <a:srgbClr val="FF0000"/>
                </a:solidFill>
                <a:latin typeface="Times New Roman" pitchFamily="18" charset="0"/>
                <a:cs typeface="Times New Roman" pitchFamily="18" charset="0"/>
              </a:rPr>
              <a:t>oral to LAI antipsychotics </a:t>
            </a:r>
            <a:endParaRPr lang="it-IT" sz="2800" b="1">
              <a:solidFill>
                <a:srgbClr val="FF0000"/>
              </a:solidFill>
              <a:latin typeface="Times New Roman" pitchFamily="18" charset="0"/>
              <a:cs typeface="Times New Roman" pitchFamily="18" charset="0"/>
            </a:endParaRPr>
          </a:p>
        </p:txBody>
      </p:sp>
      <p:sp>
        <p:nvSpPr>
          <p:cNvPr id="8" name="Rettangolo 7"/>
          <p:cNvSpPr/>
          <p:nvPr/>
        </p:nvSpPr>
        <p:spPr>
          <a:xfrm>
            <a:off x="468313" y="1493838"/>
            <a:ext cx="1798637" cy="5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4102" name="CasellaDiTesto 8"/>
          <p:cNvSpPr txBox="1">
            <a:spLocks noChangeArrowheads="1"/>
          </p:cNvSpPr>
          <p:nvPr/>
        </p:nvSpPr>
        <p:spPr bwMode="auto">
          <a:xfrm>
            <a:off x="376238" y="1493838"/>
            <a:ext cx="1963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002060"/>
                </a:solidFill>
                <a:latin typeface="Times New Roman" pitchFamily="18" charset="0"/>
                <a:cs typeface="Times New Roman" pitchFamily="18" charset="0"/>
              </a:rPr>
              <a:t>An oral conversion phase</a:t>
            </a:r>
          </a:p>
        </p:txBody>
      </p:sp>
      <p:sp>
        <p:nvSpPr>
          <p:cNvPr id="10" name="Rettangolo 9"/>
          <p:cNvSpPr/>
          <p:nvPr/>
        </p:nvSpPr>
        <p:spPr>
          <a:xfrm>
            <a:off x="3419475" y="1495425"/>
            <a:ext cx="2160588"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4104" name="CasellaDiTesto 10"/>
          <p:cNvSpPr txBox="1">
            <a:spLocks noChangeArrowheads="1"/>
          </p:cNvSpPr>
          <p:nvPr/>
        </p:nvSpPr>
        <p:spPr bwMode="auto">
          <a:xfrm>
            <a:off x="3419475" y="1495425"/>
            <a:ext cx="202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002060"/>
                </a:solidFill>
                <a:latin typeface="Times New Roman" pitchFamily="18" charset="0"/>
                <a:cs typeface="Times New Roman" pitchFamily="18" charset="0"/>
              </a:rPr>
              <a:t>Oral </a:t>
            </a:r>
          </a:p>
          <a:p>
            <a:pPr algn="ctr" eaLnBrk="1" hangingPunct="1"/>
            <a:r>
              <a:rPr lang="en-US" b="1">
                <a:solidFill>
                  <a:srgbClr val="002060"/>
                </a:solidFill>
                <a:latin typeface="Times New Roman" pitchFamily="18" charset="0"/>
                <a:cs typeface="Times New Roman" pitchFamily="18" charset="0"/>
              </a:rPr>
              <a:t>stabilization phase</a:t>
            </a:r>
            <a:endParaRPr lang="it-IT" b="1">
              <a:solidFill>
                <a:srgbClr val="002060"/>
              </a:solidFill>
              <a:latin typeface="Times New Roman" pitchFamily="18" charset="0"/>
              <a:cs typeface="Times New Roman" pitchFamily="18" charset="0"/>
            </a:endParaRPr>
          </a:p>
        </p:txBody>
      </p:sp>
      <p:sp>
        <p:nvSpPr>
          <p:cNvPr id="4105" name="Rettangolo 11"/>
          <p:cNvSpPr>
            <a:spLocks noChangeArrowheads="1"/>
          </p:cNvSpPr>
          <p:nvPr/>
        </p:nvSpPr>
        <p:spPr bwMode="auto">
          <a:xfrm>
            <a:off x="903288" y="1125538"/>
            <a:ext cx="1166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latin typeface="Times New Roman" pitchFamily="18" charset="0"/>
                <a:cs typeface="Times New Roman" pitchFamily="18" charset="0"/>
              </a:rPr>
              <a:t>4–6 weeks</a:t>
            </a:r>
            <a:endParaRPr lang="it-IT">
              <a:latin typeface="Times New Roman" pitchFamily="18" charset="0"/>
              <a:cs typeface="Times New Roman" pitchFamily="18" charset="0"/>
            </a:endParaRPr>
          </a:p>
        </p:txBody>
      </p:sp>
      <p:sp>
        <p:nvSpPr>
          <p:cNvPr id="4106" name="Rettangolo 12"/>
          <p:cNvSpPr>
            <a:spLocks noChangeArrowheads="1"/>
          </p:cNvSpPr>
          <p:nvPr/>
        </p:nvSpPr>
        <p:spPr bwMode="auto">
          <a:xfrm>
            <a:off x="3792538" y="1125538"/>
            <a:ext cx="1281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latin typeface="Times New Roman" pitchFamily="18" charset="0"/>
                <a:cs typeface="Times New Roman" pitchFamily="18" charset="0"/>
              </a:rPr>
              <a:t>4–12 weeks</a:t>
            </a:r>
            <a:endParaRPr lang="it-IT">
              <a:latin typeface="Times New Roman" pitchFamily="18" charset="0"/>
              <a:cs typeface="Times New Roman" pitchFamily="18" charset="0"/>
            </a:endParaRPr>
          </a:p>
        </p:txBody>
      </p:sp>
      <p:sp>
        <p:nvSpPr>
          <p:cNvPr id="4107" name="Rettangolo 13"/>
          <p:cNvSpPr>
            <a:spLocks noChangeArrowheads="1"/>
          </p:cNvSpPr>
          <p:nvPr/>
        </p:nvSpPr>
        <p:spPr bwMode="auto">
          <a:xfrm>
            <a:off x="3775075" y="2070100"/>
            <a:ext cx="151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2060"/>
                </a:solidFill>
                <a:latin typeface="Times New Roman" pitchFamily="18" charset="0"/>
                <a:cs typeface="Times New Roman" pitchFamily="18" charset="0"/>
              </a:rPr>
              <a:t>Aripiprazole </a:t>
            </a:r>
          </a:p>
          <a:p>
            <a:pPr algn="ctr"/>
            <a:r>
              <a:rPr lang="en-US">
                <a:solidFill>
                  <a:srgbClr val="002060"/>
                </a:solidFill>
                <a:latin typeface="Times New Roman" pitchFamily="18" charset="0"/>
                <a:cs typeface="Times New Roman" pitchFamily="18" charset="0"/>
              </a:rPr>
              <a:t>10–30 mg/day</a:t>
            </a:r>
            <a:endParaRPr lang="it-IT">
              <a:latin typeface="Times New Roman" pitchFamily="18" charset="0"/>
              <a:cs typeface="Times New Roman" pitchFamily="18" charset="0"/>
            </a:endParaRPr>
          </a:p>
        </p:txBody>
      </p:sp>
      <p:sp>
        <p:nvSpPr>
          <p:cNvPr id="4108" name="Rettangolo 14"/>
          <p:cNvSpPr>
            <a:spLocks noChangeArrowheads="1"/>
          </p:cNvSpPr>
          <p:nvPr/>
        </p:nvSpPr>
        <p:spPr bwMode="auto">
          <a:xfrm>
            <a:off x="479425" y="2097088"/>
            <a:ext cx="2152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2060"/>
                </a:solidFill>
                <a:latin typeface="Times New Roman" pitchFamily="18" charset="0"/>
                <a:cs typeface="Times New Roman" pitchFamily="18" charset="0"/>
              </a:rPr>
              <a:t>Cross-titrated to oral </a:t>
            </a:r>
          </a:p>
          <a:p>
            <a:pPr algn="ctr"/>
            <a:r>
              <a:rPr lang="en-US">
                <a:solidFill>
                  <a:srgbClr val="002060"/>
                </a:solidFill>
                <a:latin typeface="Times New Roman" pitchFamily="18" charset="0"/>
                <a:cs typeface="Times New Roman" pitchFamily="18" charset="0"/>
              </a:rPr>
              <a:t>aripiprazole </a:t>
            </a:r>
            <a:endParaRPr lang="it-IT">
              <a:latin typeface="Times New Roman" pitchFamily="18" charset="0"/>
              <a:cs typeface="Times New Roman" pitchFamily="18" charset="0"/>
            </a:endParaRPr>
          </a:p>
        </p:txBody>
      </p:sp>
      <p:sp>
        <p:nvSpPr>
          <p:cNvPr id="4109" name="Rettangolo 15"/>
          <p:cNvSpPr>
            <a:spLocks noChangeArrowheads="1"/>
          </p:cNvSpPr>
          <p:nvPr/>
        </p:nvSpPr>
        <p:spPr bwMode="auto">
          <a:xfrm>
            <a:off x="5870575" y="1495425"/>
            <a:ext cx="2878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2060"/>
                </a:solidFill>
                <a:latin typeface="Times New Roman" pitchFamily="18" charset="0"/>
                <a:cs typeface="Times New Roman" pitchFamily="18" charset="0"/>
              </a:rPr>
              <a:t>AOM 400 </a:t>
            </a:r>
          </a:p>
          <a:p>
            <a:pPr algn="ctr"/>
            <a:r>
              <a:rPr lang="en-US" b="1">
                <a:solidFill>
                  <a:srgbClr val="002060"/>
                </a:solidFill>
                <a:latin typeface="Times New Roman" pitchFamily="18" charset="0"/>
                <a:cs typeface="Times New Roman" pitchFamily="18" charset="0"/>
              </a:rPr>
              <a:t>stabilization phase </a:t>
            </a:r>
            <a:endParaRPr lang="it-IT" b="1">
              <a:solidFill>
                <a:srgbClr val="002060"/>
              </a:solidFill>
              <a:latin typeface="Times New Roman" pitchFamily="18" charset="0"/>
              <a:cs typeface="Times New Roman" pitchFamily="18" charset="0"/>
            </a:endParaRPr>
          </a:p>
        </p:txBody>
      </p:sp>
      <p:sp>
        <p:nvSpPr>
          <p:cNvPr id="18" name="Rettangolo 17"/>
          <p:cNvSpPr/>
          <p:nvPr/>
        </p:nvSpPr>
        <p:spPr>
          <a:xfrm>
            <a:off x="6159500" y="1495425"/>
            <a:ext cx="2589213"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4111" name="Rettangolo 18"/>
          <p:cNvSpPr>
            <a:spLocks noChangeArrowheads="1"/>
          </p:cNvSpPr>
          <p:nvPr/>
        </p:nvSpPr>
        <p:spPr bwMode="auto">
          <a:xfrm>
            <a:off x="6484938" y="1133475"/>
            <a:ext cx="1395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latin typeface="Times New Roman" pitchFamily="18" charset="0"/>
                <a:cs typeface="Times New Roman" pitchFamily="18" charset="0"/>
              </a:rPr>
              <a:t>12–36 weeks</a:t>
            </a:r>
            <a:endParaRPr lang="it-IT">
              <a:latin typeface="Times New Roman" pitchFamily="18" charset="0"/>
              <a:cs typeface="Times New Roman" pitchFamily="18" charset="0"/>
            </a:endParaRPr>
          </a:p>
        </p:txBody>
      </p:sp>
      <p:sp>
        <p:nvSpPr>
          <p:cNvPr id="4112" name="Rettangolo 19"/>
          <p:cNvSpPr>
            <a:spLocks noChangeArrowheads="1"/>
          </p:cNvSpPr>
          <p:nvPr/>
        </p:nvSpPr>
        <p:spPr bwMode="auto">
          <a:xfrm>
            <a:off x="1555750" y="2862263"/>
            <a:ext cx="4095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2060"/>
                </a:solidFill>
                <a:latin typeface="Times New Roman" pitchFamily="18" charset="0"/>
                <a:cs typeface="Times New Roman" pitchFamily="18" charset="0"/>
              </a:rPr>
              <a:t>Concomitant oral aripiprazole for the first 2 weeks at flexible doses of 10–30 mg/day</a:t>
            </a:r>
            <a:endParaRPr lang="it-IT">
              <a:latin typeface="Times New Roman" pitchFamily="18" charset="0"/>
              <a:cs typeface="Times New Roman" pitchFamily="18" charset="0"/>
            </a:endParaRPr>
          </a:p>
        </p:txBody>
      </p:sp>
      <p:sp>
        <p:nvSpPr>
          <p:cNvPr id="21" name="Freccia circolare in su 20"/>
          <p:cNvSpPr/>
          <p:nvPr/>
        </p:nvSpPr>
        <p:spPr>
          <a:xfrm rot="19310496">
            <a:off x="5683250" y="2449513"/>
            <a:ext cx="2087563" cy="10541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latin typeface="Times New Roman" panose="02020603050405020304" pitchFamily="18" charset="0"/>
              <a:cs typeface="Times New Roman" panose="02020603050405020304" pitchFamily="18" charset="0"/>
            </a:endParaRPr>
          </a:p>
        </p:txBody>
      </p:sp>
      <p:sp>
        <p:nvSpPr>
          <p:cNvPr id="22" name="Rettangolo 21"/>
          <p:cNvSpPr/>
          <p:nvPr/>
        </p:nvSpPr>
        <p:spPr>
          <a:xfrm>
            <a:off x="1555750" y="2871788"/>
            <a:ext cx="4024313" cy="636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23" name="Rettangolo 22"/>
          <p:cNvSpPr/>
          <p:nvPr/>
        </p:nvSpPr>
        <p:spPr>
          <a:xfrm>
            <a:off x="1447800" y="4446588"/>
            <a:ext cx="2160588" cy="5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4116" name="CasellaDiTesto 23"/>
          <p:cNvSpPr txBox="1">
            <a:spLocks noChangeArrowheads="1"/>
          </p:cNvSpPr>
          <p:nvPr/>
        </p:nvSpPr>
        <p:spPr bwMode="auto">
          <a:xfrm>
            <a:off x="1447800" y="4446588"/>
            <a:ext cx="2160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002060"/>
                </a:solidFill>
                <a:latin typeface="Times New Roman" pitchFamily="18" charset="0"/>
                <a:cs typeface="Times New Roman" pitchFamily="18" charset="0"/>
              </a:rPr>
              <a:t>Phase A: An oral conversion phase</a:t>
            </a:r>
          </a:p>
        </p:txBody>
      </p:sp>
      <p:sp>
        <p:nvSpPr>
          <p:cNvPr id="25" name="Rettangolo 24"/>
          <p:cNvSpPr/>
          <p:nvPr/>
        </p:nvSpPr>
        <p:spPr>
          <a:xfrm>
            <a:off x="5000625" y="4473575"/>
            <a:ext cx="2416175"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4118" name="CasellaDiTesto 25"/>
          <p:cNvSpPr txBox="1">
            <a:spLocks noChangeArrowheads="1"/>
          </p:cNvSpPr>
          <p:nvPr/>
        </p:nvSpPr>
        <p:spPr bwMode="auto">
          <a:xfrm>
            <a:off x="5000625" y="4473575"/>
            <a:ext cx="2451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002060"/>
                </a:solidFill>
                <a:latin typeface="Times New Roman" pitchFamily="18" charset="0"/>
                <a:cs typeface="Times New Roman" pitchFamily="18" charset="0"/>
              </a:rPr>
              <a:t>Phase B: AOM 400 mg</a:t>
            </a:r>
            <a:r>
              <a:rPr lang="it-IT" b="1">
                <a:solidFill>
                  <a:srgbClr val="002060"/>
                </a:solidFill>
                <a:latin typeface="Times New Roman" pitchFamily="18" charset="0"/>
                <a:cs typeface="Times New Roman" pitchFamily="18" charset="0"/>
              </a:rPr>
              <a:t> </a:t>
            </a:r>
            <a:r>
              <a:rPr lang="en-US" b="1">
                <a:solidFill>
                  <a:srgbClr val="002060"/>
                </a:solidFill>
                <a:latin typeface="Times New Roman" pitchFamily="18" charset="0"/>
                <a:cs typeface="Times New Roman" pitchFamily="18" charset="0"/>
              </a:rPr>
              <a:t>once monthly</a:t>
            </a:r>
            <a:endParaRPr lang="it-IT" b="1">
              <a:solidFill>
                <a:srgbClr val="002060"/>
              </a:solidFill>
              <a:latin typeface="Times New Roman" pitchFamily="18" charset="0"/>
              <a:cs typeface="Times New Roman" pitchFamily="18" charset="0"/>
            </a:endParaRPr>
          </a:p>
        </p:txBody>
      </p:sp>
      <p:sp>
        <p:nvSpPr>
          <p:cNvPr id="4119" name="Rettangolo 26"/>
          <p:cNvSpPr>
            <a:spLocks noChangeArrowheads="1"/>
          </p:cNvSpPr>
          <p:nvPr/>
        </p:nvSpPr>
        <p:spPr bwMode="auto">
          <a:xfrm>
            <a:off x="1884363" y="4076700"/>
            <a:ext cx="116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latin typeface="Times New Roman" pitchFamily="18" charset="0"/>
                <a:cs typeface="Times New Roman" pitchFamily="18" charset="0"/>
              </a:rPr>
              <a:t>1–4 weeks</a:t>
            </a:r>
            <a:endParaRPr lang="it-IT">
              <a:latin typeface="Times New Roman" pitchFamily="18" charset="0"/>
              <a:cs typeface="Times New Roman" pitchFamily="18" charset="0"/>
            </a:endParaRPr>
          </a:p>
        </p:txBody>
      </p:sp>
      <p:sp>
        <p:nvSpPr>
          <p:cNvPr id="4120" name="Rettangolo 27"/>
          <p:cNvSpPr>
            <a:spLocks noChangeArrowheads="1"/>
          </p:cNvSpPr>
          <p:nvPr/>
        </p:nvSpPr>
        <p:spPr bwMode="auto">
          <a:xfrm>
            <a:off x="5372100" y="4140200"/>
            <a:ext cx="1281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2060"/>
                </a:solidFill>
                <a:latin typeface="Times New Roman" pitchFamily="18" charset="0"/>
                <a:cs typeface="Times New Roman" pitchFamily="18" charset="0"/>
              </a:rPr>
              <a:t>4–12 weeks</a:t>
            </a:r>
            <a:endParaRPr lang="it-IT">
              <a:latin typeface="Times New Roman" pitchFamily="18" charset="0"/>
              <a:cs typeface="Times New Roman" pitchFamily="18" charset="0"/>
            </a:endParaRPr>
          </a:p>
        </p:txBody>
      </p:sp>
      <p:sp>
        <p:nvSpPr>
          <p:cNvPr id="4121" name="Rettangolo 28"/>
          <p:cNvSpPr>
            <a:spLocks noChangeArrowheads="1"/>
          </p:cNvSpPr>
          <p:nvPr/>
        </p:nvSpPr>
        <p:spPr bwMode="auto">
          <a:xfrm>
            <a:off x="4638675" y="5013325"/>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2060"/>
                </a:solidFill>
                <a:latin typeface="Times New Roman" pitchFamily="18" charset="0"/>
                <a:cs typeface="Times New Roman" pitchFamily="18" charset="0"/>
              </a:rPr>
              <a:t>Aripiprazole 10–30 mg/day</a:t>
            </a:r>
            <a:endParaRPr lang="it-IT">
              <a:latin typeface="Times New Roman" pitchFamily="18" charset="0"/>
              <a:cs typeface="Times New Roman" pitchFamily="18" charset="0"/>
            </a:endParaRPr>
          </a:p>
        </p:txBody>
      </p:sp>
      <p:sp>
        <p:nvSpPr>
          <p:cNvPr id="4122" name="Rettangolo 29"/>
          <p:cNvSpPr>
            <a:spLocks noChangeArrowheads="1"/>
          </p:cNvSpPr>
          <p:nvPr/>
        </p:nvSpPr>
        <p:spPr bwMode="auto">
          <a:xfrm>
            <a:off x="1185863" y="5014913"/>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2060"/>
                </a:solidFill>
                <a:latin typeface="Times New Roman" pitchFamily="18" charset="0"/>
                <a:cs typeface="Times New Roman" pitchFamily="18" charset="0"/>
              </a:rPr>
              <a:t>Cross-titrated to 10–30 mg</a:t>
            </a:r>
          </a:p>
          <a:p>
            <a:pPr algn="ctr"/>
            <a:r>
              <a:rPr lang="en-US">
                <a:solidFill>
                  <a:srgbClr val="002060"/>
                </a:solidFill>
                <a:latin typeface="Times New Roman" pitchFamily="18" charset="0"/>
                <a:cs typeface="Times New Roman" pitchFamily="18" charset="0"/>
              </a:rPr>
              <a:t>oral aripiprazole </a:t>
            </a:r>
            <a:endParaRPr lang="it-IT">
              <a:latin typeface="Times New Roman" pitchFamily="18" charset="0"/>
              <a:cs typeface="Times New Roman" pitchFamily="18" charset="0"/>
            </a:endParaRPr>
          </a:p>
        </p:txBody>
      </p:sp>
      <p:sp>
        <p:nvSpPr>
          <p:cNvPr id="4123" name="Rettangolo 33"/>
          <p:cNvSpPr>
            <a:spLocks noChangeArrowheads="1"/>
          </p:cNvSpPr>
          <p:nvPr/>
        </p:nvSpPr>
        <p:spPr bwMode="auto">
          <a:xfrm>
            <a:off x="1003300" y="5876925"/>
            <a:ext cx="2919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2060"/>
                </a:solidFill>
                <a:latin typeface="Times New Roman" pitchFamily="18" charset="0"/>
                <a:cs typeface="Times New Roman" pitchFamily="18" charset="0"/>
              </a:rPr>
              <a:t>The starting dose </a:t>
            </a:r>
          </a:p>
          <a:p>
            <a:pPr algn="ctr"/>
            <a:r>
              <a:rPr lang="en-US">
                <a:solidFill>
                  <a:srgbClr val="002060"/>
                </a:solidFill>
                <a:latin typeface="Times New Roman" pitchFamily="18" charset="0"/>
                <a:cs typeface="Times New Roman" pitchFamily="18" charset="0"/>
              </a:rPr>
              <a:t>was 10 or 15 mg/day</a:t>
            </a:r>
            <a:endParaRPr lang="it-IT">
              <a:latin typeface="Times New Roman" pitchFamily="18" charset="0"/>
              <a:cs typeface="Times New Roman" pitchFamily="18" charset="0"/>
            </a:endParaRPr>
          </a:p>
        </p:txBody>
      </p:sp>
      <p:sp>
        <p:nvSpPr>
          <p:cNvPr id="4124" name="Rettangolo 35"/>
          <p:cNvSpPr>
            <a:spLocks noChangeArrowheads="1"/>
          </p:cNvSpPr>
          <p:nvPr/>
        </p:nvSpPr>
        <p:spPr bwMode="auto">
          <a:xfrm>
            <a:off x="3851275" y="5746750"/>
            <a:ext cx="4321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2060"/>
                </a:solidFill>
                <a:latin typeface="Times New Roman" pitchFamily="18" charset="0"/>
                <a:cs typeface="Times New Roman" pitchFamily="18" charset="0"/>
              </a:rPr>
              <a:t>For the first 14 days, concomitant oral (10–20 mg) aripiprazole was administered</a:t>
            </a:r>
            <a:endParaRPr lang="it-IT">
              <a:solidFill>
                <a:srgbClr val="002060"/>
              </a:solidFill>
              <a:latin typeface="Times New Roman" pitchFamily="18" charset="0"/>
              <a:cs typeface="Times New Roman" pitchFamily="18" charset="0"/>
            </a:endParaRPr>
          </a:p>
        </p:txBody>
      </p:sp>
      <p:sp>
        <p:nvSpPr>
          <p:cNvPr id="38" name="Rettangolo 37"/>
          <p:cNvSpPr/>
          <p:nvPr/>
        </p:nvSpPr>
        <p:spPr>
          <a:xfrm>
            <a:off x="1368425" y="5949950"/>
            <a:ext cx="2239963" cy="574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
        <p:nvSpPr>
          <p:cNvPr id="39" name="Freccia in su 38"/>
          <p:cNvSpPr/>
          <p:nvPr/>
        </p:nvSpPr>
        <p:spPr>
          <a:xfrm>
            <a:off x="2266950" y="5554663"/>
            <a:ext cx="385763" cy="3952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0" name="Freccia in su 39"/>
          <p:cNvSpPr/>
          <p:nvPr/>
        </p:nvSpPr>
        <p:spPr>
          <a:xfrm>
            <a:off x="5729288" y="5324475"/>
            <a:ext cx="387350" cy="395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1" name="Rettangolo 40"/>
          <p:cNvSpPr/>
          <p:nvPr/>
        </p:nvSpPr>
        <p:spPr>
          <a:xfrm>
            <a:off x="3851275" y="5751513"/>
            <a:ext cx="4321175"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2754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ttangolo 5"/>
          <p:cNvSpPr>
            <a:spLocks noChangeArrowheads="1"/>
          </p:cNvSpPr>
          <p:nvPr/>
        </p:nvSpPr>
        <p:spPr bwMode="auto">
          <a:xfrm>
            <a:off x="3203575" y="6021388"/>
            <a:ext cx="5499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it-IT" sz="2000" i="1">
                <a:solidFill>
                  <a:srgbClr val="FF0000"/>
                </a:solidFill>
                <a:latin typeface="Times New Roman" pitchFamily="18" charset="0"/>
                <a:cs typeface="Times New Roman" pitchFamily="18" charset="0"/>
              </a:rPr>
              <a:t>Peters-Strickland et al. npj Schizophrenia (2015);</a:t>
            </a:r>
          </a:p>
          <a:p>
            <a:pPr algn="r"/>
            <a:r>
              <a:rPr lang="en-US" sz="2000" i="1">
                <a:solidFill>
                  <a:srgbClr val="FF0000"/>
                </a:solidFill>
                <a:latin typeface="Times New Roman" pitchFamily="18" charset="0"/>
                <a:cs typeface="Times New Roman" pitchFamily="18" charset="0"/>
              </a:rPr>
              <a:t>Kane et al. J Med Econ. 2015 </a:t>
            </a:r>
            <a:endParaRPr lang="it-IT" sz="2000" i="1">
              <a:solidFill>
                <a:srgbClr val="FF0000"/>
              </a:solidFill>
              <a:latin typeface="Times New Roman" pitchFamily="18" charset="0"/>
              <a:cs typeface="Times New Roman" pitchFamily="18" charset="0"/>
            </a:endParaRPr>
          </a:p>
        </p:txBody>
      </p:sp>
      <p:sp>
        <p:nvSpPr>
          <p:cNvPr id="2051" name="Rettangolo 5"/>
          <p:cNvSpPr>
            <a:spLocks noChangeArrowheads="1"/>
          </p:cNvSpPr>
          <p:nvPr/>
        </p:nvSpPr>
        <p:spPr bwMode="auto">
          <a:xfrm>
            <a:off x="1676400" y="115888"/>
            <a:ext cx="576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a:solidFill>
                  <a:srgbClr val="FF0000"/>
                </a:solidFill>
                <a:latin typeface="Times New Roman" pitchFamily="18" charset="0"/>
                <a:cs typeface="Times New Roman" pitchFamily="18" charset="0"/>
              </a:rPr>
              <a:t>Rationale of switching from </a:t>
            </a:r>
          </a:p>
          <a:p>
            <a:pPr algn="ctr"/>
            <a:r>
              <a:rPr lang="en-US" sz="3600" b="1">
                <a:solidFill>
                  <a:srgbClr val="FF0000"/>
                </a:solidFill>
                <a:latin typeface="Times New Roman" pitchFamily="18" charset="0"/>
                <a:cs typeface="Times New Roman" pitchFamily="18" charset="0"/>
              </a:rPr>
              <a:t>oral to LAI aripirazole</a:t>
            </a:r>
            <a:endParaRPr lang="it-IT" sz="3600" b="1">
              <a:solidFill>
                <a:srgbClr val="FF0000"/>
              </a:solidFill>
              <a:latin typeface="Times New Roman" pitchFamily="18" charset="0"/>
              <a:cs typeface="Times New Roman" pitchFamily="18" charset="0"/>
            </a:endParaRPr>
          </a:p>
        </p:txBody>
      </p:sp>
      <p:sp>
        <p:nvSpPr>
          <p:cNvPr id="8" name="Rettangolo 7"/>
          <p:cNvSpPr/>
          <p:nvPr/>
        </p:nvSpPr>
        <p:spPr>
          <a:xfrm>
            <a:off x="684213" y="1844675"/>
            <a:ext cx="2205037" cy="1570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latin typeface="Times New Roman" panose="02020603050405020304" pitchFamily="18" charset="0"/>
              <a:cs typeface="Times New Roman" panose="02020603050405020304" pitchFamily="18" charset="0"/>
            </a:endParaRPr>
          </a:p>
        </p:txBody>
      </p:sp>
      <p:sp>
        <p:nvSpPr>
          <p:cNvPr id="2053" name="CasellaDiTesto 8"/>
          <p:cNvSpPr txBox="1">
            <a:spLocks noChangeArrowheads="1"/>
          </p:cNvSpPr>
          <p:nvPr/>
        </p:nvSpPr>
        <p:spPr bwMode="auto">
          <a:xfrm>
            <a:off x="684213" y="1844675"/>
            <a:ext cx="22050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a:solidFill>
                  <a:srgbClr val="002060"/>
                </a:solidFill>
                <a:latin typeface="Times New Roman" pitchFamily="18" charset="0"/>
                <a:cs typeface="Times New Roman" pitchFamily="18" charset="0"/>
              </a:rPr>
              <a:t>Oral aripiprazole administration (</a:t>
            </a:r>
            <a:r>
              <a:rPr lang="en-US" sz="2400">
                <a:solidFill>
                  <a:srgbClr val="002060"/>
                </a:solidFill>
                <a:latin typeface="Times New Roman" pitchFamily="18" charset="0"/>
                <a:cs typeface="Times New Roman" pitchFamily="18" charset="0"/>
              </a:rPr>
              <a:t>10–30 mg/day)</a:t>
            </a:r>
            <a:endParaRPr lang="it-IT" sz="2400">
              <a:latin typeface="Times New Roman" pitchFamily="18" charset="0"/>
              <a:cs typeface="Times New Roman" pitchFamily="18" charset="0"/>
            </a:endParaRPr>
          </a:p>
        </p:txBody>
      </p:sp>
      <p:sp>
        <p:nvSpPr>
          <p:cNvPr id="2054" name="Rettangolo 15"/>
          <p:cNvSpPr>
            <a:spLocks noChangeArrowheads="1"/>
          </p:cNvSpPr>
          <p:nvPr/>
        </p:nvSpPr>
        <p:spPr bwMode="auto">
          <a:xfrm>
            <a:off x="4714875" y="1931988"/>
            <a:ext cx="29194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002060"/>
                </a:solidFill>
                <a:latin typeface="Times New Roman" pitchFamily="18" charset="0"/>
                <a:cs typeface="Times New Roman" pitchFamily="18" charset="0"/>
              </a:rPr>
              <a:t>Intramuscolar </a:t>
            </a:r>
          </a:p>
          <a:p>
            <a:pPr algn="ctr"/>
            <a:r>
              <a:rPr lang="en-US" sz="2400" b="1">
                <a:solidFill>
                  <a:srgbClr val="002060"/>
                </a:solidFill>
                <a:latin typeface="Times New Roman" pitchFamily="18" charset="0"/>
                <a:cs typeface="Times New Roman" pitchFamily="18" charset="0"/>
              </a:rPr>
              <a:t>(400-300 mg/day)  aripiprazole administration</a:t>
            </a:r>
            <a:endParaRPr lang="it-IT" sz="2400" b="1">
              <a:solidFill>
                <a:srgbClr val="002060"/>
              </a:solidFill>
              <a:latin typeface="Times New Roman" pitchFamily="18" charset="0"/>
              <a:cs typeface="Times New Roman" pitchFamily="18" charset="0"/>
            </a:endParaRPr>
          </a:p>
        </p:txBody>
      </p:sp>
      <p:sp>
        <p:nvSpPr>
          <p:cNvPr id="18" name="Rettangolo 17"/>
          <p:cNvSpPr/>
          <p:nvPr/>
        </p:nvSpPr>
        <p:spPr>
          <a:xfrm>
            <a:off x="4714875" y="1857375"/>
            <a:ext cx="2876550" cy="1643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latin typeface="Times New Roman" panose="02020603050405020304" pitchFamily="18" charset="0"/>
              <a:cs typeface="Times New Roman" panose="02020603050405020304" pitchFamily="18" charset="0"/>
            </a:endParaRPr>
          </a:p>
        </p:txBody>
      </p:sp>
      <p:sp>
        <p:nvSpPr>
          <p:cNvPr id="2056" name="Rettangolo 19"/>
          <p:cNvSpPr>
            <a:spLocks noChangeArrowheads="1"/>
          </p:cNvSpPr>
          <p:nvPr/>
        </p:nvSpPr>
        <p:spPr bwMode="auto">
          <a:xfrm>
            <a:off x="3170238" y="4389438"/>
            <a:ext cx="4583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002060"/>
                </a:solidFill>
                <a:latin typeface="Times New Roman" pitchFamily="18" charset="0"/>
                <a:cs typeface="Times New Roman" pitchFamily="18" charset="0"/>
              </a:rPr>
              <a:t>Concomitant oral aripiprazole for the first 2 weeks at flexible doses of 10–30 mg/day</a:t>
            </a:r>
            <a:endParaRPr lang="it-IT" sz="2400" b="1">
              <a:latin typeface="Times New Roman" pitchFamily="18" charset="0"/>
              <a:cs typeface="Times New Roman" pitchFamily="18" charset="0"/>
            </a:endParaRPr>
          </a:p>
        </p:txBody>
      </p:sp>
      <p:sp>
        <p:nvSpPr>
          <p:cNvPr id="22" name="Rettangolo 21"/>
          <p:cNvSpPr/>
          <p:nvPr/>
        </p:nvSpPr>
        <p:spPr>
          <a:xfrm>
            <a:off x="3387725" y="4398963"/>
            <a:ext cx="4175125" cy="1190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latin typeface="Times New Roman" panose="02020603050405020304" pitchFamily="18" charset="0"/>
              <a:cs typeface="Times New Roman" panose="02020603050405020304" pitchFamily="18" charset="0"/>
            </a:endParaRPr>
          </a:p>
        </p:txBody>
      </p:sp>
      <p:sp>
        <p:nvSpPr>
          <p:cNvPr id="3" name="Freccia a destra 2"/>
          <p:cNvSpPr/>
          <p:nvPr/>
        </p:nvSpPr>
        <p:spPr>
          <a:xfrm>
            <a:off x="3249613" y="2205038"/>
            <a:ext cx="1284287" cy="792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p>
        </p:txBody>
      </p:sp>
      <p:sp>
        <p:nvSpPr>
          <p:cNvPr id="4" name="Freccia circolare in su 3"/>
          <p:cNvSpPr/>
          <p:nvPr/>
        </p:nvSpPr>
        <p:spPr>
          <a:xfrm rot="16200000">
            <a:off x="7546975" y="3279775"/>
            <a:ext cx="1512888" cy="11763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Tree>
    <p:extLst>
      <p:ext uri="{BB962C8B-B14F-4D97-AF65-F5344CB8AC3E}">
        <p14:creationId xmlns:p14="http://schemas.microsoft.com/office/powerpoint/2010/main" val="1712307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ttangolo 1"/>
          <p:cNvSpPr>
            <a:spLocks noChangeArrowheads="1"/>
          </p:cNvSpPr>
          <p:nvPr/>
        </p:nvSpPr>
        <p:spPr bwMode="auto">
          <a:xfrm>
            <a:off x="507631" y="3623468"/>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Continuità</a:t>
            </a:r>
          </a:p>
          <a:p>
            <a:pPr algn="ctr"/>
            <a:r>
              <a:rPr lang="it-IT" sz="2400" dirty="0"/>
              <a:t>di trattamento</a:t>
            </a:r>
          </a:p>
        </p:txBody>
      </p:sp>
      <p:sp>
        <p:nvSpPr>
          <p:cNvPr id="72707" name="Rettangolo 2"/>
          <p:cNvSpPr>
            <a:spLocks noChangeArrowheads="1"/>
          </p:cNvSpPr>
          <p:nvPr/>
        </p:nvSpPr>
        <p:spPr bwMode="auto">
          <a:xfrm>
            <a:off x="1600200" y="228600"/>
            <a:ext cx="571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200" b="1" dirty="0">
                <a:solidFill>
                  <a:srgbClr val="00B050"/>
                </a:solidFill>
              </a:rPr>
              <a:t>Utilizzo delle formulazioni antipsicotiche LAI</a:t>
            </a:r>
          </a:p>
        </p:txBody>
      </p:sp>
      <p:sp>
        <p:nvSpPr>
          <p:cNvPr id="4" name="Freccia in giù 3"/>
          <p:cNvSpPr/>
          <p:nvPr/>
        </p:nvSpPr>
        <p:spPr>
          <a:xfrm rot="2310951">
            <a:off x="3276277" y="1349544"/>
            <a:ext cx="359976" cy="99060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Freccia in giù 4"/>
          <p:cNvSpPr/>
          <p:nvPr/>
        </p:nvSpPr>
        <p:spPr>
          <a:xfrm rot="19684972">
            <a:off x="5632786" y="1371496"/>
            <a:ext cx="382679" cy="99060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2710" name="Rettangolo 1"/>
          <p:cNvSpPr>
            <a:spLocks noChangeArrowheads="1"/>
          </p:cNvSpPr>
          <p:nvPr/>
        </p:nvSpPr>
        <p:spPr bwMode="auto">
          <a:xfrm>
            <a:off x="2819400" y="4732338"/>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Ricadute/</a:t>
            </a:r>
          </a:p>
          <a:p>
            <a:pPr algn="ctr"/>
            <a:r>
              <a:rPr lang="it-IT" sz="2400" dirty="0" err="1"/>
              <a:t>riospedalizzazioni</a:t>
            </a:r>
            <a:endParaRPr lang="it-IT" sz="2400" dirty="0"/>
          </a:p>
        </p:txBody>
      </p:sp>
      <p:sp>
        <p:nvSpPr>
          <p:cNvPr id="72711" name="Rettangolo 1"/>
          <p:cNvSpPr>
            <a:spLocks noChangeArrowheads="1"/>
          </p:cNvSpPr>
          <p:nvPr/>
        </p:nvSpPr>
        <p:spPr bwMode="auto">
          <a:xfrm>
            <a:off x="1295400" y="2522538"/>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Gestione delle </a:t>
            </a:r>
          </a:p>
          <a:p>
            <a:pPr algn="ctr"/>
            <a:r>
              <a:rPr lang="it-IT" sz="2400" dirty="0"/>
              <a:t>acuzie</a:t>
            </a:r>
          </a:p>
        </p:txBody>
      </p:sp>
      <p:sp>
        <p:nvSpPr>
          <p:cNvPr id="72712" name="Rettangolo 1"/>
          <p:cNvSpPr>
            <a:spLocks noChangeArrowheads="1"/>
          </p:cNvSpPr>
          <p:nvPr/>
        </p:nvSpPr>
        <p:spPr bwMode="auto">
          <a:xfrm>
            <a:off x="5105400" y="2474913"/>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Aderenza al </a:t>
            </a:r>
          </a:p>
          <a:p>
            <a:pPr algn="ctr"/>
            <a:r>
              <a:rPr lang="it-IT" sz="2400" dirty="0"/>
              <a:t>trattamento</a:t>
            </a:r>
          </a:p>
        </p:txBody>
      </p:sp>
      <p:sp>
        <p:nvSpPr>
          <p:cNvPr id="11" name="Freccia in su 10"/>
          <p:cNvSpPr/>
          <p:nvPr/>
        </p:nvSpPr>
        <p:spPr>
          <a:xfrm>
            <a:off x="1752600" y="2667000"/>
            <a:ext cx="228600" cy="304800"/>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002060"/>
              </a:solidFill>
            </a:endParaRPr>
          </a:p>
        </p:txBody>
      </p:sp>
      <p:sp>
        <p:nvSpPr>
          <p:cNvPr id="14" name="Ovale 13"/>
          <p:cNvSpPr/>
          <p:nvPr/>
        </p:nvSpPr>
        <p:spPr>
          <a:xfrm>
            <a:off x="1104900" y="2450945"/>
            <a:ext cx="34290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2060"/>
              </a:solidFill>
            </a:endParaRPr>
          </a:p>
        </p:txBody>
      </p:sp>
      <p:sp>
        <p:nvSpPr>
          <p:cNvPr id="15" name="Ovale 14"/>
          <p:cNvSpPr/>
          <p:nvPr/>
        </p:nvSpPr>
        <p:spPr>
          <a:xfrm>
            <a:off x="5105400" y="2487419"/>
            <a:ext cx="34290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2060"/>
              </a:solidFill>
            </a:endParaRPr>
          </a:p>
        </p:txBody>
      </p:sp>
      <p:sp>
        <p:nvSpPr>
          <p:cNvPr id="16" name="Freccia in su 15"/>
          <p:cNvSpPr/>
          <p:nvPr/>
        </p:nvSpPr>
        <p:spPr>
          <a:xfrm>
            <a:off x="5638800" y="2743200"/>
            <a:ext cx="228600" cy="304800"/>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002060"/>
              </a:solidFill>
            </a:endParaRPr>
          </a:p>
        </p:txBody>
      </p:sp>
      <p:sp>
        <p:nvSpPr>
          <p:cNvPr id="17" name="Ovale 16"/>
          <p:cNvSpPr/>
          <p:nvPr/>
        </p:nvSpPr>
        <p:spPr>
          <a:xfrm>
            <a:off x="476533" y="3614175"/>
            <a:ext cx="34290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2060"/>
              </a:solidFill>
            </a:endParaRPr>
          </a:p>
        </p:txBody>
      </p:sp>
      <p:sp>
        <p:nvSpPr>
          <p:cNvPr id="18" name="Freccia in su 17"/>
          <p:cNvSpPr/>
          <p:nvPr/>
        </p:nvSpPr>
        <p:spPr>
          <a:xfrm>
            <a:off x="1049144" y="3918975"/>
            <a:ext cx="228600" cy="304800"/>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002060"/>
              </a:solidFill>
            </a:endParaRPr>
          </a:p>
        </p:txBody>
      </p:sp>
      <p:sp>
        <p:nvSpPr>
          <p:cNvPr id="20" name="Ovale 19"/>
          <p:cNvSpPr/>
          <p:nvPr/>
        </p:nvSpPr>
        <p:spPr>
          <a:xfrm>
            <a:off x="2819400" y="4724400"/>
            <a:ext cx="35052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2060"/>
              </a:solidFill>
            </a:endParaRPr>
          </a:p>
        </p:txBody>
      </p:sp>
      <p:sp>
        <p:nvSpPr>
          <p:cNvPr id="21" name="Freccia in su 20"/>
          <p:cNvSpPr/>
          <p:nvPr/>
        </p:nvSpPr>
        <p:spPr>
          <a:xfrm rot="10800000">
            <a:off x="3581400" y="4876800"/>
            <a:ext cx="228600" cy="304800"/>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002060"/>
              </a:solidFill>
            </a:endParaRPr>
          </a:p>
        </p:txBody>
      </p:sp>
      <p:sp>
        <p:nvSpPr>
          <p:cNvPr id="72721" name="Rettangolo 1"/>
          <p:cNvSpPr>
            <a:spLocks noChangeArrowheads="1"/>
          </p:cNvSpPr>
          <p:nvPr/>
        </p:nvSpPr>
        <p:spPr bwMode="auto">
          <a:xfrm>
            <a:off x="5562600" y="3775868"/>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Consapevolezza </a:t>
            </a:r>
          </a:p>
          <a:p>
            <a:pPr algn="ctr"/>
            <a:r>
              <a:rPr lang="it-IT" sz="2400" dirty="0"/>
              <a:t>di malattia</a:t>
            </a:r>
          </a:p>
        </p:txBody>
      </p:sp>
      <p:sp>
        <p:nvSpPr>
          <p:cNvPr id="23" name="Ovale 22"/>
          <p:cNvSpPr/>
          <p:nvPr/>
        </p:nvSpPr>
        <p:spPr>
          <a:xfrm>
            <a:off x="5181600" y="3743770"/>
            <a:ext cx="34290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2060"/>
              </a:solidFill>
            </a:endParaRPr>
          </a:p>
        </p:txBody>
      </p:sp>
      <p:sp>
        <p:nvSpPr>
          <p:cNvPr id="24" name="Freccia in su 23"/>
          <p:cNvSpPr/>
          <p:nvPr/>
        </p:nvSpPr>
        <p:spPr>
          <a:xfrm>
            <a:off x="5791200" y="4038600"/>
            <a:ext cx="228600" cy="304800"/>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002060"/>
              </a:solidFill>
            </a:endParaRPr>
          </a:p>
        </p:txBody>
      </p:sp>
      <p:sp>
        <p:nvSpPr>
          <p:cNvPr id="72724" name="Rettangolo 1"/>
          <p:cNvSpPr>
            <a:spLocks noChangeArrowheads="1"/>
          </p:cNvSpPr>
          <p:nvPr/>
        </p:nvSpPr>
        <p:spPr bwMode="auto">
          <a:xfrm>
            <a:off x="2971800" y="58674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dirty="0"/>
              <a:t>Cronicità</a:t>
            </a:r>
          </a:p>
        </p:txBody>
      </p:sp>
      <p:sp>
        <p:nvSpPr>
          <p:cNvPr id="26" name="Ovale 25"/>
          <p:cNvSpPr/>
          <p:nvPr/>
        </p:nvSpPr>
        <p:spPr>
          <a:xfrm>
            <a:off x="3048000" y="5732499"/>
            <a:ext cx="3124200" cy="7317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400" b="1" dirty="0">
              <a:solidFill>
                <a:srgbClr val="002060"/>
              </a:solidFill>
            </a:endParaRPr>
          </a:p>
        </p:txBody>
      </p:sp>
      <p:sp>
        <p:nvSpPr>
          <p:cNvPr id="27" name="Freccia in su 26"/>
          <p:cNvSpPr/>
          <p:nvPr/>
        </p:nvSpPr>
        <p:spPr>
          <a:xfrm rot="10800000">
            <a:off x="3676933" y="5985011"/>
            <a:ext cx="228600" cy="304800"/>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002060"/>
              </a:solidFill>
            </a:endParaRPr>
          </a:p>
        </p:txBody>
      </p:sp>
    </p:spTree>
    <p:extLst>
      <p:ext uri="{BB962C8B-B14F-4D97-AF65-F5344CB8AC3E}">
        <p14:creationId xmlns:p14="http://schemas.microsoft.com/office/powerpoint/2010/main" val="123895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7019" y="492471"/>
            <a:ext cx="3733800" cy="584775"/>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t>R</a:t>
            </a:r>
            <a:r>
              <a:rPr lang="en-US" sz="3200" dirty="0" smtClean="0"/>
              <a:t>emission</a:t>
            </a:r>
            <a:endParaRPr lang="en-US" sz="3200" dirty="0"/>
          </a:p>
        </p:txBody>
      </p:sp>
      <p:sp>
        <p:nvSpPr>
          <p:cNvPr id="4" name="Left-Up Arrow 3"/>
          <p:cNvSpPr/>
          <p:nvPr/>
        </p:nvSpPr>
        <p:spPr>
          <a:xfrm rot="13408072">
            <a:off x="4080509" y="1246773"/>
            <a:ext cx="1219200" cy="1190196"/>
          </a:xfrm>
          <a:prstGeom prst="lef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31619" y="2109687"/>
            <a:ext cx="2590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Symptomatic</a:t>
            </a:r>
            <a:endParaRPr lang="en-US" sz="2400" dirty="0"/>
          </a:p>
        </p:txBody>
      </p:sp>
      <p:sp>
        <p:nvSpPr>
          <p:cNvPr id="6" name="Oval 5"/>
          <p:cNvSpPr/>
          <p:nvPr/>
        </p:nvSpPr>
        <p:spPr>
          <a:xfrm>
            <a:off x="5257799" y="2109687"/>
            <a:ext cx="2590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Functiona</a:t>
            </a:r>
            <a:r>
              <a:rPr lang="en-US" sz="2400" dirty="0"/>
              <a:t>l</a:t>
            </a:r>
          </a:p>
        </p:txBody>
      </p:sp>
      <p:pic>
        <p:nvPicPr>
          <p:cNvPr id="3074" name="Picture 2" descr="Risultati immagini per a beautiful mi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1809" y="403860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82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ajp.psychiatryonline.org/na101/home/literatum/publisher/app/journals/content/ajp/2005/ajp.2005.162.issue-3/appi.ajp.162.3.441/production/images/medium/n83t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30296" cy="5459729"/>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2819400"/>
            <a:ext cx="5181600" cy="156966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Per </a:t>
            </a:r>
            <a:r>
              <a:rPr lang="en-US" sz="2400" dirty="0" err="1" smtClean="0"/>
              <a:t>parlare</a:t>
            </a:r>
            <a:r>
              <a:rPr lang="en-US" sz="2400" dirty="0" smtClean="0"/>
              <a:t> di </a:t>
            </a:r>
            <a:r>
              <a:rPr lang="en-US" sz="2400" dirty="0" err="1" smtClean="0"/>
              <a:t>remissione</a:t>
            </a:r>
            <a:r>
              <a:rPr lang="en-US" sz="2400" dirty="0" smtClean="0"/>
              <a:t> </a:t>
            </a:r>
            <a:r>
              <a:rPr lang="en-US" sz="2400" dirty="0" err="1" smtClean="0">
                <a:solidFill>
                  <a:srgbClr val="C00000"/>
                </a:solidFill>
              </a:rPr>
              <a:t>sintomatica</a:t>
            </a:r>
            <a:r>
              <a:rPr lang="en-US" sz="2400" dirty="0" smtClean="0"/>
              <a:t>, e’ </a:t>
            </a:r>
            <a:r>
              <a:rPr lang="en-US" sz="2400" dirty="0" err="1" smtClean="0"/>
              <a:t>necessario</a:t>
            </a:r>
            <a:r>
              <a:rPr lang="en-US" sz="2400" dirty="0" smtClean="0"/>
              <a:t> un </a:t>
            </a:r>
            <a:r>
              <a:rPr lang="en-US" sz="2400" dirty="0" err="1" smtClean="0"/>
              <a:t>periodo</a:t>
            </a:r>
            <a:r>
              <a:rPr lang="en-US" sz="2400" dirty="0" smtClean="0"/>
              <a:t> </a:t>
            </a:r>
            <a:r>
              <a:rPr lang="en-US" sz="2400" dirty="0" err="1" smtClean="0"/>
              <a:t>superiore</a:t>
            </a:r>
            <a:r>
              <a:rPr lang="en-US" sz="2400" dirty="0" smtClean="0"/>
              <a:t> </a:t>
            </a:r>
            <a:r>
              <a:rPr lang="en-US" sz="2400" dirty="0" err="1" smtClean="0"/>
              <a:t>ai</a:t>
            </a:r>
            <a:r>
              <a:rPr lang="en-US" sz="2400" dirty="0" smtClean="0"/>
              <a:t> 6 </a:t>
            </a:r>
            <a:r>
              <a:rPr lang="en-US" sz="2400" dirty="0" err="1" smtClean="0"/>
              <a:t>mesi</a:t>
            </a:r>
            <a:r>
              <a:rPr lang="en-US" sz="2400" dirty="0" smtClean="0"/>
              <a:t> </a:t>
            </a:r>
            <a:r>
              <a:rPr lang="en-US" sz="2400" dirty="0"/>
              <a:t>d</a:t>
            </a:r>
            <a:r>
              <a:rPr lang="en-US" sz="2400" dirty="0" smtClean="0"/>
              <a:t>i </a:t>
            </a:r>
            <a:r>
              <a:rPr lang="en-US" sz="2400" dirty="0" err="1" smtClean="0"/>
              <a:t>sintomi</a:t>
            </a:r>
            <a:r>
              <a:rPr lang="en-US" sz="2400" dirty="0" smtClean="0"/>
              <a:t> </a:t>
            </a:r>
            <a:r>
              <a:rPr lang="en-US" sz="2400" dirty="0" err="1" smtClean="0"/>
              <a:t>lievi</a:t>
            </a:r>
            <a:r>
              <a:rPr lang="en-US" sz="2400" dirty="0" smtClean="0"/>
              <a:t> o </a:t>
            </a:r>
            <a:r>
              <a:rPr lang="en-US" sz="2400" dirty="0" err="1" smtClean="0"/>
              <a:t>assenti</a:t>
            </a:r>
            <a:r>
              <a:rPr lang="en-US" sz="2400" dirty="0" smtClean="0"/>
              <a:t> </a:t>
            </a:r>
            <a:r>
              <a:rPr lang="en-US" sz="2400" dirty="0" err="1" smtClean="0"/>
              <a:t>su</a:t>
            </a:r>
            <a:r>
              <a:rPr lang="en-US" sz="2400" dirty="0" smtClean="0"/>
              <a:t> </a:t>
            </a:r>
            <a:r>
              <a:rPr lang="en-US" sz="2400" dirty="0" err="1" smtClean="0"/>
              <a:t>tutti</a:t>
            </a:r>
            <a:r>
              <a:rPr lang="en-US" sz="2400" dirty="0" smtClean="0"/>
              <a:t> </a:t>
            </a:r>
            <a:r>
              <a:rPr lang="en-US" sz="2400" dirty="0" err="1" smtClean="0"/>
              <a:t>gli</a:t>
            </a:r>
            <a:r>
              <a:rPr lang="en-US" sz="2400" dirty="0" smtClean="0"/>
              <a:t> items </a:t>
            </a:r>
            <a:r>
              <a:rPr lang="en-US" sz="2400" dirty="0" err="1" smtClean="0"/>
              <a:t>delle</a:t>
            </a:r>
            <a:r>
              <a:rPr lang="en-US" sz="2400" dirty="0" smtClean="0"/>
              <a:t> rating scales</a:t>
            </a:r>
            <a:endParaRPr lang="en-US" sz="2400" dirty="0"/>
          </a:p>
        </p:txBody>
      </p:sp>
    </p:spTree>
    <p:extLst>
      <p:ext uri="{BB962C8B-B14F-4D97-AF65-F5344CB8AC3E}">
        <p14:creationId xmlns:p14="http://schemas.microsoft.com/office/powerpoint/2010/main" val="32144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43000" y="2154555"/>
            <a:ext cx="7315200" cy="338554"/>
          </a:xfrm>
          <a:prstGeom prst="rect">
            <a:avLst/>
          </a:prstGeom>
        </p:spPr>
        <p:txBody>
          <a:bodyPr wrap="square">
            <a:spAutoFit/>
          </a:bodyPr>
          <a:lstStyle/>
          <a:p>
            <a:pPr algn="ctr">
              <a:defRPr/>
            </a:pPr>
            <a:r>
              <a:rPr lang="it-IT" altLang="en-US" sz="1600" b="1" dirty="0">
                <a:solidFill>
                  <a:srgbClr val="254061"/>
                </a:solidFill>
              </a:rPr>
              <a:t>Sintomatic </a:t>
            </a:r>
            <a:r>
              <a:rPr lang="it-IT" altLang="en-US" sz="1600" b="1" dirty="0" smtClean="0">
                <a:solidFill>
                  <a:srgbClr val="254061"/>
                </a:solidFill>
              </a:rPr>
              <a:t>remission:</a:t>
            </a:r>
            <a:endParaRPr lang="en-US" sz="1600" dirty="0" smtClean="0">
              <a:solidFill>
                <a:schemeClr val="accent1">
                  <a:lumMod val="50000"/>
                </a:schemeClr>
              </a:solidFill>
              <a:latin typeface="+mj-lt"/>
              <a:cs typeface="Simplified Arabic Fixed" pitchFamily="49" charset="-78"/>
            </a:endParaRPr>
          </a:p>
        </p:txBody>
      </p:sp>
      <p:pic>
        <p:nvPicPr>
          <p:cNvPr id="119810" name="Picture 2"/>
          <p:cNvPicPr>
            <a:picLocks noChangeAspect="1" noChangeArrowheads="1"/>
          </p:cNvPicPr>
          <p:nvPr/>
        </p:nvPicPr>
        <p:blipFill>
          <a:blip r:embed="rId2"/>
          <a:srcRect/>
          <a:stretch>
            <a:fillRect/>
          </a:stretch>
        </p:blipFill>
        <p:spPr bwMode="auto">
          <a:xfrm>
            <a:off x="838200" y="2688054"/>
            <a:ext cx="7848600" cy="2181225"/>
          </a:xfrm>
          <a:prstGeom prst="rect">
            <a:avLst/>
          </a:prstGeom>
          <a:noFill/>
          <a:ln w="57150">
            <a:solidFill>
              <a:schemeClr val="tx1"/>
            </a:solidFill>
            <a:miter lim="800000"/>
            <a:headEnd/>
            <a:tailEnd/>
          </a:ln>
          <a:effectLst>
            <a:prstShdw prst="shdw17" dist="17961" dir="2700000">
              <a:schemeClr val="accent1">
                <a:gamma/>
                <a:shade val="60000"/>
                <a:invGamma/>
              </a:schemeClr>
            </a:prstShdw>
          </a:effectLst>
          <a:extLst/>
        </p:spPr>
      </p:pic>
      <p:sp>
        <p:nvSpPr>
          <p:cNvPr id="27653" name="Rettangolo 4"/>
          <p:cNvSpPr>
            <a:spLocks noChangeArrowheads="1"/>
          </p:cNvSpPr>
          <p:nvPr/>
        </p:nvSpPr>
        <p:spPr bwMode="auto">
          <a:xfrm>
            <a:off x="2376488" y="5264150"/>
            <a:ext cx="66960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i="1" dirty="0">
                <a:solidFill>
                  <a:srgbClr val="10253F"/>
                </a:solidFill>
                <a:latin typeface="Simplified Arabic Fixed" pitchFamily="49" charset="-78"/>
                <a:cs typeface="Simplified Arabic Fixed" pitchFamily="49" charset="-78"/>
              </a:rPr>
              <a:t>After the second post-acute year, the rate of patients </a:t>
            </a:r>
            <a:r>
              <a:rPr lang="en-US" altLang="en-US" sz="1600" b="1" i="1" dirty="0" smtClean="0">
                <a:solidFill>
                  <a:srgbClr val="10253F"/>
                </a:solidFill>
                <a:latin typeface="Simplified Arabic Fixed" pitchFamily="49" charset="-78"/>
                <a:cs typeface="Simplified Arabic Fixed" pitchFamily="49" charset="-78"/>
              </a:rPr>
              <a:t>in full </a:t>
            </a:r>
            <a:r>
              <a:rPr lang="en-US" altLang="en-US" sz="1600" b="1" i="1" dirty="0">
                <a:solidFill>
                  <a:srgbClr val="10253F"/>
                </a:solidFill>
                <a:latin typeface="Simplified Arabic Fixed" pitchFamily="49" charset="-78"/>
                <a:cs typeface="Simplified Arabic Fixed" pitchFamily="49" charset="-78"/>
              </a:rPr>
              <a:t>symptom remission seems to decline to 30% to 50% most likely because of </a:t>
            </a:r>
            <a:r>
              <a:rPr lang="it-IT" altLang="en-US" sz="1600" b="1" i="1" dirty="0">
                <a:solidFill>
                  <a:srgbClr val="10253F"/>
                </a:solidFill>
                <a:latin typeface="Simplified Arabic Fixed" pitchFamily="49" charset="-78"/>
                <a:cs typeface="Simplified Arabic Fixed" pitchFamily="49" charset="-78"/>
              </a:rPr>
              <a:t>relapse or symptom recurrence.</a:t>
            </a:r>
          </a:p>
          <a:p>
            <a:pPr eaLnBrk="1" hangingPunct="1">
              <a:spcBef>
                <a:spcPct val="0"/>
              </a:spcBef>
              <a:buFontTx/>
              <a:buNone/>
            </a:pPr>
            <a:r>
              <a:rPr lang="en-US" altLang="en-US" sz="1200" b="1" i="1" dirty="0">
                <a:solidFill>
                  <a:srgbClr val="10253F"/>
                </a:solidFill>
                <a:latin typeface="Simplified Arabic Fixed" pitchFamily="49" charset="-78"/>
                <a:cs typeface="Simplified Arabic Fixed" pitchFamily="49" charset="-78"/>
              </a:rPr>
              <a:t>  </a:t>
            </a:r>
          </a:p>
          <a:p>
            <a:pPr eaLnBrk="1" hangingPunct="1">
              <a:spcBef>
                <a:spcPct val="0"/>
              </a:spcBef>
              <a:buFontTx/>
              <a:buNone/>
            </a:pPr>
            <a:r>
              <a:rPr lang="en-US" altLang="en-US" sz="1200" b="1" i="1" dirty="0">
                <a:solidFill>
                  <a:srgbClr val="10253F"/>
                </a:solidFill>
                <a:latin typeface="Simplified Arabic Fixed" pitchFamily="49" charset="-78"/>
                <a:cs typeface="Simplified Arabic Fixed" pitchFamily="49" charset="-78"/>
              </a:rPr>
              <a:t>                            </a:t>
            </a:r>
            <a:r>
              <a:rPr lang="en-US" altLang="en-US" sz="1200" b="1" i="1" dirty="0">
                <a:solidFill>
                  <a:srgbClr val="10253F"/>
                </a:solidFill>
                <a:latin typeface="Baskerville Old Face" pitchFamily="18" charset="0"/>
                <a:cs typeface="Simplified Arabic Fixed" pitchFamily="49" charset="-78"/>
              </a:rPr>
              <a:t>(De </a:t>
            </a:r>
            <a:r>
              <a:rPr lang="en-US" altLang="en-US" sz="1200" b="1" i="1" dirty="0" err="1">
                <a:solidFill>
                  <a:srgbClr val="10253F"/>
                </a:solidFill>
                <a:latin typeface="Baskerville Old Face" pitchFamily="18" charset="0"/>
                <a:cs typeface="Simplified Arabic Fixed" pitchFamily="49" charset="-78"/>
              </a:rPr>
              <a:t>Haan</a:t>
            </a:r>
            <a:r>
              <a:rPr lang="en-US" altLang="en-US" sz="1200" b="1" i="1" dirty="0">
                <a:solidFill>
                  <a:srgbClr val="10253F"/>
                </a:solidFill>
                <a:latin typeface="Baskerville Old Face" pitchFamily="18" charset="0"/>
                <a:cs typeface="Simplified Arabic Fixed" pitchFamily="49" charset="-78"/>
              </a:rPr>
              <a:t> et al.,2008; </a:t>
            </a:r>
            <a:r>
              <a:rPr lang="en-US" altLang="en-US" sz="1200" b="1" i="1" dirty="0" err="1">
                <a:solidFill>
                  <a:srgbClr val="10253F"/>
                </a:solidFill>
                <a:latin typeface="Baskerville Old Face" pitchFamily="18" charset="0"/>
                <a:cs typeface="Simplified Arabic Fixed" pitchFamily="49" charset="-78"/>
              </a:rPr>
              <a:t>Bodén</a:t>
            </a:r>
            <a:r>
              <a:rPr lang="en-US" altLang="en-US" sz="1200" b="1" i="1" dirty="0">
                <a:solidFill>
                  <a:srgbClr val="10253F"/>
                </a:solidFill>
                <a:latin typeface="Baskerville Old Face" pitchFamily="18" charset="0"/>
                <a:cs typeface="Simplified Arabic Fixed" pitchFamily="49" charset="-78"/>
              </a:rPr>
              <a:t> et al., 2009; Henry et al., 2010)</a:t>
            </a:r>
            <a:endParaRPr lang="it-IT" altLang="en-US" sz="1200" b="1" i="1" dirty="0">
              <a:solidFill>
                <a:srgbClr val="10253F"/>
              </a:solidFill>
              <a:latin typeface="Baskerville Old Face" pitchFamily="18" charset="0"/>
              <a:cs typeface="Simplified Arabic Fixed" pitchFamily="49" charset="-78"/>
            </a:endParaRPr>
          </a:p>
        </p:txBody>
      </p:sp>
      <p:pic>
        <p:nvPicPr>
          <p:cNvPr id="119811" name="Picture 3"/>
          <p:cNvPicPr>
            <a:picLocks noChangeAspect="1" noChangeArrowheads="1"/>
          </p:cNvPicPr>
          <p:nvPr/>
        </p:nvPicPr>
        <p:blipFill>
          <a:blip r:embed="rId3"/>
          <a:srcRect/>
          <a:stretch>
            <a:fillRect/>
          </a:stretch>
        </p:blipFill>
        <p:spPr bwMode="auto">
          <a:xfrm>
            <a:off x="1066800" y="161677"/>
            <a:ext cx="7086600" cy="1776413"/>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3784572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TotalTime>
  <Words>5791</Words>
  <Application>Microsoft Office PowerPoint</Application>
  <PresentationFormat>Presentazione su schermo (4:3)</PresentationFormat>
  <Paragraphs>844</Paragraphs>
  <Slides>62</Slides>
  <Notes>25</Notes>
  <HiddenSlides>0</HiddenSlides>
  <MMClips>0</MMClips>
  <ScaleCrop>false</ScaleCrop>
  <HeadingPairs>
    <vt:vector size="6" baseType="variant">
      <vt:variant>
        <vt:lpstr>Tema</vt:lpstr>
      </vt:variant>
      <vt:variant>
        <vt:i4>2</vt:i4>
      </vt:variant>
      <vt:variant>
        <vt:lpstr>Server OLE incorporati</vt:lpstr>
      </vt:variant>
      <vt:variant>
        <vt:i4>3</vt:i4>
      </vt:variant>
      <vt:variant>
        <vt:lpstr>Titoli diapositive</vt:lpstr>
      </vt:variant>
      <vt:variant>
        <vt:i4>62</vt:i4>
      </vt:variant>
    </vt:vector>
  </HeadingPairs>
  <TitlesOfParts>
    <vt:vector size="67" baseType="lpstr">
      <vt:lpstr>Office Theme</vt:lpstr>
      <vt:lpstr>Tema di Office</vt:lpstr>
      <vt:lpstr>Foglio di lavoro di Microsoft Excel 97-2003</vt:lpstr>
      <vt:lpstr>Grafico</vt:lpstr>
      <vt:lpstr>Grafico di Microsoft Excel</vt:lpstr>
      <vt:lpstr>Continuità Terapeutica e Outcome nelle Psicosi Schizofreniche</vt:lpstr>
      <vt:lpstr>Presentazione standard di PowerPoint</vt:lpstr>
      <vt:lpstr>Schizophrenia: poor  long-term outcomes </vt:lpstr>
      <vt:lpstr>Possibili esiti dopo la risposta al trattamento in acuto del primo episodio di schizofrenia  </vt:lpstr>
      <vt:lpstr>Presentazione standard di PowerPoint</vt:lpstr>
      <vt:lpstr>La guarigione dalla schizofrenia</vt:lpstr>
      <vt:lpstr>Presentazione standard di PowerPoint</vt:lpstr>
      <vt:lpstr>Presentazione standard di PowerPoint</vt:lpstr>
      <vt:lpstr>Presentazione standard di PowerPoint</vt:lpstr>
      <vt:lpstr>Real World functional</vt:lpstr>
      <vt:lpstr>Pazienti che vanno in remissione versus  pazienti che non vanno in remissione: differenze?  (Ucok et al., 2011)</vt:lpstr>
      <vt:lpstr>Presentazione standard di PowerPoint</vt:lpstr>
      <vt:lpstr>DOPO IL Trattamento  DEL PRIMO EPISODIO</vt:lpstr>
      <vt:lpstr>Presentazione standard di PowerPoint</vt:lpstr>
      <vt:lpstr>Presentazione standard di PowerPoint</vt:lpstr>
      <vt:lpstr>Increases recurrence’s risk</vt:lpstr>
      <vt:lpstr>Presentazione standard di PowerPoint</vt:lpstr>
      <vt:lpstr>Relapse rates in first episode psychotic patients</vt:lpstr>
      <vt:lpstr>Relapse rates at 2 years in multi-episode</vt:lpstr>
      <vt:lpstr>Presentazione standard di PowerPoint</vt:lpstr>
      <vt:lpstr>Presentazione standard di PowerPoint</vt:lpstr>
      <vt:lpstr>I tassi di interruzione e non-aderenza  al trattamento sono elevati </vt:lpstr>
      <vt:lpstr>Presentazione standard di PowerPoint</vt:lpstr>
      <vt:lpstr>Increase in suicide attempt rate when atypical antipsychotic therapy is interrupted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Fattori che influenzano l’engagement con i SSM e la Compliance </vt:lpstr>
      <vt:lpstr>Self-stigma and Adherence</vt:lpstr>
      <vt:lpstr>Medications non-adherence and COGNITION</vt:lpstr>
      <vt:lpstr>Cognitive deficits  modificano non solo l’aderenza ma anche l’ottica riabilitativa </vt:lpstr>
      <vt:lpstr>I tassi di ricaduta sono più bassi con il trattamento antipsicotico continuo </vt:lpstr>
      <vt:lpstr>Treatment response declines with each relapse  – PANSS total score</vt:lpstr>
      <vt:lpstr>Presentazione standard di PowerPoint</vt:lpstr>
      <vt:lpstr>Presentazione standard di PowerPoint</vt:lpstr>
      <vt:lpstr>Antipsychotics in the long-term </vt:lpstr>
      <vt:lpstr>Long-term antipsychotic use and its association with outcomes </vt:lpstr>
      <vt:lpstr>L’importanza della relazione terapeutica per gestire la complessità dei disturbi psichiatrici gravi</vt:lpstr>
      <vt:lpstr>Understanding the burden of RESIDUAL SYMPTOMS and providing clear messages prior to discharge are the goals of follow-up period  </vt:lpstr>
      <vt:lpstr>Aderenza terapeutica I LAI: una possibile soluzione?</vt:lpstr>
      <vt:lpstr>Presentazione standard di PowerPoint</vt:lpstr>
      <vt:lpstr>Presentazione standard di PowerPoint</vt:lpstr>
      <vt:lpstr>Presentazione standard di PowerPoint</vt:lpstr>
      <vt:lpstr>Presentazione standard di PowerPoint</vt:lpstr>
      <vt:lpstr>Clinical benefits and impact of early use of long-acting injectable  Antipsychotics for schizophrenia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continuità delle cure  nei disturbi psichiatrici gravi</dc:title>
  <dc:creator>Audrey</dc:creator>
  <cp:lastModifiedBy>Mario Amore</cp:lastModifiedBy>
  <cp:revision>191</cp:revision>
  <cp:lastPrinted>2016-12-01T10:28:16Z</cp:lastPrinted>
  <dcterms:created xsi:type="dcterms:W3CDTF">2006-08-16T00:00:00Z</dcterms:created>
  <dcterms:modified xsi:type="dcterms:W3CDTF">2016-12-02T12:18:20Z</dcterms:modified>
</cp:coreProperties>
</file>