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10"/>
  </p:notesMasterIdLst>
  <p:sldIdLst>
    <p:sldId id="291" r:id="rId2"/>
    <p:sldId id="298" r:id="rId3"/>
    <p:sldId id="299" r:id="rId4"/>
    <p:sldId id="295" r:id="rId5"/>
    <p:sldId id="292" r:id="rId6"/>
    <p:sldId id="296" r:id="rId7"/>
    <p:sldId id="297" r:id="rId8"/>
    <p:sldId id="294" r:id="rId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000099"/>
    <a:srgbClr val="000000"/>
    <a:srgbClr val="CC0099"/>
    <a:srgbClr val="FAE2EF"/>
    <a:srgbClr val="E6C6E4"/>
    <a:srgbClr val="3399FF"/>
    <a:srgbClr val="FF330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4146" autoAdjust="0"/>
  </p:normalViewPr>
  <p:slideViewPr>
    <p:cSldViewPr snapToGrid="0">
      <p:cViewPr varScale="1">
        <p:scale>
          <a:sx n="140" d="100"/>
          <a:sy n="140" d="100"/>
        </p:scale>
        <p:origin x="200" y="2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65AF-83CF-4081-8071-F76B423525C0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242D7-C84C-4D9E-A08A-E3F0C392CA8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93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42D7-C84C-4D9E-A08A-E3F0C392CA8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83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42D7-C84C-4D9E-A08A-E3F0C392CA86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6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Complessivamente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neuronali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rilevati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frequentemente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(4/6, 67%)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monofasico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(4/17, 24%), ma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ha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raggiunto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 = 0,13).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42D7-C84C-4D9E-A08A-E3F0C392CA8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64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particolare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l'inizio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dell'iperattività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muscolare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preceduto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scoperta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ricorrenza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4/5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NMT.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L'unico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NMT senza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follow-up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breve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quattro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B242D7-C84C-4D9E-A08A-E3F0C392CA86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29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5A3324-F49B-CF41-A52D-B9DC4625E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3B325B-9FDA-3146-83C7-B3249EC04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7360AB-121E-5244-B2D1-028AAD68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A1D4BB-CF9E-C94B-BB92-60ADF5FD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A9B3BF-4C6A-3749-8D40-6DA73A89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55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19688-223F-9D4B-B0FD-0D18B217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01E49B-A3F5-7647-9471-72EF86E7D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A11025-A229-304E-9F4A-ABD6A8B65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ECFC5D-D7AF-404F-BC4D-A7533949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77BAF7-6663-BA48-9D7B-3C32F945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52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83C801-5B09-FB46-BE24-4911AEE50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56E7DF-994A-9D42-AABA-848A8FE7B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BEB9DE-7B06-C948-B336-3C05E858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78451E-58B6-7A43-B1EE-92219F80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A20E23-065B-C84B-8421-F1DD840D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2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E66BD-C2C1-B24B-8569-36A6371A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FD811-D43D-F047-A7B4-633E68CB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5932A2-CEFA-924A-96B7-0473052F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B9ED26-8AF7-1B4F-B5EE-17D086F1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20BCD-5A04-F046-ACF2-46F77A6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19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02980-0B3A-F347-AE2A-53064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97357E-EEA4-FB4D-A9AC-98F051151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C647FA-E834-194D-8DC4-36EFCBBF2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2A8063-BCE5-BE46-93EA-7C0A1E9C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F4A0C6-5F18-A149-9E4B-9FB99518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9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81D03-7F39-AF40-B2C6-A8191A4F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2CB1C0-3B54-9F49-A9E0-A0854AA7F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EDF602-F85D-E64C-BBF2-5FB0EE5FF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0E0984-5E04-ED4D-878C-C9DCD173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DF6F79-06F2-644A-9D7C-A788EEC2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138FCA-2754-D545-83A9-3E7880A1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8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3E401-D447-0542-AC60-C2DB6F11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8E40CD-FDC0-9045-9671-FE9F759D3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C03220-B7FA-5246-96D5-21445CF8B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23DBC7-9491-8545-8E3B-28D430218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8C648F-435B-9648-A985-80C824036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CBAA47-590A-684F-8442-A5E05BE6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F85A6E2-5299-474D-9DA1-B7916C8F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66BAA7-2AF9-1241-8B74-D8E30A82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39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71BCE-2D50-834F-ADDC-DF147684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427E9D5-F737-2144-A173-2F97A4088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7C5680-6B7D-9846-9B53-CAF84476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9D54AA-9064-BB44-BC86-9AEA02E5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60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3C755BB-1974-CE45-AA7C-35B17704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F9B9C6-E888-3149-9BCB-4EDED356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E11F78-315F-AF47-AD68-1F86A061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47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5865C-B616-2F42-B5EE-5EC8E38E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1C4B96-EE7C-5F44-AB58-8ED3252E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1AAA01-8D63-744A-8E3A-6C67ED925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862CF4-5DE3-8944-A847-4828481D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223138-6197-1946-9E4A-28D4A4E8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E690D4-AB2E-BC49-9EF9-815FF480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D25A0-685B-E547-9D17-A726E5C8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93DD51C-6BDD-2342-8029-58A870A91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7CBD772-FAD6-014A-9AC2-9CF125F1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87B4E9-AEFC-1F47-85F9-BF393C4D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AB0F57-EC08-7443-AC3A-108645D8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14669F-8061-154C-A624-8DD23BF2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8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4A428A-CEEF-D445-8D30-B1E595B9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9FC523-F079-EA49-9E2C-6D55B249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E9017C-2A8F-084B-ABA5-86D7D4FB3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073C-836B-4EBA-B6DA-055D8774389B}" type="datetimeFigureOut">
              <a:rPr lang="it-IT" smtClean="0"/>
              <a:pPr/>
              <a:t>03/04/19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2D1FF0-C5F4-D549-980F-4EA650155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AFC14-4EA0-AD44-B742-45127AF70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E4D3-0DCC-46F4-BE54-32AD2201F5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7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861347"/>
            <a:ext cx="9144000" cy="2434119"/>
          </a:xfrm>
        </p:spPr>
        <p:txBody>
          <a:bodyPr>
            <a:noAutofit/>
          </a:bodyPr>
          <a:lstStyle/>
          <a:p>
            <a:pPr algn="l"/>
            <a:br>
              <a:rPr lang="en-GB" sz="1800" dirty="0">
                <a:latin typeface="Times New Roman" pitchFamily="18" charset="0"/>
                <a:cs typeface="Times New Roman" pitchFamily="18" charset="0"/>
              </a:rPr>
            </a:br>
            <a:r>
              <a:rPr lang="it-IT" sz="1600" u="sng" dirty="0">
                <a:latin typeface="Times New Roman" pitchFamily="18" charset="0"/>
                <a:cs typeface="Times New Roman" pitchFamily="18" charset="0"/>
              </a:rPr>
              <a:t>A. De Rosa</a:t>
            </a:r>
            <a:r>
              <a:rPr lang="it-IT" sz="1600" u="sng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M. Gastaldi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M. Maestri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E. Zardini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S. Scaranzin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M. Guida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P. Borrelli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O. Ferraro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V. Lampasona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Furlan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S. Irani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Waters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Lang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A. Vincent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E. Marchioni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G. Siciliano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. Ricciardi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, D. Franciotta</a:t>
            </a:r>
            <a:r>
              <a:rPr lang="it-IT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it-IT" sz="1600" dirty="0">
                <a:latin typeface="Times New Roman" pitchFamily="18" charset="0"/>
                <a:cs typeface="Times New Roman" pitchFamily="18" charset="0"/>
              </a:rPr>
            </a:br>
            <a:br>
              <a:rPr lang="it-IT" sz="1800" dirty="0">
                <a:latin typeface="Times New Roman" pitchFamily="18" charset="0"/>
                <a:cs typeface="Times New Roman" pitchFamily="18" charset="0"/>
              </a:rPr>
            </a:br>
            <a:r>
              <a:rPr lang="it-IT" sz="1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400" dirty="0">
                <a:latin typeface="Times New Roman" pitchFamily="18" charset="0"/>
                <a:cs typeface="Times New Roman" pitchFamily="18" charset="0"/>
              </a:rPr>
              <a:t>Dipartimento di Medicina Clinica e Sperimentale, Unità di Neurologia, Università di Pisa, Italia;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Laboratorio Di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Neuroimmunologia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, IRCCS Fondazione Mondino, Pavia, Italia;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Dipartimento di Scienze Neurologiche e Comportamentali, Università di Pavia, Italia;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Unità di Biostatistica ed Epidemiologia Clinica, Università di Pavia, Italia;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Divisione di Genetica e Biologia Cellulare, IRCCS Istituto Scientifico San Raffaele, Milano, Italia;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Divisione di Neuroscienze, Istituto di Neurologia Sperimentale, IRCCS Istituto Scientifico San Raffaele, Milano, Italia,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Gruppo di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Neuroimmunologia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, Dipartimento di Scienze Cliniche </a:t>
            </a:r>
            <a:r>
              <a:rPr lang="it-IT" sz="1200" dirty="0" err="1">
                <a:latin typeface="Times New Roman" pitchFamily="18" charset="0"/>
                <a:cs typeface="Times New Roman" pitchFamily="18" charset="0"/>
              </a:rPr>
              <a:t>Nuffield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, Oxford, Regno Unito; </a:t>
            </a:r>
            <a:r>
              <a:rPr lang="it-IT" sz="1200" baseline="30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it-IT" sz="1200" dirty="0">
                <a:latin typeface="Times New Roman" pitchFamily="18" charset="0"/>
                <a:cs typeface="Times New Roman" pitchFamily="18" charset="0"/>
              </a:rPr>
              <a:t>Unità di Neuro-oncologia e Neuro-infiammazione, IRCCS Fondazione Mondino di Pavia, Italia</a:t>
            </a:r>
            <a:br>
              <a:rPr lang="it-IT" sz="1400" dirty="0">
                <a:latin typeface="Times New Roman" pitchFamily="18" charset="0"/>
                <a:cs typeface="Times New Roman" pitchFamily="18" charset="0"/>
              </a:rPr>
            </a:br>
            <a:endParaRPr lang="it-IT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9270" y="1095091"/>
            <a:ext cx="902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n w="18415" cmpd="sng">
                  <a:noFill/>
                  <a:prstDash val="solid"/>
                </a:ln>
                <a:solidFill>
                  <a:srgbClr val="009193"/>
                </a:solidFill>
                <a:latin typeface="Times New Roman" pitchFamily="18" charset="0"/>
                <a:cs typeface="Times New Roman" pitchFamily="18" charset="0"/>
              </a:rPr>
              <a:t>NEUROMIOTONIA NELLA MIASTENIA GRAVIS ASSOCIATA A TIMOMA: </a:t>
            </a:r>
          </a:p>
          <a:p>
            <a:pPr algn="ctr"/>
            <a:r>
              <a:rPr lang="it-IT" sz="2400" dirty="0">
                <a:ln w="18415" cmpd="sng">
                  <a:noFill/>
                  <a:prstDash val="solid"/>
                </a:ln>
                <a:solidFill>
                  <a:srgbClr val="009193"/>
                </a:solidFill>
                <a:latin typeface="Times New Roman" pitchFamily="18" charset="0"/>
                <a:cs typeface="Times New Roman" pitchFamily="18" charset="0"/>
              </a:rPr>
              <a:t>CARATTERISTICHE CLINICHE E SIEROLOGICHE E PREDITTORI DI RISCHIO DI RECIDIVA DI TIMOMA</a:t>
            </a:r>
          </a:p>
        </p:txBody>
      </p:sp>
      <p:pic>
        <p:nvPicPr>
          <p:cNvPr id="7" name="Picture 5" descr="cherubino_black1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2" y="29028"/>
            <a:ext cx="843426" cy="86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:\aoup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129" y="0"/>
            <a:ext cx="859679" cy="89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3CF24B4-F4CB-164A-A15D-156B60842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9" y="0"/>
            <a:ext cx="5907741" cy="898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357F2C-CAA7-A041-AD32-B61BE047948C}"/>
              </a:ext>
            </a:extLst>
          </p:cNvPr>
          <p:cNvSpPr txBox="1"/>
          <p:nvPr/>
        </p:nvSpPr>
        <p:spPr>
          <a:xfrm>
            <a:off x="-12564" y="35724"/>
            <a:ext cx="3041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57A0F00-E096-494E-A570-DA84A7787161}"/>
              </a:ext>
            </a:extLst>
          </p:cNvPr>
          <p:cNvSpPr/>
          <p:nvPr/>
        </p:nvSpPr>
        <p:spPr>
          <a:xfrm>
            <a:off x="-12564" y="474610"/>
            <a:ext cx="547709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9193"/>
              </a:buClr>
            </a:pPr>
            <a:r>
              <a:rPr lang="en-GB" sz="1400" u="sng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NEUROMIOTONIA ACQUISITA (NMT):</a:t>
            </a:r>
          </a:p>
          <a:p>
            <a:pPr algn="just">
              <a:buClr>
                <a:srgbClr val="009193"/>
              </a:buClr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caratterizzata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iperattività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muscolare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spontanea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continua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dovuta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</a:p>
          <a:p>
            <a:pPr algn="just">
              <a:buClr>
                <a:srgbClr val="009193"/>
              </a:buClr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un’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ipereccitabilità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nervo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periferico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10-20%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l’associazione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Miastenia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Gravis (MG), NMT e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condizione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CASPR2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contactin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-associated protein-like 2) e/o LGI1 (leucine rich glioma inactivated 1);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Recentemente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descritti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recettori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Netrina-1 (DCC e UNC5A)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coesistono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CASPR2 in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MG e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neuromiotonia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sindrome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Morvan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predicono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presenza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Torres-Vega et al. Neurology 2017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9193"/>
              </a:buClr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5026F9D-D3DC-F34D-AFA9-07DC86B64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76" y="3107072"/>
            <a:ext cx="3460624" cy="1594776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id="{8BA1177F-300B-384A-AF02-A2D3BECDD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57" y="35724"/>
            <a:ext cx="2985630" cy="208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5">
            <a:extLst>
              <a:ext uri="{FF2B5EF4-FFF2-40B4-BE49-F238E27FC236}">
                <a16:creationId xmlns:a16="http://schemas.microsoft.com/office/drawing/2014/main" id="{96560339-09D1-9342-A4DF-AC2B397A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645" y="2259714"/>
            <a:ext cx="26266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9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A. Vincent. </a:t>
            </a:r>
            <a:r>
              <a:rPr lang="it-IT" altLang="it-IT" sz="9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it-IT" altLang="it-IT" sz="9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Res. </a:t>
            </a:r>
            <a:r>
              <a:rPr lang="it-IT" altLang="it-IT" sz="9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Pract</a:t>
            </a:r>
            <a:r>
              <a:rPr lang="it-IT" altLang="it-IT" sz="9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195: 535-540 (1999)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CAED34D-F31E-594B-8E0E-8EDA6DF8AE0C}"/>
              </a:ext>
            </a:extLst>
          </p:cNvPr>
          <p:cNvSpPr/>
          <p:nvPr/>
        </p:nvSpPr>
        <p:spPr>
          <a:xfrm>
            <a:off x="54882" y="3532639"/>
            <a:ext cx="5453736" cy="1446550"/>
          </a:xfrm>
          <a:prstGeom prst="rect">
            <a:avLst/>
          </a:prstGeom>
          <a:solidFill>
            <a:schemeClr val="bg1"/>
          </a:solidFill>
          <a:ln w="3175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9193"/>
              </a:buClr>
            </a:pPr>
            <a:r>
              <a:rPr lang="en-GB" sz="1600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SCOPO DELLO STUDIO</a:t>
            </a:r>
          </a:p>
          <a:p>
            <a:pPr algn="just">
              <a:buClr>
                <a:srgbClr val="009193"/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9193"/>
              </a:buClr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fattori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sierologici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patologici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MG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(TAMG) e NMT,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sottolineando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ruolo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cliniche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sierologiche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predittori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7EDD29B-F9F2-8847-937B-C8D8FA446E23}"/>
              </a:ext>
            </a:extLst>
          </p:cNvPr>
          <p:cNvSpPr/>
          <p:nvPr/>
        </p:nvSpPr>
        <p:spPr>
          <a:xfrm>
            <a:off x="6024757" y="1877130"/>
            <a:ext cx="455988" cy="201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6EFDCBB-BA41-F24F-BCCD-E86FD873D492}"/>
              </a:ext>
            </a:extLst>
          </p:cNvPr>
          <p:cNvSpPr/>
          <p:nvPr/>
        </p:nvSpPr>
        <p:spPr>
          <a:xfrm>
            <a:off x="6841438" y="4842762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Neurol. 2019 Feb 3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B5BDFFE-E4C7-1745-BBB0-CAEDAE359648}"/>
              </a:ext>
            </a:extLst>
          </p:cNvPr>
          <p:cNvSpPr/>
          <p:nvPr/>
        </p:nvSpPr>
        <p:spPr>
          <a:xfrm>
            <a:off x="6753273" y="4667065"/>
            <a:ext cx="15279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*co-first authors;°co-last authors</a:t>
            </a:r>
          </a:p>
        </p:txBody>
      </p:sp>
    </p:spTree>
    <p:extLst>
      <p:ext uri="{BB962C8B-B14F-4D97-AF65-F5344CB8AC3E}">
        <p14:creationId xmlns:p14="http://schemas.microsoft.com/office/powerpoint/2010/main" val="277479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3C22197-E41B-5C45-990E-2A0E4FCB752B}"/>
              </a:ext>
            </a:extLst>
          </p:cNvPr>
          <p:cNvSpPr txBox="1"/>
          <p:nvPr/>
        </p:nvSpPr>
        <p:spPr>
          <a:xfrm>
            <a:off x="0" y="19020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 E METODI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43A02E-CBBC-E84E-8B92-EE0749AD85A3}"/>
              </a:ext>
            </a:extLst>
          </p:cNvPr>
          <p:cNvSpPr/>
          <p:nvPr/>
        </p:nvSpPr>
        <p:spPr>
          <a:xfrm>
            <a:off x="44824" y="413373"/>
            <a:ext cx="61182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studiati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retrospettivamente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268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consecutivi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MG,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recettore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dell’acetilcolina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AChR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-Ab) e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seguiti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l’Ambulatorio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Miastenia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Gravis di Pisa dal 1990 al 2016.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valutazione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effettuata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base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 Foundation of America (MGFA)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stadiazione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secondo la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(World Health Organization) e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Masaoka</a:t>
            </a:r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antigeni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(CASPR2, LGI1,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recettore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glicina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GlyR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Netrin-1)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dosati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tecniche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immunoistochimica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cell-based assay (CBA) 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campioni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titolazioni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finale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ottenute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utilizzando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diluizioni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seriali</a:t>
            </a:r>
            <a:r>
              <a:rPr lang="en-GB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GB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40C402C-80DA-C24F-BA88-C7D63489FE22}"/>
              </a:ext>
            </a:extLst>
          </p:cNvPr>
          <p:cNvSpPr/>
          <p:nvPr/>
        </p:nvSpPr>
        <p:spPr>
          <a:xfrm>
            <a:off x="618565" y="3573840"/>
            <a:ext cx="4572000" cy="1569660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 DI NMT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Clr>
                <a:srgbClr val="009193"/>
              </a:buClr>
              <a:buAutoNum type="alphaLcParenR"/>
            </a:pP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presenza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crampi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e/o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contrazioni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muscolari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miochimie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e/o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fascicolazioni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interessavano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almeno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scheletriche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Clr>
                <a:srgbClr val="009193"/>
              </a:buClr>
              <a:buAutoNum type="alphaLcParenR"/>
            </a:pP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nessun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trattamento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piridostigmina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persistenza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sintomi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sospensione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farmaco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Clr>
                <a:srgbClr val="009193"/>
              </a:buClr>
              <a:buAutoNum type="alphaLcParenR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EMG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compatibile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NMT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scariche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miochimiche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neuromiotoniche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sieropositività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CASPR2 e/o LGI1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67D49F-6222-EB4C-99A4-399344A2B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80" y="203686"/>
            <a:ext cx="2936120" cy="356466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DF028FB-6493-A14F-AE1E-0F87DFC6A0F1}"/>
              </a:ext>
            </a:extLst>
          </p:cNvPr>
          <p:cNvSpPr/>
          <p:nvPr/>
        </p:nvSpPr>
        <p:spPr>
          <a:xfrm>
            <a:off x="6031973" y="3666172"/>
            <a:ext cx="3065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Saggi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basati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sulle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cellule per la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rilevazione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recettori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Netrina-1. Cellule HEK293T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trasfettate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UNC5A (A)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marcato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EGFP, o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fluorescenti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DCC (B) (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verde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Le IgG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non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controlli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legano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cellule (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rosso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co-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localizzando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l'UNC5A o con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l'anticorpo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DCC. Barra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el-G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66389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5CBEEDA-14DA-D345-9728-6A4ECC43A9CF}"/>
              </a:ext>
            </a:extLst>
          </p:cNvPr>
          <p:cNvSpPr/>
          <p:nvPr/>
        </p:nvSpPr>
        <p:spPr>
          <a:xfrm>
            <a:off x="-26438" y="4457885"/>
            <a:ext cx="519279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clinico-demografici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MG e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intervallo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interquartile; OMS,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punteggio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dell'organizzazione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sanità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MG,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miastenia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grave; MGFA, MG foundation of America classification; NMT,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neuromiotonia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^,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disponibili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CB26ED-8B6A-494E-8543-AA530426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38014"/>
              </p:ext>
            </p:extLst>
          </p:nvPr>
        </p:nvGraphicFramePr>
        <p:xfrm>
          <a:off x="73152" y="445200"/>
          <a:ext cx="4992623" cy="38572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93788">
                  <a:extLst>
                    <a:ext uri="{9D8B030D-6E8A-4147-A177-3AD203B41FA5}">
                      <a16:colId xmlns:a16="http://schemas.microsoft.com/office/drawing/2014/main" val="3174834196"/>
                    </a:ext>
                  </a:extLst>
                </a:gridCol>
                <a:gridCol w="800959">
                  <a:extLst>
                    <a:ext uri="{9D8B030D-6E8A-4147-A177-3AD203B41FA5}">
                      <a16:colId xmlns:a16="http://schemas.microsoft.com/office/drawing/2014/main" val="3806828988"/>
                    </a:ext>
                  </a:extLst>
                </a:gridCol>
                <a:gridCol w="677533">
                  <a:extLst>
                    <a:ext uri="{9D8B030D-6E8A-4147-A177-3AD203B41FA5}">
                      <a16:colId xmlns:a16="http://schemas.microsoft.com/office/drawing/2014/main" val="2208855786"/>
                    </a:ext>
                  </a:extLst>
                </a:gridCol>
                <a:gridCol w="616255">
                  <a:extLst>
                    <a:ext uri="{9D8B030D-6E8A-4147-A177-3AD203B41FA5}">
                      <a16:colId xmlns:a16="http://schemas.microsoft.com/office/drawing/2014/main" val="1169283444"/>
                    </a:ext>
                  </a:extLst>
                </a:gridCol>
                <a:gridCol w="493264">
                  <a:extLst>
                    <a:ext uri="{9D8B030D-6E8A-4147-A177-3AD203B41FA5}">
                      <a16:colId xmlns:a16="http://schemas.microsoft.com/office/drawing/2014/main" val="255287011"/>
                    </a:ext>
                  </a:extLst>
                </a:gridCol>
                <a:gridCol w="615386">
                  <a:extLst>
                    <a:ext uri="{9D8B030D-6E8A-4147-A177-3AD203B41FA5}">
                      <a16:colId xmlns:a16="http://schemas.microsoft.com/office/drawing/2014/main" val="3153168925"/>
                    </a:ext>
                  </a:extLst>
                </a:gridCol>
                <a:gridCol w="495438">
                  <a:extLst>
                    <a:ext uri="{9D8B030D-6E8A-4147-A177-3AD203B41FA5}">
                      <a16:colId xmlns:a16="http://schemas.microsoft.com/office/drawing/2014/main" val="1590987129"/>
                    </a:ext>
                  </a:extLst>
                </a:gridCol>
              </a:tblGrid>
              <a:tr h="576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6425" algn="l"/>
                        </a:tabLst>
                      </a:pPr>
                      <a:r>
                        <a:rPr lang="en-US" sz="800" dirty="0">
                          <a:effectLst/>
                        </a:rPr>
                        <a:t>Patients, n (%)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All patients,</a:t>
                      </a:r>
                      <a:endParaRPr lang="it-IT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268 (100)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 thymoma recurrence,</a:t>
                      </a:r>
                      <a:endParaRPr lang="it-IT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236 (89)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Thymoma recurrence,</a:t>
                      </a:r>
                      <a:endParaRPr lang="it-IT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 (12)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p-values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 dirty="0">
                          <a:effectLst/>
                        </a:rPr>
                        <a:t>Univariate,</a:t>
                      </a:r>
                      <a:endParaRPr lang="it-IT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 (CI)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p-values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/>
                </a:tc>
                <a:extLst>
                  <a:ext uri="{0D108BD9-81ED-4DB2-BD59-A6C34878D82A}">
                    <a16:rowId xmlns:a16="http://schemas.microsoft.com/office/drawing/2014/main" val="2428089778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Months of follow-up, median (IQR)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41.5 (8-88)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33 (7-77)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 (58-146)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/>
                </a:tc>
                <a:extLst>
                  <a:ext uri="{0D108BD9-81ED-4DB2-BD59-A6C34878D82A}">
                    <a16:rowId xmlns:a16="http://schemas.microsoft.com/office/drawing/2014/main" val="2816150501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 at thymectomy, median (IQR)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 (39-61)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 (41-62)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 (31-47)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0.95 (0.93-0.97)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3676399063"/>
                  </a:ext>
                </a:extLst>
              </a:tr>
              <a:tr h="28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Males, n (%)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134 (50)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121 (52)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 (39)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0.193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0.61 (0.29-1.29)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0.194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1325966867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Thymoma histology</a:t>
                      </a:r>
                      <a:endParaRPr lang="it-IT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(WHO; ≥ B2), n (%)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171/264^ (65)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145/231^ (63)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 (79)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0.072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2.20 (0.91-5.33)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0.072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2444165343"/>
                  </a:ext>
                </a:extLst>
              </a:tr>
              <a:tr h="430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Thymoma grading </a:t>
                      </a:r>
                      <a:endParaRPr lang="it-IT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(Masaoka, ≥ IIb), n (%)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156/252^ (62)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127/221^ (58)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29/31 (94)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10.73 (2.38-48.36)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205138876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 at MG onset, median (IQR)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 (38-61)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50 (40-62)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 (29-45)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0.94 (0.92-0.96)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464469988"/>
                  </a:ext>
                </a:extLst>
              </a:tr>
              <a:tr h="43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 grading before thymectomy (MGFA ≥ III), n (%)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84 (31)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73 (31)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 (31)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0.792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1.11 (0.51-2.41)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0.793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2413739875"/>
                  </a:ext>
                </a:extLst>
              </a:tr>
              <a:tr h="284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 onset before thymectomy, n (%)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248 (93)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220 (94)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 (85)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0.38 (0.13-1.14)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0.073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3715658708"/>
                  </a:ext>
                </a:extLst>
              </a:tr>
              <a:tr h="43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MG duration (months) before thymectomy, median (IQR)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(2-13)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(2-12)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(2-26)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0.487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1.01 (1.00-1.01)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</a:tabLs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extLst>
                  <a:ext uri="{0D108BD9-81ED-4DB2-BD59-A6C34878D82A}">
                    <a16:rowId xmlns:a16="http://schemas.microsoft.com/office/drawing/2014/main" val="1491069909"/>
                  </a:ext>
                </a:extLst>
              </a:tr>
              <a:tr h="28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NMT, n (%)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 (2)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(0.4)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(12)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&lt;0.001</a:t>
                      </a:r>
                      <a:endParaRPr lang="it-IT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32.28(3.15-330.05)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&lt;0.001</a:t>
                      </a:r>
                      <a:endParaRPr lang="it-IT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84" marR="43684" marT="0" marB="0"/>
                </a:tc>
                <a:extLst>
                  <a:ext uri="{0D108BD9-81ED-4DB2-BD59-A6C34878D82A}">
                    <a16:rowId xmlns:a16="http://schemas.microsoft.com/office/drawing/2014/main" val="1096610939"/>
                  </a:ext>
                </a:extLst>
              </a:tr>
            </a:tbl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B23BD31B-C640-7C4E-8FDD-38A5271C8EF6}"/>
              </a:ext>
            </a:extLst>
          </p:cNvPr>
          <p:cNvSpPr/>
          <p:nvPr/>
        </p:nvSpPr>
        <p:spPr>
          <a:xfrm>
            <a:off x="4628752" y="1335305"/>
            <a:ext cx="437022" cy="219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F3350BE-AAF3-3744-8872-BFD600CF6B42}"/>
              </a:ext>
            </a:extLst>
          </p:cNvPr>
          <p:cNvSpPr/>
          <p:nvPr/>
        </p:nvSpPr>
        <p:spPr>
          <a:xfrm>
            <a:off x="4628752" y="3996643"/>
            <a:ext cx="437022" cy="219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DEB544E-DF11-F94D-A38E-B7138652D42A}"/>
              </a:ext>
            </a:extLst>
          </p:cNvPr>
          <p:cNvSpPr/>
          <p:nvPr/>
        </p:nvSpPr>
        <p:spPr>
          <a:xfrm>
            <a:off x="4628752" y="2284476"/>
            <a:ext cx="437022" cy="2194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BFC4304-0909-DF4A-B284-1F8DF56BB609}"/>
              </a:ext>
            </a:extLst>
          </p:cNvPr>
          <p:cNvSpPr/>
          <p:nvPr/>
        </p:nvSpPr>
        <p:spPr>
          <a:xfrm>
            <a:off x="3946533" y="2174748"/>
            <a:ext cx="559620" cy="4496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D8D74D6-059C-0047-A51D-7C550177C58A}"/>
              </a:ext>
            </a:extLst>
          </p:cNvPr>
          <p:cNvSpPr/>
          <p:nvPr/>
        </p:nvSpPr>
        <p:spPr>
          <a:xfrm>
            <a:off x="3946533" y="1225179"/>
            <a:ext cx="559620" cy="4397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9CAEF94-4F58-C845-9B86-5AF0E5500B65}"/>
              </a:ext>
            </a:extLst>
          </p:cNvPr>
          <p:cNvSpPr/>
          <p:nvPr/>
        </p:nvSpPr>
        <p:spPr>
          <a:xfrm>
            <a:off x="3980295" y="3942462"/>
            <a:ext cx="525858" cy="4168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6F5A81C-EE39-A843-8249-3A7F3CA0DDA7}"/>
              </a:ext>
            </a:extLst>
          </p:cNvPr>
          <p:cNvSpPr txBox="1"/>
          <p:nvPr/>
        </p:nvSpPr>
        <p:spPr>
          <a:xfrm>
            <a:off x="0" y="19020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RISULTATI- 1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D3E6405-FC67-3F4C-BFD6-BA2802A147E4}"/>
              </a:ext>
            </a:extLst>
          </p:cNvPr>
          <p:cNvSpPr/>
          <p:nvPr/>
        </p:nvSpPr>
        <p:spPr>
          <a:xfrm>
            <a:off x="5310974" y="341894"/>
            <a:ext cx="37433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follow-up, 33/268 (12%)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sviluppato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dopo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tempo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46,1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18/33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avevano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Nell’ANALISI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UNIVARIATA, le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risultate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statisticamente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significative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state:</a:t>
            </a:r>
          </a:p>
          <a:p>
            <a:pPr algn="just"/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Ø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timectomia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Ø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Ø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stadiazione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elevato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Masaoka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≥IIb) </a:t>
            </a: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Ø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9193"/>
              </a:buClr>
              <a:buFont typeface="Wingdings" pitchFamily="2" charset="2"/>
              <a:buChar char="Ø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coesistenza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NMT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A435B34-EC28-ED40-93D6-D58E7A80D20F}"/>
              </a:ext>
            </a:extLst>
          </p:cNvPr>
          <p:cNvSpPr txBox="1"/>
          <p:nvPr/>
        </p:nvSpPr>
        <p:spPr>
          <a:xfrm>
            <a:off x="1988371" y="17245"/>
            <a:ext cx="635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PREDITTORI DI RISCHIO DI RECIDIVA DI TIMOMA</a:t>
            </a:r>
          </a:p>
        </p:txBody>
      </p:sp>
    </p:spTree>
    <p:extLst>
      <p:ext uri="{BB962C8B-B14F-4D97-AF65-F5344CB8AC3E}">
        <p14:creationId xmlns:p14="http://schemas.microsoft.com/office/powerpoint/2010/main" val="45510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1" grpId="1" animBg="1"/>
      <p:bldP spid="12" grpId="1" animBg="1"/>
      <p:bldP spid="13" grpId="1" animBg="1"/>
      <p:bldP spid="14" grpId="1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6DA405A-AEA6-0E4F-B5F5-C59F6ECA81DD}"/>
              </a:ext>
            </a:extLst>
          </p:cNvPr>
          <p:cNvSpPr/>
          <p:nvPr/>
        </p:nvSpPr>
        <p:spPr>
          <a:xfrm>
            <a:off x="6464808" y="894788"/>
            <a:ext cx="2679192" cy="174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Tabella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2(a-b):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Caratteristiche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pazienti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MG e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timoma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iperattività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muscolare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spontanea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testati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autoanticorpi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neuronali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anticorpo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IQR,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intervallo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interquartile; OMS,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punteggio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dell'Organizzazione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mondiale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sanità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SD, </a:t>
            </a:r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deviazione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E1754D6-55B3-FB42-9DA8-2F3EB5100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86173"/>
              </p:ext>
            </p:extLst>
          </p:nvPr>
        </p:nvGraphicFramePr>
        <p:xfrm>
          <a:off x="72537" y="969238"/>
          <a:ext cx="3219303" cy="371033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451207">
                  <a:extLst>
                    <a:ext uri="{9D8B030D-6E8A-4147-A177-3AD203B41FA5}">
                      <a16:colId xmlns:a16="http://schemas.microsoft.com/office/drawing/2014/main" val="491665639"/>
                    </a:ext>
                  </a:extLst>
                </a:gridCol>
                <a:gridCol w="768096">
                  <a:extLst>
                    <a:ext uri="{9D8B030D-6E8A-4147-A177-3AD203B41FA5}">
                      <a16:colId xmlns:a16="http://schemas.microsoft.com/office/drawing/2014/main" val="1155689492"/>
                    </a:ext>
                  </a:extLst>
                </a:gridCol>
              </a:tblGrid>
              <a:tr h="282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6425" algn="l"/>
                        </a:tabLs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Patients, n (%)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(100)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 anchor="ctr"/>
                </a:tc>
                <a:extLst>
                  <a:ext uri="{0D108BD9-81ED-4DB2-BD59-A6C34878D82A}">
                    <a16:rowId xmlns:a16="http://schemas.microsoft.com/office/drawing/2014/main" val="449787415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 of follow-up (from NMT onset), median (IQR)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(21-56)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 anchor="ctr"/>
                </a:tc>
                <a:extLst>
                  <a:ext uri="{0D108BD9-81ED-4DB2-BD59-A6C34878D82A}">
                    <a16:rowId xmlns:a16="http://schemas.microsoft.com/office/drawing/2014/main" val="1893605550"/>
                  </a:ext>
                </a:extLst>
              </a:tr>
              <a:tr h="271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Months of follow-up (from thymectomy), median (IQR)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(62-121)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 anchor="ctr"/>
                </a:tc>
                <a:extLst>
                  <a:ext uri="{0D108BD9-81ED-4DB2-BD59-A6C34878D82A}">
                    <a16:rowId xmlns:a16="http://schemas.microsoft.com/office/drawing/2014/main" val="3174615995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Males,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(34.8)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663943342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at MG onset, median (IQR)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(38-60.5)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807072201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MGFA ≥ III before thymectomy,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(30.4)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1264524403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Osserman ≥ IIb before thymectomy,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15(65.2)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2407495450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Latency from MG to NMT, months, median (IQR) 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(12-81)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629612082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at NMT presentation, mean (SD)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(36-57)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2619983340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Symptoms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2614597039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cramps,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(87)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3131956845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myokymias,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17(73.9)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2407244898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fasciculations,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10(43.5)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1349620021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muscle twitching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20(87.0)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1246541912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Symptoms distribution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31379366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cranial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(56.5)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4275213275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trunk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(4.4)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550011970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upper limbs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(47.8)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580886307"/>
                  </a:ext>
                </a:extLst>
              </a:tr>
              <a:tr h="137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lower limbs n (%)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(73.9)</a:t>
                      </a:r>
                      <a:endParaRPr lang="it-I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14" marR="46914" marT="0" marB="0"/>
                </a:tc>
                <a:extLst>
                  <a:ext uri="{0D108BD9-81ED-4DB2-BD59-A6C34878D82A}">
                    <a16:rowId xmlns:a16="http://schemas.microsoft.com/office/drawing/2014/main" val="234387520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7293783-F6C1-EA41-9014-813E34234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87461"/>
              </p:ext>
            </p:extLst>
          </p:nvPr>
        </p:nvGraphicFramePr>
        <p:xfrm>
          <a:off x="3429000" y="969238"/>
          <a:ext cx="3035808" cy="30242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69856">
                  <a:extLst>
                    <a:ext uri="{9D8B030D-6E8A-4147-A177-3AD203B41FA5}">
                      <a16:colId xmlns:a16="http://schemas.microsoft.com/office/drawing/2014/main" val="3878573077"/>
                    </a:ext>
                  </a:extLst>
                </a:gridCol>
                <a:gridCol w="865952">
                  <a:extLst>
                    <a:ext uri="{9D8B030D-6E8A-4147-A177-3AD203B41FA5}">
                      <a16:colId xmlns:a16="http://schemas.microsoft.com/office/drawing/2014/main" val="587044693"/>
                    </a:ext>
                  </a:extLst>
                </a:gridCol>
              </a:tblGrid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CNS involvement,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(34.8)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2202029"/>
                  </a:ext>
                </a:extLst>
              </a:tr>
              <a:tr h="29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confusion/memory impairment,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(13.0)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145414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sleep disorders,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(21.7)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662107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seizures,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(8.7)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1310064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Dysautonomia,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(43.5)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0634581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hyperhidrosis,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(39.1)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288136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arrhythmias,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(17.4)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738678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gastrointestinal dysmotility,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(13.0)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362116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Thymoma WHO (≥ 2B),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(52.2)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07343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Thymoma recurrence,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(34.8)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272066"/>
                  </a:ext>
                </a:extLst>
              </a:tr>
              <a:tr h="269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NMT response to therapy,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12/14 (85.7)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428416"/>
                  </a:ext>
                </a:extLst>
              </a:tr>
              <a:tr h="143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 Outcome n (%)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778633"/>
                  </a:ext>
                </a:extLst>
              </a:tr>
              <a:tr h="13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improved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(21.7)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8851202"/>
                  </a:ext>
                </a:extLst>
              </a:tr>
              <a:tr h="13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minimal manifestations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(34.8)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331039"/>
                  </a:ext>
                </a:extLst>
              </a:tr>
              <a:tr h="13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pharmacological remission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(30.4)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438250"/>
                  </a:ext>
                </a:extLst>
              </a:tr>
              <a:tr h="13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complete stable remission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(8.7)</a:t>
                      </a:r>
                      <a:endParaRPr lang="it-IT" sz="1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692439"/>
                  </a:ext>
                </a:extLst>
              </a:tr>
              <a:tr h="13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death</a:t>
                      </a:r>
                      <a:endParaRPr lang="it-IT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(4.3)</a:t>
                      </a:r>
                      <a:endParaRPr lang="it-IT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476187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85B1834D-34A6-244E-99DC-EB24275ADF9F}"/>
              </a:ext>
            </a:extLst>
          </p:cNvPr>
          <p:cNvSpPr/>
          <p:nvPr/>
        </p:nvSpPr>
        <p:spPr>
          <a:xfrm>
            <a:off x="0" y="328963"/>
            <a:ext cx="908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9193"/>
              </a:buClr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anticorpi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antigeni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neuronali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cellulare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MG,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sintomi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iperattività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muscolare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spontanea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A4D6DBE-ABA1-7F41-A27C-CCF6984F62D8}"/>
              </a:ext>
            </a:extLst>
          </p:cNvPr>
          <p:cNvSpPr txBox="1"/>
          <p:nvPr/>
        </p:nvSpPr>
        <p:spPr>
          <a:xfrm>
            <a:off x="0" y="19020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RISULTATI- 2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425A180-F9F1-BA42-936B-F8021AF62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56408"/>
            <a:ext cx="5650992" cy="646331"/>
          </a:xfrm>
          <a:prstGeom prst="rect">
            <a:avLst/>
          </a:prstGeom>
          <a:noFill/>
          <a:ln w="28575">
            <a:solidFill>
              <a:srgbClr val="0091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GLI AB SONO STATI RILEVATI PIÙ FREQUENTEMENTE NEI PZ CON RECIDIVA (4/6, 67%) RISPETTO A QUELLI CON TIMOMA MONOFASICO (4/17, 24%)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 = 0,13)</a:t>
            </a:r>
            <a:endParaRPr kumimoji="0" lang="en-GB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3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3AF4985-59C2-7B49-A423-1FF4F1E6C956}"/>
              </a:ext>
            </a:extLst>
          </p:cNvPr>
          <p:cNvSpPr/>
          <p:nvPr/>
        </p:nvSpPr>
        <p:spPr>
          <a:xfrm>
            <a:off x="0" y="4746736"/>
            <a:ext cx="9281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Tabella 3: Caratteristiche dei pazienti con MG, timoma 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neuromiotonia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EMG, elettromiografia; RT, radioterapia; DCC,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Deleted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Colorectal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UNC5A, uncoordinated-5A; PNT,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fenitoina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LEV,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levetiracetam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CBZ,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carbamazepina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PRG, </a:t>
            </a:r>
            <a:r>
              <a:rPr lang="it-IT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pregabalin</a:t>
            </a:r>
            <a:r>
              <a:rPr lang="it-IT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NA, non applicabile.</a:t>
            </a:r>
          </a:p>
          <a:p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2F92E0A-77DA-2C4E-883C-EC818A892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800037"/>
              </p:ext>
            </p:extLst>
          </p:nvPr>
        </p:nvGraphicFramePr>
        <p:xfrm>
          <a:off x="109725" y="570894"/>
          <a:ext cx="8897116" cy="412470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1567">
                  <a:extLst>
                    <a:ext uri="{9D8B030D-6E8A-4147-A177-3AD203B41FA5}">
                      <a16:colId xmlns:a16="http://schemas.microsoft.com/office/drawing/2014/main" val="3663721673"/>
                    </a:ext>
                  </a:extLst>
                </a:gridCol>
                <a:gridCol w="241603">
                  <a:extLst>
                    <a:ext uri="{9D8B030D-6E8A-4147-A177-3AD203B41FA5}">
                      <a16:colId xmlns:a16="http://schemas.microsoft.com/office/drawing/2014/main" val="1571951150"/>
                    </a:ext>
                  </a:extLst>
                </a:gridCol>
                <a:gridCol w="241244">
                  <a:extLst>
                    <a:ext uri="{9D8B030D-6E8A-4147-A177-3AD203B41FA5}">
                      <a16:colId xmlns:a16="http://schemas.microsoft.com/office/drawing/2014/main" val="3702476024"/>
                    </a:ext>
                  </a:extLst>
                </a:gridCol>
                <a:gridCol w="302718">
                  <a:extLst>
                    <a:ext uri="{9D8B030D-6E8A-4147-A177-3AD203B41FA5}">
                      <a16:colId xmlns:a16="http://schemas.microsoft.com/office/drawing/2014/main" val="1800375208"/>
                    </a:ext>
                  </a:extLst>
                </a:gridCol>
                <a:gridCol w="482490">
                  <a:extLst>
                    <a:ext uri="{9D8B030D-6E8A-4147-A177-3AD203B41FA5}">
                      <a16:colId xmlns:a16="http://schemas.microsoft.com/office/drawing/2014/main" val="3505389993"/>
                    </a:ext>
                  </a:extLst>
                </a:gridCol>
                <a:gridCol w="482490">
                  <a:extLst>
                    <a:ext uri="{9D8B030D-6E8A-4147-A177-3AD203B41FA5}">
                      <a16:colId xmlns:a16="http://schemas.microsoft.com/office/drawing/2014/main" val="2496590261"/>
                    </a:ext>
                  </a:extLst>
                </a:gridCol>
                <a:gridCol w="544677">
                  <a:extLst>
                    <a:ext uri="{9D8B030D-6E8A-4147-A177-3AD203B41FA5}">
                      <a16:colId xmlns:a16="http://schemas.microsoft.com/office/drawing/2014/main" val="1263985116"/>
                    </a:ext>
                  </a:extLst>
                </a:gridCol>
                <a:gridCol w="544677">
                  <a:extLst>
                    <a:ext uri="{9D8B030D-6E8A-4147-A177-3AD203B41FA5}">
                      <a16:colId xmlns:a16="http://schemas.microsoft.com/office/drawing/2014/main" val="1543049201"/>
                    </a:ext>
                  </a:extLst>
                </a:gridCol>
                <a:gridCol w="785566">
                  <a:extLst>
                    <a:ext uri="{9D8B030D-6E8A-4147-A177-3AD203B41FA5}">
                      <a16:colId xmlns:a16="http://schemas.microsoft.com/office/drawing/2014/main" val="4187947340"/>
                    </a:ext>
                  </a:extLst>
                </a:gridCol>
                <a:gridCol w="605435">
                  <a:extLst>
                    <a:ext uri="{9D8B030D-6E8A-4147-A177-3AD203B41FA5}">
                      <a16:colId xmlns:a16="http://schemas.microsoft.com/office/drawing/2014/main" val="2128235473"/>
                    </a:ext>
                  </a:extLst>
                </a:gridCol>
                <a:gridCol w="666194">
                  <a:extLst>
                    <a:ext uri="{9D8B030D-6E8A-4147-A177-3AD203B41FA5}">
                      <a16:colId xmlns:a16="http://schemas.microsoft.com/office/drawing/2014/main" val="3458800353"/>
                    </a:ext>
                  </a:extLst>
                </a:gridCol>
                <a:gridCol w="604722">
                  <a:extLst>
                    <a:ext uri="{9D8B030D-6E8A-4147-A177-3AD203B41FA5}">
                      <a16:colId xmlns:a16="http://schemas.microsoft.com/office/drawing/2014/main" val="2101569530"/>
                    </a:ext>
                  </a:extLst>
                </a:gridCol>
                <a:gridCol w="482490">
                  <a:extLst>
                    <a:ext uri="{9D8B030D-6E8A-4147-A177-3AD203B41FA5}">
                      <a16:colId xmlns:a16="http://schemas.microsoft.com/office/drawing/2014/main" val="1717737910"/>
                    </a:ext>
                  </a:extLst>
                </a:gridCol>
                <a:gridCol w="482490">
                  <a:extLst>
                    <a:ext uri="{9D8B030D-6E8A-4147-A177-3AD203B41FA5}">
                      <a16:colId xmlns:a16="http://schemas.microsoft.com/office/drawing/2014/main" val="4094058162"/>
                    </a:ext>
                  </a:extLst>
                </a:gridCol>
                <a:gridCol w="570767">
                  <a:extLst>
                    <a:ext uri="{9D8B030D-6E8A-4147-A177-3AD203B41FA5}">
                      <a16:colId xmlns:a16="http://schemas.microsoft.com/office/drawing/2014/main" val="1692760798"/>
                    </a:ext>
                  </a:extLst>
                </a:gridCol>
                <a:gridCol w="518587">
                  <a:extLst>
                    <a:ext uri="{9D8B030D-6E8A-4147-A177-3AD203B41FA5}">
                      <a16:colId xmlns:a16="http://schemas.microsoft.com/office/drawing/2014/main" val="1434956603"/>
                    </a:ext>
                  </a:extLst>
                </a:gridCol>
                <a:gridCol w="481886">
                  <a:extLst>
                    <a:ext uri="{9D8B030D-6E8A-4147-A177-3AD203B41FA5}">
                      <a16:colId xmlns:a16="http://schemas.microsoft.com/office/drawing/2014/main" val="1351103343"/>
                    </a:ext>
                  </a:extLst>
                </a:gridCol>
                <a:gridCol w="667513">
                  <a:extLst>
                    <a:ext uri="{9D8B030D-6E8A-4147-A177-3AD203B41FA5}">
                      <a16:colId xmlns:a16="http://schemas.microsoft.com/office/drawing/2014/main" val="1353461742"/>
                    </a:ext>
                  </a:extLst>
                </a:gridCol>
              </a:tblGrid>
              <a:tr h="428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Sex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Age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MG stage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Thymoma (WHO)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Additional treatment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Timing of recurrence after thymectomy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 timing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Main NMT symptoms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Accessory symptoms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CNS symptoms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Antibodies (Endpoint titre[1:])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 Treatment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Response to treatment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 electrodiagnosis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Follow-up time (months)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Final Diagnosis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MG Outcome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extLst>
                  <a:ext uri="{0D108BD9-81ED-4DB2-BD59-A6C34878D82A}">
                    <a16:rowId xmlns:a16="http://schemas.microsoft.com/office/drawing/2014/main" val="226490552"/>
                  </a:ext>
                </a:extLst>
              </a:tr>
              <a:tr h="428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47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IIA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B2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Chemo/RT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and 7 y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 months before second relapse</a:t>
                      </a:r>
                      <a:endParaRPr lang="it-IT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Orbicular and abdominal myokymia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Hyperhidrosis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New onset focal seizures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Caspr2 (200)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LEV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Good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EMG not performed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118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Minimal Manifestation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extLst>
                  <a:ext uri="{0D108BD9-81ED-4DB2-BD59-A6C34878D82A}">
                    <a16:rowId xmlns:a16="http://schemas.microsoft.com/office/drawing/2014/main" val="159372098"/>
                  </a:ext>
                </a:extLst>
              </a:tr>
              <a:tr h="428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33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IVB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B2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 recurrence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month after thymectomy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Ocular myokymia, fasciculations in upper limbs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Paresthesias in lower limbs, hyperhidrosis, arrythmia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None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LGI1 (160)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PNT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Good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 (EMG performed after symptoms resolution)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Improved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extLst>
                  <a:ext uri="{0D108BD9-81ED-4DB2-BD59-A6C34878D82A}">
                    <a16:rowId xmlns:a16="http://schemas.microsoft.com/office/drawing/2014/main" val="3575085531"/>
                  </a:ext>
                </a:extLst>
              </a:tr>
              <a:tr h="754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38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IIIB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B3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Chemo/RT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y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year before recurrence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Severe ocular myokymia; diffuse cramps and fasciculations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Paresthesias in lower limbs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None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None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CBZ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Good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Diffuse fibrillation and myokimic discharges (doublets and triplets) in 4 limbs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83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Pharmacological remission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extLst>
                  <a:ext uri="{0D108BD9-81ED-4DB2-BD59-A6C34878D82A}">
                    <a16:rowId xmlns:a16="http://schemas.microsoft.com/office/drawing/2014/main" val="453711358"/>
                  </a:ext>
                </a:extLst>
              </a:tr>
              <a:tr h="537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36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IIA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B1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Chemo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y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months before recurrence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Fasciculations and cramps in lower limbs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Burning pain in lower limbs, hyperhidrosis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Sleep disorder,  personality change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Caspr2 (800)+LGI1 (640)+</a:t>
                      </a:r>
                      <a:endParaRPr lang="it-IT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DCC (900)+UNC5A (2700)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PNT, PRG, CBZ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Good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 (EMG performed after symptoms resolution)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98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NMT+CNS symptoms (Morvan syndrome)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Pharmacological remission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extLst>
                  <a:ext uri="{0D108BD9-81ED-4DB2-BD59-A6C34878D82A}">
                    <a16:rowId xmlns:a16="http://schemas.microsoft.com/office/drawing/2014/main" val="3013985685"/>
                  </a:ext>
                </a:extLst>
              </a:tr>
              <a:tr h="537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57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B2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Chemo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 y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Before recurrence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Cramps and fasciculations in lower limbs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Paresthesias and pain in lower limbs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Seizures, sleep disorder, memory impairment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Caspr2 (200)+LGI1 (320)+</a:t>
                      </a:r>
                      <a:endParaRPr lang="it-IT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DCC (300)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None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NA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Diffuse fasciculations and myokimic discharges in lower limbs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165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NMT+CNS symptoms (Morvan syndrome)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Death (from neoplastic disease)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7" marR="34207" marT="0" marB="0" anchor="ctr"/>
                </a:tc>
                <a:extLst>
                  <a:ext uri="{0D108BD9-81ED-4DB2-BD59-A6C34878D82A}">
                    <a16:rowId xmlns:a16="http://schemas.microsoft.com/office/drawing/2014/main" val="3004662250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32760A-CEBE-564A-BD92-AF20E353D04E}"/>
              </a:ext>
            </a:extLst>
          </p:cNvPr>
          <p:cNvSpPr txBox="1"/>
          <p:nvPr/>
        </p:nvSpPr>
        <p:spPr>
          <a:xfrm>
            <a:off x="0" y="-54132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RISULTATI- 3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2083CD8-19AD-AD44-83C2-C433B45D935F}"/>
              </a:ext>
            </a:extLst>
          </p:cNvPr>
          <p:cNvSpPr/>
          <p:nvPr/>
        </p:nvSpPr>
        <p:spPr>
          <a:xfrm>
            <a:off x="0" y="230444"/>
            <a:ext cx="908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9193"/>
              </a:buClr>
            </a:pPr>
            <a:r>
              <a:rPr lang="en-GB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con MG,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sintomi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iperattività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muscolare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spontanea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adempivano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NMT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0BB11E3-91C1-D641-B885-F30564E905C9}"/>
              </a:ext>
            </a:extLst>
          </p:cNvPr>
          <p:cNvSpPr/>
          <p:nvPr/>
        </p:nvSpPr>
        <p:spPr>
          <a:xfrm>
            <a:off x="7835153" y="1165412"/>
            <a:ext cx="519953" cy="4034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0AB02CB6-01BA-C34C-AE6E-2450937C14D2}"/>
              </a:ext>
            </a:extLst>
          </p:cNvPr>
          <p:cNvSpPr/>
          <p:nvPr/>
        </p:nvSpPr>
        <p:spPr>
          <a:xfrm>
            <a:off x="7835153" y="3259730"/>
            <a:ext cx="519953" cy="7295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4B8F3F8-E65D-9243-B3E3-A735F523AB12}"/>
              </a:ext>
            </a:extLst>
          </p:cNvPr>
          <p:cNvSpPr/>
          <p:nvPr/>
        </p:nvSpPr>
        <p:spPr>
          <a:xfrm>
            <a:off x="7835153" y="1775212"/>
            <a:ext cx="519953" cy="4034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792CCD7-ABE3-144D-BE72-A262B301CE48}"/>
              </a:ext>
            </a:extLst>
          </p:cNvPr>
          <p:cNvSpPr/>
          <p:nvPr/>
        </p:nvSpPr>
        <p:spPr>
          <a:xfrm>
            <a:off x="7835153" y="2600625"/>
            <a:ext cx="519953" cy="4034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E4C1785-0543-5D44-9D17-AE69FB8A921F}"/>
              </a:ext>
            </a:extLst>
          </p:cNvPr>
          <p:cNvSpPr/>
          <p:nvPr/>
        </p:nvSpPr>
        <p:spPr>
          <a:xfrm>
            <a:off x="7835152" y="3989293"/>
            <a:ext cx="519953" cy="7295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AF317F5-9FD7-BB4B-BFFC-96DE6AA5FA5B}"/>
              </a:ext>
            </a:extLst>
          </p:cNvPr>
          <p:cNvSpPr/>
          <p:nvPr/>
        </p:nvSpPr>
        <p:spPr>
          <a:xfrm>
            <a:off x="5222390" y="2522829"/>
            <a:ext cx="519953" cy="4034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0E516CAB-D05D-8E43-A388-00706D72E7FF}"/>
              </a:ext>
            </a:extLst>
          </p:cNvPr>
          <p:cNvSpPr/>
          <p:nvPr/>
        </p:nvSpPr>
        <p:spPr>
          <a:xfrm>
            <a:off x="5208134" y="1165412"/>
            <a:ext cx="592566" cy="4345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77C6235-E761-834A-97A1-AE660FA3D1F0}"/>
              </a:ext>
            </a:extLst>
          </p:cNvPr>
          <p:cNvSpPr/>
          <p:nvPr/>
        </p:nvSpPr>
        <p:spPr>
          <a:xfrm>
            <a:off x="5208134" y="1778967"/>
            <a:ext cx="519953" cy="4034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592635A5-BD9F-684A-88EF-680DB6DD0BC0}"/>
              </a:ext>
            </a:extLst>
          </p:cNvPr>
          <p:cNvSpPr/>
          <p:nvPr/>
        </p:nvSpPr>
        <p:spPr>
          <a:xfrm>
            <a:off x="5120640" y="3213948"/>
            <a:ext cx="694943" cy="77534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BD8E3EA-CA83-1D48-8FC5-8E377343D95F}"/>
              </a:ext>
            </a:extLst>
          </p:cNvPr>
          <p:cNvSpPr/>
          <p:nvPr/>
        </p:nvSpPr>
        <p:spPr>
          <a:xfrm>
            <a:off x="5223017" y="3989292"/>
            <a:ext cx="519953" cy="7295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FB98C4E8-290C-DF42-AA65-DA3C61C52E2C}"/>
              </a:ext>
            </a:extLst>
          </p:cNvPr>
          <p:cNvCxnSpPr/>
          <p:nvPr/>
        </p:nvCxnSpPr>
        <p:spPr>
          <a:xfrm>
            <a:off x="2133599" y="1425389"/>
            <a:ext cx="34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4B15964B-7741-7C4A-B4C0-B93B726768B3}"/>
              </a:ext>
            </a:extLst>
          </p:cNvPr>
          <p:cNvCxnSpPr/>
          <p:nvPr/>
        </p:nvCxnSpPr>
        <p:spPr>
          <a:xfrm>
            <a:off x="2151887" y="2841813"/>
            <a:ext cx="34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D91558ED-0B5B-004E-98D2-1985C230B7A4}"/>
              </a:ext>
            </a:extLst>
          </p:cNvPr>
          <p:cNvCxnSpPr/>
          <p:nvPr/>
        </p:nvCxnSpPr>
        <p:spPr>
          <a:xfrm>
            <a:off x="2133599" y="3684494"/>
            <a:ext cx="34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37D41816-B25F-DE45-AB08-2C860DC7E15A}"/>
              </a:ext>
            </a:extLst>
          </p:cNvPr>
          <p:cNvCxnSpPr/>
          <p:nvPr/>
        </p:nvCxnSpPr>
        <p:spPr>
          <a:xfrm>
            <a:off x="2160494" y="4392707"/>
            <a:ext cx="34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>
            <a:extLst>
              <a:ext uri="{FF2B5EF4-FFF2-40B4-BE49-F238E27FC236}">
                <a16:creationId xmlns:a16="http://schemas.microsoft.com/office/drawing/2014/main" id="{91FF884D-CF97-BD49-AFB8-41270DA655F8}"/>
              </a:ext>
            </a:extLst>
          </p:cNvPr>
          <p:cNvSpPr/>
          <p:nvPr/>
        </p:nvSpPr>
        <p:spPr>
          <a:xfrm>
            <a:off x="2553867" y="1001661"/>
            <a:ext cx="592566" cy="5671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86876AC7-BD80-CA4C-ADFF-9AF4358387A4}"/>
              </a:ext>
            </a:extLst>
          </p:cNvPr>
          <p:cNvSpPr/>
          <p:nvPr/>
        </p:nvSpPr>
        <p:spPr>
          <a:xfrm>
            <a:off x="2573052" y="3340929"/>
            <a:ext cx="592566" cy="5671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BE9AB13A-9420-CA47-A9F1-6E8254D3BD49}"/>
              </a:ext>
            </a:extLst>
          </p:cNvPr>
          <p:cNvSpPr/>
          <p:nvPr/>
        </p:nvSpPr>
        <p:spPr>
          <a:xfrm>
            <a:off x="2573052" y="2494861"/>
            <a:ext cx="592566" cy="5671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4335E6B-E944-5A44-87E4-826908F09009}"/>
              </a:ext>
            </a:extLst>
          </p:cNvPr>
          <p:cNvSpPr/>
          <p:nvPr/>
        </p:nvSpPr>
        <p:spPr>
          <a:xfrm>
            <a:off x="2573052" y="4018264"/>
            <a:ext cx="592566" cy="56716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DA355AC-A30B-6E4F-B312-91EAE0666656}"/>
              </a:ext>
            </a:extLst>
          </p:cNvPr>
          <p:cNvSpPr/>
          <p:nvPr/>
        </p:nvSpPr>
        <p:spPr>
          <a:xfrm>
            <a:off x="0" y="20906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studio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emerso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stadio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avanzato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Masaoka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(≥IIb)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forte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predittore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letteratura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Abbiamo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predittori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l'età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timectomia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l'insorgenza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neuromiotonia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studio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suggerisce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l'insorgenza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NOVO di NMT in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MG e 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può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insidiosa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cui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maggior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vigilanza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autoanticorpi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neuronali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fare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strumento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utile per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caratterizzare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pazienti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TAMG e per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stratificare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ulteriormente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rischio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recidiva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9193"/>
              </a:buClr>
              <a:buFont typeface="Wingdings" pitchFamily="2" charset="2"/>
              <a:buChar char="ü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A5A032-31AA-FA48-9811-9016969D424B}"/>
              </a:ext>
            </a:extLst>
          </p:cNvPr>
          <p:cNvSpPr txBox="1"/>
          <p:nvPr/>
        </p:nvSpPr>
        <p:spPr>
          <a:xfrm>
            <a:off x="0" y="19020"/>
            <a:ext cx="304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B19F6C-31AF-AE47-A163-6C84FCED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89" y="3039035"/>
            <a:ext cx="3855530" cy="183928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4C6D7F9-2B5E-F149-B9CF-F56FA4860D41}"/>
              </a:ext>
            </a:extLst>
          </p:cNvPr>
          <p:cNvSpPr/>
          <p:nvPr/>
        </p:nvSpPr>
        <p:spPr>
          <a:xfrm>
            <a:off x="3808009" y="4878324"/>
            <a:ext cx="15279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*co-first authors;°co-last authors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FD77C69-FED5-1545-9A1F-0F86897E40BC}"/>
              </a:ext>
            </a:extLst>
          </p:cNvPr>
          <p:cNvSpPr/>
          <p:nvPr/>
        </p:nvSpPr>
        <p:spPr>
          <a:xfrm>
            <a:off x="6841438" y="4842762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Neurol. 2019 Feb 3</a:t>
            </a:r>
          </a:p>
        </p:txBody>
      </p:sp>
    </p:spTree>
    <p:extLst>
      <p:ext uri="{BB962C8B-B14F-4D97-AF65-F5344CB8AC3E}">
        <p14:creationId xmlns:p14="http://schemas.microsoft.com/office/powerpoint/2010/main" val="189526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3BCC0B-A6C8-BA44-A913-45453BF4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14" y="2173891"/>
            <a:ext cx="7886700" cy="326350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0091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017239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</TotalTime>
  <Words>1928</Words>
  <Application>Microsoft Macintosh PowerPoint</Application>
  <PresentationFormat>Presentazione su schermo (16:9)</PresentationFormat>
  <Paragraphs>344</Paragraphs>
  <Slides>8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di Office</vt:lpstr>
      <vt:lpstr> A. De Rosa1, M. Gastaldi2,3, M. Maestri1, E. Zardini2,3, S. Scaranzin2, M. Guida1, P. Borrelli4, O. Ferraro4, V. Lampasona5, R. Furlan6, S. Irani7, P. Waters P7, Lang7, A. Vincent7, E. Marchioni8, G. Siciliano1, R. Ricciardi1, D. Franciotta2  1Dipartimento di Medicina Clinica e Sperimentale, Unità di Neurologia, Università di Pisa, Italia; 2Laboratorio Di Neuroimmunologia, IRCCS Fondazione Mondino, Pavia, Italia; 3Dipartimento di Scienze Neurologiche e Comportamentali, Università di Pavia, Italia; 4Unità di Biostatistica ed Epidemiologia Clinica, Università di Pavia, Italia; 5Divisione di Genetica e Biologia Cellulare, IRCCS Istituto Scientifico San Raffaele, Milano, Italia; 6Divisione di Neuroscienze, Istituto di Neurologia Sperimentale, IRCCS Istituto Scientifico San Raffaele, Milano, Italia, 7Gruppo di Neuroimmunologia, Dipartimento di Scienze Cliniche Nuffield, Oxford, Regno Unito; 8Unità di Neuro-oncologia e Neuro-infiammazione, IRCCS Fondazione Mondino di Pavia, Italia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“Il ruolo della chirurgia timica nel controllo della miastenia gravis”</dc:title>
  <dc:creator>Diana Bacchin</dc:creator>
  <cp:lastModifiedBy>Anna De Rosa</cp:lastModifiedBy>
  <cp:revision>374</cp:revision>
  <dcterms:created xsi:type="dcterms:W3CDTF">2015-05-20T09:54:06Z</dcterms:created>
  <dcterms:modified xsi:type="dcterms:W3CDTF">2019-04-03T19:23:05Z</dcterms:modified>
</cp:coreProperties>
</file>