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78" r:id="rId4"/>
    <p:sldId id="258" r:id="rId5"/>
    <p:sldId id="279" r:id="rId6"/>
    <p:sldId id="260" r:id="rId7"/>
    <p:sldId id="273" r:id="rId8"/>
    <p:sldId id="280" r:id="rId9"/>
    <p:sldId id="281" r:id="rId10"/>
    <p:sldId id="284" r:id="rId11"/>
    <p:sldId id="285" r:id="rId12"/>
    <p:sldId id="286" r:id="rId13"/>
    <p:sldId id="282" r:id="rId14"/>
    <p:sldId id="262" r:id="rId15"/>
    <p:sldId id="265" r:id="rId16"/>
    <p:sldId id="275" r:id="rId17"/>
    <p:sldId id="271" r:id="rId18"/>
    <p:sldId id="276" r:id="rId19"/>
    <p:sldId id="269" r:id="rId20"/>
    <p:sldId id="270" r:id="rId21"/>
    <p:sldId id="266" r:id="rId22"/>
    <p:sldId id="267" r:id="rId23"/>
    <p:sldId id="268" r:id="rId24"/>
    <p:sldId id="272" r:id="rId25"/>
    <p:sldId id="274" r:id="rId26"/>
    <p:sldId id="277" r:id="rId27"/>
    <p:sldId id="288" r:id="rId28"/>
    <p:sldId id="287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4AD48-7328-4A74-BE5F-E15FF94B3D57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8D618-1317-4B2B-850F-F2452FF565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534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937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37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270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F6428E-B570-496A-993F-DC1933301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CE9BEB3-13D3-4978-ABA9-4F2C23FCD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435D19-C5FE-48B1-BEA1-DA6FEB5B4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86B6-2B67-4844-BE9C-02BF96E19AA2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2CC08E-ACC6-4372-99F2-7AC5819E8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A2D5BB-5770-413A-85C5-1986D3867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723D-845F-4E57-9DF7-E7E32D8C64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3242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6A9801-E5CE-413E-819A-0EFBE42E2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DC9EBEE-AA90-4AF6-941E-D074B2BA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B16D7A-6C24-4ACE-9046-D5701F2E7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86B6-2B67-4844-BE9C-02BF96E19AA2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5BF9D0-CFB6-4FA8-9CE4-95F31A3C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C48066-8B65-41A1-BFD6-13CB1A062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723D-845F-4E57-9DF7-E7E32D8C64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1699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AB43567-1227-476D-8BB5-13D1A009C9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1266107-58FA-465A-BA8E-0EDFB948D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A06C62-FE8A-496F-9390-87892D7C5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86B6-2B67-4844-BE9C-02BF96E19AA2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C6FDAA-C2C6-4BCC-B47E-F728D6F4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12097D-D062-4FAE-887E-900C97ABC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723D-845F-4E57-9DF7-E7E32D8C64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58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C49CE1-C433-4B47-87B9-1610BF929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3D911B-314F-43EA-BE0A-158D92D3B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E2BE99-5AA0-42A5-B9BD-FC8A0DF9C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86B6-2B67-4844-BE9C-02BF96E19AA2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ACEF76-08B8-4EEA-88E5-D710F3A97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EF0CAE-327E-46BF-AB06-04B6BEBDB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723D-845F-4E57-9DF7-E7E32D8C64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442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697401-E19B-4C9F-8DA3-458EC27C7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D3C34F5-1ADB-4171-AAC1-CE480670D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337128-BBAF-4932-8E7D-F469CF810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86B6-2B67-4844-BE9C-02BF96E19AA2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0354CD-7B37-455D-ABA0-E629CD717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74286A-0BFD-45B4-B8E8-E43520C3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723D-845F-4E57-9DF7-E7E32D8C64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072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883974-E9DE-4AD5-B11D-AB924E197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24DAFF-DF99-4B95-BDD6-5C4AC6101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EC8BEF0-2E8B-43E8-98D8-704767BB3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7326466-F3DC-4C5B-8EA3-ED0ACEF79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86B6-2B67-4844-BE9C-02BF96E19AA2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67EEB6-631A-4483-ACFD-24CA8D827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26FEFF2-8E02-469E-8E47-C2E827B65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723D-845F-4E57-9DF7-E7E32D8C64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344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FB9598-1723-4C84-A68D-8647414F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3117EA5-E48D-45E7-9823-FFD5126FA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BA1509E-86CE-4949-AEFE-03C9B2459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D019876-59B7-4BE1-B8EC-653E278F73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3B3AEBC-9641-4F1D-AE99-B622F17B23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D3FC198-572A-4CCD-A0AD-643E8C840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86B6-2B67-4844-BE9C-02BF96E19AA2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45A75AE-E32A-44FD-AEDB-6B758B237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4A4C616-64FC-4B00-BE4C-9E7687BB5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723D-845F-4E57-9DF7-E7E32D8C64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167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87950C-5BBB-4737-BCCC-AF16CAF6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AF85A3E-A847-4261-8263-D6E076851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86B6-2B67-4844-BE9C-02BF96E19AA2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62768E6-D14D-4309-8492-8407BAAA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C91A9BD-3242-407B-A6C6-46041E1AB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723D-845F-4E57-9DF7-E7E32D8C64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731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D3551A8-E894-4369-AC54-E9E848D7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86B6-2B67-4844-BE9C-02BF96E19AA2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1A1F5A7-161D-48D5-9797-FF63DAC1E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49CC7A5-1A1E-49A2-B71E-50F5DB258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723D-845F-4E57-9DF7-E7E32D8C64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4895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EE83C4-0DDF-4B99-8A82-5E0700547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F87542-2F3D-4602-8947-505923598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5409D6B-DBDF-4477-93BC-9D7328CAF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C478944-70A8-4B04-A734-8789B3A86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86B6-2B67-4844-BE9C-02BF96E19AA2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5CF7070-DD1D-4914-B1B2-75C469628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BE659D1-E1E9-4868-AF7B-6D6012246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723D-845F-4E57-9DF7-E7E32D8C64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136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75FCF2-3012-44AC-8371-F02CE357A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CC58CF6-6F38-4CB2-BDA6-66CBB7E9DB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A1D15AD-13EA-4778-B583-298CE1E3C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52F2CA-045E-4FF1-AC9A-3C8FE64A2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86B6-2B67-4844-BE9C-02BF96E19AA2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E0512CE-7C6E-4A1E-8E7F-FEF4F1B16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F6A79F8-2E4A-40C3-B915-7020D453E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723D-845F-4E57-9DF7-E7E32D8C64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1881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8ABAE51-203C-49EC-B5D3-B6448FE02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476D273-D516-4A30-946B-AA7B1B1C5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CF4651-3E90-41C6-B577-8C10932EF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186B6-2B67-4844-BE9C-02BF96E19AA2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03BD33-06E1-43F2-B566-2D1C429F50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868A9D-9616-4D22-B49A-7C9EE93AC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E723D-845F-4E57-9DF7-E7E32D8C64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370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15ED79-2265-424A-9FB6-B606088D20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L’insufficienza respiratoria e le turbe neurovegetative nella </a:t>
            </a:r>
            <a:r>
              <a:rPr lang="it-IT" dirty="0" err="1"/>
              <a:t>poliradicolonevrite</a:t>
            </a:r>
            <a:r>
              <a:rPr lang="it-IT" dirty="0"/>
              <a:t> acuta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BCA0272-25E4-44BA-92D0-5AF0FD2D7E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Meeting delle Neuroscienze</a:t>
            </a:r>
          </a:p>
          <a:p>
            <a:r>
              <a:rPr lang="it-IT" dirty="0"/>
              <a:t> Viareggio 5-7 Aprile 2019</a:t>
            </a:r>
          </a:p>
          <a:p>
            <a:r>
              <a:rPr lang="it-IT" dirty="0"/>
              <a:t>Chiara Scarpini, UO Neurologia Grosseto</a:t>
            </a:r>
          </a:p>
        </p:txBody>
      </p:sp>
    </p:spTree>
    <p:extLst>
      <p:ext uri="{BB962C8B-B14F-4D97-AF65-F5344CB8AC3E}">
        <p14:creationId xmlns:p14="http://schemas.microsoft.com/office/powerpoint/2010/main" val="555063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1703513" y="188641"/>
            <a:ext cx="8678043" cy="830263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endParaRPr lang="it-IT" sz="24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endParaRPr lang="it-IT" sz="24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4340" name="Rettangolo 10"/>
          <p:cNvSpPr>
            <a:spLocks noChangeArrowheads="1"/>
          </p:cNvSpPr>
          <p:nvPr/>
        </p:nvSpPr>
        <p:spPr bwMode="auto">
          <a:xfrm>
            <a:off x="1847528" y="188641"/>
            <a:ext cx="84246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Comic Sans MS" pitchFamily="66" charset="0"/>
              </a:rPr>
              <a:t>Insufficienza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Respiratoria</a:t>
            </a:r>
            <a:endParaRPr lang="it-IT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721" y="2276872"/>
            <a:ext cx="52482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1991544" y="980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j-ea"/>
                <a:cs typeface="+mj-cs"/>
              </a:rPr>
              <a:t>CLASSIFICAZIONE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079776" y="5445225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TIPO I</a:t>
            </a:r>
          </a:p>
          <a:p>
            <a:pPr algn="ctr"/>
            <a:r>
              <a:rPr lang="it-IT" dirty="0"/>
              <a:t>parziale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381051" y="5373217"/>
            <a:ext cx="793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TIPO II</a:t>
            </a:r>
          </a:p>
          <a:p>
            <a:pPr algn="ctr"/>
            <a:r>
              <a:rPr lang="it-IT" dirty="0"/>
              <a:t>totale</a:t>
            </a:r>
          </a:p>
        </p:txBody>
      </p:sp>
      <p:sp>
        <p:nvSpPr>
          <p:cNvPr id="8" name="Freccia in giù 7"/>
          <p:cNvSpPr/>
          <p:nvPr/>
        </p:nvSpPr>
        <p:spPr bwMode="auto">
          <a:xfrm>
            <a:off x="4439816" y="5013176"/>
            <a:ext cx="360040" cy="288032"/>
          </a:xfrm>
          <a:prstGeom prst="down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it-IT" sz="10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9" name="Freccia in giù 8"/>
          <p:cNvSpPr/>
          <p:nvPr/>
        </p:nvSpPr>
        <p:spPr bwMode="auto">
          <a:xfrm>
            <a:off x="7608168" y="5013176"/>
            <a:ext cx="360040" cy="288032"/>
          </a:xfrm>
          <a:prstGeom prst="down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it-IT" sz="100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626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1703513" y="188641"/>
            <a:ext cx="8678043" cy="830263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endParaRPr lang="it-IT" sz="24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endParaRPr lang="it-IT" sz="24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4340" name="Rettangolo 10"/>
          <p:cNvSpPr>
            <a:spLocks noChangeArrowheads="1"/>
          </p:cNvSpPr>
          <p:nvPr/>
        </p:nvSpPr>
        <p:spPr bwMode="auto">
          <a:xfrm>
            <a:off x="1847528" y="188641"/>
            <a:ext cx="84246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Comic Sans MS" pitchFamily="66" charset="0"/>
              </a:rPr>
              <a:t>Insufficienza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Respiratoria</a:t>
            </a:r>
            <a:endParaRPr lang="it-IT" sz="3600" dirty="0"/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1991544" y="980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3200" kern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700554" y="1268761"/>
            <a:ext cx="47211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/>
              <a:t>INSUFFICIENZA RESPIRATORIA TIPO I</a:t>
            </a:r>
          </a:p>
          <a:p>
            <a:pPr algn="ctr"/>
            <a:r>
              <a:rPr lang="it-IT" sz="2400" dirty="0"/>
              <a:t>LUNG FAILURE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495601" y="2276873"/>
            <a:ext cx="256589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i="1" dirty="0"/>
              <a:t>ACUTA</a:t>
            </a:r>
          </a:p>
          <a:p>
            <a:r>
              <a:rPr lang="it-IT" sz="2000" dirty="0"/>
              <a:t>EPA </a:t>
            </a:r>
            <a:r>
              <a:rPr lang="it-IT" sz="2000" dirty="0" err="1"/>
              <a:t>cardiogeno</a:t>
            </a:r>
            <a:endParaRPr lang="it-IT" sz="2000" dirty="0"/>
          </a:p>
          <a:p>
            <a:r>
              <a:rPr lang="it-IT" sz="2000" dirty="0"/>
              <a:t>Polmonite</a:t>
            </a:r>
          </a:p>
          <a:p>
            <a:r>
              <a:rPr lang="it-IT" sz="2000" dirty="0"/>
              <a:t>Asma</a:t>
            </a:r>
          </a:p>
          <a:p>
            <a:r>
              <a:rPr lang="it-IT" sz="2000" dirty="0"/>
              <a:t>Embolia polmonare</a:t>
            </a:r>
          </a:p>
          <a:p>
            <a:r>
              <a:rPr lang="it-IT" sz="2000" dirty="0"/>
              <a:t>Contusione polmonare</a:t>
            </a:r>
          </a:p>
          <a:p>
            <a:r>
              <a:rPr lang="it-IT" sz="2000" dirty="0"/>
              <a:t>ALI/ARDS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683559" y="4869161"/>
            <a:ext cx="660905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/>
              <a:t>OSSIGENARE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 E TRATTARE LE CAUSE PER EVITARE L’EVOLUZIONE IN PUMP FAILURE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032104" y="2276873"/>
            <a:ext cx="17476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i="1" dirty="0"/>
              <a:t>CRONICA</a:t>
            </a:r>
          </a:p>
          <a:p>
            <a:r>
              <a:rPr lang="it-IT" sz="2000" dirty="0"/>
              <a:t>BPCO</a:t>
            </a:r>
          </a:p>
          <a:p>
            <a:r>
              <a:rPr lang="it-IT" sz="2000" dirty="0" err="1"/>
              <a:t>Interstiziopatie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9134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1703513" y="188641"/>
            <a:ext cx="8678043" cy="830263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endParaRPr lang="it-IT" sz="24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endParaRPr lang="it-IT" sz="24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4340" name="Rettangolo 10"/>
          <p:cNvSpPr>
            <a:spLocks noChangeArrowheads="1"/>
          </p:cNvSpPr>
          <p:nvPr/>
        </p:nvSpPr>
        <p:spPr bwMode="auto">
          <a:xfrm>
            <a:off x="1847528" y="188641"/>
            <a:ext cx="84246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Comic Sans MS" pitchFamily="66" charset="0"/>
              </a:rPr>
              <a:t>Insufficienza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Respiratoria</a:t>
            </a:r>
            <a:endParaRPr lang="it-IT" sz="3600" dirty="0"/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1991544" y="980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3200" kern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593155" y="1268761"/>
            <a:ext cx="4935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/>
              <a:t>INSUFFICIENZA RESPIRATORIA  TIPO II </a:t>
            </a:r>
          </a:p>
          <a:p>
            <a:pPr algn="ctr"/>
            <a:r>
              <a:rPr lang="it-IT" sz="2400" dirty="0"/>
              <a:t>PUMP FAILURE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775521" y="2276873"/>
            <a:ext cx="3422347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/>
              <a:t>ACUTA</a:t>
            </a:r>
          </a:p>
          <a:p>
            <a:r>
              <a:rPr lang="it-IT" sz="2400" dirty="0"/>
              <a:t>Depressione SNC </a:t>
            </a:r>
          </a:p>
          <a:p>
            <a:r>
              <a:rPr lang="it-IT" sz="1400" dirty="0"/>
              <a:t>(oppiacei, traumi cranici , vascolari)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Depressione SNP</a:t>
            </a:r>
          </a:p>
          <a:p>
            <a:pPr>
              <a:lnSpc>
                <a:spcPct val="150000"/>
              </a:lnSpc>
            </a:pPr>
            <a:r>
              <a:rPr lang="it-IT" sz="1400" dirty="0"/>
              <a:t>(traumi midollari, </a:t>
            </a:r>
            <a:r>
              <a:rPr lang="it-IT" sz="1400" dirty="0" err="1"/>
              <a:t>Guillame-Barre</a:t>
            </a:r>
            <a:r>
              <a:rPr lang="it-IT" sz="1400" dirty="0"/>
              <a:t>)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Depressione </a:t>
            </a:r>
            <a:r>
              <a:rPr lang="it-IT" sz="2400" dirty="0" err="1"/>
              <a:t>m.respiratori</a:t>
            </a:r>
            <a:endParaRPr lang="it-IT" sz="2400" dirty="0"/>
          </a:p>
          <a:p>
            <a:pPr>
              <a:lnSpc>
                <a:spcPct val="150000"/>
              </a:lnSpc>
            </a:pPr>
            <a:r>
              <a:rPr lang="it-IT" sz="1400" dirty="0"/>
              <a:t>(miastenia, botulino)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143672" y="5589242"/>
            <a:ext cx="59298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VENTILARE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 E TRATTARE LE CAUSE PER EVITARE  IL DECESSO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824192" y="2276872"/>
            <a:ext cx="205415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/>
              <a:t>CRONICA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BPCO</a:t>
            </a:r>
          </a:p>
          <a:p>
            <a:pPr>
              <a:lnSpc>
                <a:spcPct val="150000"/>
              </a:lnSpc>
            </a:pPr>
            <a:r>
              <a:rPr lang="it-IT" sz="2400" dirty="0" err="1"/>
              <a:t>Interstiziopatie</a:t>
            </a:r>
            <a:endParaRPr lang="it-IT" sz="2400" dirty="0"/>
          </a:p>
          <a:p>
            <a:pPr>
              <a:lnSpc>
                <a:spcPct val="150000"/>
              </a:lnSpc>
            </a:pPr>
            <a:r>
              <a:rPr lang="it-IT" sz="2400" dirty="0"/>
              <a:t>Cifoscoliosi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Obesità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OSAS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67329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517DBC3-D7E4-4ACD-9FF4-1642425625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1648" r="15423" b="1528"/>
          <a:stretch/>
        </p:blipFill>
        <p:spPr>
          <a:xfrm>
            <a:off x="2268187" y="642289"/>
            <a:ext cx="7701306" cy="558038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9BE4205-C853-4F10-92DF-2E4C227910F7}"/>
              </a:ext>
            </a:extLst>
          </p:cNvPr>
          <p:cNvSpPr txBox="1"/>
          <p:nvPr/>
        </p:nvSpPr>
        <p:spPr>
          <a:xfrm>
            <a:off x="4655127" y="332509"/>
            <a:ext cx="3123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  </a:t>
            </a:r>
            <a:r>
              <a:rPr lang="it-IT" sz="2000" b="1" dirty="0" err="1"/>
              <a:t>Guillain-Barrè</a:t>
            </a:r>
            <a:r>
              <a:rPr lang="it-IT" sz="2000" b="1" dirty="0"/>
              <a:t> </a:t>
            </a:r>
            <a:r>
              <a:rPr lang="it-IT" sz="2000" b="1" dirty="0" err="1"/>
              <a:t>syndrome</a:t>
            </a:r>
            <a:endParaRPr lang="it-IT" sz="2000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E3EAF2A-494B-46B6-8B66-A84B8B4F16CA}"/>
              </a:ext>
            </a:extLst>
          </p:cNvPr>
          <p:cNvSpPr txBox="1"/>
          <p:nvPr/>
        </p:nvSpPr>
        <p:spPr>
          <a:xfrm>
            <a:off x="475013" y="642289"/>
            <a:ext cx="312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Semin</a:t>
            </a:r>
            <a:r>
              <a:rPr lang="it-IT" dirty="0"/>
              <a:t> </a:t>
            </a:r>
            <a:r>
              <a:rPr lang="it-IT" dirty="0" err="1"/>
              <a:t>Neurol</a:t>
            </a:r>
            <a:r>
              <a:rPr lang="it-IT"/>
              <a:t> 2016;36:615-624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2807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3D3436C-EA7C-4D77-837F-199597E41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93964"/>
            <a:ext cx="8991600" cy="447501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90E8249-280A-474F-A5FD-31D66F604673}"/>
              </a:ext>
            </a:extLst>
          </p:cNvPr>
          <p:cNvSpPr txBox="1"/>
          <p:nvPr/>
        </p:nvSpPr>
        <p:spPr>
          <a:xfrm>
            <a:off x="1274618" y="5070764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Presente nei 2/3 dei pazienti</a:t>
            </a:r>
          </a:p>
          <a:p>
            <a:r>
              <a:rPr lang="it-IT" dirty="0"/>
              <a:t>Alterazioni Cardiovascolari, Alterazioni della Motilità Gastrointestinale, Disfunzione genitourinaria.</a:t>
            </a:r>
          </a:p>
          <a:p>
            <a:r>
              <a:rPr lang="it-IT" dirty="0"/>
              <a:t>La mortalità in questi pazienti può arrivare al 7% quindi è importante un rapido riconoscimento dei segni di </a:t>
            </a:r>
            <a:r>
              <a:rPr lang="it-IT" dirty="0" err="1"/>
              <a:t>disautonomia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9015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4DB4180-D825-4D12-9D40-30232F1B86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" t="2783" r="-631" b="62320"/>
          <a:stretch/>
        </p:blipFill>
        <p:spPr>
          <a:xfrm>
            <a:off x="423554" y="161513"/>
            <a:ext cx="7528956" cy="148915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9502ABC-0FC7-4FA9-A187-241801F7FC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" t="-626" r="1318" b="-2822"/>
          <a:stretch/>
        </p:blipFill>
        <p:spPr>
          <a:xfrm>
            <a:off x="1365662" y="1828800"/>
            <a:ext cx="8110848" cy="486768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A1AFD1-1AFA-4404-B2B3-9DD05773F083}"/>
              </a:ext>
            </a:extLst>
          </p:cNvPr>
          <p:cNvSpPr txBox="1"/>
          <p:nvPr/>
        </p:nvSpPr>
        <p:spPr>
          <a:xfrm>
            <a:off x="8419606" y="605640"/>
            <a:ext cx="3942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Am</a:t>
            </a:r>
            <a:r>
              <a:rPr lang="it-IT" dirty="0"/>
              <a:t> J </a:t>
            </a:r>
            <a:r>
              <a:rPr lang="it-IT" dirty="0" err="1"/>
              <a:t>Cardiol</a:t>
            </a:r>
            <a:r>
              <a:rPr lang="it-IT" dirty="0"/>
              <a:t> 2009;104:1452-1455</a:t>
            </a:r>
          </a:p>
        </p:txBody>
      </p:sp>
    </p:spTree>
    <p:extLst>
      <p:ext uri="{BB962C8B-B14F-4D97-AF65-F5344CB8AC3E}">
        <p14:creationId xmlns:p14="http://schemas.microsoft.com/office/powerpoint/2010/main" val="123981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222A4BF-8B82-4FEE-B88B-F5AD9E9EA3E8}"/>
              </a:ext>
            </a:extLst>
          </p:cNvPr>
          <p:cNvSpPr txBox="1"/>
          <p:nvPr/>
        </p:nvSpPr>
        <p:spPr>
          <a:xfrm>
            <a:off x="762001" y="289978"/>
            <a:ext cx="109134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Alterazioni Cardiovascolari</a:t>
            </a:r>
          </a:p>
          <a:p>
            <a:r>
              <a:rPr lang="it-IT" sz="3200" dirty="0"/>
              <a:t>Possono essere presenti nei pazienti più gravi che richiedono la ventilazione meccanica ma anche in quelli che non presentano insufficienza respiratoria e sono ancora in grado di camminare.</a:t>
            </a:r>
          </a:p>
          <a:p>
            <a:endParaRPr lang="it-IT" sz="3200" dirty="0"/>
          </a:p>
          <a:p>
            <a:endParaRPr lang="it-IT" sz="32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D60B0EC-FC19-45EC-8A9D-6D9ECDF619D2}"/>
              </a:ext>
            </a:extLst>
          </p:cNvPr>
          <p:cNvSpPr txBox="1"/>
          <p:nvPr/>
        </p:nvSpPr>
        <p:spPr>
          <a:xfrm>
            <a:off x="762001" y="4378661"/>
            <a:ext cx="5058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Iperattività del simpatico</a:t>
            </a:r>
          </a:p>
          <a:p>
            <a:r>
              <a:rPr lang="it-IT" sz="2800" dirty="0"/>
              <a:t>Ipersensibilità da </a:t>
            </a:r>
            <a:r>
              <a:rPr lang="it-IT" sz="2800" dirty="0" err="1"/>
              <a:t>denervazione</a:t>
            </a:r>
            <a:endParaRPr lang="it-IT" sz="2800" dirty="0"/>
          </a:p>
          <a:p>
            <a:r>
              <a:rPr lang="it-IT" sz="2800" dirty="0"/>
              <a:t>Alterazione del riflesso del seno carotideo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DCDF6D3-4935-4576-B380-CC56E2BCD607}"/>
              </a:ext>
            </a:extLst>
          </p:cNvPr>
          <p:cNvSpPr txBox="1"/>
          <p:nvPr/>
        </p:nvSpPr>
        <p:spPr>
          <a:xfrm flipH="1">
            <a:off x="6899564" y="3686765"/>
            <a:ext cx="451262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Modificazioni nel livello delle catecolamine</a:t>
            </a:r>
          </a:p>
          <a:p>
            <a:r>
              <a:rPr lang="it-IT" sz="3200" dirty="0"/>
              <a:t>Alterazione del riflesso barocettore</a:t>
            </a:r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08D0462-8D9F-41AE-8A85-BC992D133443}"/>
              </a:ext>
            </a:extLst>
          </p:cNvPr>
          <p:cNvSpPr txBox="1"/>
          <p:nvPr/>
        </p:nvSpPr>
        <p:spPr>
          <a:xfrm rot="10800000" flipV="1">
            <a:off x="1241959" y="3278016"/>
            <a:ext cx="2605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Ritmo cardiaco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0B63450-F786-4074-B72A-DD872B641132}"/>
              </a:ext>
            </a:extLst>
          </p:cNvPr>
          <p:cNvSpPr txBox="1"/>
          <p:nvPr/>
        </p:nvSpPr>
        <p:spPr>
          <a:xfrm>
            <a:off x="7172695" y="2909625"/>
            <a:ext cx="3574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Pressione arteriosa</a:t>
            </a:r>
          </a:p>
        </p:txBody>
      </p:sp>
    </p:spTree>
    <p:extLst>
      <p:ext uri="{BB962C8B-B14F-4D97-AF65-F5344CB8AC3E}">
        <p14:creationId xmlns:p14="http://schemas.microsoft.com/office/powerpoint/2010/main" val="1838944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165E969-4A78-483A-BEBB-10BAE831A0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48"/>
          <a:stretch/>
        </p:blipFill>
        <p:spPr>
          <a:xfrm>
            <a:off x="1677806" y="451263"/>
            <a:ext cx="9097645" cy="359822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01014DC-AC17-46E1-BA19-955E9AEC0749}"/>
              </a:ext>
            </a:extLst>
          </p:cNvPr>
          <p:cNvSpPr txBox="1"/>
          <p:nvPr/>
        </p:nvSpPr>
        <p:spPr>
          <a:xfrm>
            <a:off x="2042556" y="4667003"/>
            <a:ext cx="71014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Pressione degli occhi bilaterale per 25’’ , si considera patologica una bradicardia &lt; 40 battiti/min.</a:t>
            </a:r>
          </a:p>
        </p:txBody>
      </p:sp>
    </p:spTree>
    <p:extLst>
      <p:ext uri="{BB962C8B-B14F-4D97-AF65-F5344CB8AC3E}">
        <p14:creationId xmlns:p14="http://schemas.microsoft.com/office/powerpoint/2010/main" val="2231142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5589C10-7CD3-4591-A7CA-1E942BA84421}"/>
              </a:ext>
            </a:extLst>
          </p:cNvPr>
          <p:cNvSpPr txBox="1"/>
          <p:nvPr/>
        </p:nvSpPr>
        <p:spPr>
          <a:xfrm>
            <a:off x="1896092" y="570015"/>
            <a:ext cx="8823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/>
              <a:t>Fluttuazioni della Pressione Arteriosa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355271D-6CCE-4121-B6C1-05AB38E1C2A1}"/>
              </a:ext>
            </a:extLst>
          </p:cNvPr>
          <p:cNvSpPr txBox="1"/>
          <p:nvPr/>
        </p:nvSpPr>
        <p:spPr>
          <a:xfrm>
            <a:off x="1472541" y="1720701"/>
            <a:ext cx="882336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Nello stesso paziente si possono avere ipertensione, ipotensione transitoria o persistente.</a:t>
            </a:r>
          </a:p>
          <a:p>
            <a:r>
              <a:rPr lang="it-IT" sz="2400" dirty="0"/>
              <a:t>Ipotensione posturale, presente nel 43% dei pazienti</a:t>
            </a:r>
          </a:p>
          <a:p>
            <a:endParaRPr lang="it-IT" sz="2400" dirty="0"/>
          </a:p>
          <a:p>
            <a:r>
              <a:rPr lang="it-IT" sz="2400" dirty="0"/>
              <a:t>Variazioni giornaliere della Pressione Arteriosa Sistolica&gt;85 mmHg sono indicativi per una </a:t>
            </a:r>
            <a:r>
              <a:rPr lang="it-IT" sz="2400" dirty="0" err="1"/>
              <a:t>disautonomia</a:t>
            </a:r>
            <a:r>
              <a:rPr lang="it-IT" sz="2400" dirty="0"/>
              <a:t>.</a:t>
            </a:r>
          </a:p>
          <a:p>
            <a:r>
              <a:rPr lang="it-IT" sz="2400" dirty="0"/>
              <a:t>Pazienti con Pressione Arteriosa labile e tachicardia diurna devono essere monitorati attentamente perché sono ad alto di rischio di aritmie.</a:t>
            </a:r>
          </a:p>
          <a:p>
            <a:endParaRPr lang="it-IT" sz="2400" dirty="0"/>
          </a:p>
          <a:p>
            <a:r>
              <a:rPr lang="it-IT" sz="2400" dirty="0"/>
              <a:t>A causa dell’ipertensione si può verificare la sindrome reversibile dell’encefalopatia posteriore (PRES), come complicazione della </a:t>
            </a:r>
            <a:r>
              <a:rPr lang="it-IT" sz="2400" dirty="0" err="1"/>
              <a:t>S.Guillain</a:t>
            </a:r>
            <a:r>
              <a:rPr lang="it-IT" sz="2400" dirty="0"/>
              <a:t> </a:t>
            </a:r>
            <a:r>
              <a:rPr lang="it-IT" sz="2400" dirty="0" err="1"/>
              <a:t>Barrè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7665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DBF541C-C642-4EC1-9D3C-7A2C798E6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54" y="498765"/>
            <a:ext cx="8630854" cy="512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37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E2DAF06-96A0-445A-8FA9-BE5B2BFFBB94}"/>
              </a:ext>
            </a:extLst>
          </p:cNvPr>
          <p:cNvSpPr txBox="1"/>
          <p:nvPr/>
        </p:nvSpPr>
        <p:spPr>
          <a:xfrm>
            <a:off x="1710045" y="783771"/>
            <a:ext cx="723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/>
              <a:t>Sindrome di </a:t>
            </a:r>
            <a:r>
              <a:rPr lang="it-IT" sz="4400" dirty="0" err="1"/>
              <a:t>Guillain</a:t>
            </a:r>
            <a:r>
              <a:rPr lang="it-IT" sz="4400" dirty="0"/>
              <a:t> </a:t>
            </a:r>
            <a:r>
              <a:rPr lang="it-IT" sz="4400" dirty="0" err="1"/>
              <a:t>Barrè</a:t>
            </a:r>
            <a:endParaRPr lang="it-IT" sz="4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78B37DB-C587-462B-B984-D00D1C596FA7}"/>
              </a:ext>
            </a:extLst>
          </p:cNvPr>
          <p:cNvSpPr txBox="1"/>
          <p:nvPr/>
        </p:nvSpPr>
        <p:spPr>
          <a:xfrm>
            <a:off x="1710045" y="1748128"/>
            <a:ext cx="845523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Poliradicoloneuropatia</a:t>
            </a:r>
            <a:r>
              <a:rPr lang="it-IT" sz="2400" dirty="0"/>
              <a:t> acuta con una presentazione clinica, un decorso e un esito altamente variabili.</a:t>
            </a:r>
          </a:p>
          <a:p>
            <a:endParaRPr lang="it-IT" sz="2400" dirty="0"/>
          </a:p>
          <a:p>
            <a:r>
              <a:rPr lang="it-IT" sz="2400" dirty="0"/>
              <a:t>Prognosi generalmente favorevole. Tuttavia nonostante la dimostrata efficacia della Plasmaferesi e delle Immunoglobuline, la sindrome di </a:t>
            </a:r>
            <a:r>
              <a:rPr lang="it-IT" sz="2400" dirty="0" err="1"/>
              <a:t>Guillain</a:t>
            </a:r>
            <a:r>
              <a:rPr lang="it-IT" sz="2400" dirty="0"/>
              <a:t> </a:t>
            </a:r>
            <a:r>
              <a:rPr lang="it-IT" sz="2400" dirty="0" err="1"/>
              <a:t>Barrè</a:t>
            </a:r>
            <a:r>
              <a:rPr lang="it-IT" sz="2400" dirty="0"/>
              <a:t> causa disabilità in una significativa parte dei pazienti. Tali trattamenti non hanno migliorato la mortalità.</a:t>
            </a:r>
          </a:p>
          <a:p>
            <a:endParaRPr lang="it-IT" sz="2400" dirty="0"/>
          </a:p>
          <a:p>
            <a:r>
              <a:rPr lang="it-IT" sz="2400" b="1" dirty="0"/>
              <a:t>2-5%</a:t>
            </a:r>
            <a:r>
              <a:rPr lang="it-IT" sz="2400" dirty="0"/>
              <a:t> dei pazienti muore entro il primo anno</a:t>
            </a:r>
          </a:p>
          <a:p>
            <a:r>
              <a:rPr lang="it-IT" sz="2400" b="1" dirty="0"/>
              <a:t>10-20%</a:t>
            </a:r>
            <a:r>
              <a:rPr lang="it-IT" sz="2400" dirty="0"/>
              <a:t> dei pazienti ha una grave disabilità a un anno</a:t>
            </a:r>
          </a:p>
          <a:p>
            <a:r>
              <a:rPr lang="it-IT" sz="2400" b="1" dirty="0"/>
              <a:t>40%</a:t>
            </a:r>
            <a:r>
              <a:rPr lang="it-IT" sz="2400" dirty="0"/>
              <a:t> dei pazienti presentano riduzione della forza, dolore persistente, spesso c’è necessità di cambiare l’attività lavorativa.</a:t>
            </a:r>
          </a:p>
          <a:p>
            <a:r>
              <a:rPr lang="it-IT" sz="2400" b="1" dirty="0"/>
              <a:t>Wilson HJ. 2016 ,Lancet 388:717-727 </a:t>
            </a:r>
          </a:p>
        </p:txBody>
      </p:sp>
    </p:spTree>
    <p:extLst>
      <p:ext uri="{BB962C8B-B14F-4D97-AF65-F5344CB8AC3E}">
        <p14:creationId xmlns:p14="http://schemas.microsoft.com/office/powerpoint/2010/main" val="1732427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7956575-FD20-4D32-98E0-2B7475127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4" y="84241"/>
            <a:ext cx="6293922" cy="357335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D991866-93DF-490C-A8DB-F08A5D61D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104" y="3123210"/>
            <a:ext cx="7622142" cy="373479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00AB329-B5CB-499C-BC46-012B0C392849}"/>
              </a:ext>
            </a:extLst>
          </p:cNvPr>
          <p:cNvSpPr txBox="1"/>
          <p:nvPr/>
        </p:nvSpPr>
        <p:spPr>
          <a:xfrm>
            <a:off x="6555180" y="588640"/>
            <a:ext cx="56368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err="1"/>
              <a:t>Posterior</a:t>
            </a:r>
            <a:r>
              <a:rPr lang="it-IT" sz="3600" dirty="0"/>
              <a:t> </a:t>
            </a:r>
            <a:r>
              <a:rPr lang="it-IT" sz="3600" dirty="0" err="1"/>
              <a:t>reversible</a:t>
            </a:r>
            <a:r>
              <a:rPr lang="it-IT" sz="3600" dirty="0"/>
              <a:t> </a:t>
            </a:r>
            <a:r>
              <a:rPr lang="it-IT" sz="3600" dirty="0" err="1"/>
              <a:t>encephalopathy</a:t>
            </a:r>
            <a:r>
              <a:rPr lang="it-IT" sz="3600" dirty="0"/>
              <a:t> </a:t>
            </a:r>
            <a:r>
              <a:rPr lang="it-IT" sz="3600" dirty="0" err="1"/>
              <a:t>syndrome</a:t>
            </a:r>
            <a:r>
              <a:rPr lang="it-IT" sz="3600" dirty="0"/>
              <a:t> (PRES)</a:t>
            </a:r>
          </a:p>
        </p:txBody>
      </p:sp>
    </p:spTree>
    <p:extLst>
      <p:ext uri="{BB962C8B-B14F-4D97-AF65-F5344CB8AC3E}">
        <p14:creationId xmlns:p14="http://schemas.microsoft.com/office/powerpoint/2010/main" val="1957148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3EA3B8D-03BD-4965-B568-43D9D69325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" t="-1924" r="6993" b="71582"/>
          <a:stretch/>
        </p:blipFill>
        <p:spPr>
          <a:xfrm>
            <a:off x="720081" y="56845"/>
            <a:ext cx="8412044" cy="168629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AC8740D-C240-4F08-BB2F-7BE0D133172D}"/>
              </a:ext>
            </a:extLst>
          </p:cNvPr>
          <p:cNvSpPr txBox="1"/>
          <p:nvPr/>
        </p:nvSpPr>
        <p:spPr>
          <a:xfrm>
            <a:off x="1092530" y="1419975"/>
            <a:ext cx="4738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Proc (</a:t>
            </a:r>
            <a:r>
              <a:rPr lang="it-IT" dirty="0" err="1"/>
              <a:t>Bayl</a:t>
            </a:r>
            <a:r>
              <a:rPr lang="it-IT" dirty="0"/>
              <a:t> </a:t>
            </a:r>
            <a:r>
              <a:rPr lang="it-IT" dirty="0" err="1"/>
              <a:t>Univ</a:t>
            </a:r>
            <a:r>
              <a:rPr lang="it-IT" dirty="0"/>
              <a:t> </a:t>
            </a:r>
            <a:r>
              <a:rPr lang="it-IT" dirty="0" err="1"/>
              <a:t>Med</a:t>
            </a:r>
            <a:r>
              <a:rPr lang="it-IT" dirty="0"/>
              <a:t> </a:t>
            </a:r>
            <a:r>
              <a:rPr lang="it-IT" dirty="0" err="1"/>
              <a:t>Cen</a:t>
            </a:r>
            <a:r>
              <a:rPr lang="it-IT" dirty="0"/>
              <a:t>) 2017;30(3):307-308</a:t>
            </a:r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C1351BB-7948-402E-8F1C-7A4A098547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76" y="2066306"/>
            <a:ext cx="8281415" cy="458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50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025E869-C90F-42CA-BD16-56A23A7C48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0" t="1855" r="9109"/>
          <a:stretch/>
        </p:blipFill>
        <p:spPr>
          <a:xfrm>
            <a:off x="83127" y="0"/>
            <a:ext cx="7410203" cy="578625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A8DA393-2B8C-4235-B3A1-EE4E66DB5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330" y="2482045"/>
            <a:ext cx="4698670" cy="29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38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155540F-BA05-4816-A33B-52794A576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193" y="1306286"/>
            <a:ext cx="7445828" cy="385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71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C82C3C8-186B-41C4-BD9B-B8A4C454E8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" t="-3175" r="29725" b="3175"/>
          <a:stretch/>
        </p:blipFill>
        <p:spPr>
          <a:xfrm>
            <a:off x="344385" y="0"/>
            <a:ext cx="6543303" cy="523701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4158B8A-C7B2-4F54-A843-772FC7C9AE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1" t="-1508" r="33935" b="1508"/>
          <a:stretch/>
        </p:blipFill>
        <p:spPr>
          <a:xfrm>
            <a:off x="7267699" y="295656"/>
            <a:ext cx="3643508" cy="626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47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050029C-ED59-4027-BEEB-C03311C5F0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4" b="18028"/>
          <a:stretch/>
        </p:blipFill>
        <p:spPr>
          <a:xfrm>
            <a:off x="1206772" y="3230088"/>
            <a:ext cx="7925906" cy="314696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A024D7B-A9CA-450B-A4CD-3E81B719D2D5}"/>
              </a:ext>
            </a:extLst>
          </p:cNvPr>
          <p:cNvSpPr txBox="1"/>
          <p:nvPr/>
        </p:nvSpPr>
        <p:spPr>
          <a:xfrm>
            <a:off x="1206772" y="688769"/>
            <a:ext cx="92553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         Alterazioni della motilità gastrointestinale</a:t>
            </a:r>
          </a:p>
          <a:p>
            <a:endParaRPr lang="it-IT" sz="3200" dirty="0"/>
          </a:p>
          <a:p>
            <a:r>
              <a:rPr lang="it-IT" sz="3200" dirty="0"/>
              <a:t>Ileo paralitico, </a:t>
            </a:r>
            <a:r>
              <a:rPr lang="it-IT" sz="3200" dirty="0" err="1"/>
              <a:t>gastroparesi</a:t>
            </a:r>
            <a:r>
              <a:rPr lang="it-IT" sz="3200" dirty="0"/>
              <a:t>, ritardato svuotamento gastrico, diarrea</a:t>
            </a:r>
          </a:p>
        </p:txBody>
      </p:sp>
    </p:spTree>
    <p:extLst>
      <p:ext uri="{BB962C8B-B14F-4D97-AF65-F5344CB8AC3E}">
        <p14:creationId xmlns:p14="http://schemas.microsoft.com/office/powerpoint/2010/main" val="3093904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B1DE6F3-2805-4B19-9E5F-7A902519C8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82" t="42932" r="8544" b="12579"/>
          <a:stretch/>
        </p:blipFill>
        <p:spPr>
          <a:xfrm>
            <a:off x="-469735" y="403761"/>
            <a:ext cx="9661236" cy="225631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4176226-523C-4F29-A0C5-D02067BA51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" t="6530" r="-425" b="18096"/>
          <a:stretch/>
        </p:blipFill>
        <p:spPr>
          <a:xfrm>
            <a:off x="2586072" y="3277590"/>
            <a:ext cx="8373644" cy="328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68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5B8E9AA-99D6-4D4E-A89C-4C84C43F37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6" t="3500" r="26874" b="-3500"/>
          <a:stretch/>
        </p:blipFill>
        <p:spPr>
          <a:xfrm>
            <a:off x="2424546" y="461653"/>
            <a:ext cx="7034150" cy="593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45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F0BB55C-63A4-411D-8365-E692E19779CB}"/>
              </a:ext>
            </a:extLst>
          </p:cNvPr>
          <p:cNvSpPr txBox="1"/>
          <p:nvPr/>
        </p:nvSpPr>
        <p:spPr>
          <a:xfrm>
            <a:off x="522514" y="415636"/>
            <a:ext cx="2968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CONCLUSIONI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78C4ABD-872B-4096-A703-2FFDDAA28DF8}"/>
              </a:ext>
            </a:extLst>
          </p:cNvPr>
          <p:cNvSpPr txBox="1"/>
          <p:nvPr/>
        </p:nvSpPr>
        <p:spPr>
          <a:xfrm>
            <a:off x="522514" y="1615044"/>
            <a:ext cx="109252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Le alterazioni cardiovascolari legate alla </a:t>
            </a:r>
            <a:r>
              <a:rPr lang="it-IT" sz="2800" dirty="0" err="1"/>
              <a:t>disautonomia</a:t>
            </a:r>
            <a:r>
              <a:rPr lang="it-IT" sz="2800" dirty="0"/>
              <a:t> possono comparire anche in pazienti neurologicamente poco compromessi</a:t>
            </a:r>
          </a:p>
          <a:p>
            <a:endParaRPr lang="it-IT" sz="2800" dirty="0"/>
          </a:p>
          <a:p>
            <a:r>
              <a:rPr lang="it-IT" sz="2800" dirty="0"/>
              <a:t>Attenzione ai quadri clinici che possono complicare il decorso della sindrome di </a:t>
            </a:r>
            <a:r>
              <a:rPr lang="it-IT" sz="2800" dirty="0" err="1"/>
              <a:t>Guillain</a:t>
            </a:r>
            <a:r>
              <a:rPr lang="it-IT" sz="2800" dirty="0"/>
              <a:t> </a:t>
            </a:r>
            <a:r>
              <a:rPr lang="it-IT" sz="2800" dirty="0" err="1"/>
              <a:t>Barrè</a:t>
            </a:r>
            <a:r>
              <a:rPr lang="it-IT" sz="2800" dirty="0"/>
              <a:t> come la cardiomiopatia di </a:t>
            </a:r>
            <a:r>
              <a:rPr lang="it-IT" sz="2800" dirty="0" err="1"/>
              <a:t>Takotsubo</a:t>
            </a:r>
            <a:r>
              <a:rPr lang="it-IT" sz="2800" dirty="0"/>
              <a:t> e la sindrome dell’encefalopatia posteriore reversibile (PRES)</a:t>
            </a:r>
          </a:p>
          <a:p>
            <a:endParaRPr lang="it-IT" sz="2800" dirty="0"/>
          </a:p>
          <a:p>
            <a:r>
              <a:rPr lang="it-IT" sz="2800" dirty="0"/>
              <a:t>L’insufficienza respiratoria può insorgere insidiosamente</a:t>
            </a:r>
          </a:p>
          <a:p>
            <a:endParaRPr lang="it-IT" sz="2800" dirty="0"/>
          </a:p>
          <a:p>
            <a:r>
              <a:rPr lang="it-IT" sz="2800" dirty="0"/>
              <a:t>Attenzione alla ritenzione urinaria che può essere in alcuni casi il sintomo di esordio della sindrome di </a:t>
            </a:r>
            <a:r>
              <a:rPr lang="it-IT" sz="2800" dirty="0" err="1"/>
              <a:t>Guillain</a:t>
            </a:r>
            <a:r>
              <a:rPr lang="it-IT" sz="2800" dirty="0"/>
              <a:t> </a:t>
            </a:r>
            <a:r>
              <a:rPr lang="it-IT" sz="2800" dirty="0" err="1"/>
              <a:t>Barrè</a:t>
            </a:r>
            <a:r>
              <a:rPr lang="it-IT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39618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36F111-094E-43C1-891B-5A64A7A8F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58783"/>
          </a:xfrm>
        </p:spPr>
        <p:txBody>
          <a:bodyPr/>
          <a:lstStyle/>
          <a:p>
            <a:r>
              <a:rPr lang="it-IT" dirty="0"/>
              <a:t>Sindrome di </a:t>
            </a:r>
            <a:r>
              <a:rPr lang="it-IT" dirty="0" err="1"/>
              <a:t>Guillain</a:t>
            </a:r>
            <a:r>
              <a:rPr lang="it-IT" dirty="0"/>
              <a:t> </a:t>
            </a:r>
            <a:r>
              <a:rPr lang="it-IT" dirty="0" err="1"/>
              <a:t>Barrè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FF87D4-505D-4570-8478-5D102525C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8784"/>
            <a:ext cx="10515600" cy="4918179"/>
          </a:xfrm>
        </p:spPr>
        <p:txBody>
          <a:bodyPr>
            <a:normAutofit lnSpcReduction="10000"/>
          </a:bodyPr>
          <a:lstStyle/>
          <a:p>
            <a:r>
              <a:rPr lang="it-IT" dirty="0"/>
              <a:t>Diagnosi essenzialmente clinica</a:t>
            </a:r>
          </a:p>
          <a:p>
            <a:r>
              <a:rPr lang="it-IT" dirty="0"/>
              <a:t>Studio Elettrodiagnostico importante per confermare la diagnosi</a:t>
            </a:r>
          </a:p>
          <a:p>
            <a:r>
              <a:rPr lang="it-IT" dirty="0"/>
              <a:t>Sapere se è una forma demielinizzante o assonale non cambia la terapia</a:t>
            </a:r>
          </a:p>
          <a:p>
            <a:r>
              <a:rPr lang="it-IT" dirty="0"/>
              <a:t>La presenza degli anticorpi </a:t>
            </a:r>
            <a:r>
              <a:rPr lang="it-IT" dirty="0" err="1"/>
              <a:t>antigangliosidi</a:t>
            </a:r>
            <a:r>
              <a:rPr lang="it-IT" dirty="0"/>
              <a:t> aiuta a definire la variante di </a:t>
            </a:r>
            <a:r>
              <a:rPr lang="it-IT" dirty="0" err="1"/>
              <a:t>Guillain</a:t>
            </a:r>
            <a:r>
              <a:rPr lang="it-IT" dirty="0"/>
              <a:t> </a:t>
            </a:r>
            <a:r>
              <a:rPr lang="it-IT" dirty="0" err="1"/>
              <a:t>Barrè</a:t>
            </a:r>
            <a:r>
              <a:rPr lang="it-IT" dirty="0"/>
              <a:t> (Miller Fisher), nei casi non proprio classici, ma il referto non è disponibile subito nella prima fase diagnostica.</a:t>
            </a:r>
          </a:p>
          <a:p>
            <a:r>
              <a:rPr lang="it-IT" dirty="0"/>
              <a:t>L’analisi del liquor cefalorachidiano nei primi 2-3 gg può essere negativa.</a:t>
            </a:r>
          </a:p>
          <a:p>
            <a:r>
              <a:rPr lang="it-IT" b="1" dirty="0"/>
              <a:t>Fondamentali risultano: Sospetto clinico, l’attenta ricerca/valutazione dei sintomi/segni di insufficienza respiratoria e di </a:t>
            </a:r>
            <a:r>
              <a:rPr lang="it-IT" b="1" dirty="0" err="1"/>
              <a:t>disautonomia</a:t>
            </a:r>
            <a:endParaRPr lang="it-IT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8814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742BA30-1DAA-45EE-857D-BA2655C9205B}"/>
              </a:ext>
            </a:extLst>
          </p:cNvPr>
          <p:cNvSpPr txBox="1"/>
          <p:nvPr/>
        </p:nvSpPr>
        <p:spPr>
          <a:xfrm>
            <a:off x="1405247" y="1626918"/>
            <a:ext cx="94844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Attualmente il tasso di mortalità legato ad alterazioni del sistema nervoso autonomo è maggiore di quello in relazione ad insufficienza respiratoria.</a:t>
            </a:r>
          </a:p>
        </p:txBody>
      </p:sp>
    </p:spTree>
    <p:extLst>
      <p:ext uri="{BB962C8B-B14F-4D97-AF65-F5344CB8AC3E}">
        <p14:creationId xmlns:p14="http://schemas.microsoft.com/office/powerpoint/2010/main" val="2487867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0536F1-4EE6-45B1-85A7-68DEF785A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Insufficienza respiratoria nella Sindrome di </a:t>
            </a:r>
            <a:r>
              <a:rPr lang="it-IT" b="1" dirty="0" err="1"/>
              <a:t>Guillain</a:t>
            </a:r>
            <a:r>
              <a:rPr lang="it-IT" b="1" dirty="0"/>
              <a:t> </a:t>
            </a:r>
            <a:r>
              <a:rPr lang="it-IT" b="1" dirty="0" err="1"/>
              <a:t>Barrè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540939-B6B7-4892-A4D2-6CDEECF0AD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20-30% dei pazienti</a:t>
            </a:r>
          </a:p>
          <a:p>
            <a:r>
              <a:rPr lang="it-IT" dirty="0"/>
              <a:t>associata ad uno scarso recupero funzionale</a:t>
            </a:r>
          </a:p>
          <a:p>
            <a:r>
              <a:rPr lang="it-IT" dirty="0"/>
              <a:t>Spesso si sviluppa insidiosamente</a:t>
            </a:r>
          </a:p>
          <a:p>
            <a:r>
              <a:rPr lang="it-IT" sz="2400" b="1" dirty="0"/>
              <a:t>Fattori di rischio di una imminente insufficienza respiratoria</a:t>
            </a:r>
            <a:r>
              <a:rPr lang="it-IT" sz="2400" dirty="0"/>
              <a:t>:</a:t>
            </a:r>
          </a:p>
          <a:p>
            <a:r>
              <a:rPr lang="it-IT" sz="2400" dirty="0"/>
              <a:t> l’interessamento dei nervi cranici,</a:t>
            </a:r>
          </a:p>
          <a:p>
            <a:r>
              <a:rPr lang="it-IT" sz="2400" dirty="0"/>
              <a:t> il grado di disabilità all’ingresso (MRC     sum score),</a:t>
            </a:r>
          </a:p>
          <a:p>
            <a:r>
              <a:rPr lang="it-IT" sz="2400" dirty="0"/>
              <a:t> la progressione della debolezza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13A97F9-1843-41A1-9AEC-23FBAE2CF8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it-IT" sz="2400" dirty="0"/>
              <a:t>la </a:t>
            </a:r>
            <a:r>
              <a:rPr lang="it-IT" sz="2400" dirty="0" err="1"/>
              <a:t>disautonomia</a:t>
            </a:r>
            <a:r>
              <a:rPr lang="it-IT" sz="2400" dirty="0"/>
              <a:t>, </a:t>
            </a:r>
          </a:p>
          <a:p>
            <a:r>
              <a:rPr lang="it-IT" sz="2400" dirty="0"/>
              <a:t>le caratteristiche elettrofisiologiche della neuropatia (</a:t>
            </a:r>
            <a:r>
              <a:rPr lang="it-IT" sz="2400" dirty="0" err="1"/>
              <a:t>demielinizzante,assonale</a:t>
            </a:r>
            <a:r>
              <a:rPr lang="it-IT" sz="2400" dirty="0"/>
              <a:t>)</a:t>
            </a:r>
          </a:p>
          <a:p>
            <a:r>
              <a:rPr lang="it-IT" sz="2400" dirty="0"/>
              <a:t> la presenza di anticorpi </a:t>
            </a:r>
            <a:r>
              <a:rPr lang="it-IT" sz="2400" dirty="0" err="1"/>
              <a:t>anticytomegalovirus</a:t>
            </a:r>
            <a:r>
              <a:rPr lang="it-IT" sz="2400" dirty="0"/>
              <a:t>,</a:t>
            </a:r>
          </a:p>
          <a:p>
            <a:r>
              <a:rPr lang="it-IT" sz="2400" dirty="0"/>
              <a:t> la presenza di anticorpi anti GQ1b,</a:t>
            </a:r>
          </a:p>
          <a:p>
            <a:r>
              <a:rPr lang="it-IT" sz="2400" dirty="0"/>
              <a:t> un aumento delle transaminasi (rapporto tra valore misurato/limite superiore&gt;1.5)</a:t>
            </a:r>
          </a:p>
        </p:txBody>
      </p:sp>
    </p:spTree>
    <p:extLst>
      <p:ext uri="{BB962C8B-B14F-4D97-AF65-F5344CB8AC3E}">
        <p14:creationId xmlns:p14="http://schemas.microsoft.com/office/powerpoint/2010/main" val="1042754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8004E50-12DB-4CAE-9B84-A268D6A952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" t="8124" r="2311" b="8910"/>
          <a:stretch/>
        </p:blipFill>
        <p:spPr>
          <a:xfrm>
            <a:off x="1448790" y="225631"/>
            <a:ext cx="8414678" cy="376006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350D0A9-3AAF-478F-A09F-D9C9FBDB4543}"/>
              </a:ext>
            </a:extLst>
          </p:cNvPr>
          <p:cNvSpPr txBox="1"/>
          <p:nvPr/>
        </p:nvSpPr>
        <p:spPr>
          <a:xfrm>
            <a:off x="1448790" y="3985698"/>
            <a:ext cx="4647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ANN NEUROL 2010;67:781-787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7C4C3EB-BB9E-451C-B4FC-04F0A9231538}"/>
              </a:ext>
            </a:extLst>
          </p:cNvPr>
          <p:cNvSpPr txBox="1"/>
          <p:nvPr/>
        </p:nvSpPr>
        <p:spPr>
          <a:xfrm>
            <a:off x="1847624" y="4726380"/>
            <a:ext cx="8015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EGRIS ( The Erasmus GBS </a:t>
            </a:r>
            <a:r>
              <a:rPr lang="it-IT" sz="4000" dirty="0" err="1"/>
              <a:t>Respiratory</a:t>
            </a:r>
            <a:r>
              <a:rPr lang="it-IT" sz="4000" dirty="0"/>
              <a:t> </a:t>
            </a:r>
            <a:r>
              <a:rPr lang="it-IT" sz="4000" dirty="0" err="1"/>
              <a:t>Insufficiency</a:t>
            </a:r>
            <a:r>
              <a:rPr lang="it-IT" sz="4000" dirty="0"/>
              <a:t> Score)</a:t>
            </a:r>
          </a:p>
        </p:txBody>
      </p:sp>
    </p:spTree>
    <p:extLst>
      <p:ext uri="{BB962C8B-B14F-4D97-AF65-F5344CB8AC3E}">
        <p14:creationId xmlns:p14="http://schemas.microsoft.com/office/powerpoint/2010/main" val="1906371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539BD29-BAED-4A89-9F14-CFDF9233F0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r="29933"/>
          <a:stretch/>
        </p:blipFill>
        <p:spPr>
          <a:xfrm>
            <a:off x="641268" y="308759"/>
            <a:ext cx="5795158" cy="554577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F8F6F97-9911-4C4B-8AA2-6DBEA12DA3DF}"/>
              </a:ext>
            </a:extLst>
          </p:cNvPr>
          <p:cNvSpPr txBox="1"/>
          <p:nvPr/>
        </p:nvSpPr>
        <p:spPr>
          <a:xfrm>
            <a:off x="7148945" y="1092530"/>
            <a:ext cx="457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Predice la probabilità di insufficienza respiratoria nella prima settimana dall’ingresso in ospedale</a:t>
            </a:r>
          </a:p>
        </p:txBody>
      </p:sp>
    </p:spTree>
    <p:extLst>
      <p:ext uri="{BB962C8B-B14F-4D97-AF65-F5344CB8AC3E}">
        <p14:creationId xmlns:p14="http://schemas.microsoft.com/office/powerpoint/2010/main" val="70728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0D5875C-BAFD-4F56-AB58-1F279DBB5D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1"/>
          <a:stretch/>
        </p:blipFill>
        <p:spPr>
          <a:xfrm>
            <a:off x="2194968" y="866900"/>
            <a:ext cx="7802064" cy="403761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E8438FD-1285-43A6-8836-95A8FDBA4D06}"/>
              </a:ext>
            </a:extLst>
          </p:cNvPr>
          <p:cNvSpPr txBox="1"/>
          <p:nvPr/>
        </p:nvSpPr>
        <p:spPr>
          <a:xfrm>
            <a:off x="2194968" y="5272644"/>
            <a:ext cx="759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Anche nel gruppo a basso rischio, EGRIS 0-2, il 4% dei pazienti sviluppava una insufficienza respiratoria che richiedeva la ventilazione meccanica.</a:t>
            </a:r>
          </a:p>
        </p:txBody>
      </p:sp>
    </p:spTree>
    <p:extLst>
      <p:ext uri="{BB962C8B-B14F-4D97-AF65-F5344CB8AC3E}">
        <p14:creationId xmlns:p14="http://schemas.microsoft.com/office/powerpoint/2010/main" val="4117729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ABFF999-64D3-4786-B93A-C852ACB7DD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80"/>
          <a:stretch/>
        </p:blipFill>
        <p:spPr>
          <a:xfrm>
            <a:off x="1496292" y="380013"/>
            <a:ext cx="8740238" cy="304898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7B1A13A-FBA5-4A0B-90D7-0CC7E25F7D9E}"/>
              </a:ext>
            </a:extLst>
          </p:cNvPr>
          <p:cNvSpPr txBox="1"/>
          <p:nvPr/>
        </p:nvSpPr>
        <p:spPr>
          <a:xfrm>
            <a:off x="9975273" y="1046226"/>
            <a:ext cx="1995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2019;6(2):324-332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72B054F-E21B-46D6-ABB5-0536FD56F8A2}"/>
              </a:ext>
            </a:extLst>
          </p:cNvPr>
          <p:cNvSpPr txBox="1"/>
          <p:nvPr/>
        </p:nvSpPr>
        <p:spPr>
          <a:xfrm>
            <a:off x="1787238" y="3990111"/>
            <a:ext cx="74933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Interessamento dei nervi cranici diretti ai muscoli bulbari : IX, X, XI, XII nervo cranico.</a:t>
            </a:r>
          </a:p>
          <a:p>
            <a:r>
              <a:rPr lang="it-IT" sz="3200" b="1" dirty="0" err="1"/>
              <a:t>Disautonomia</a:t>
            </a:r>
            <a:endParaRPr lang="it-IT" sz="3200" b="1" dirty="0"/>
          </a:p>
          <a:p>
            <a:r>
              <a:rPr lang="it-IT" sz="3200" b="1" dirty="0"/>
              <a:t>Grave debolezza muscolare</a:t>
            </a:r>
          </a:p>
        </p:txBody>
      </p:sp>
    </p:spTree>
    <p:extLst>
      <p:ext uri="{BB962C8B-B14F-4D97-AF65-F5344CB8AC3E}">
        <p14:creationId xmlns:p14="http://schemas.microsoft.com/office/powerpoint/2010/main" val="35632322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813</Words>
  <Application>Microsoft Office PowerPoint</Application>
  <PresentationFormat>Widescreen</PresentationFormat>
  <Paragraphs>120</Paragraphs>
  <Slides>28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Tahoma</vt:lpstr>
      <vt:lpstr>Tema di Office</vt:lpstr>
      <vt:lpstr>L’insufficienza respiratoria e le turbe neurovegetative nella poliradicolonevrite acuta </vt:lpstr>
      <vt:lpstr>Presentazione standard di PowerPoint</vt:lpstr>
      <vt:lpstr>Sindrome di Guillain Barrè</vt:lpstr>
      <vt:lpstr>Presentazione standard di PowerPoint</vt:lpstr>
      <vt:lpstr>Insufficienza respiratoria nella Sindrome di Guillain Barrè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Insufficienza respiratoria e Disautonomia nella Sindrome di Guillain-Barrè</dc:title>
  <dc:creator>Chiara Scarpini</dc:creator>
  <cp:lastModifiedBy>Chiara Scarpini</cp:lastModifiedBy>
  <cp:revision>55</cp:revision>
  <dcterms:created xsi:type="dcterms:W3CDTF">2019-03-25T09:23:11Z</dcterms:created>
  <dcterms:modified xsi:type="dcterms:W3CDTF">2019-04-04T14:12:35Z</dcterms:modified>
</cp:coreProperties>
</file>