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8" r:id="rId10"/>
    <p:sldId id="270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bookHD:Users:sabrina:Desktop:Mata2019:Lavoro:Cartella%20di%20lavoro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bookHD:Users:sabrina:Desktop:Mata2019:Lavoro:Cartella%20di%20lavoro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bookHD:Users:sabrina:Desktop:Mata2019:Lavoro:Cartella%20di%20lavoro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bookHD:Users:sabrina:Desktop:Mata2019:Lavoro:Cartella%20di%20lavoro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Multifocal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D-4288-84F0-957753625F0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D-4288-84F0-957753625F0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Assonal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D-4288-84F0-957753625F0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CIDP-like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CD-4288-84F0-957753625F0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DADS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D-4288-84F0-957753625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438080"/>
        <c:axId val="91439872"/>
        <c:axId val="0"/>
      </c:bar3DChart>
      <c:catAx>
        <c:axId val="9143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439872"/>
        <c:crosses val="autoZero"/>
        <c:auto val="1"/>
        <c:lblAlgn val="ctr"/>
        <c:lblOffset val="100"/>
        <c:noMultiLvlLbl val="0"/>
      </c:catAx>
      <c:valAx>
        <c:axId val="91439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43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Rituximab (36)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12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0-4082-92DF-3D436C28F2F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IVIg (33)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7</c:v>
                </c:pt>
                <c:pt idx="1">
                  <c:v>15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0-4082-92DF-3D436C28F2F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Steroids (22)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F0-4082-92DF-3D436C28F2F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 therapy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IGM MAG</c:v>
                </c:pt>
                <c:pt idx="1">
                  <c:v>IgM GS</c:v>
                </c:pt>
                <c:pt idx="2">
                  <c:v> IgM noR</c:v>
                </c:pt>
                <c:pt idx="3">
                  <c:v>non-IgM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F0-4082-92DF-3D436C28F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137600"/>
        <c:axId val="90392448"/>
        <c:axId val="0"/>
      </c:bar3DChart>
      <c:catAx>
        <c:axId val="8013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392448"/>
        <c:crosses val="autoZero"/>
        <c:auto val="1"/>
        <c:lblAlgn val="ctr"/>
        <c:lblOffset val="100"/>
        <c:noMultiLvlLbl val="0"/>
      </c:catAx>
      <c:valAx>
        <c:axId val="90392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0137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53741781809789E-2"/>
          <c:y val="8.5984127968255941E-2"/>
          <c:w val="0.90174625821819065"/>
          <c:h val="0.8970079980159960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circle"/>
            <c:size val="8"/>
            <c:spPr>
              <a:solidFill>
                <a:srgbClr val="002060"/>
              </a:solidFill>
            </c:spPr>
          </c:marker>
          <c:xVal>
            <c:numRef>
              <c:f>Foglio1!$B$2:$B$64</c:f>
              <c:numCache>
                <c:formatCode>General</c:formatCode>
                <c:ptCount val="6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</c:numCache>
            </c:numRef>
          </c:xVal>
          <c:yVal>
            <c:numRef>
              <c:f>Foglio1!$C$2:$C$64</c:f>
              <c:numCache>
                <c:formatCode>General</c:formatCode>
                <c:ptCount val="63"/>
                <c:pt idx="0">
                  <c:v>62</c:v>
                </c:pt>
                <c:pt idx="1">
                  <c:v>80</c:v>
                </c:pt>
                <c:pt idx="2">
                  <c:v>58</c:v>
                </c:pt>
                <c:pt idx="3">
                  <c:v>51</c:v>
                </c:pt>
                <c:pt idx="4">
                  <c:v>56</c:v>
                </c:pt>
                <c:pt idx="5">
                  <c:v>69</c:v>
                </c:pt>
                <c:pt idx="6">
                  <c:v>70</c:v>
                </c:pt>
                <c:pt idx="7">
                  <c:v>70</c:v>
                </c:pt>
                <c:pt idx="8">
                  <c:v>58</c:v>
                </c:pt>
                <c:pt idx="9">
                  <c:v>76</c:v>
                </c:pt>
                <c:pt idx="10">
                  <c:v>75</c:v>
                </c:pt>
                <c:pt idx="11">
                  <c:v>69</c:v>
                </c:pt>
                <c:pt idx="12">
                  <c:v>65</c:v>
                </c:pt>
                <c:pt idx="13">
                  <c:v>67</c:v>
                </c:pt>
                <c:pt idx="14">
                  <c:v>66</c:v>
                </c:pt>
                <c:pt idx="15">
                  <c:v>80</c:v>
                </c:pt>
                <c:pt idx="16">
                  <c:v>55</c:v>
                </c:pt>
                <c:pt idx="17">
                  <c:v>51</c:v>
                </c:pt>
                <c:pt idx="18">
                  <c:v>49</c:v>
                </c:pt>
                <c:pt idx="19">
                  <c:v>57</c:v>
                </c:pt>
                <c:pt idx="20">
                  <c:v>73</c:v>
                </c:pt>
                <c:pt idx="21">
                  <c:v>54</c:v>
                </c:pt>
                <c:pt idx="22">
                  <c:v>70</c:v>
                </c:pt>
                <c:pt idx="23">
                  <c:v>85</c:v>
                </c:pt>
                <c:pt idx="24">
                  <c:v>57</c:v>
                </c:pt>
                <c:pt idx="25">
                  <c:v>76</c:v>
                </c:pt>
                <c:pt idx="26">
                  <c:v>77</c:v>
                </c:pt>
                <c:pt idx="27">
                  <c:v>47</c:v>
                </c:pt>
                <c:pt idx="28">
                  <c:v>77</c:v>
                </c:pt>
                <c:pt idx="29">
                  <c:v>71</c:v>
                </c:pt>
                <c:pt idx="30">
                  <c:v>52</c:v>
                </c:pt>
                <c:pt idx="31">
                  <c:v>76</c:v>
                </c:pt>
                <c:pt idx="32">
                  <c:v>70</c:v>
                </c:pt>
                <c:pt idx="33">
                  <c:v>72</c:v>
                </c:pt>
                <c:pt idx="34">
                  <c:v>62</c:v>
                </c:pt>
                <c:pt idx="35">
                  <c:v>67</c:v>
                </c:pt>
                <c:pt idx="36">
                  <c:v>57</c:v>
                </c:pt>
                <c:pt idx="37">
                  <c:v>61</c:v>
                </c:pt>
                <c:pt idx="38">
                  <c:v>72</c:v>
                </c:pt>
                <c:pt idx="39">
                  <c:v>81</c:v>
                </c:pt>
                <c:pt idx="40">
                  <c:v>74</c:v>
                </c:pt>
                <c:pt idx="41">
                  <c:v>60</c:v>
                </c:pt>
                <c:pt idx="42">
                  <c:v>80</c:v>
                </c:pt>
                <c:pt idx="43">
                  <c:v>56</c:v>
                </c:pt>
                <c:pt idx="44">
                  <c:v>59</c:v>
                </c:pt>
                <c:pt idx="45">
                  <c:v>64</c:v>
                </c:pt>
                <c:pt idx="46">
                  <c:v>68</c:v>
                </c:pt>
                <c:pt idx="47">
                  <c:v>69</c:v>
                </c:pt>
                <c:pt idx="48">
                  <c:v>56</c:v>
                </c:pt>
                <c:pt idx="49">
                  <c:v>63</c:v>
                </c:pt>
                <c:pt idx="50">
                  <c:v>65</c:v>
                </c:pt>
                <c:pt idx="51">
                  <c:v>62</c:v>
                </c:pt>
                <c:pt idx="52">
                  <c:v>60</c:v>
                </c:pt>
                <c:pt idx="53">
                  <c:v>48</c:v>
                </c:pt>
                <c:pt idx="54">
                  <c:v>60</c:v>
                </c:pt>
                <c:pt idx="55">
                  <c:v>38</c:v>
                </c:pt>
                <c:pt idx="56">
                  <c:v>62</c:v>
                </c:pt>
                <c:pt idx="57">
                  <c:v>46</c:v>
                </c:pt>
                <c:pt idx="58">
                  <c:v>51</c:v>
                </c:pt>
                <c:pt idx="59">
                  <c:v>69</c:v>
                </c:pt>
                <c:pt idx="60">
                  <c:v>58</c:v>
                </c:pt>
                <c:pt idx="61">
                  <c:v>69</c:v>
                </c:pt>
                <c:pt idx="62">
                  <c:v>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C3-4F06-A2FC-6AD055451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16960"/>
        <c:axId val="99818880"/>
      </c:scatterChart>
      <c:valAx>
        <c:axId val="99816960"/>
        <c:scaling>
          <c:orientation val="minMax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99818880"/>
        <c:crosses val="autoZero"/>
        <c:crossBetween val="midCat"/>
      </c:valAx>
      <c:valAx>
        <c:axId val="99818880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it-IT" sz="1200" dirty="0" err="1"/>
                  <a:t>Mean</a:t>
                </a:r>
                <a:r>
                  <a:rPr lang="it-IT" sz="1200" baseline="0" dirty="0"/>
                  <a:t> </a:t>
                </a:r>
                <a:r>
                  <a:rPr lang="it-IT" sz="1200" baseline="0" dirty="0" err="1"/>
                  <a:t>age</a:t>
                </a:r>
                <a:r>
                  <a:rPr lang="it-IT" sz="1200" baseline="0" dirty="0"/>
                  <a:t> </a:t>
                </a:r>
                <a:r>
                  <a:rPr lang="it-IT" sz="1200" baseline="0" dirty="0" err="1"/>
                  <a:t>at</a:t>
                </a:r>
                <a:r>
                  <a:rPr lang="it-IT" sz="1200" baseline="0" dirty="0"/>
                  <a:t> </a:t>
                </a:r>
                <a:r>
                  <a:rPr lang="it-IT" sz="1200" baseline="0" dirty="0" err="1"/>
                  <a:t>onset</a:t>
                </a:r>
                <a:r>
                  <a:rPr lang="it-IT" sz="1200" baseline="0" dirty="0"/>
                  <a:t> (</a:t>
                </a:r>
                <a:r>
                  <a:rPr lang="it-IT" sz="1200" baseline="0" dirty="0" err="1"/>
                  <a:t>yrs</a:t>
                </a:r>
                <a:r>
                  <a:rPr lang="it-IT" sz="1200" baseline="0" dirty="0"/>
                  <a:t>)</a:t>
                </a:r>
                <a:endParaRPr lang="it-IT" sz="1200" dirty="0"/>
              </a:p>
            </c:rich>
          </c:tx>
          <c:layout>
            <c:manualLayout>
              <c:xMode val="edge"/>
              <c:yMode val="edge"/>
              <c:x val="0"/>
              <c:y val="0.178332754194093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dobe Caslon Pro"/>
                <a:cs typeface="Adobe Caslon Pro"/>
              </a:defRPr>
            </a:pPr>
            <a:endParaRPr lang="it-IT"/>
          </a:p>
        </c:txPr>
        <c:crossAx val="9981696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effectLst>
      <a:innerShdw blurRad="63500" dist="50800" dir="13500000">
        <a:prstClr val="black">
          <a:alpha val="50000"/>
        </a:prstClr>
      </a:innerShdw>
    </a:effectLst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956457225241"/>
          <c:y val="3.4330584661169304E-2"/>
          <c:w val="0.88704354277475872"/>
          <c:h val="0.895118234236467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Foglio1!$F$88:$F$90</c:f>
              <c:numCache>
                <c:formatCode>General</c:formatCode>
                <c:ptCount val="3"/>
                <c:pt idx="0">
                  <c:v>5.6599999999999975</c:v>
                </c:pt>
                <c:pt idx="1">
                  <c:v>5.7</c:v>
                </c:pt>
                <c:pt idx="2">
                  <c:v>8.43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9-4B29-81C0-A54B8101F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24064"/>
        <c:axId val="106825600"/>
      </c:barChart>
      <c:catAx>
        <c:axId val="10682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6825600"/>
        <c:crosses val="autoZero"/>
        <c:auto val="1"/>
        <c:lblAlgn val="ctr"/>
        <c:lblOffset val="100"/>
        <c:noMultiLvlLbl val="0"/>
      </c:catAx>
      <c:valAx>
        <c:axId val="106825600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it-IT" sz="1100"/>
                  <a:t>Mean IgM</a:t>
                </a:r>
                <a:r>
                  <a:rPr lang="it-IT" sz="1100" baseline="0"/>
                  <a:t> dosage (g/L)</a:t>
                </a:r>
                <a:endParaRPr lang="it-IT" sz="11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0682406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00501929489873"/>
          <c:y val="5.5542723915998647E-2"/>
          <c:w val="0.79039994921066103"/>
          <c:h val="0.834593944710409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val>
            <c:numRef>
              <c:f>Foglio1!$J$78:$J$80</c:f>
              <c:numCache>
                <c:formatCode>General</c:formatCode>
                <c:ptCount val="3"/>
                <c:pt idx="0">
                  <c:v>1.77</c:v>
                </c:pt>
                <c:pt idx="1">
                  <c:v>1.53</c:v>
                </c:pt>
                <c:pt idx="2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B-4657-BBF4-6BFE39B4D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04256"/>
        <c:axId val="108305792"/>
      </c:barChart>
      <c:catAx>
        <c:axId val="108304256"/>
        <c:scaling>
          <c:orientation val="minMax"/>
        </c:scaling>
        <c:delete val="1"/>
        <c:axPos val="b"/>
        <c:majorTickMark val="out"/>
        <c:minorTickMark val="none"/>
        <c:tickLblPos val="nextTo"/>
        <c:crossAx val="108305792"/>
        <c:crosses val="autoZero"/>
        <c:auto val="1"/>
        <c:lblAlgn val="ctr"/>
        <c:lblOffset val="100"/>
        <c:noMultiLvlLbl val="0"/>
      </c:catAx>
      <c:valAx>
        <c:axId val="108305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it-IT" sz="1100" dirty="0" err="1"/>
                  <a:t>Mean</a:t>
                </a:r>
                <a:r>
                  <a:rPr lang="it-IT" sz="1100" dirty="0"/>
                  <a:t> </a:t>
                </a:r>
                <a:r>
                  <a:rPr lang="it-IT" sz="1100" dirty="0" err="1"/>
                  <a:t>mRS</a:t>
                </a:r>
                <a:r>
                  <a:rPr lang="it-IT" sz="1100" dirty="0"/>
                  <a:t> at </a:t>
                </a:r>
                <a:r>
                  <a:rPr lang="it-IT" sz="1100" dirty="0" err="1"/>
                  <a:t>onset</a:t>
                </a:r>
                <a:endParaRPr lang="it-IT" sz="11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108304256"/>
        <c:crosses val="autoZero"/>
        <c:crossBetween val="between"/>
      </c:valAx>
    </c:plotArea>
    <c:plotVisOnly val="1"/>
    <c:dispBlanksAs val="gap"/>
    <c:showDLblsOverMax val="0"/>
  </c:chart>
  <c:spPr>
    <a:solidFill>
      <a:srgbClr val="953735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0801987963281"/>
          <c:y val="5.285248293171247E-2"/>
          <c:w val="0.78565196965030526"/>
          <c:h val="0.8366377800292523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val>
            <c:numRef>
              <c:f>Foglio1!$Q$98:$Q$100</c:f>
              <c:numCache>
                <c:formatCode>General</c:formatCode>
                <c:ptCount val="3"/>
                <c:pt idx="0">
                  <c:v>0.23</c:v>
                </c:pt>
                <c:pt idx="1">
                  <c:v>8.3000000000000046E-2</c:v>
                </c:pt>
                <c:pt idx="2">
                  <c:v>1.3800000000000001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F-478A-946A-CA80452CC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36864"/>
        <c:axId val="108455040"/>
      </c:barChart>
      <c:catAx>
        <c:axId val="108436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8455040"/>
        <c:crosses val="autoZero"/>
        <c:auto val="1"/>
        <c:lblAlgn val="ctr"/>
        <c:lblOffset val="100"/>
        <c:noMultiLvlLbl val="0"/>
      </c:catAx>
      <c:valAx>
        <c:axId val="108455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it-IT" sz="1100"/>
                  <a:t>Mean mRS improvement</a:t>
                </a:r>
              </a:p>
            </c:rich>
          </c:tx>
          <c:layout>
            <c:manualLayout>
              <c:xMode val="edge"/>
              <c:yMode val="edge"/>
              <c:x val="2.7523644930050693E-2"/>
              <c:y val="0.11531110325869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it-IT"/>
          </a:p>
        </c:txPr>
        <c:crossAx val="108436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0.14433</cdr:x>
      <cdr:y>0.78305</cdr:y>
    </cdr:from>
    <cdr:to>
      <cdr:x>0.94845</cdr:x>
      <cdr:y>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000132" y="3571900"/>
          <a:ext cx="55721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t-IT" sz="1400" dirty="0"/>
        </a:p>
      </cdr:txBody>
    </cdr:sp>
  </cdr:relSizeAnchor>
  <cdr:relSizeAnchor xmlns:cdr="http://schemas.openxmlformats.org/drawingml/2006/chartDrawing">
    <cdr:from>
      <cdr:x>0.13402</cdr:x>
      <cdr:y>0.88136</cdr:y>
    </cdr:from>
    <cdr:to>
      <cdr:x>0.97938</cdr:x>
      <cdr:y>0.97966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64876" y="2203681"/>
          <a:ext cx="3563062" cy="245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it-IT" sz="1050" b="1" dirty="0"/>
            <a:t>No </a:t>
          </a:r>
          <a:r>
            <a:rPr lang="it-IT" sz="1050" b="1" dirty="0" err="1"/>
            <a:t>reactivity</a:t>
          </a:r>
          <a:r>
            <a:rPr lang="it-IT" sz="1050" b="1" dirty="0"/>
            <a:t>                   MAG            </a:t>
          </a:r>
          <a:r>
            <a:rPr lang="it-IT" sz="1050" b="1" dirty="0" err="1"/>
            <a:t>Gangliosides</a:t>
          </a:r>
          <a:r>
            <a:rPr lang="it-IT" sz="1050" b="1" dirty="0"/>
            <a:t>/</a:t>
          </a:r>
          <a:r>
            <a:rPr lang="it-IT" sz="1050" b="1" dirty="0" err="1"/>
            <a:t>Sulf</a:t>
          </a:r>
          <a:endParaRPr lang="it-IT" sz="105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721B98-6DE4-469D-8D41-2F682B12C0B5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794875-9F47-48D3-B7C3-F84A4597C24B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isultati immagini per scienze neurologiche ospedalie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viareggi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051720" y="1124744"/>
            <a:ext cx="5149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Andalus" pitchFamily="18" charset="-78"/>
                <a:cs typeface="Andalus" pitchFamily="18" charset="-78"/>
              </a:rPr>
              <a:t>III Meeting Neuroscienze Toscane</a:t>
            </a:r>
          </a:p>
          <a:p>
            <a:r>
              <a:rPr lang="it-IT" sz="2800" b="1" dirty="0">
                <a:latin typeface="Andalus" pitchFamily="18" charset="-78"/>
                <a:cs typeface="Andalus" pitchFamily="18" charset="-78"/>
              </a:rPr>
              <a:t>5-7 Aprile 2019   </a:t>
            </a:r>
            <a:r>
              <a:rPr lang="it-IT" sz="2800" b="1" i="1" dirty="0">
                <a:latin typeface="Andalus" pitchFamily="18" charset="-78"/>
                <a:cs typeface="Andalus" pitchFamily="18" charset="-78"/>
              </a:rPr>
              <a:t>Viareggio</a:t>
            </a:r>
          </a:p>
        </p:txBody>
      </p:sp>
      <p:sp>
        <p:nvSpPr>
          <p:cNvPr id="1038" name="AutoShape 14" descr="https://webmail.unifi.it/roundcube/?_task=mail&amp;_action=get&amp;_mbox=INBOX&amp;_uid=69328&amp;_token=966308dd4926b6d0114af23d63adca74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38141" y="2852936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ngsanaUPC" pitchFamily="18" charset="-34"/>
                <a:cs typeface="AngsanaUPC" pitchFamily="18" charset="-34"/>
              </a:rPr>
              <a:t>POLINEUROPATIA ASSOCIATA A GAMMOPATIA MONOCLONALE: UNO STUDIO OSSERVAZIONALE </a:t>
            </a:r>
          </a:p>
          <a:p>
            <a:pPr algn="ctr"/>
            <a:endParaRPr lang="it-IT" sz="2800" dirty="0"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it-IT" sz="2800" dirty="0">
                <a:latin typeface="AngsanaUPC" pitchFamily="18" charset="-34"/>
                <a:cs typeface="AngsanaUPC" pitchFamily="18" charset="-34"/>
              </a:rPr>
              <a:t>Stefano Filippini, Sabrina </a:t>
            </a:r>
            <a:r>
              <a:rPr lang="it-IT" sz="2800" dirty="0" err="1">
                <a:latin typeface="AngsanaUPC" pitchFamily="18" charset="-34"/>
                <a:cs typeface="AngsanaUPC" pitchFamily="18" charset="-34"/>
              </a:rPr>
              <a:t>Matà</a:t>
            </a:r>
            <a:r>
              <a:rPr lang="it-IT" sz="2800" dirty="0">
                <a:latin typeface="AngsanaUPC" pitchFamily="18" charset="-34"/>
                <a:cs typeface="AngsanaUPC" pitchFamily="18" charset="-34"/>
              </a:rPr>
              <a:t>, Alessandro </a:t>
            </a:r>
            <a:r>
              <a:rPr lang="it-IT" sz="2800" dirty="0" err="1">
                <a:latin typeface="AngsanaUPC" pitchFamily="18" charset="-34"/>
                <a:cs typeface="AngsanaUPC" pitchFamily="18" charset="-34"/>
              </a:rPr>
              <a:t>Barilaro</a:t>
            </a:r>
            <a:r>
              <a:rPr lang="it-IT" sz="2800" dirty="0">
                <a:latin typeface="AngsanaUPC" pitchFamily="18" charset="-34"/>
                <a:cs typeface="AngsanaUPC" pitchFamily="18" charset="-34"/>
              </a:rPr>
              <a:t>, Luca Massacesi, Sandro Sorbi (Firenze)</a:t>
            </a:r>
          </a:p>
        </p:txBody>
      </p:sp>
      <p:sp>
        <p:nvSpPr>
          <p:cNvPr id="1040" name="AutoShape 16" descr="https://webmail.unifi.it/roundcube/?_task=mail&amp;_action=get&amp;_mbox=INBOX&amp;_uid=69328&amp;_token=966308dd4926b6d0114af23d63adca74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21742" t="21330" r="29731" b="72201"/>
          <a:stretch>
            <a:fillRect/>
          </a:stretch>
        </p:blipFill>
        <p:spPr bwMode="auto">
          <a:xfrm>
            <a:off x="-21371" y="108629"/>
            <a:ext cx="6023104" cy="74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10" descr="logo-unifi_positivo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77944" y="107139"/>
            <a:ext cx="1500198" cy="728193"/>
          </a:xfrm>
          <a:prstGeom prst="rect">
            <a:avLst/>
          </a:prstGeom>
        </p:spPr>
      </p:pic>
      <p:pic>
        <p:nvPicPr>
          <p:cNvPr id="12" name="Immagine 11" descr="LOGO_Careggi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501895" y="92015"/>
            <a:ext cx="1642105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758952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Therapy</a:t>
            </a:r>
            <a:r>
              <a:rPr lang="it-IT" dirty="0"/>
              <a:t> </a:t>
            </a:r>
            <a:r>
              <a:rPr lang="it-IT" i="1" dirty="0"/>
              <a:t>vs</a:t>
            </a:r>
            <a:r>
              <a:rPr lang="it-IT" dirty="0"/>
              <a:t> </a:t>
            </a:r>
            <a:r>
              <a:rPr lang="it-IT" dirty="0" err="1"/>
              <a:t>Immunological</a:t>
            </a:r>
            <a:r>
              <a:rPr lang="it-IT" dirty="0"/>
              <a:t> </a:t>
            </a:r>
            <a:r>
              <a:rPr lang="it-IT" dirty="0" err="1"/>
              <a:t>findings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2326870"/>
              </p:ext>
            </p:extLst>
          </p:nvPr>
        </p:nvGraphicFramePr>
        <p:xfrm>
          <a:off x="827584" y="2132856"/>
          <a:ext cx="7726759" cy="360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9661" t="42481" r="26110" b="49368"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684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Immune-based</a:t>
            </a:r>
            <a:r>
              <a:rPr lang="it-IT" dirty="0"/>
              <a:t> </a:t>
            </a:r>
            <a:r>
              <a:rPr lang="it-IT" dirty="0" err="1"/>
              <a:t>differences</a:t>
            </a: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797659"/>
              </p:ext>
            </p:extLst>
          </p:nvPr>
        </p:nvGraphicFramePr>
        <p:xfrm>
          <a:off x="142843" y="1285860"/>
          <a:ext cx="4286281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312440"/>
              </p:ext>
            </p:extLst>
          </p:nvPr>
        </p:nvGraphicFramePr>
        <p:xfrm>
          <a:off x="142844" y="3904924"/>
          <a:ext cx="4286281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57224" y="6429396"/>
            <a:ext cx="371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No </a:t>
            </a:r>
            <a:r>
              <a:rPr lang="it-IT" sz="1100" b="1" dirty="0" err="1"/>
              <a:t>reactivity</a:t>
            </a:r>
            <a:r>
              <a:rPr lang="it-IT" sz="1100" b="1" dirty="0"/>
              <a:t>               MAG           </a:t>
            </a:r>
            <a:r>
              <a:rPr lang="it-IT" sz="1100" b="1" dirty="0" err="1"/>
              <a:t>Gangliosides</a:t>
            </a:r>
            <a:r>
              <a:rPr lang="it-IT" sz="1100" b="1" dirty="0"/>
              <a:t>/</a:t>
            </a:r>
            <a:r>
              <a:rPr lang="it-IT" sz="1100" b="1" dirty="0" err="1"/>
              <a:t>Sulf</a:t>
            </a:r>
            <a:endParaRPr lang="it-IT" sz="1100" b="1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252072"/>
              </p:ext>
            </p:extLst>
          </p:nvPr>
        </p:nvGraphicFramePr>
        <p:xfrm>
          <a:off x="4644007" y="1285860"/>
          <a:ext cx="4357149" cy="261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572132" y="3643314"/>
            <a:ext cx="3507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No </a:t>
            </a:r>
            <a:r>
              <a:rPr lang="it-IT" sz="1100" b="1" dirty="0" err="1"/>
              <a:t>reactivity</a:t>
            </a:r>
            <a:r>
              <a:rPr lang="it-IT" sz="1100" b="1" dirty="0"/>
              <a:t>            MAG         </a:t>
            </a:r>
            <a:r>
              <a:rPr lang="it-IT" sz="1100" b="1" dirty="0" err="1"/>
              <a:t>Gangliosides</a:t>
            </a:r>
            <a:r>
              <a:rPr lang="it-IT" sz="1100" b="1" dirty="0"/>
              <a:t>/</a:t>
            </a:r>
            <a:r>
              <a:rPr lang="it-IT" sz="1100" b="1" dirty="0" err="1"/>
              <a:t>Sulf</a:t>
            </a:r>
            <a:endParaRPr lang="it-IT" sz="1100" b="1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63207"/>
              </p:ext>
            </p:extLst>
          </p:nvPr>
        </p:nvGraphicFramePr>
        <p:xfrm>
          <a:off x="4644008" y="3904924"/>
          <a:ext cx="435714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643570" y="6357958"/>
            <a:ext cx="3472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No </a:t>
            </a:r>
            <a:r>
              <a:rPr lang="it-IT" sz="1100" b="1" dirty="0" err="1"/>
              <a:t>reactivity</a:t>
            </a:r>
            <a:r>
              <a:rPr lang="it-IT" sz="1100" b="1" dirty="0"/>
              <a:t>           MAG         </a:t>
            </a:r>
            <a:r>
              <a:rPr lang="it-IT" sz="1100" b="1" dirty="0" err="1"/>
              <a:t>Gangliosides</a:t>
            </a:r>
            <a:r>
              <a:rPr lang="it-IT" sz="1100" b="1" dirty="0"/>
              <a:t>/</a:t>
            </a:r>
            <a:r>
              <a:rPr lang="it-IT" sz="1100" b="1" dirty="0" err="1"/>
              <a:t>Sulf</a:t>
            </a:r>
            <a:endParaRPr lang="it-IT" sz="11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2D1934-C3AE-4531-9BC8-9AC5DB3F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- 1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8D5A3B-E878-4883-86FC-7640EEDE33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Distribution of </a:t>
            </a:r>
            <a:r>
              <a:rPr lang="it-IT" dirty="0" err="1"/>
              <a:t>electrophysiological</a:t>
            </a:r>
            <a:r>
              <a:rPr lang="it-IT" dirty="0"/>
              <a:t>, </a:t>
            </a:r>
            <a:r>
              <a:rPr lang="it-IT" dirty="0" err="1"/>
              <a:t>haematologic</a:t>
            </a:r>
            <a:r>
              <a:rPr lang="it-IT" dirty="0"/>
              <a:t> and </a:t>
            </a:r>
            <a:r>
              <a:rPr lang="it-IT" dirty="0" err="1"/>
              <a:t>immunological</a:t>
            </a:r>
            <a:r>
              <a:rPr lang="it-IT" dirty="0"/>
              <a:t> </a:t>
            </a:r>
            <a:r>
              <a:rPr lang="it-IT" dirty="0" err="1"/>
              <a:t>findings</a:t>
            </a:r>
            <a:r>
              <a:rPr lang="it-IT" dirty="0"/>
              <a:t> in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mirror</a:t>
            </a:r>
            <a:r>
              <a:rPr lang="it-IT" dirty="0"/>
              <a:t> the data from literature</a:t>
            </a:r>
          </a:p>
          <a:p>
            <a:r>
              <a:rPr lang="it-IT" dirty="0"/>
              <a:t>MGUS </a:t>
            </a:r>
            <a:r>
              <a:rPr lang="it-IT" dirty="0" err="1"/>
              <a:t>neuropathies</a:t>
            </a:r>
            <a:r>
              <a:rPr lang="it-IT" dirty="0"/>
              <a:t> are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mildly</a:t>
            </a:r>
            <a:r>
              <a:rPr lang="it-IT" dirty="0"/>
              <a:t> </a:t>
            </a:r>
            <a:r>
              <a:rPr lang="it-IT" dirty="0" err="1"/>
              <a:t>disabling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(</a:t>
            </a:r>
            <a:r>
              <a:rPr lang="it-IT" dirty="0" err="1"/>
              <a:t>mRS</a:t>
            </a:r>
            <a:r>
              <a:rPr lang="it-IT" dirty="0"/>
              <a:t>=1/2 in 70% of </a:t>
            </a:r>
            <a:r>
              <a:rPr lang="it-IT" dirty="0" err="1"/>
              <a:t>patients</a:t>
            </a:r>
            <a:r>
              <a:rPr lang="it-IT" dirty="0"/>
              <a:t>), </a:t>
            </a:r>
            <a:r>
              <a:rPr lang="it-IT" dirty="0" err="1"/>
              <a:t>but</a:t>
            </a:r>
            <a:r>
              <a:rPr lang="it-IT" dirty="0"/>
              <a:t> 20% of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high </a:t>
            </a:r>
            <a:r>
              <a:rPr lang="it-IT" dirty="0" err="1"/>
              <a:t>mRS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onset</a:t>
            </a:r>
            <a:r>
              <a:rPr lang="it-IT" dirty="0"/>
              <a:t> (</a:t>
            </a:r>
            <a:r>
              <a:rPr lang="it-IT" dirty="0" err="1"/>
              <a:t>mRS</a:t>
            </a:r>
            <a:r>
              <a:rPr lang="it-IT" dirty="0"/>
              <a:t>=4 in 20% of </a:t>
            </a:r>
            <a:r>
              <a:rPr lang="it-IT" dirty="0" err="1"/>
              <a:t>cohort</a:t>
            </a:r>
            <a:r>
              <a:rPr lang="it-IT" dirty="0"/>
              <a:t>)</a:t>
            </a:r>
          </a:p>
          <a:p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reactivity</a:t>
            </a:r>
            <a:r>
              <a:rPr lang="it-IT" dirty="0"/>
              <a:t> to </a:t>
            </a:r>
            <a:r>
              <a:rPr lang="it-IT" dirty="0" err="1"/>
              <a:t>gangliosides</a:t>
            </a:r>
            <a:r>
              <a:rPr lang="it-IT" dirty="0"/>
              <a:t>/</a:t>
            </a:r>
            <a:r>
              <a:rPr lang="it-IT" dirty="0" err="1"/>
              <a:t>sulfatides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</a:t>
            </a:r>
            <a:r>
              <a:rPr lang="it-IT" dirty="0" err="1"/>
              <a:t>higher</a:t>
            </a:r>
            <a:r>
              <a:rPr lang="it-IT" dirty="0"/>
              <a:t> burden of </a:t>
            </a:r>
            <a:r>
              <a:rPr lang="it-IT" dirty="0" err="1"/>
              <a:t>disability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onset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showed</a:t>
            </a:r>
            <a:r>
              <a:rPr lang="it-IT" dirty="0"/>
              <a:t> </a:t>
            </a:r>
            <a:r>
              <a:rPr lang="it-IT" dirty="0" err="1"/>
              <a:t>marked</a:t>
            </a:r>
            <a:r>
              <a:rPr lang="it-IT" dirty="0"/>
              <a:t> benefit from therapy (the </a:t>
            </a:r>
            <a:r>
              <a:rPr lang="it-IT" dirty="0" err="1"/>
              <a:t>majority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with </a:t>
            </a:r>
            <a:r>
              <a:rPr lang="it-IT" dirty="0" err="1"/>
              <a:t>IVIg</a:t>
            </a:r>
            <a:r>
              <a:rPr lang="it-IT" dirty="0"/>
              <a:t>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15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6C7083-9958-4982-8A46-876F1DD3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- 2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1EA2DE-B6F0-4A38-9759-7889BA64E0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reactivity</a:t>
            </a:r>
            <a:r>
              <a:rPr lang="it-IT" dirty="0"/>
              <a:t> to MAG and no </a:t>
            </a:r>
            <a:r>
              <a:rPr lang="it-IT" dirty="0" err="1"/>
              <a:t>reactivity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</a:t>
            </a:r>
            <a:r>
              <a:rPr lang="it-IT" dirty="0" err="1"/>
              <a:t>lower</a:t>
            </a:r>
            <a:r>
              <a:rPr lang="it-IT" dirty="0"/>
              <a:t> burden of </a:t>
            </a:r>
            <a:r>
              <a:rPr lang="it-IT" dirty="0" err="1"/>
              <a:t>disability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onset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showed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benefit from therapy (</a:t>
            </a:r>
            <a:r>
              <a:rPr lang="it-IT" dirty="0" err="1"/>
              <a:t>mostly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with </a:t>
            </a:r>
            <a:r>
              <a:rPr lang="it-IT" dirty="0" err="1"/>
              <a:t>rituximab</a:t>
            </a:r>
            <a:r>
              <a:rPr lang="it-IT" dirty="0"/>
              <a:t>)</a:t>
            </a:r>
          </a:p>
          <a:p>
            <a:r>
              <a:rPr lang="it-IT" dirty="0"/>
              <a:t>An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/>
              <a:t>IgM</a:t>
            </a:r>
            <a:r>
              <a:rPr lang="it-IT" dirty="0"/>
              <a:t> </a:t>
            </a:r>
            <a:r>
              <a:rPr lang="it-IT" dirty="0" err="1"/>
              <a:t>titer</a:t>
            </a:r>
            <a:r>
              <a:rPr lang="it-IT" dirty="0"/>
              <a:t> and </a:t>
            </a:r>
            <a:r>
              <a:rPr lang="it-IT" dirty="0" err="1"/>
              <a:t>most</a:t>
            </a:r>
            <a:r>
              <a:rPr lang="it-IT" dirty="0"/>
              <a:t> severe deficit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can be </a:t>
            </a:r>
            <a:r>
              <a:rPr lang="it-IT" dirty="0" err="1"/>
              <a:t>predictive</a:t>
            </a:r>
            <a:r>
              <a:rPr lang="it-IT" dirty="0"/>
              <a:t> of a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IGIv</a:t>
            </a:r>
            <a:r>
              <a:rPr lang="it-IT" dirty="0"/>
              <a:t> therapy in anti-ganglioside/</a:t>
            </a:r>
            <a:r>
              <a:rPr lang="it-IT" dirty="0" err="1"/>
              <a:t>sulfatide</a:t>
            </a:r>
            <a:r>
              <a:rPr lang="it-IT" dirty="0"/>
              <a:t> </a:t>
            </a:r>
            <a:r>
              <a:rPr lang="it-IT" dirty="0" err="1"/>
              <a:t>PNPs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already</a:t>
            </a:r>
            <a:r>
              <a:rPr lang="it-IT" dirty="0"/>
              <a:t> </a:t>
            </a:r>
            <a:r>
              <a:rPr lang="it-IT" dirty="0" err="1"/>
              <a:t>described</a:t>
            </a:r>
            <a:r>
              <a:rPr lang="it-IT" dirty="0"/>
              <a:t> in literature for </a:t>
            </a:r>
            <a:r>
              <a:rPr lang="it-IT" dirty="0" err="1"/>
              <a:t>Rituximab</a:t>
            </a:r>
            <a:r>
              <a:rPr lang="it-IT" dirty="0"/>
              <a:t> in anti-MAG </a:t>
            </a:r>
            <a:r>
              <a:rPr lang="it-IT" dirty="0" err="1"/>
              <a:t>PNPs</a:t>
            </a:r>
            <a:r>
              <a:rPr lang="it-IT" dirty="0"/>
              <a:t> (</a:t>
            </a:r>
            <a:r>
              <a:rPr lang="it-IT" dirty="0" err="1"/>
              <a:t>Dalakas</a:t>
            </a:r>
            <a:r>
              <a:rPr lang="it-IT" dirty="0"/>
              <a:t>, 2009). </a:t>
            </a:r>
            <a:r>
              <a:rPr lang="it-IT" dirty="0" err="1"/>
              <a:t>Nevertheless</a:t>
            </a:r>
            <a:r>
              <a:rPr lang="it-IT" dirty="0"/>
              <a:t>, </a:t>
            </a:r>
            <a:r>
              <a:rPr lang="it-IT" dirty="0" err="1"/>
              <a:t>IgM</a:t>
            </a:r>
            <a:r>
              <a:rPr lang="it-IT" dirty="0"/>
              <a:t> </a:t>
            </a:r>
            <a:r>
              <a:rPr lang="it-IT" dirty="0" err="1"/>
              <a:t>titer</a:t>
            </a:r>
            <a:r>
              <a:rPr lang="it-IT" dirty="0"/>
              <a:t> and </a:t>
            </a:r>
            <a:r>
              <a:rPr lang="it-IT" dirty="0" err="1"/>
              <a:t>severity</a:t>
            </a:r>
            <a:r>
              <a:rPr lang="it-IT" dirty="0"/>
              <a:t> of </a:t>
            </a:r>
            <a:r>
              <a:rPr lang="it-IT" dirty="0" err="1"/>
              <a:t>disease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correlated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92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next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therapy</a:t>
            </a:r>
            <a:r>
              <a:rPr lang="it-IT" dirty="0"/>
              <a:t> in anti-GM/S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influenced</a:t>
            </a:r>
            <a:r>
              <a:rPr lang="it-IT" dirty="0"/>
              <a:t> by EMG pattern?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Do Anti-GM/S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benefit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treated</a:t>
            </a:r>
            <a:r>
              <a:rPr lang="it-IT" dirty="0"/>
              <a:t> with IVIG and </a:t>
            </a:r>
            <a:r>
              <a:rPr lang="it-IT" dirty="0" err="1"/>
              <a:t>then</a:t>
            </a:r>
            <a:r>
              <a:rPr lang="it-IT" dirty="0"/>
              <a:t> Rituximab vs. rituximab </a:t>
            </a:r>
            <a:r>
              <a:rPr lang="it-IT" dirty="0" err="1"/>
              <a:t>only</a:t>
            </a:r>
            <a:r>
              <a:rPr lang="it-IT" dirty="0"/>
              <a:t>?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an </a:t>
            </a:r>
            <a:r>
              <a:rPr lang="it-IT" dirty="0" err="1"/>
              <a:t>association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disability</a:t>
            </a:r>
            <a:r>
              <a:rPr lang="it-IT" dirty="0"/>
              <a:t> recovery and time from </a:t>
            </a:r>
            <a:r>
              <a:rPr lang="it-IT" dirty="0" err="1"/>
              <a:t>diagnosis</a:t>
            </a:r>
            <a:r>
              <a:rPr lang="it-IT" dirty="0"/>
              <a:t> to treatment?</a:t>
            </a:r>
          </a:p>
        </p:txBody>
      </p:sp>
    </p:spTree>
    <p:extLst>
      <p:ext uri="{BB962C8B-B14F-4D97-AF65-F5344CB8AC3E}">
        <p14:creationId xmlns:p14="http://schemas.microsoft.com/office/powerpoint/2010/main" val="83800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webmail.unifi.it/roundcube/?_task=mail&amp;_action=get&amp;_mbox=INBOX&amp;_uid=69328&amp;_token=966308dd4926b6d0114af23d63adca74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57224" y="178592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MGUS (monoclonal </a:t>
            </a:r>
            <a:r>
              <a:rPr lang="en-US" dirty="0" err="1"/>
              <a:t>gammopathy</a:t>
            </a:r>
            <a:r>
              <a:rPr lang="en-US" dirty="0"/>
              <a:t> of undetermined significance) is a common, age-related medical condition characterized by an accumulation of bone marrow plasma cells derived from a single abnormal clone without proliferation of malignant cells.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57488" y="3286124"/>
            <a:ext cx="3342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MGUS</a:t>
            </a:r>
          </a:p>
          <a:p>
            <a:r>
              <a:rPr lang="it-IT" dirty="0"/>
              <a:t>     </a:t>
            </a:r>
            <a:r>
              <a:rPr lang="it-IT" dirty="0" err="1"/>
              <a:t>-IgM</a:t>
            </a:r>
            <a:endParaRPr lang="it-IT" dirty="0"/>
          </a:p>
          <a:p>
            <a:r>
              <a:rPr lang="it-IT" dirty="0"/>
              <a:t>     </a:t>
            </a:r>
            <a:r>
              <a:rPr lang="it-IT" dirty="0" err="1"/>
              <a:t>-non-IgM</a:t>
            </a:r>
            <a:endParaRPr lang="it-IT" dirty="0"/>
          </a:p>
          <a:p>
            <a:r>
              <a:rPr lang="it-IT" dirty="0"/>
              <a:t>     -light </a:t>
            </a:r>
            <a:r>
              <a:rPr lang="it-IT" dirty="0" err="1"/>
              <a:t>chains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00034" y="4857760"/>
            <a:ext cx="807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Paraproteins</a:t>
            </a:r>
            <a:r>
              <a:rPr lang="en-US" dirty="0"/>
              <a:t> are detected in the serum of approximately 1 % of the general population. The prevalence of </a:t>
            </a:r>
            <a:r>
              <a:rPr lang="en-US" dirty="0" err="1"/>
              <a:t>paraproteinemia</a:t>
            </a:r>
            <a:r>
              <a:rPr lang="en-US" dirty="0"/>
              <a:t> rises with age, up to 5.3 % among individuals over 70 years and up to 10 % in people older than 80 years 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it-IT" dirty="0" err="1"/>
              <a:t>Monoclonal</a:t>
            </a:r>
            <a:r>
              <a:rPr lang="it-IT" dirty="0"/>
              <a:t> </a:t>
            </a:r>
            <a:r>
              <a:rPr lang="it-IT" dirty="0" err="1"/>
              <a:t>gammopathy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MGUS-associated</a:t>
            </a:r>
            <a:r>
              <a:rPr lang="it-IT" dirty="0"/>
              <a:t> </a:t>
            </a:r>
            <a:r>
              <a:rPr lang="it-IT" dirty="0" err="1"/>
              <a:t>neuropathies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92500"/>
          </a:bodyPr>
          <a:lstStyle/>
          <a:p>
            <a:r>
              <a:rPr lang="it-IT" sz="2000" dirty="0" err="1"/>
              <a:t>Distal</a:t>
            </a:r>
            <a:r>
              <a:rPr lang="it-IT" sz="2000" dirty="0"/>
              <a:t> </a:t>
            </a:r>
            <a:r>
              <a:rPr lang="it-IT" sz="2000" dirty="0" err="1"/>
              <a:t>demyelinating</a:t>
            </a:r>
            <a:r>
              <a:rPr lang="it-IT" sz="2000" dirty="0"/>
              <a:t> </a:t>
            </a:r>
            <a:r>
              <a:rPr lang="it-IT" sz="2000" dirty="0" err="1"/>
              <a:t>acquired</a:t>
            </a:r>
            <a:r>
              <a:rPr lang="it-IT" sz="2000" dirty="0"/>
              <a:t> </a:t>
            </a:r>
            <a:r>
              <a:rPr lang="it-IT" sz="2000" dirty="0" err="1"/>
              <a:t>symmetric</a:t>
            </a:r>
            <a:r>
              <a:rPr lang="it-IT" sz="2000" dirty="0"/>
              <a:t> </a:t>
            </a:r>
            <a:r>
              <a:rPr lang="it-IT" sz="2000" dirty="0" err="1"/>
              <a:t>neuropathy</a:t>
            </a:r>
            <a:r>
              <a:rPr lang="it-IT" sz="2000" dirty="0"/>
              <a:t>  (DADS)</a:t>
            </a:r>
          </a:p>
          <a:p>
            <a:r>
              <a:rPr lang="it-IT" sz="2000" dirty="0" err="1"/>
              <a:t>Chronic</a:t>
            </a:r>
            <a:r>
              <a:rPr lang="it-IT" sz="2000" dirty="0"/>
              <a:t> </a:t>
            </a:r>
            <a:r>
              <a:rPr lang="it-IT" sz="2000" dirty="0" err="1"/>
              <a:t>inflammatory</a:t>
            </a:r>
            <a:r>
              <a:rPr lang="it-IT" sz="2000" dirty="0"/>
              <a:t> </a:t>
            </a:r>
            <a:r>
              <a:rPr lang="it-IT" sz="2000" dirty="0" err="1"/>
              <a:t>demyelinating</a:t>
            </a:r>
            <a:r>
              <a:rPr lang="it-IT" sz="2000" dirty="0"/>
              <a:t> </a:t>
            </a:r>
            <a:r>
              <a:rPr lang="it-IT" sz="2000" dirty="0" err="1"/>
              <a:t>polyneuropathy</a:t>
            </a:r>
            <a:r>
              <a:rPr lang="it-IT" sz="2000" dirty="0"/>
              <a:t> (CIDP) </a:t>
            </a:r>
            <a:r>
              <a:rPr lang="it-IT" sz="2000" dirty="0" err="1"/>
              <a:t>–like</a:t>
            </a:r>
            <a:endParaRPr lang="it-IT" sz="2000" dirty="0"/>
          </a:p>
          <a:p>
            <a:r>
              <a:rPr lang="it-IT" sz="2000" dirty="0" err="1"/>
              <a:t>Axonal</a:t>
            </a:r>
            <a:r>
              <a:rPr lang="it-IT" sz="2000" dirty="0"/>
              <a:t> </a:t>
            </a:r>
            <a:r>
              <a:rPr lang="it-IT" sz="2000" dirty="0" err="1"/>
              <a:t>sensorimotor</a:t>
            </a:r>
            <a:r>
              <a:rPr lang="it-IT" sz="2000" dirty="0"/>
              <a:t> </a:t>
            </a:r>
            <a:r>
              <a:rPr lang="it-IT" sz="2000" dirty="0" err="1"/>
              <a:t>peripheral</a:t>
            </a:r>
            <a:r>
              <a:rPr lang="it-IT" sz="2000" dirty="0"/>
              <a:t> </a:t>
            </a:r>
            <a:r>
              <a:rPr lang="it-IT" sz="2000" dirty="0" err="1"/>
              <a:t>neuropathy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 err="1"/>
              <a:t>Multifocal</a:t>
            </a:r>
            <a:r>
              <a:rPr lang="it-IT" sz="2000" dirty="0"/>
              <a:t> motor </a:t>
            </a:r>
            <a:r>
              <a:rPr lang="it-IT" sz="2000" dirty="0" err="1"/>
              <a:t>neuropathy</a:t>
            </a:r>
            <a:endParaRPr lang="it-IT" sz="2000" dirty="0"/>
          </a:p>
          <a:p>
            <a:r>
              <a:rPr lang="it-IT" sz="2000" dirty="0" err="1"/>
              <a:t>Multifocal</a:t>
            </a:r>
            <a:r>
              <a:rPr lang="it-IT" sz="2000" dirty="0"/>
              <a:t> </a:t>
            </a:r>
            <a:r>
              <a:rPr lang="it-IT" sz="2000" dirty="0" err="1"/>
              <a:t>motor-sensory</a:t>
            </a:r>
            <a:r>
              <a:rPr lang="it-IT" sz="2000" dirty="0"/>
              <a:t> </a:t>
            </a:r>
            <a:r>
              <a:rPr lang="it-IT" sz="2000" dirty="0" err="1"/>
              <a:t>neuropathy</a:t>
            </a:r>
            <a:endParaRPr lang="it-IT" sz="2000" dirty="0"/>
          </a:p>
          <a:p>
            <a:endParaRPr lang="it-IT" dirty="0"/>
          </a:p>
          <a:p>
            <a:r>
              <a:rPr lang="it-IT" dirty="0"/>
              <a:t>POEMS</a:t>
            </a:r>
          </a:p>
          <a:p>
            <a:r>
              <a:rPr lang="it-IT" dirty="0"/>
              <a:t>CANOMAD</a:t>
            </a:r>
          </a:p>
          <a:p>
            <a:endParaRPr lang="it-IT" dirty="0"/>
          </a:p>
          <a:p>
            <a:pPr>
              <a:buNone/>
            </a:pPr>
            <a:r>
              <a:rPr lang="it-IT" sz="2400" dirty="0" err="1"/>
              <a:t>Few</a:t>
            </a:r>
            <a:r>
              <a:rPr lang="it-IT" sz="2400" dirty="0"/>
              <a:t> treatment </a:t>
            </a:r>
            <a:r>
              <a:rPr lang="it-IT" sz="2400" dirty="0" err="1"/>
              <a:t>options</a:t>
            </a:r>
            <a:r>
              <a:rPr lang="it-IT" sz="2400" dirty="0"/>
              <a:t> are </a:t>
            </a:r>
            <a:r>
              <a:rPr lang="it-IT" sz="2400" dirty="0" err="1"/>
              <a:t>now</a:t>
            </a:r>
            <a:r>
              <a:rPr lang="it-IT" sz="2400" dirty="0"/>
              <a:t> </a:t>
            </a:r>
            <a:r>
              <a:rPr lang="it-IT" sz="2400" dirty="0" err="1"/>
              <a:t>available</a:t>
            </a:r>
            <a:r>
              <a:rPr lang="it-IT" sz="2400" dirty="0"/>
              <a:t> </a:t>
            </a:r>
            <a:r>
              <a:rPr lang="it-IT" sz="2400" dirty="0" err="1"/>
              <a:t>for</a:t>
            </a:r>
            <a:r>
              <a:rPr lang="it-IT" sz="2400" dirty="0"/>
              <a:t>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patients</a:t>
            </a:r>
            <a:r>
              <a:rPr lang="it-IT" sz="2400" dirty="0"/>
              <a:t>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including</a:t>
            </a:r>
            <a:r>
              <a:rPr lang="it-IT" sz="2400" dirty="0"/>
              <a:t> </a:t>
            </a:r>
            <a:r>
              <a:rPr lang="it-IT" sz="2400" dirty="0" err="1"/>
              <a:t>IVIg</a:t>
            </a:r>
            <a:r>
              <a:rPr lang="it-IT" sz="2400" dirty="0"/>
              <a:t>, plasma </a:t>
            </a:r>
            <a:r>
              <a:rPr lang="it-IT" sz="2400" dirty="0" err="1"/>
              <a:t>exchange</a:t>
            </a:r>
            <a:r>
              <a:rPr lang="it-IT" sz="2400" dirty="0"/>
              <a:t> and, </a:t>
            </a:r>
            <a:r>
              <a:rPr lang="it-IT" sz="2400" dirty="0" err="1"/>
              <a:t>recently</a:t>
            </a:r>
            <a:r>
              <a:rPr lang="it-IT" sz="2400" dirty="0"/>
              <a:t>, </a:t>
            </a:r>
            <a:r>
              <a:rPr lang="it-IT" sz="2400" dirty="0" err="1"/>
              <a:t>Rituximab</a:t>
            </a:r>
            <a:r>
              <a:rPr lang="it-IT" sz="2400" dirty="0"/>
              <a:t>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MGUS-associated</a:t>
            </a:r>
            <a:r>
              <a:rPr lang="it-IT" dirty="0"/>
              <a:t> </a:t>
            </a:r>
            <a:r>
              <a:rPr lang="it-IT" dirty="0" err="1"/>
              <a:t>neuropathy</a:t>
            </a:r>
            <a:r>
              <a:rPr lang="it-IT" dirty="0"/>
              <a:t>: a </a:t>
            </a:r>
            <a:r>
              <a:rPr lang="it-IT" dirty="0" err="1"/>
              <a:t>local</a:t>
            </a:r>
            <a:r>
              <a:rPr lang="it-IT" dirty="0"/>
              <a:t> </a:t>
            </a:r>
            <a:r>
              <a:rPr lang="it-IT" dirty="0" err="1"/>
              <a:t>experience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503920" cy="4857784"/>
          </a:xfrm>
        </p:spPr>
        <p:txBody>
          <a:bodyPr>
            <a:normAutofit fontScale="47500" lnSpcReduction="20000"/>
          </a:bodyPr>
          <a:lstStyle/>
          <a:p>
            <a:r>
              <a:rPr lang="it-IT" sz="3600" dirty="0" err="1"/>
              <a:t>Aim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</a:t>
            </a:r>
            <a:r>
              <a:rPr lang="it-IT" sz="3600" dirty="0" err="1"/>
              <a:t>this</a:t>
            </a:r>
            <a:r>
              <a:rPr lang="it-IT" sz="3600" dirty="0"/>
              <a:t> </a:t>
            </a:r>
            <a:r>
              <a:rPr lang="it-IT" sz="3600" dirty="0" err="1"/>
              <a:t>study</a:t>
            </a:r>
            <a:r>
              <a:rPr lang="it-IT" sz="3600" dirty="0"/>
              <a:t> </a:t>
            </a:r>
            <a:r>
              <a:rPr lang="it-IT" sz="3600" dirty="0" err="1"/>
              <a:t>was</a:t>
            </a:r>
            <a:r>
              <a:rPr lang="it-IT" sz="3600" dirty="0"/>
              <a:t> </a:t>
            </a:r>
            <a:r>
              <a:rPr lang="it-IT" sz="3600" dirty="0" err="1"/>
              <a:t>to</a:t>
            </a:r>
            <a:r>
              <a:rPr lang="it-IT" sz="3600" dirty="0"/>
              <a:t> </a:t>
            </a:r>
            <a:r>
              <a:rPr lang="en-US" sz="3600" dirty="0"/>
              <a:t>investigate the clinical phenotype and long-term outcome of patients with MGUS-associated </a:t>
            </a:r>
            <a:r>
              <a:rPr lang="en-US" sz="3600" dirty="0" err="1"/>
              <a:t>polyneuropathy</a:t>
            </a:r>
            <a:endParaRPr lang="en-US" sz="3600" dirty="0"/>
          </a:p>
          <a:p>
            <a:endParaRPr lang="en-US" sz="3100" dirty="0"/>
          </a:p>
          <a:p>
            <a:r>
              <a:rPr lang="it-IT" sz="3600" dirty="0" err="1"/>
              <a:t>Retrospective</a:t>
            </a:r>
            <a:r>
              <a:rPr lang="it-IT" sz="3600" dirty="0"/>
              <a:t> </a:t>
            </a:r>
            <a:r>
              <a:rPr lang="it-IT" sz="3600" dirty="0" err="1"/>
              <a:t>review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a consecutive </a:t>
            </a:r>
            <a:r>
              <a:rPr lang="it-IT" sz="3600" dirty="0" err="1"/>
              <a:t>series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</a:t>
            </a:r>
            <a:r>
              <a:rPr lang="it-IT" sz="3600" dirty="0" err="1"/>
              <a:t>patients</a:t>
            </a:r>
            <a:r>
              <a:rPr lang="it-IT" sz="3600" dirty="0"/>
              <a:t> </a:t>
            </a:r>
            <a:r>
              <a:rPr lang="it-IT" sz="3600" dirty="0" err="1"/>
              <a:t>with</a:t>
            </a:r>
            <a:r>
              <a:rPr lang="it-IT" sz="3600" dirty="0"/>
              <a:t> </a:t>
            </a:r>
            <a:r>
              <a:rPr lang="it-IT" sz="3600" dirty="0" err="1"/>
              <a:t>neuropathy</a:t>
            </a:r>
            <a:r>
              <a:rPr lang="it-IT" sz="3600" dirty="0"/>
              <a:t> and MGUS </a:t>
            </a:r>
            <a:r>
              <a:rPr lang="it-IT" sz="3600" dirty="0" err="1"/>
              <a:t>evaluated</a:t>
            </a:r>
            <a:r>
              <a:rPr lang="it-IT" sz="3600" dirty="0"/>
              <a:t> </a:t>
            </a:r>
            <a:r>
              <a:rPr lang="it-IT" sz="3600" dirty="0" err="1"/>
              <a:t>during</a:t>
            </a:r>
            <a:r>
              <a:rPr lang="it-IT" sz="3600" dirty="0"/>
              <a:t> a 15 </a:t>
            </a:r>
            <a:r>
              <a:rPr lang="it-IT" sz="3600" dirty="0" err="1"/>
              <a:t>year</a:t>
            </a:r>
            <a:r>
              <a:rPr lang="it-IT" sz="3600" dirty="0"/>
              <a:t> </a:t>
            </a:r>
            <a:r>
              <a:rPr lang="it-IT" sz="3600" dirty="0" err="1"/>
              <a:t>period</a:t>
            </a:r>
            <a:r>
              <a:rPr lang="it-IT" sz="3600" dirty="0"/>
              <a:t> </a:t>
            </a:r>
            <a:r>
              <a:rPr lang="it-IT" sz="3600" dirty="0" err="1"/>
              <a:t>who</a:t>
            </a:r>
            <a:r>
              <a:rPr lang="it-IT" sz="3600" dirty="0"/>
              <a:t> </a:t>
            </a:r>
            <a:r>
              <a:rPr lang="it-IT" sz="3600" dirty="0" err="1"/>
              <a:t>were</a:t>
            </a:r>
            <a:r>
              <a:rPr lang="it-IT" sz="3600" dirty="0"/>
              <a:t> </a:t>
            </a:r>
            <a:r>
              <a:rPr lang="it-IT" sz="3600" dirty="0" err="1"/>
              <a:t>seen</a:t>
            </a:r>
            <a:r>
              <a:rPr lang="it-IT" sz="3600" dirty="0"/>
              <a:t> at </a:t>
            </a:r>
            <a:r>
              <a:rPr lang="it-IT" sz="3600" dirty="0" err="1"/>
              <a:t>Neurology</a:t>
            </a:r>
            <a:r>
              <a:rPr lang="it-IT" sz="3600" dirty="0"/>
              <a:t> </a:t>
            </a:r>
            <a:r>
              <a:rPr lang="it-IT" sz="3600" dirty="0" err="1"/>
              <a:t>Unit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</a:t>
            </a:r>
            <a:r>
              <a:rPr lang="it-IT" sz="3600" dirty="0" err="1"/>
              <a:t>Careggi</a:t>
            </a:r>
            <a:r>
              <a:rPr lang="it-IT" sz="3600" dirty="0"/>
              <a:t>’s Hospital</a:t>
            </a:r>
          </a:p>
          <a:p>
            <a:endParaRPr lang="it-IT" sz="3600" dirty="0"/>
          </a:p>
          <a:p>
            <a:r>
              <a:rPr lang="it-IT" sz="3600" dirty="0"/>
              <a:t>The </a:t>
            </a:r>
            <a:r>
              <a:rPr lang="it-IT" sz="3600" dirty="0" err="1"/>
              <a:t>patients</a:t>
            </a:r>
            <a:r>
              <a:rPr lang="it-IT" sz="3600" dirty="0"/>
              <a:t> </a:t>
            </a:r>
            <a:r>
              <a:rPr lang="it-IT" sz="3600" dirty="0" err="1"/>
              <a:t>were</a:t>
            </a:r>
            <a:r>
              <a:rPr lang="it-IT" sz="3600" dirty="0"/>
              <a:t> </a:t>
            </a:r>
            <a:r>
              <a:rPr lang="it-IT" sz="3600" dirty="0" err="1"/>
              <a:t>classified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 </a:t>
            </a:r>
            <a:r>
              <a:rPr lang="it-IT" sz="3600" dirty="0" err="1"/>
              <a:t>having</a:t>
            </a:r>
            <a:r>
              <a:rPr lang="it-IT" sz="3600" dirty="0"/>
              <a:t> </a:t>
            </a:r>
            <a:r>
              <a:rPr lang="it-IT" sz="3600" dirty="0" err="1"/>
              <a:t>axonal</a:t>
            </a:r>
            <a:r>
              <a:rPr lang="it-IT" sz="3600" dirty="0"/>
              <a:t> </a:t>
            </a:r>
            <a:r>
              <a:rPr lang="it-IT" sz="3600" dirty="0" err="1"/>
              <a:t>neuropathy</a:t>
            </a:r>
            <a:r>
              <a:rPr lang="it-IT" sz="3600" dirty="0"/>
              <a:t>, </a:t>
            </a:r>
            <a:r>
              <a:rPr lang="it-IT" sz="3600" dirty="0" err="1"/>
              <a:t>demyelinating</a:t>
            </a:r>
            <a:r>
              <a:rPr lang="it-IT" sz="3600" dirty="0"/>
              <a:t> </a:t>
            </a:r>
            <a:r>
              <a:rPr lang="it-IT" sz="3600" dirty="0" err="1"/>
              <a:t>neuropathy</a:t>
            </a:r>
            <a:r>
              <a:rPr lang="it-IT" sz="3600" dirty="0"/>
              <a:t>, or a </a:t>
            </a:r>
            <a:r>
              <a:rPr lang="it-IT" sz="3600" dirty="0" err="1"/>
              <a:t>mixed</a:t>
            </a:r>
            <a:r>
              <a:rPr lang="it-IT" sz="3600" dirty="0"/>
              <a:t> </a:t>
            </a:r>
            <a:r>
              <a:rPr lang="it-IT" sz="3600" dirty="0" err="1"/>
              <a:t>neuropathy</a:t>
            </a:r>
            <a:r>
              <a:rPr lang="it-IT" sz="3600" dirty="0"/>
              <a:t>, </a:t>
            </a:r>
            <a:r>
              <a:rPr lang="it-IT" sz="3600" dirty="0" err="1"/>
              <a:t>according</a:t>
            </a:r>
            <a:r>
              <a:rPr lang="it-IT" sz="3600" dirty="0"/>
              <a:t> </a:t>
            </a:r>
            <a:r>
              <a:rPr lang="it-IT" sz="3600" dirty="0" err="1"/>
              <a:t>to</a:t>
            </a:r>
            <a:r>
              <a:rPr lang="it-IT" sz="3600" dirty="0"/>
              <a:t> EMG</a:t>
            </a:r>
          </a:p>
          <a:p>
            <a:endParaRPr lang="it-IT" sz="3600" dirty="0"/>
          </a:p>
          <a:p>
            <a:r>
              <a:rPr lang="it-IT" sz="3600" dirty="0"/>
              <a:t>Antibodies </a:t>
            </a:r>
            <a:r>
              <a:rPr lang="it-IT" sz="3600" dirty="0" err="1"/>
              <a:t>against</a:t>
            </a:r>
            <a:r>
              <a:rPr lang="it-IT" sz="3600" dirty="0"/>
              <a:t> </a:t>
            </a:r>
            <a:r>
              <a:rPr lang="it-IT" sz="3600" dirty="0" err="1"/>
              <a:t>gangliosides</a:t>
            </a:r>
            <a:r>
              <a:rPr lang="it-IT" sz="3600" dirty="0"/>
              <a:t>, </a:t>
            </a:r>
            <a:r>
              <a:rPr lang="it-IT" sz="3600" dirty="0" err="1"/>
              <a:t>sulfatides</a:t>
            </a:r>
            <a:r>
              <a:rPr lang="it-IT" sz="3600" dirty="0"/>
              <a:t> and MAG </a:t>
            </a:r>
            <a:r>
              <a:rPr lang="it-IT" sz="3600" dirty="0" err="1"/>
              <a:t>were</a:t>
            </a:r>
            <a:r>
              <a:rPr lang="it-IT" sz="3600" dirty="0"/>
              <a:t> </a:t>
            </a:r>
            <a:r>
              <a:rPr lang="it-IT" sz="3600" dirty="0" err="1"/>
              <a:t>tested</a:t>
            </a:r>
            <a:r>
              <a:rPr lang="it-IT" sz="3600" dirty="0"/>
              <a:t> </a:t>
            </a:r>
            <a:r>
              <a:rPr lang="it-IT" sz="3600" dirty="0" err="1"/>
              <a:t>by</a:t>
            </a:r>
            <a:r>
              <a:rPr lang="it-IT" sz="3600" dirty="0"/>
              <a:t> ELISA.</a:t>
            </a:r>
          </a:p>
          <a:p>
            <a:endParaRPr lang="it-IT" sz="3600" dirty="0"/>
          </a:p>
          <a:p>
            <a:r>
              <a:rPr lang="it-IT" sz="3600" dirty="0"/>
              <a:t>The </a:t>
            </a:r>
            <a:r>
              <a:rPr lang="it-IT" sz="3600" dirty="0" err="1"/>
              <a:t>modified</a:t>
            </a:r>
            <a:r>
              <a:rPr lang="it-IT" sz="3600" dirty="0"/>
              <a:t> </a:t>
            </a:r>
            <a:r>
              <a:rPr lang="it-IT" sz="3600" dirty="0" err="1"/>
              <a:t>Rankin</a:t>
            </a:r>
            <a:r>
              <a:rPr lang="it-IT" sz="3600" dirty="0"/>
              <a:t> </a:t>
            </a:r>
            <a:r>
              <a:rPr lang="it-IT" sz="3600" dirty="0" err="1"/>
              <a:t>disability</a:t>
            </a:r>
            <a:r>
              <a:rPr lang="it-IT" sz="3600" dirty="0"/>
              <a:t> scale </a:t>
            </a:r>
            <a:r>
              <a:rPr lang="it-IT" sz="3600" dirty="0" err="1"/>
              <a:t>was</a:t>
            </a:r>
            <a:r>
              <a:rPr lang="it-IT" sz="3600" dirty="0"/>
              <a:t> </a:t>
            </a:r>
            <a:r>
              <a:rPr lang="it-IT" sz="3600" dirty="0" err="1"/>
              <a:t>used</a:t>
            </a:r>
            <a:r>
              <a:rPr lang="it-IT" sz="3600" dirty="0"/>
              <a:t> </a:t>
            </a:r>
            <a:r>
              <a:rPr lang="it-IT" sz="3600" dirty="0" err="1"/>
              <a:t>to</a:t>
            </a:r>
            <a:r>
              <a:rPr lang="it-IT" sz="3600" dirty="0"/>
              <a:t> </a:t>
            </a:r>
            <a:r>
              <a:rPr lang="it-IT" sz="3600" dirty="0" err="1"/>
              <a:t>determine</a:t>
            </a:r>
            <a:r>
              <a:rPr lang="it-IT" sz="3600" dirty="0"/>
              <a:t> </a:t>
            </a:r>
            <a:r>
              <a:rPr lang="it-IT" sz="3600" dirty="0" err="1"/>
              <a:t>functional</a:t>
            </a:r>
            <a:r>
              <a:rPr lang="it-IT" sz="3600" dirty="0"/>
              <a:t> </a:t>
            </a:r>
            <a:r>
              <a:rPr lang="it-IT" sz="3600" dirty="0" err="1"/>
              <a:t>impairment</a:t>
            </a:r>
            <a:r>
              <a:rPr lang="it-IT" sz="3600" dirty="0"/>
              <a:t> at the </a:t>
            </a:r>
            <a:r>
              <a:rPr lang="it-IT" sz="3600" dirty="0" err="1"/>
              <a:t>time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the maximal </a:t>
            </a:r>
            <a:r>
              <a:rPr lang="it-IT" sz="3600" dirty="0" err="1"/>
              <a:t>neurological</a:t>
            </a:r>
            <a:r>
              <a:rPr lang="it-IT" sz="3600" dirty="0"/>
              <a:t> deficit and </a:t>
            </a:r>
            <a:r>
              <a:rPr lang="it-IT" sz="3600" dirty="0" err="1"/>
              <a:t>after</a:t>
            </a:r>
            <a:r>
              <a:rPr lang="it-IT" sz="3600" dirty="0"/>
              <a:t> treatment</a:t>
            </a:r>
          </a:p>
          <a:p>
            <a:endParaRPr lang="it-IT" sz="3600" dirty="0"/>
          </a:p>
          <a:p>
            <a:r>
              <a:rPr lang="it-IT" sz="3600" dirty="0"/>
              <a:t>A treatment </a:t>
            </a:r>
            <a:r>
              <a:rPr lang="it-IT" sz="3600" dirty="0" err="1"/>
              <a:t>response</a:t>
            </a:r>
            <a:r>
              <a:rPr lang="it-IT" sz="3600" dirty="0"/>
              <a:t> </a:t>
            </a:r>
            <a:r>
              <a:rPr lang="it-IT" sz="3600" dirty="0" err="1"/>
              <a:t>was</a:t>
            </a:r>
            <a:r>
              <a:rPr lang="it-IT" sz="3600" dirty="0"/>
              <a:t> </a:t>
            </a:r>
            <a:r>
              <a:rPr lang="it-IT" sz="3600" dirty="0" err="1"/>
              <a:t>defined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 </a:t>
            </a:r>
            <a:r>
              <a:rPr lang="it-IT" sz="3600" dirty="0" err="1"/>
              <a:t>improvement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at </a:t>
            </a:r>
            <a:r>
              <a:rPr lang="it-IT" sz="3600" dirty="0" err="1"/>
              <a:t>least</a:t>
            </a:r>
            <a:r>
              <a:rPr lang="it-IT" sz="3600" dirty="0"/>
              <a:t> </a:t>
            </a:r>
            <a:r>
              <a:rPr lang="it-IT" sz="3600" dirty="0" err="1"/>
              <a:t>one</a:t>
            </a:r>
            <a:r>
              <a:rPr lang="it-IT" sz="3600" dirty="0"/>
              <a:t> </a:t>
            </a:r>
            <a:r>
              <a:rPr lang="it-IT" sz="3600" dirty="0" err="1"/>
              <a:t>grade</a:t>
            </a:r>
            <a:r>
              <a:rPr lang="it-IT" sz="3600" dirty="0"/>
              <a:t> </a:t>
            </a:r>
            <a:r>
              <a:rPr lang="it-IT" sz="3600" dirty="0" err="1"/>
              <a:t>of</a:t>
            </a:r>
            <a:r>
              <a:rPr lang="it-IT" sz="3600" dirty="0"/>
              <a:t> the </a:t>
            </a:r>
            <a:r>
              <a:rPr lang="it-IT" sz="3600" dirty="0" err="1"/>
              <a:t>Rankin</a:t>
            </a:r>
            <a:r>
              <a:rPr lang="it-IT" sz="3600" dirty="0"/>
              <a:t> score </a:t>
            </a:r>
            <a:r>
              <a:rPr lang="it-IT" sz="3600" dirty="0" err="1"/>
              <a:t>for</a:t>
            </a:r>
            <a:r>
              <a:rPr lang="it-IT" sz="3600" dirty="0"/>
              <a:t> at </a:t>
            </a:r>
            <a:r>
              <a:rPr lang="it-IT" sz="3600" dirty="0" err="1"/>
              <a:t>least</a:t>
            </a:r>
            <a:r>
              <a:rPr lang="it-IT" sz="3600" dirty="0"/>
              <a:t> </a:t>
            </a:r>
            <a:r>
              <a:rPr lang="it-IT" sz="3600" dirty="0" err="1"/>
              <a:t>two</a:t>
            </a:r>
            <a:r>
              <a:rPr lang="it-IT" sz="3600" dirty="0"/>
              <a:t> </a:t>
            </a:r>
            <a:r>
              <a:rPr lang="it-IT" sz="3600" dirty="0" err="1"/>
              <a:t>months</a:t>
            </a:r>
            <a:r>
              <a:rPr lang="it-IT" sz="3600" dirty="0"/>
              <a:t>.</a:t>
            </a:r>
          </a:p>
          <a:p>
            <a:endParaRPr lang="it-IT" sz="3600" dirty="0"/>
          </a:p>
          <a:p>
            <a:r>
              <a:rPr lang="it-IT" sz="3600" dirty="0" err="1"/>
              <a:t>Patients</a:t>
            </a:r>
            <a:r>
              <a:rPr lang="it-IT" sz="3600" dirty="0"/>
              <a:t> </a:t>
            </a:r>
            <a:r>
              <a:rPr lang="it-IT" sz="3600" dirty="0" err="1"/>
              <a:t>with</a:t>
            </a:r>
            <a:r>
              <a:rPr lang="it-IT" sz="3600" dirty="0"/>
              <a:t> </a:t>
            </a:r>
            <a:r>
              <a:rPr lang="it-IT" sz="3600" dirty="0" err="1"/>
              <a:t>malignancies</a:t>
            </a:r>
            <a:r>
              <a:rPr lang="it-IT" sz="3600" dirty="0"/>
              <a:t>, </a:t>
            </a:r>
            <a:r>
              <a:rPr lang="it-IT" sz="3600" dirty="0" err="1"/>
              <a:t>amiloidosis</a:t>
            </a:r>
            <a:r>
              <a:rPr lang="it-IT" sz="3600" dirty="0"/>
              <a:t> or </a:t>
            </a:r>
            <a:r>
              <a:rPr lang="it-IT" sz="3600" dirty="0" err="1"/>
              <a:t>other</a:t>
            </a:r>
            <a:r>
              <a:rPr lang="it-IT" sz="3600" dirty="0"/>
              <a:t> </a:t>
            </a:r>
            <a:r>
              <a:rPr lang="it-IT" sz="3600" dirty="0" err="1"/>
              <a:t>dysimmune</a:t>
            </a:r>
            <a:r>
              <a:rPr lang="it-IT" sz="3600" dirty="0"/>
              <a:t> or </a:t>
            </a:r>
            <a:r>
              <a:rPr lang="it-IT" sz="3600" dirty="0" err="1"/>
              <a:t>metabolic</a:t>
            </a:r>
            <a:r>
              <a:rPr lang="it-IT" sz="3600" dirty="0"/>
              <a:t> </a:t>
            </a:r>
            <a:r>
              <a:rPr lang="it-IT" sz="3600" dirty="0" err="1"/>
              <a:t>disorders</a:t>
            </a:r>
            <a:r>
              <a:rPr lang="it-IT" sz="3600" dirty="0"/>
              <a:t> </a:t>
            </a:r>
            <a:r>
              <a:rPr lang="it-IT" sz="3600" dirty="0" err="1"/>
              <a:t>were</a:t>
            </a:r>
            <a:r>
              <a:rPr lang="it-IT" sz="3600" dirty="0"/>
              <a:t> </a:t>
            </a:r>
            <a:r>
              <a:rPr lang="it-IT" sz="3600" dirty="0" err="1"/>
              <a:t>excluded</a:t>
            </a:r>
            <a:r>
              <a:rPr lang="it-IT" sz="3600" dirty="0"/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Demographic</a:t>
            </a:r>
            <a:r>
              <a:rPr lang="it-IT" dirty="0"/>
              <a:t> Data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91174"/>
              </p:ext>
            </p:extLst>
          </p:nvPr>
        </p:nvGraphicFramePr>
        <p:xfrm>
          <a:off x="1403648" y="2132856"/>
          <a:ext cx="6336704" cy="36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528">
                <a:tc>
                  <a:txBody>
                    <a:bodyPr/>
                    <a:lstStyle/>
                    <a:p>
                      <a:r>
                        <a:rPr lang="it-IT" sz="1600" dirty="0"/>
                        <a:t>75 MGUS PNP </a:t>
                      </a:r>
                      <a:r>
                        <a:rPr lang="it-IT" sz="1600" dirty="0" err="1"/>
                        <a:t>patients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Demographic</a:t>
                      </a:r>
                      <a:r>
                        <a:rPr lang="it-IT" sz="1600" dirty="0"/>
                        <a:t> Data</a:t>
                      </a:r>
                      <a:endParaRPr lang="it-IT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05">
                <a:tc>
                  <a:txBody>
                    <a:bodyPr/>
                    <a:lstStyle/>
                    <a:p>
                      <a:r>
                        <a:rPr lang="it-IT" sz="1600" dirty="0"/>
                        <a:t>Male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51 (67%)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858">
                <a:tc>
                  <a:txBody>
                    <a:bodyPr/>
                    <a:lstStyle/>
                    <a:p>
                      <a:r>
                        <a:rPr lang="it-IT" sz="1600" dirty="0" err="1"/>
                        <a:t>Mean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age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at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onset</a:t>
                      </a:r>
                      <a:r>
                        <a:rPr lang="it-IT" sz="1600" dirty="0"/>
                        <a:t> (</a:t>
                      </a:r>
                      <a:r>
                        <a:rPr lang="it-IT" sz="1600" dirty="0" err="1"/>
                        <a:t>yrs</a:t>
                      </a:r>
                      <a:r>
                        <a:rPr lang="it-IT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65</a:t>
                      </a:r>
                    </a:p>
                    <a:p>
                      <a:r>
                        <a:rPr lang="it-IT" sz="1600" dirty="0"/>
                        <a:t>      Male:     65.7</a:t>
                      </a:r>
                    </a:p>
                    <a:p>
                      <a:r>
                        <a:rPr lang="it-IT" sz="1600" dirty="0"/>
                        <a:t>      </a:t>
                      </a:r>
                      <a:r>
                        <a:rPr lang="it-IT" sz="1600" dirty="0" err="1"/>
                        <a:t>Female</a:t>
                      </a:r>
                      <a:r>
                        <a:rPr lang="it-IT" sz="1600" dirty="0"/>
                        <a:t>:</a:t>
                      </a:r>
                      <a:r>
                        <a:rPr lang="it-IT" sz="1600" baseline="0" dirty="0"/>
                        <a:t> 63.6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09">
                <a:tc>
                  <a:txBody>
                    <a:bodyPr/>
                    <a:lstStyle/>
                    <a:p>
                      <a:r>
                        <a:rPr lang="it-IT" sz="1600" dirty="0" err="1"/>
                        <a:t>Median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disease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duration</a:t>
                      </a:r>
                      <a:r>
                        <a:rPr lang="it-IT" sz="1600" dirty="0"/>
                        <a:t> (</a:t>
                      </a:r>
                      <a:r>
                        <a:rPr lang="it-IT" sz="1600" dirty="0" err="1"/>
                        <a:t>yrs</a:t>
                      </a:r>
                      <a:r>
                        <a:rPr lang="it-IT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7.9 (</a:t>
                      </a:r>
                      <a:r>
                        <a:rPr lang="it-IT" sz="1600" dirty="0" err="1"/>
                        <a:t>range</a:t>
                      </a:r>
                      <a:r>
                        <a:rPr lang="it-IT" sz="1600" dirty="0"/>
                        <a:t>: 1-28)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Clincal</a:t>
            </a:r>
            <a:r>
              <a:rPr lang="it-IT" dirty="0"/>
              <a:t> </a:t>
            </a:r>
            <a:r>
              <a:rPr lang="it-IT" dirty="0" err="1"/>
              <a:t>Findings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03486"/>
              </p:ext>
            </p:extLst>
          </p:nvPr>
        </p:nvGraphicFramePr>
        <p:xfrm>
          <a:off x="816565" y="1412776"/>
          <a:ext cx="7643867" cy="4968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294">
                <a:tc>
                  <a:txBody>
                    <a:bodyPr/>
                    <a:lstStyle/>
                    <a:p>
                      <a:r>
                        <a:rPr lang="en-US" sz="2000" i="1" kern="1200" dirty="0">
                          <a:effectLst/>
                        </a:rPr>
                        <a:t>75 MGUS patients</a:t>
                      </a:r>
                      <a:r>
                        <a:rPr lang="it-IT" sz="2000" i="1" dirty="0">
                          <a:effectLst/>
                        </a:rPr>
                        <a:t> </a:t>
                      </a:r>
                      <a:endParaRPr lang="it-IT" sz="20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i="1" kern="1200" dirty="0">
                          <a:effectLst/>
                        </a:rPr>
                        <a:t>Clinical Data</a:t>
                      </a:r>
                      <a:r>
                        <a:rPr lang="it-IT" sz="2000" i="1" dirty="0">
                          <a:effectLst/>
                        </a:rPr>
                        <a:t> </a:t>
                      </a:r>
                      <a:endParaRPr lang="it-IT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21">
                <a:tc>
                  <a:txBody>
                    <a:bodyPr/>
                    <a:lstStyle/>
                    <a:p>
                      <a:pPr marL="0" marR="0" indent="0" algn="l" defTabSz="2490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Neuropathy phenotype</a:t>
                      </a:r>
                      <a:endParaRPr lang="it-IT" sz="1600" kern="1200" dirty="0">
                        <a:effectLst/>
                      </a:endParaRP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Polyneuropathy: 70 (93%)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DADS:                  27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CIDP-like:         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>
                          <a:effectLst/>
                        </a:rPr>
                        <a:t> 15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Axonal:                </a:t>
                      </a: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>
                          <a:effectLst/>
                        </a:rPr>
                        <a:t>17 </a:t>
                      </a:r>
                    </a:p>
                    <a:p>
                      <a:r>
                        <a:rPr lang="en-US" sz="1600" kern="1200" dirty="0">
                          <a:effectLst/>
                        </a:rPr>
                        <a:t>Other:                   11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44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Multifocal neuropathy: 5 (7%)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Motor:                  4</a:t>
                      </a:r>
                      <a:endParaRPr lang="it-IT" sz="1600" kern="12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Sensory-motor:  1</a:t>
                      </a:r>
                      <a:endParaRPr lang="it-IT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400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effectLst/>
                        </a:rPr>
                        <a:t>mRS</a:t>
                      </a:r>
                      <a:r>
                        <a:rPr lang="en-US" sz="1600" kern="1200" dirty="0">
                          <a:effectLst/>
                        </a:rPr>
                        <a:t> at disease onset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0=    1                   2=  18                  4=  16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1=  31                    3=    6                  </a:t>
                      </a:r>
                      <a:r>
                        <a:rPr lang="en-US" sz="1600" kern="1200" baseline="0" dirty="0">
                          <a:effectLst/>
                        </a:rPr>
                        <a:t>5=   1</a:t>
                      </a:r>
                      <a:endParaRPr lang="it-IT" sz="1600" kern="1200" dirty="0">
                        <a:effectLst/>
                      </a:endParaRPr>
                    </a:p>
                    <a:p>
                      <a:endParaRPr lang="it-IT" sz="1600" kern="1200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6727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Therapy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Steroids                      21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Intravenous </a:t>
                      </a:r>
                      <a:r>
                        <a:rPr lang="en-US" sz="1600" kern="1200" dirty="0" err="1">
                          <a:effectLst/>
                        </a:rPr>
                        <a:t>Ig</a:t>
                      </a:r>
                      <a:r>
                        <a:rPr lang="en-US" sz="1600" kern="1200" dirty="0">
                          <a:effectLst/>
                        </a:rPr>
                        <a:t>           32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Rituximab                  36</a:t>
                      </a:r>
                    </a:p>
                    <a:p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A total of 56 (75%) patients received one or more treatments; treated patients had </a:t>
                      </a:r>
                      <a:r>
                        <a:rPr lang="en-US" sz="1600" kern="1200" dirty="0" err="1">
                          <a:effectLst/>
                        </a:rPr>
                        <a:t>mRS</a:t>
                      </a:r>
                      <a:r>
                        <a:rPr lang="en-US" sz="1600" kern="1200" dirty="0">
                          <a:effectLst/>
                        </a:rPr>
                        <a:t> value at onset significantly higher (mean 2.4 </a:t>
                      </a:r>
                      <a:r>
                        <a:rPr lang="en-US" sz="1600" kern="1200" dirty="0" err="1">
                          <a:effectLst/>
                        </a:rPr>
                        <a:t>vs</a:t>
                      </a:r>
                      <a:r>
                        <a:rPr lang="en-US" sz="1600" kern="1200" dirty="0">
                          <a:effectLst/>
                        </a:rPr>
                        <a:t> 1.1, p&lt;0.001)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661" t="42481" r="26110" b="49368"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94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Haematologic</a:t>
            </a:r>
            <a:r>
              <a:rPr lang="it-IT" dirty="0"/>
              <a:t> Data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71832"/>
              </p:ext>
            </p:extLst>
          </p:nvPr>
        </p:nvGraphicFramePr>
        <p:xfrm>
          <a:off x="642910" y="1643050"/>
          <a:ext cx="7929618" cy="4168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2490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75 MGUS PN </a:t>
                      </a:r>
                      <a:r>
                        <a:rPr lang="it-IT" sz="1600" dirty="0" err="1"/>
                        <a:t>patients</a:t>
                      </a:r>
                      <a:endParaRPr lang="it-IT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Haematologic</a:t>
                      </a:r>
                      <a:r>
                        <a:rPr lang="it-IT" sz="1600" dirty="0"/>
                        <a:t> data</a:t>
                      </a:r>
                      <a:endParaRPr lang="it-IT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MGUS </a:t>
                      </a:r>
                      <a:r>
                        <a:rPr lang="en-US" sz="1600" kern="1200" dirty="0" err="1">
                          <a:effectLst/>
                        </a:rPr>
                        <a:t>clonality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Monoclonal: 68 patients (91%)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55 </a:t>
                      </a:r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12 </a:t>
                      </a:r>
                      <a:r>
                        <a:rPr lang="en-US" sz="1600" kern="1200" dirty="0" err="1">
                          <a:effectLst/>
                        </a:rPr>
                        <a:t>IgG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  2 IgA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 err="1">
                          <a:effectLst/>
                        </a:rPr>
                        <a:t>Biclonal</a:t>
                      </a:r>
                      <a:r>
                        <a:rPr lang="en-US" sz="1600" kern="1200" dirty="0">
                          <a:effectLst/>
                        </a:rPr>
                        <a:t>: 5 patients (6.5%)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  3 </a:t>
                      </a:r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r>
                        <a:rPr lang="en-US" sz="1600" kern="1200" dirty="0">
                          <a:effectLst/>
                        </a:rPr>
                        <a:t> + </a:t>
                      </a:r>
                      <a:r>
                        <a:rPr lang="en-US" sz="1600" kern="1200" dirty="0" err="1">
                          <a:effectLst/>
                        </a:rPr>
                        <a:t>IgG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  1 </a:t>
                      </a:r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r>
                        <a:rPr lang="en-US" sz="1600" kern="1200" dirty="0">
                          <a:effectLst/>
                        </a:rPr>
                        <a:t> + IgA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  1 </a:t>
                      </a:r>
                      <a:r>
                        <a:rPr lang="en-US" sz="1600" kern="1200" dirty="0" err="1">
                          <a:effectLst/>
                        </a:rPr>
                        <a:t>IgG</a:t>
                      </a:r>
                      <a:r>
                        <a:rPr lang="en-US" sz="1600" kern="1200" dirty="0">
                          <a:effectLst/>
                        </a:rPr>
                        <a:t> + IgA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Three clonal: 2 patients (2.5%)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        2 </a:t>
                      </a:r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r>
                        <a:rPr lang="en-US" sz="1600" kern="1200" dirty="0">
                          <a:effectLst/>
                        </a:rPr>
                        <a:t> + </a:t>
                      </a:r>
                      <a:r>
                        <a:rPr lang="en-US" sz="1600" kern="1200" dirty="0" err="1">
                          <a:effectLst/>
                        </a:rPr>
                        <a:t>IgG</a:t>
                      </a:r>
                      <a:r>
                        <a:rPr lang="en-US" sz="1600" kern="1200" dirty="0">
                          <a:effectLst/>
                        </a:rPr>
                        <a:t> + IgA</a:t>
                      </a:r>
                    </a:p>
                    <a:p>
                      <a:endParaRPr lang="en-US" sz="1600" kern="1200" dirty="0">
                        <a:effectLst/>
                      </a:endParaRPr>
                    </a:p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9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Hematologic malignancy at follow-up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6 patients (8%)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   0.75 </a:t>
                      </a:r>
                      <a:r>
                        <a:rPr lang="en-US" sz="1600" kern="1200" dirty="0" err="1">
                          <a:effectLst/>
                        </a:rPr>
                        <a:t>pt</a:t>
                      </a:r>
                      <a:r>
                        <a:rPr lang="en-US" sz="1600" kern="1200" dirty="0">
                          <a:effectLst/>
                        </a:rPr>
                        <a:t>/</a:t>
                      </a:r>
                      <a:r>
                        <a:rPr lang="en-US" sz="1600" kern="1200" dirty="0" err="1">
                          <a:effectLst/>
                        </a:rPr>
                        <a:t>yr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Immunological</a:t>
            </a:r>
            <a:r>
              <a:rPr lang="it-IT" dirty="0"/>
              <a:t> </a:t>
            </a:r>
            <a:r>
              <a:rPr lang="it-IT" dirty="0" err="1"/>
              <a:t>Findings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14226"/>
              </p:ext>
            </p:extLst>
          </p:nvPr>
        </p:nvGraphicFramePr>
        <p:xfrm>
          <a:off x="500034" y="2000240"/>
          <a:ext cx="8143932" cy="36032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r>
                        <a:rPr lang="it-IT" sz="1600" i="1" dirty="0"/>
                        <a:t>75 MGUS </a:t>
                      </a:r>
                      <a:r>
                        <a:rPr lang="it-IT" sz="1600" i="1" dirty="0" err="1"/>
                        <a:t>Neuropathy</a:t>
                      </a:r>
                      <a:r>
                        <a:rPr lang="it-IT" sz="1600" i="1" baseline="0" dirty="0"/>
                        <a:t> </a:t>
                      </a:r>
                      <a:r>
                        <a:rPr lang="it-IT" sz="1600" i="1" baseline="0" dirty="0" err="1"/>
                        <a:t>patients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 err="1"/>
                        <a:t>Immunological</a:t>
                      </a:r>
                      <a:r>
                        <a:rPr lang="it-IT" sz="1600" i="1" dirty="0"/>
                        <a:t> data (Ig </a:t>
                      </a:r>
                      <a:r>
                        <a:rPr lang="it-IT" sz="1600" i="1" dirty="0" err="1"/>
                        <a:t>reactivity</a:t>
                      </a:r>
                      <a:r>
                        <a:rPr lang="it-IT" sz="1600" i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481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r>
                        <a:rPr lang="en-US" sz="1600" kern="1200" dirty="0">
                          <a:effectLst/>
                        </a:rPr>
                        <a:t> M protein (n.61)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MAG:                                               26 (42.6%)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 err="1">
                          <a:effectLst/>
                        </a:rPr>
                        <a:t>Gangliosides</a:t>
                      </a:r>
                      <a:r>
                        <a:rPr lang="en-US" sz="1600" kern="1200" dirty="0">
                          <a:effectLst/>
                        </a:rPr>
                        <a:t>/</a:t>
                      </a:r>
                      <a:r>
                        <a:rPr lang="en-US" sz="1600" kern="1200" dirty="0" err="1">
                          <a:effectLst/>
                        </a:rPr>
                        <a:t>Sulfatides</a:t>
                      </a:r>
                      <a:r>
                        <a:rPr lang="en-US" sz="1600" kern="1200" dirty="0">
                          <a:effectLst/>
                        </a:rPr>
                        <a:t>:              19  (31.1%)  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No reactivity                                  16 (26.2%)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481"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effectLst/>
                        </a:rPr>
                        <a:t>IgG</a:t>
                      </a:r>
                      <a:r>
                        <a:rPr lang="en-US" sz="1600" kern="1200" dirty="0">
                          <a:effectLst/>
                        </a:rPr>
                        <a:t>/IgA M protein (n. 14)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MAG (</a:t>
                      </a:r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r>
                        <a:rPr lang="en-US" sz="1600" kern="1200" dirty="0">
                          <a:effectLst/>
                        </a:rPr>
                        <a:t>)/</a:t>
                      </a:r>
                      <a:r>
                        <a:rPr lang="en-US" sz="1600" kern="1200" dirty="0" err="1">
                          <a:effectLst/>
                        </a:rPr>
                        <a:t>Sulfatides</a:t>
                      </a:r>
                      <a:r>
                        <a:rPr lang="en-US" sz="1600" kern="1200" dirty="0">
                          <a:effectLst/>
                        </a:rPr>
                        <a:t>:                   1 (7.1%)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 err="1">
                          <a:effectLst/>
                        </a:rPr>
                        <a:t>Gangliosides</a:t>
                      </a:r>
                      <a:r>
                        <a:rPr lang="en-US" sz="1600" kern="1200" dirty="0">
                          <a:effectLst/>
                        </a:rPr>
                        <a:t>/</a:t>
                      </a:r>
                      <a:r>
                        <a:rPr lang="en-US" sz="1600" kern="1200" dirty="0" err="1">
                          <a:effectLst/>
                        </a:rPr>
                        <a:t>sulfatides</a:t>
                      </a:r>
                      <a:r>
                        <a:rPr lang="en-US" sz="1600" kern="1200" dirty="0">
                          <a:effectLst/>
                        </a:rPr>
                        <a:t> (</a:t>
                      </a:r>
                      <a:r>
                        <a:rPr lang="en-US" sz="1600" kern="1200" dirty="0" err="1">
                          <a:effectLst/>
                        </a:rPr>
                        <a:t>IgG</a:t>
                      </a:r>
                      <a:r>
                        <a:rPr lang="en-US" sz="1600" kern="1200" dirty="0">
                          <a:effectLst/>
                        </a:rPr>
                        <a:t>         1 (7.1%)</a:t>
                      </a:r>
                      <a:endParaRPr lang="it-IT" sz="1600" kern="1200" dirty="0">
                        <a:effectLst/>
                      </a:endParaRPr>
                    </a:p>
                    <a:p>
                      <a:r>
                        <a:rPr lang="en-US" sz="1600" kern="1200" dirty="0">
                          <a:effectLst/>
                        </a:rPr>
                        <a:t>No reactivity:                                 12 (85.5%)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783">
                <a:tc gridSpan="2"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No differences were observed in age at onset, </a:t>
                      </a:r>
                      <a:r>
                        <a:rPr lang="en-US" sz="1600" kern="1200" dirty="0" err="1">
                          <a:effectLst/>
                        </a:rPr>
                        <a:t>mRS</a:t>
                      </a:r>
                      <a:r>
                        <a:rPr lang="en-US" sz="1600" kern="1200" dirty="0">
                          <a:effectLst/>
                        </a:rPr>
                        <a:t>, or neuropathy phenotype distribution between patients with and without </a:t>
                      </a:r>
                      <a:r>
                        <a:rPr lang="en-US" sz="1600" kern="1200" dirty="0" err="1">
                          <a:effectLst/>
                        </a:rPr>
                        <a:t>IgM</a:t>
                      </a:r>
                      <a:r>
                        <a:rPr lang="en-US" sz="1600" kern="1200" dirty="0">
                          <a:effectLst/>
                        </a:rPr>
                        <a:t> M protein.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34400" cy="758952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: EMG </a:t>
            </a:r>
            <a:r>
              <a:rPr lang="it-IT" i="1" dirty="0"/>
              <a:t>vs</a:t>
            </a:r>
            <a:r>
              <a:rPr lang="it-IT" dirty="0"/>
              <a:t> </a:t>
            </a:r>
            <a:r>
              <a:rPr lang="it-IT" dirty="0" err="1"/>
              <a:t>Immunological</a:t>
            </a:r>
            <a:r>
              <a:rPr lang="it-IT" dirty="0"/>
              <a:t> </a:t>
            </a:r>
            <a:r>
              <a:rPr lang="it-IT" dirty="0" err="1"/>
              <a:t>findings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827584" y="2132856"/>
          <a:ext cx="7726759" cy="360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9661" t="42481" r="26110" b="49368"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1362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</TotalTime>
  <Words>788</Words>
  <Application>Microsoft Office PowerPoint</Application>
  <PresentationFormat>Presentazione su schermo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Andalus</vt:lpstr>
      <vt:lpstr>AngsanaUPC</vt:lpstr>
      <vt:lpstr>Georgia</vt:lpstr>
      <vt:lpstr>Wingdings</vt:lpstr>
      <vt:lpstr>Wingdings 2</vt:lpstr>
      <vt:lpstr>Città</vt:lpstr>
      <vt:lpstr>Presentazione standard di PowerPoint</vt:lpstr>
      <vt:lpstr>Monoclonal gammopathy</vt:lpstr>
      <vt:lpstr>MGUS-associated neuropathies</vt:lpstr>
      <vt:lpstr>MGUS-associated neuropathy: a local experience</vt:lpstr>
      <vt:lpstr>Results: Demographic Data</vt:lpstr>
      <vt:lpstr>Results: Clincal Findings</vt:lpstr>
      <vt:lpstr>Results: Haematologic Data</vt:lpstr>
      <vt:lpstr>Results: Immunological Findings</vt:lpstr>
      <vt:lpstr>Results: EMG vs Immunological findings</vt:lpstr>
      <vt:lpstr>Results: Therapy vs Immunological findings</vt:lpstr>
      <vt:lpstr>Results: Immune-based differences</vt:lpstr>
      <vt:lpstr>Conclusions - 1</vt:lpstr>
      <vt:lpstr>Conclusions - 2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Matà Sabrina</dc:creator>
  <cp:lastModifiedBy>User</cp:lastModifiedBy>
  <cp:revision>34</cp:revision>
  <dcterms:created xsi:type="dcterms:W3CDTF">2019-03-31T11:40:15Z</dcterms:created>
  <dcterms:modified xsi:type="dcterms:W3CDTF">2019-04-06T21:36:18Z</dcterms:modified>
</cp:coreProperties>
</file>