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8" r:id="rId2"/>
    <p:sldId id="259" r:id="rId3"/>
    <p:sldId id="262" r:id="rId4"/>
    <p:sldId id="267" r:id="rId5"/>
    <p:sldId id="272" r:id="rId6"/>
    <p:sldId id="278" r:id="rId7"/>
    <p:sldId id="279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67" y="-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2625D-92EF-4B4C-9EEF-552E8BF7B554}" type="datetimeFigureOut">
              <a:rPr lang="it-IT" smtClean="0"/>
              <a:t>04/04/2019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CCC62-571D-4E94-B85D-427DCFC198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7954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CCC62-571D-4E94-B85D-427DCFC1982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694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3C37-A19E-4A46-8AA1-9000787D047A}" type="datetimeFigureOut">
              <a:rPr lang="it-IT" smtClean="0"/>
              <a:pPr/>
              <a:t>04/04/2019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8936-F501-491A-973C-859230B8283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058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3C37-A19E-4A46-8AA1-9000787D047A}" type="datetimeFigureOut">
              <a:rPr lang="it-IT" smtClean="0"/>
              <a:pPr/>
              <a:t>04/04/2019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8936-F501-491A-973C-859230B8283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56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3C37-A19E-4A46-8AA1-9000787D047A}" type="datetimeFigureOut">
              <a:rPr lang="it-IT" smtClean="0"/>
              <a:pPr/>
              <a:t>04/04/2019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8936-F501-491A-973C-859230B8283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944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3C37-A19E-4A46-8AA1-9000787D047A}" type="datetimeFigureOut">
              <a:rPr lang="it-IT" smtClean="0"/>
              <a:pPr/>
              <a:t>04/04/2019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8936-F501-491A-973C-859230B8283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1153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3C37-A19E-4A46-8AA1-9000787D047A}" type="datetimeFigureOut">
              <a:rPr lang="it-IT" smtClean="0"/>
              <a:pPr/>
              <a:t>04/04/2019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8936-F501-491A-973C-859230B8283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248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3C37-A19E-4A46-8AA1-9000787D047A}" type="datetimeFigureOut">
              <a:rPr lang="it-IT" smtClean="0"/>
              <a:pPr/>
              <a:t>04/04/2019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8936-F501-491A-973C-859230B8283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1508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3C37-A19E-4A46-8AA1-9000787D047A}" type="datetimeFigureOut">
              <a:rPr lang="it-IT" smtClean="0"/>
              <a:pPr/>
              <a:t>04/04/2019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8936-F501-491A-973C-859230B8283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781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3C37-A19E-4A46-8AA1-9000787D047A}" type="datetimeFigureOut">
              <a:rPr lang="it-IT" smtClean="0"/>
              <a:pPr/>
              <a:t>04/04/2019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8936-F501-491A-973C-859230B8283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8250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3C37-A19E-4A46-8AA1-9000787D047A}" type="datetimeFigureOut">
              <a:rPr lang="it-IT" smtClean="0"/>
              <a:pPr/>
              <a:t>04/04/2019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8936-F501-491A-973C-859230B8283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981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3C37-A19E-4A46-8AA1-9000787D047A}" type="datetimeFigureOut">
              <a:rPr lang="it-IT" smtClean="0"/>
              <a:pPr/>
              <a:t>04/04/2019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8936-F501-491A-973C-859230B8283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483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3C37-A19E-4A46-8AA1-9000787D047A}" type="datetimeFigureOut">
              <a:rPr lang="it-IT" smtClean="0"/>
              <a:pPr/>
              <a:t>04/04/2019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3098936-F501-491A-973C-859230B8283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0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A23C37-A19E-4A46-8AA1-9000787D047A}" type="datetimeFigureOut">
              <a:rPr lang="it-IT" smtClean="0"/>
              <a:pPr/>
              <a:t>04/04/2019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098936-F501-491A-973C-859230B82832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86832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69454" y="1290372"/>
            <a:ext cx="11074400" cy="1828800"/>
          </a:xfrm>
        </p:spPr>
        <p:txBody>
          <a:bodyPr>
            <a:noAutofit/>
          </a:bodyPr>
          <a:lstStyle/>
          <a:p>
            <a:r>
              <a:rPr lang="it-IT" sz="2600" dirty="0" smtClean="0"/>
              <a:t/>
            </a:r>
            <a:br>
              <a:rPr lang="it-IT" sz="2600" dirty="0" smtClean="0"/>
            </a:br>
            <a:r>
              <a:rPr lang="it-IT" sz="2600" dirty="0"/>
              <a:t/>
            </a:r>
            <a:br>
              <a:rPr lang="it-IT" sz="2600" dirty="0"/>
            </a:br>
            <a:r>
              <a:rPr lang="it-IT" sz="2600" dirty="0" smtClean="0"/>
              <a:t>EFFICACIA E SICUREZZA DI ALEMTUZUMAB, ANALISI DESCRITTIVA “REAL LIFE”</a:t>
            </a:r>
            <a:br>
              <a:rPr lang="it-IT" sz="2600" dirty="0" smtClean="0"/>
            </a:br>
            <a:r>
              <a:rPr lang="it-IT" sz="2600" dirty="0" smtClean="0"/>
              <a:t>MONOCENTRICA DI UNA COORTE DI PAZIENTI AFFETTI DA SCLEROSI MULTIPLA</a:t>
            </a:r>
            <a:br>
              <a:rPr lang="it-IT" sz="2600" dirty="0" smtClean="0"/>
            </a:br>
            <a:r>
              <a:rPr lang="it-IT" sz="2600" dirty="0" smtClean="0"/>
              <a:t>RECIDIVANTE-REMITTENTE</a:t>
            </a:r>
            <a:br>
              <a:rPr lang="it-IT" sz="2600" dirty="0" smtClean="0"/>
            </a:br>
            <a:endParaRPr lang="it-IT" sz="2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49745" y="3200749"/>
            <a:ext cx="10594109" cy="1752600"/>
          </a:xfrm>
        </p:spPr>
        <p:txBody>
          <a:bodyPr>
            <a:normAutofit/>
          </a:bodyPr>
          <a:lstStyle/>
          <a:p>
            <a:r>
              <a:rPr lang="it-IT" sz="2000" dirty="0">
                <a:latin typeface="+mj-lt"/>
              </a:rPr>
              <a:t>M. </a:t>
            </a:r>
            <a:r>
              <a:rPr lang="it-IT" sz="2000" dirty="0" smtClean="0">
                <a:latin typeface="+mj-lt"/>
              </a:rPr>
              <a:t>Pasca, </a:t>
            </a:r>
            <a:r>
              <a:rPr lang="it-IT" sz="2000" dirty="0">
                <a:latin typeface="+mj-lt"/>
              </a:rPr>
              <a:t>B. </a:t>
            </a:r>
            <a:r>
              <a:rPr lang="it-IT" sz="2000" dirty="0" smtClean="0">
                <a:latin typeface="+mj-lt"/>
              </a:rPr>
              <a:t>Forci, </a:t>
            </a:r>
            <a:r>
              <a:rPr lang="it-IT" sz="2000" dirty="0">
                <a:latin typeface="+mj-lt"/>
              </a:rPr>
              <a:t>A. </a:t>
            </a:r>
            <a:r>
              <a:rPr lang="it-IT" sz="2000" dirty="0" smtClean="0">
                <a:latin typeface="+mj-lt"/>
              </a:rPr>
              <a:t>Mariottini, </a:t>
            </a:r>
            <a:r>
              <a:rPr lang="it-IT" sz="2000" dirty="0">
                <a:latin typeface="+mj-lt"/>
              </a:rPr>
              <a:t>M. </a:t>
            </a:r>
            <a:r>
              <a:rPr lang="it-IT" sz="2000" dirty="0" smtClean="0">
                <a:latin typeface="+mj-lt"/>
              </a:rPr>
              <a:t>Falcini, </a:t>
            </a:r>
            <a:r>
              <a:rPr lang="it-IT" sz="2000" dirty="0">
                <a:latin typeface="+mj-lt"/>
              </a:rPr>
              <a:t>P. </a:t>
            </a:r>
            <a:r>
              <a:rPr lang="it-IT" sz="2000" dirty="0" smtClean="0">
                <a:latin typeface="+mj-lt"/>
              </a:rPr>
              <a:t>Palumbo, </a:t>
            </a:r>
            <a:r>
              <a:rPr lang="it-IT" sz="2000" dirty="0">
                <a:latin typeface="+mj-lt"/>
              </a:rPr>
              <a:t>C. </a:t>
            </a:r>
            <a:r>
              <a:rPr lang="it-IT" sz="2000" dirty="0" err="1" smtClean="0">
                <a:latin typeface="+mj-lt"/>
              </a:rPr>
              <a:t>Mechi</a:t>
            </a:r>
            <a:r>
              <a:rPr lang="it-IT" sz="2000" dirty="0" smtClean="0">
                <a:latin typeface="+mj-lt"/>
              </a:rPr>
              <a:t>, E</a:t>
            </a:r>
            <a:r>
              <a:rPr lang="it-IT" sz="2000" dirty="0">
                <a:latin typeface="+mj-lt"/>
              </a:rPr>
              <a:t>. </a:t>
            </a:r>
            <a:r>
              <a:rPr lang="it-IT" sz="2000" dirty="0" smtClean="0">
                <a:latin typeface="+mj-lt"/>
              </a:rPr>
              <a:t>Magnani, </a:t>
            </a:r>
            <a:r>
              <a:rPr lang="it-IT" sz="2000" dirty="0">
                <a:latin typeface="+mj-lt"/>
              </a:rPr>
              <a:t>L. </a:t>
            </a:r>
            <a:r>
              <a:rPr lang="it-IT" sz="2000" dirty="0" smtClean="0">
                <a:latin typeface="+mj-lt"/>
              </a:rPr>
              <a:t>Massacesi, </a:t>
            </a:r>
            <a:r>
              <a:rPr lang="it-IT" sz="2000" dirty="0">
                <a:latin typeface="+mj-lt"/>
              </a:rPr>
              <a:t>A. </a:t>
            </a:r>
            <a:r>
              <a:rPr lang="it-IT" sz="2000" dirty="0" err="1" smtClean="0">
                <a:latin typeface="+mj-lt"/>
              </a:rPr>
              <a:t>Repice</a:t>
            </a:r>
            <a:endParaRPr lang="it-IT" sz="2000" dirty="0">
              <a:latin typeface="+mj-lt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4682836"/>
            <a:ext cx="3101960" cy="165437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780" y="4929674"/>
            <a:ext cx="2945448" cy="130229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1479" y="4752145"/>
            <a:ext cx="2457860" cy="147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4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3360261" y="3937685"/>
            <a:ext cx="67333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+mj-lt"/>
              </a:rPr>
              <a:t>LA NOSTRA POPOLAZIONE</a:t>
            </a:r>
          </a:p>
          <a:p>
            <a:pPr marL="285750" indent="-285750">
              <a:buFontTx/>
              <a:buChar char="-"/>
            </a:pPr>
            <a:r>
              <a:rPr lang="it-IT" sz="2400" b="1" dirty="0" smtClean="0">
                <a:latin typeface="+mj-lt"/>
              </a:rPr>
              <a:t>22 Pazienti </a:t>
            </a:r>
            <a:r>
              <a:rPr lang="it-IT" sz="2400" dirty="0" smtClean="0">
                <a:latin typeface="+mj-lt"/>
              </a:rPr>
              <a:t>trattati dal 15/04/2015 al 15/12/2018</a:t>
            </a:r>
          </a:p>
          <a:p>
            <a:pPr marL="285750" indent="-285750">
              <a:buFontTx/>
              <a:buChar char="-"/>
            </a:pPr>
            <a:endParaRPr lang="it-IT" sz="2400" dirty="0" smtClean="0">
              <a:solidFill>
                <a:srgbClr val="FF0000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it-IT" sz="2400" dirty="0" smtClean="0">
                <a:latin typeface="+mj-lt"/>
              </a:rPr>
              <a:t>2 pazienti esclusi dalla presentazione dei dati </a:t>
            </a:r>
            <a:r>
              <a:rPr lang="it-IT" sz="2400" dirty="0" err="1" smtClean="0">
                <a:latin typeface="+mj-lt"/>
              </a:rPr>
              <a:t>safety</a:t>
            </a:r>
            <a:r>
              <a:rPr lang="it-IT" sz="2400" dirty="0" smtClean="0">
                <a:latin typeface="+mj-lt"/>
              </a:rPr>
              <a:t> ed efficacia per follow-up inferiore a 6 mesi</a:t>
            </a:r>
          </a:p>
          <a:p>
            <a:pPr marL="285750" indent="-285750">
              <a:buFontTx/>
              <a:buChar char="-"/>
            </a:pPr>
            <a:r>
              <a:rPr lang="it-IT" sz="2400" b="1" u="sng" dirty="0" smtClean="0">
                <a:latin typeface="+mj-lt"/>
              </a:rPr>
              <a:t>20 pazienti </a:t>
            </a:r>
            <a:r>
              <a:rPr lang="it-IT" sz="2400" u="sng" dirty="0" smtClean="0">
                <a:latin typeface="+mj-lt"/>
              </a:rPr>
              <a:t>inclusi nell’analisi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31" y="1009659"/>
            <a:ext cx="4213371" cy="292802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376" y="902525"/>
            <a:ext cx="3824284" cy="283820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601994" y="1561276"/>
            <a:ext cx="3590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Protocollo di somministrazione</a:t>
            </a:r>
          </a:p>
          <a:p>
            <a:pPr marL="285750" indent="-285750">
              <a:buFontTx/>
              <a:buChar char="-"/>
            </a:pPr>
            <a:r>
              <a:rPr lang="it-IT" sz="1600" dirty="0" smtClean="0">
                <a:latin typeface="+mj-lt"/>
              </a:rPr>
              <a:t>2 </a:t>
            </a:r>
            <a:r>
              <a:rPr lang="it-IT" sz="1600" dirty="0" smtClean="0">
                <a:latin typeface="+mj-lt"/>
              </a:rPr>
              <a:t>cicli di somministrazioni a </a:t>
            </a:r>
            <a:r>
              <a:rPr lang="it-IT" sz="1600" dirty="0" smtClean="0">
                <a:latin typeface="+mj-lt"/>
              </a:rPr>
              <a:t>distanza di 1 anno </a:t>
            </a:r>
            <a:r>
              <a:rPr lang="it-IT" sz="1600" dirty="0" smtClean="0">
                <a:latin typeface="+mj-lt"/>
              </a:rPr>
              <a:t>l’uno dall’altro</a:t>
            </a:r>
            <a:endParaRPr lang="it-IT" sz="1600" dirty="0" smtClean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it-IT" sz="1600" dirty="0" smtClean="0">
                <a:latin typeface="+mj-lt"/>
              </a:rPr>
              <a:t>In caso di mancata risposta è possibile eseguire </a:t>
            </a:r>
            <a:r>
              <a:rPr lang="it-IT" sz="1600" dirty="0" smtClean="0">
                <a:latin typeface="+mj-lt"/>
              </a:rPr>
              <a:t>un terzo ciclo</a:t>
            </a:r>
            <a:endParaRPr lang="it-IT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979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104708"/>
              </p:ext>
            </p:extLst>
          </p:nvPr>
        </p:nvGraphicFramePr>
        <p:xfrm>
          <a:off x="454662" y="1274773"/>
          <a:ext cx="5790495" cy="316172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809913">
                  <a:extLst>
                    <a:ext uri="{9D8B030D-6E8A-4147-A177-3AD203B41FA5}">
                      <a16:colId xmlns:a16="http://schemas.microsoft.com/office/drawing/2014/main" xmlns="" val="2896928065"/>
                    </a:ext>
                  </a:extLst>
                </a:gridCol>
                <a:gridCol w="1980582">
                  <a:extLst>
                    <a:ext uri="{9D8B030D-6E8A-4147-A177-3AD203B41FA5}">
                      <a16:colId xmlns:a16="http://schemas.microsoft.com/office/drawing/2014/main" xmlns="" val="2576241202"/>
                    </a:ext>
                  </a:extLst>
                </a:gridCol>
              </a:tblGrid>
              <a:tr h="370067">
                <a:tc>
                  <a:txBody>
                    <a:bodyPr/>
                    <a:lstStyle/>
                    <a:p>
                      <a:r>
                        <a:rPr kumimoji="0" lang="it-IT" sz="16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Sesso (donne)</a:t>
                      </a:r>
                      <a:endParaRPr kumimoji="0" lang="it-IT" sz="1600" b="0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14 (70%)</a:t>
                      </a:r>
                      <a:endParaRPr kumimoji="0" lang="it-IT" sz="1600" b="0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6890591"/>
                  </a:ext>
                </a:extLst>
              </a:tr>
              <a:tr h="392065">
                <a:tc>
                  <a:txBody>
                    <a:bodyPr/>
                    <a:lstStyle/>
                    <a:p>
                      <a:r>
                        <a:rPr kumimoji="0" lang="it-IT" sz="16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Età </a:t>
                      </a:r>
                      <a:r>
                        <a:rPr kumimoji="0" lang="it-IT" sz="16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mediana</a:t>
                      </a:r>
                      <a:endParaRPr kumimoji="0" lang="it-IT" sz="1600" b="0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36 (20-50)</a:t>
                      </a:r>
                      <a:endParaRPr kumimoji="0" lang="it-IT" sz="1600" b="0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4829573"/>
                  </a:ext>
                </a:extLst>
              </a:tr>
              <a:tr h="438254">
                <a:tc>
                  <a:txBody>
                    <a:bodyPr/>
                    <a:lstStyle/>
                    <a:p>
                      <a:r>
                        <a:rPr kumimoji="0" lang="it-IT" sz="16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EDSS </a:t>
                      </a:r>
                      <a:r>
                        <a:rPr kumimoji="0" lang="it-IT" sz="16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mediano</a:t>
                      </a:r>
                      <a:endParaRPr kumimoji="0" lang="it-IT" sz="1600" b="0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 (1-7)</a:t>
                      </a:r>
                      <a:endParaRPr kumimoji="0" lang="it-IT" sz="1600" b="0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4997129"/>
                  </a:ext>
                </a:extLst>
              </a:tr>
              <a:tr h="582976">
                <a:tc>
                  <a:txBody>
                    <a:bodyPr/>
                    <a:lstStyle/>
                    <a:p>
                      <a:r>
                        <a:rPr kumimoji="0" lang="it-IT" sz="16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Durata </a:t>
                      </a:r>
                      <a:r>
                        <a:rPr kumimoji="0" lang="it-IT" sz="16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mediana della malattia (anni)</a:t>
                      </a:r>
                      <a:endParaRPr kumimoji="0" lang="it-IT" sz="1600" b="0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7,35 (0,5-29)</a:t>
                      </a:r>
                      <a:endParaRPr kumimoji="0" lang="it-IT" sz="1600" b="0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3544084"/>
                  </a:ext>
                </a:extLst>
              </a:tr>
              <a:tr h="467264">
                <a:tc>
                  <a:txBody>
                    <a:bodyPr/>
                    <a:lstStyle/>
                    <a:p>
                      <a:r>
                        <a:rPr kumimoji="0" lang="it-IT" sz="16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Ricadute nell’ultimo anno </a:t>
                      </a:r>
                      <a:endParaRPr kumimoji="0" lang="it-IT" sz="1600" b="0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 (0 – 4)</a:t>
                      </a:r>
                      <a:endParaRPr kumimoji="0" lang="it-IT" sz="1600" b="0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7668736"/>
                  </a:ext>
                </a:extLst>
              </a:tr>
              <a:tr h="472842">
                <a:tc>
                  <a:txBody>
                    <a:bodyPr/>
                    <a:lstStyle/>
                    <a:p>
                      <a:r>
                        <a:rPr kumimoji="0" lang="it-IT" sz="16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Durata </a:t>
                      </a:r>
                      <a:r>
                        <a:rPr kumimoji="0" lang="it-IT" sz="16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mediana follow-up  (mesi)</a:t>
                      </a:r>
                      <a:endParaRPr kumimoji="0" lang="it-IT" sz="1600" b="0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23,98 </a:t>
                      </a:r>
                      <a:r>
                        <a:rPr kumimoji="0" lang="it-IT" sz="16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(6,02 </a:t>
                      </a:r>
                      <a:r>
                        <a:rPr kumimoji="0" lang="it-IT" sz="16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– 39,67)</a:t>
                      </a:r>
                      <a:endParaRPr kumimoji="0" lang="it-IT" sz="1600" b="0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6533050"/>
                  </a:ext>
                </a:extLst>
              </a:tr>
              <a:tr h="438254">
                <a:tc>
                  <a:txBody>
                    <a:bodyPr/>
                    <a:lstStyle/>
                    <a:p>
                      <a:r>
                        <a:rPr kumimoji="0" lang="it-IT" sz="16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Pazienti sottoposti a II ciclo</a:t>
                      </a:r>
                      <a:endParaRPr kumimoji="0" lang="it-IT" sz="1600" b="0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it-IT" sz="1600" b="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15 (75%)</a:t>
                      </a:r>
                      <a:endParaRPr kumimoji="0" lang="it-IT" sz="1600" b="0" kern="1200" baseline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9439894"/>
                  </a:ext>
                </a:extLst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826378"/>
              </p:ext>
            </p:extLst>
          </p:nvPr>
        </p:nvGraphicFramePr>
        <p:xfrm>
          <a:off x="6862616" y="1145312"/>
          <a:ext cx="4876800" cy="2551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xmlns="" val="41293388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19487741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729439487"/>
                    </a:ext>
                  </a:extLst>
                </a:gridCol>
              </a:tblGrid>
              <a:tr h="295983"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Numero</a:t>
                      </a:r>
                      <a:endParaRPr lang="it-IT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Percentuale</a:t>
                      </a:r>
                      <a:endParaRPr lang="it-IT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8816033"/>
                  </a:ext>
                </a:extLst>
              </a:tr>
              <a:tr h="29598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Fingolimod</a:t>
                      </a:r>
                      <a:endParaRPr lang="it-IT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endParaRPr lang="it-IT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30%</a:t>
                      </a:r>
                      <a:endParaRPr lang="it-IT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4611109"/>
                  </a:ext>
                </a:extLst>
              </a:tr>
              <a:tr h="29598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Natalizumab</a:t>
                      </a:r>
                      <a:endParaRPr lang="it-IT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endParaRPr lang="it-IT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20%</a:t>
                      </a:r>
                      <a:endParaRPr lang="it-IT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5994345"/>
                  </a:ext>
                </a:extLst>
              </a:tr>
              <a:tr h="29598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Interferone</a:t>
                      </a:r>
                      <a:endParaRPr lang="it-IT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it-IT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15%</a:t>
                      </a:r>
                      <a:endParaRPr lang="it-IT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2476908"/>
                  </a:ext>
                </a:extLst>
              </a:tr>
              <a:tr h="29598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Nessuna </a:t>
                      </a:r>
                      <a:endParaRPr lang="it-IT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it-IT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15%</a:t>
                      </a:r>
                      <a:endParaRPr lang="it-IT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3649149"/>
                  </a:ext>
                </a:extLst>
              </a:tr>
              <a:tr h="430002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Ciclofosfamide</a:t>
                      </a:r>
                      <a:endParaRPr lang="it-IT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it-IT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10%</a:t>
                      </a:r>
                      <a:endParaRPr lang="it-IT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2157045"/>
                  </a:ext>
                </a:extLst>
              </a:tr>
              <a:tr h="44535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Dimetil</a:t>
                      </a:r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it-IT" sz="1600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fumarato</a:t>
                      </a:r>
                      <a:endParaRPr lang="it-IT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endParaRPr lang="it-IT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10%</a:t>
                      </a:r>
                      <a:endParaRPr lang="it-IT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8330961"/>
                  </a:ext>
                </a:extLst>
              </a:tr>
            </a:tbl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6788725" y="683647"/>
            <a:ext cx="528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ULTIMA TERAPIA PRE ALEMTUZUMAB</a:t>
            </a:r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947453"/>
              </p:ext>
            </p:extLst>
          </p:nvPr>
        </p:nvGraphicFramePr>
        <p:xfrm>
          <a:off x="6954986" y="4125435"/>
          <a:ext cx="4488873" cy="20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291">
                  <a:extLst>
                    <a:ext uri="{9D8B030D-6E8A-4147-A177-3AD203B41FA5}">
                      <a16:colId xmlns:a16="http://schemas.microsoft.com/office/drawing/2014/main" xmlns="" val="2850024983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xmlns="" val="933885313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xmlns="" val="3670585410"/>
                    </a:ext>
                  </a:extLst>
                </a:gridCol>
              </a:tblGrid>
              <a:tr h="362220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Numero</a:t>
                      </a:r>
                      <a:endParaRPr kumimoji="0" lang="it-IT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6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Percentuale</a:t>
                      </a:r>
                      <a:endParaRPr kumimoji="0" lang="it-IT" sz="16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2642498"/>
                  </a:ext>
                </a:extLst>
              </a:tr>
              <a:tr h="36222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it-IT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Ricaduta</a:t>
                      </a:r>
                      <a:endParaRPr kumimoji="0" lang="it-IT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it-IT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  <a:endParaRPr kumimoji="0" lang="it-IT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it-IT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55%</a:t>
                      </a:r>
                      <a:endParaRPr kumimoji="0" lang="it-IT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4526413"/>
                  </a:ext>
                </a:extLst>
              </a:tr>
              <a:tr h="36222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it-IT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JCV+</a:t>
                      </a:r>
                      <a:endParaRPr kumimoji="0" lang="it-IT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it-IT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kumimoji="0" lang="it-IT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it-IT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20%</a:t>
                      </a:r>
                      <a:endParaRPr kumimoji="0" lang="it-IT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3622694"/>
                  </a:ext>
                </a:extLst>
              </a:tr>
              <a:tr h="36222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it-IT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Pazienti</a:t>
                      </a:r>
                      <a:r>
                        <a:rPr kumimoji="0" lang="it-IT" sz="16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it-IT" sz="1600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naive</a:t>
                      </a:r>
                      <a:endParaRPr kumimoji="0" lang="it-IT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it-IT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kumimoji="0" lang="it-IT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it-IT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15%</a:t>
                      </a:r>
                      <a:endParaRPr kumimoji="0" lang="it-IT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4138252"/>
                  </a:ext>
                </a:extLst>
              </a:tr>
              <a:tr h="36222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it-IT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Attività radiologica</a:t>
                      </a:r>
                      <a:endParaRPr kumimoji="0" lang="it-IT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it-IT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kumimoji="0" lang="it-IT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it-IT" sz="16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10%</a:t>
                      </a:r>
                      <a:endParaRPr kumimoji="0" lang="it-IT" sz="16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2875866"/>
                  </a:ext>
                </a:extLst>
              </a:tr>
            </a:tbl>
          </a:graphicData>
        </a:graphic>
      </p:graphicFrame>
      <p:sp>
        <p:nvSpPr>
          <p:cNvPr id="13" name="CasellaDiTesto 12"/>
          <p:cNvSpPr txBox="1"/>
          <p:nvPr/>
        </p:nvSpPr>
        <p:spPr>
          <a:xfrm>
            <a:off x="6659416" y="3697064"/>
            <a:ext cx="528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MOTIVO SWITCH</a:t>
            </a:r>
            <a:endParaRPr lang="it-IT" sz="24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462740" y="813108"/>
            <a:ext cx="3523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CARATTERISTICHE BASALI</a:t>
            </a:r>
            <a:endParaRPr lang="it-IT" sz="24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184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597612" y="1341466"/>
            <a:ext cx="528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RICADUTA</a:t>
            </a:r>
            <a:endParaRPr lang="it-IT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329" t="8950"/>
          <a:stretch/>
        </p:blipFill>
        <p:spPr>
          <a:xfrm>
            <a:off x="6269062" y="1614143"/>
            <a:ext cx="4278864" cy="2306818"/>
          </a:xfrm>
          <a:prstGeom prst="rect">
            <a:avLst/>
          </a:prstGeom>
        </p:spPr>
      </p:pic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314889"/>
              </p:ext>
            </p:extLst>
          </p:nvPr>
        </p:nvGraphicFramePr>
        <p:xfrm>
          <a:off x="1216450" y="1843661"/>
          <a:ext cx="4045524" cy="1031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508">
                  <a:extLst>
                    <a:ext uri="{9D8B030D-6E8A-4147-A177-3AD203B41FA5}">
                      <a16:colId xmlns:a16="http://schemas.microsoft.com/office/drawing/2014/main" xmlns="" val="4080767308"/>
                    </a:ext>
                  </a:extLst>
                </a:gridCol>
                <a:gridCol w="1348508">
                  <a:extLst>
                    <a:ext uri="{9D8B030D-6E8A-4147-A177-3AD203B41FA5}">
                      <a16:colId xmlns:a16="http://schemas.microsoft.com/office/drawing/2014/main" xmlns="" val="554905236"/>
                    </a:ext>
                  </a:extLst>
                </a:gridCol>
                <a:gridCol w="1348508">
                  <a:extLst>
                    <a:ext uri="{9D8B030D-6E8A-4147-A177-3AD203B41FA5}">
                      <a16:colId xmlns:a16="http://schemas.microsoft.com/office/drawing/2014/main" xmlns="" val="3252259617"/>
                    </a:ext>
                  </a:extLst>
                </a:gridCol>
              </a:tblGrid>
              <a:tr h="343761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Numero</a:t>
                      </a:r>
                      <a:endParaRPr lang="it-IT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Percentuale</a:t>
                      </a:r>
                      <a:endParaRPr lang="it-IT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9521181"/>
                  </a:ext>
                </a:extLst>
              </a:tr>
              <a:tr h="343761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+mj-lt"/>
                        </a:rPr>
                        <a:t>No</a:t>
                      </a:r>
                      <a:endParaRPr lang="it-IT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+mj-lt"/>
                        </a:rPr>
                        <a:t>16</a:t>
                      </a:r>
                      <a:endParaRPr lang="it-IT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+mj-lt"/>
                        </a:rPr>
                        <a:t>80%</a:t>
                      </a:r>
                      <a:endParaRPr lang="it-IT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0633165"/>
                  </a:ext>
                </a:extLst>
              </a:tr>
              <a:tr h="343761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+mj-lt"/>
                        </a:rPr>
                        <a:t>Si </a:t>
                      </a:r>
                      <a:endParaRPr lang="it-IT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+mj-lt"/>
                        </a:rPr>
                        <a:t>4</a:t>
                      </a:r>
                      <a:endParaRPr lang="it-IT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+mj-lt"/>
                        </a:rPr>
                        <a:t>20%</a:t>
                      </a:r>
                      <a:endParaRPr lang="it-IT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7014645"/>
                  </a:ext>
                </a:extLst>
              </a:tr>
            </a:tbl>
          </a:graphicData>
        </a:graphic>
      </p:graphicFrame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/>
          <a:srcRect l="1273" t="7438"/>
          <a:stretch/>
        </p:blipFill>
        <p:spPr>
          <a:xfrm>
            <a:off x="6269062" y="4019464"/>
            <a:ext cx="4487813" cy="2483162"/>
          </a:xfrm>
          <a:prstGeom prst="rect">
            <a:avLst/>
          </a:prstGeom>
        </p:spPr>
      </p:pic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877042"/>
              </p:ext>
            </p:extLst>
          </p:nvPr>
        </p:nvGraphicFramePr>
        <p:xfrm>
          <a:off x="1216450" y="3641778"/>
          <a:ext cx="4045527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509">
                  <a:extLst>
                    <a:ext uri="{9D8B030D-6E8A-4147-A177-3AD203B41FA5}">
                      <a16:colId xmlns:a16="http://schemas.microsoft.com/office/drawing/2014/main" xmlns="" val="4080767308"/>
                    </a:ext>
                  </a:extLst>
                </a:gridCol>
                <a:gridCol w="1348509">
                  <a:extLst>
                    <a:ext uri="{9D8B030D-6E8A-4147-A177-3AD203B41FA5}">
                      <a16:colId xmlns:a16="http://schemas.microsoft.com/office/drawing/2014/main" xmlns="" val="554905236"/>
                    </a:ext>
                  </a:extLst>
                </a:gridCol>
                <a:gridCol w="1348509">
                  <a:extLst>
                    <a:ext uri="{9D8B030D-6E8A-4147-A177-3AD203B41FA5}">
                      <a16:colId xmlns:a16="http://schemas.microsoft.com/office/drawing/2014/main" xmlns="" val="3252259617"/>
                    </a:ext>
                  </a:extLst>
                </a:gridCol>
              </a:tblGrid>
              <a:tr h="297756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Numero</a:t>
                      </a:r>
                      <a:endParaRPr lang="it-IT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Percentuale</a:t>
                      </a:r>
                      <a:endParaRPr lang="it-IT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9521181"/>
                  </a:ext>
                </a:extLst>
              </a:tr>
              <a:tr h="301428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+mj-lt"/>
                        </a:rPr>
                        <a:t>No</a:t>
                      </a:r>
                      <a:endParaRPr lang="it-IT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+mj-lt"/>
                        </a:rPr>
                        <a:t>13</a:t>
                      </a:r>
                      <a:endParaRPr lang="it-IT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+mj-lt"/>
                        </a:rPr>
                        <a:t>65%</a:t>
                      </a:r>
                      <a:endParaRPr lang="it-IT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0633165"/>
                  </a:ext>
                </a:extLst>
              </a:tr>
              <a:tr h="301428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+mj-lt"/>
                        </a:rPr>
                        <a:t>Si </a:t>
                      </a:r>
                      <a:endParaRPr lang="it-IT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+mj-lt"/>
                        </a:rPr>
                        <a:t>7</a:t>
                      </a:r>
                      <a:endParaRPr lang="it-IT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+mj-lt"/>
                        </a:rPr>
                        <a:t>35%</a:t>
                      </a:r>
                      <a:endParaRPr lang="it-IT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7014645"/>
                  </a:ext>
                </a:extLst>
              </a:tr>
            </a:tbl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690201" y="3140670"/>
            <a:ext cx="528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ATTIVITA’ RADIOLOGICA</a:t>
            </a:r>
            <a:endParaRPr lang="it-IT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998161"/>
              </p:ext>
            </p:extLst>
          </p:nvPr>
        </p:nvGraphicFramePr>
        <p:xfrm>
          <a:off x="1216450" y="5380253"/>
          <a:ext cx="4045527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509">
                  <a:extLst>
                    <a:ext uri="{9D8B030D-6E8A-4147-A177-3AD203B41FA5}">
                      <a16:colId xmlns:a16="http://schemas.microsoft.com/office/drawing/2014/main" xmlns="" val="4080767308"/>
                    </a:ext>
                  </a:extLst>
                </a:gridCol>
                <a:gridCol w="1348509">
                  <a:extLst>
                    <a:ext uri="{9D8B030D-6E8A-4147-A177-3AD203B41FA5}">
                      <a16:colId xmlns:a16="http://schemas.microsoft.com/office/drawing/2014/main" xmlns="" val="554905236"/>
                    </a:ext>
                  </a:extLst>
                </a:gridCol>
                <a:gridCol w="1348509">
                  <a:extLst>
                    <a:ext uri="{9D8B030D-6E8A-4147-A177-3AD203B41FA5}">
                      <a16:colId xmlns:a16="http://schemas.microsoft.com/office/drawing/2014/main" xmlns="" val="3252259617"/>
                    </a:ext>
                  </a:extLst>
                </a:gridCol>
              </a:tblGrid>
              <a:tr h="333632"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Numero</a:t>
                      </a:r>
                      <a:endParaRPr lang="it-IT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solidFill>
                            <a:schemeClr val="tx1"/>
                          </a:solidFill>
                          <a:latin typeface="+mj-lt"/>
                        </a:rPr>
                        <a:t>Percentuale</a:t>
                      </a:r>
                      <a:endParaRPr lang="it-IT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9521181"/>
                  </a:ext>
                </a:extLst>
              </a:tr>
              <a:tr h="333632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+mj-lt"/>
                        </a:rPr>
                        <a:t>No</a:t>
                      </a:r>
                      <a:endParaRPr lang="it-IT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+mj-lt"/>
                        </a:rPr>
                        <a:t>20</a:t>
                      </a:r>
                      <a:endParaRPr lang="it-IT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+mj-lt"/>
                        </a:rPr>
                        <a:t>100%</a:t>
                      </a:r>
                      <a:endParaRPr lang="it-IT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0633165"/>
                  </a:ext>
                </a:extLst>
              </a:tr>
              <a:tr h="333632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+mj-lt"/>
                        </a:rPr>
                        <a:t>Si </a:t>
                      </a:r>
                      <a:endParaRPr lang="it-IT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+mj-lt"/>
                        </a:rPr>
                        <a:t>0</a:t>
                      </a:r>
                      <a:endParaRPr lang="it-IT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+mj-lt"/>
                        </a:rPr>
                        <a:t>0%</a:t>
                      </a:r>
                      <a:endParaRPr lang="it-IT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7014645"/>
                  </a:ext>
                </a:extLst>
              </a:tr>
            </a:tbl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637963" y="4911170"/>
            <a:ext cx="528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PROGRESSIONE EDSS</a:t>
            </a:r>
            <a:endParaRPr lang="it-IT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148386" y="621172"/>
            <a:ext cx="6241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EFFICACIA</a:t>
            </a:r>
            <a:endParaRPr lang="it-IT" sz="32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4957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416424" y="1519605"/>
            <a:ext cx="5182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RICADUTA</a:t>
            </a:r>
            <a:endParaRPr lang="it-IT" sz="14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036074"/>
              </p:ext>
            </p:extLst>
          </p:nvPr>
        </p:nvGraphicFramePr>
        <p:xfrm>
          <a:off x="1314036" y="1879647"/>
          <a:ext cx="3387504" cy="1001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168">
                  <a:extLst>
                    <a:ext uri="{9D8B030D-6E8A-4147-A177-3AD203B41FA5}">
                      <a16:colId xmlns:a16="http://schemas.microsoft.com/office/drawing/2014/main" xmlns="" val="4080767308"/>
                    </a:ext>
                  </a:extLst>
                </a:gridCol>
                <a:gridCol w="1129168">
                  <a:extLst>
                    <a:ext uri="{9D8B030D-6E8A-4147-A177-3AD203B41FA5}">
                      <a16:colId xmlns:a16="http://schemas.microsoft.com/office/drawing/2014/main" xmlns="" val="554905236"/>
                    </a:ext>
                  </a:extLst>
                </a:gridCol>
                <a:gridCol w="1129168">
                  <a:extLst>
                    <a:ext uri="{9D8B030D-6E8A-4147-A177-3AD203B41FA5}">
                      <a16:colId xmlns:a16="http://schemas.microsoft.com/office/drawing/2014/main" xmlns="" val="3252259617"/>
                    </a:ext>
                  </a:extLst>
                </a:gridCol>
              </a:tblGrid>
              <a:tr h="388554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Numero</a:t>
                      </a:r>
                      <a:endParaRPr lang="it-IT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Percentuale</a:t>
                      </a:r>
                      <a:endParaRPr lang="it-IT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9521181"/>
                  </a:ext>
                </a:extLst>
              </a:tr>
              <a:tr h="306309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j-lt"/>
                        </a:rPr>
                        <a:t>No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j-lt"/>
                        </a:rPr>
                        <a:t>19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j-lt"/>
                        </a:rPr>
                        <a:t>95%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0633165"/>
                  </a:ext>
                </a:extLst>
              </a:tr>
              <a:tr h="306309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j-lt"/>
                        </a:rPr>
                        <a:t>Si 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j-lt"/>
                        </a:rPr>
                        <a:t>1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j-lt"/>
                        </a:rPr>
                        <a:t>5%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7014645"/>
                  </a:ext>
                </a:extLst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961978"/>
              </p:ext>
            </p:extLst>
          </p:nvPr>
        </p:nvGraphicFramePr>
        <p:xfrm>
          <a:off x="1311794" y="3290796"/>
          <a:ext cx="3389745" cy="1031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915">
                  <a:extLst>
                    <a:ext uri="{9D8B030D-6E8A-4147-A177-3AD203B41FA5}">
                      <a16:colId xmlns:a16="http://schemas.microsoft.com/office/drawing/2014/main" xmlns="" val="4080767308"/>
                    </a:ext>
                  </a:extLst>
                </a:gridCol>
                <a:gridCol w="1129915">
                  <a:extLst>
                    <a:ext uri="{9D8B030D-6E8A-4147-A177-3AD203B41FA5}">
                      <a16:colId xmlns:a16="http://schemas.microsoft.com/office/drawing/2014/main" xmlns="" val="554905236"/>
                    </a:ext>
                  </a:extLst>
                </a:gridCol>
                <a:gridCol w="1129915">
                  <a:extLst>
                    <a:ext uri="{9D8B030D-6E8A-4147-A177-3AD203B41FA5}">
                      <a16:colId xmlns:a16="http://schemas.microsoft.com/office/drawing/2014/main" xmlns="" val="3252259617"/>
                    </a:ext>
                  </a:extLst>
                </a:gridCol>
              </a:tblGrid>
              <a:tr h="421950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Numero</a:t>
                      </a:r>
                      <a:endParaRPr lang="it-IT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Percentuale</a:t>
                      </a:r>
                      <a:endParaRPr lang="it-IT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9521181"/>
                  </a:ext>
                </a:extLst>
              </a:tr>
              <a:tr h="248206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j-lt"/>
                        </a:rPr>
                        <a:t>No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j-lt"/>
                        </a:rPr>
                        <a:t>16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j-lt"/>
                        </a:rPr>
                        <a:t>80%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0633165"/>
                  </a:ext>
                </a:extLst>
              </a:tr>
              <a:tr h="248206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j-lt"/>
                        </a:rPr>
                        <a:t>Si 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j-lt"/>
                        </a:rPr>
                        <a:t>4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j-lt"/>
                        </a:rPr>
                        <a:t>20%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7014645"/>
                  </a:ext>
                </a:extLst>
              </a:tr>
            </a:tbl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1958734" y="3004661"/>
            <a:ext cx="209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ATTIVITA’ RADIOLOGICA</a:t>
            </a:r>
            <a:endParaRPr lang="it-IT" sz="14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15389" y="1020447"/>
            <a:ext cx="538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EFFICACIA TRA </a:t>
            </a:r>
            <a:r>
              <a:rPr lang="it-IT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1° E 2° CICLO DI ALEMTUZUMAB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6350800" y="1524224"/>
            <a:ext cx="5182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RICADUTA</a:t>
            </a:r>
            <a:endParaRPr lang="it-IT" sz="14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Tabel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386898"/>
              </p:ext>
            </p:extLst>
          </p:nvPr>
        </p:nvGraphicFramePr>
        <p:xfrm>
          <a:off x="7248412" y="1884266"/>
          <a:ext cx="3387504" cy="1001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168">
                  <a:extLst>
                    <a:ext uri="{9D8B030D-6E8A-4147-A177-3AD203B41FA5}">
                      <a16:colId xmlns:a16="http://schemas.microsoft.com/office/drawing/2014/main" xmlns="" val="4080767308"/>
                    </a:ext>
                  </a:extLst>
                </a:gridCol>
                <a:gridCol w="1129168">
                  <a:extLst>
                    <a:ext uri="{9D8B030D-6E8A-4147-A177-3AD203B41FA5}">
                      <a16:colId xmlns:a16="http://schemas.microsoft.com/office/drawing/2014/main" xmlns="" val="554905236"/>
                    </a:ext>
                  </a:extLst>
                </a:gridCol>
                <a:gridCol w="1129168">
                  <a:extLst>
                    <a:ext uri="{9D8B030D-6E8A-4147-A177-3AD203B41FA5}">
                      <a16:colId xmlns:a16="http://schemas.microsoft.com/office/drawing/2014/main" xmlns="" val="3252259617"/>
                    </a:ext>
                  </a:extLst>
                </a:gridCol>
              </a:tblGrid>
              <a:tr h="388554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Numero</a:t>
                      </a:r>
                      <a:endParaRPr lang="it-IT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Percentuale</a:t>
                      </a:r>
                      <a:endParaRPr lang="it-IT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9521181"/>
                  </a:ext>
                </a:extLst>
              </a:tr>
              <a:tr h="306309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j-lt"/>
                        </a:rPr>
                        <a:t>No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j-lt"/>
                        </a:rPr>
                        <a:t>12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j-lt"/>
                        </a:rPr>
                        <a:t>80%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0633165"/>
                  </a:ext>
                </a:extLst>
              </a:tr>
              <a:tr h="306309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j-lt"/>
                        </a:rPr>
                        <a:t>Si 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j-lt"/>
                        </a:rPr>
                        <a:t>3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j-lt"/>
                        </a:rPr>
                        <a:t>20%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7014645"/>
                  </a:ext>
                </a:extLst>
              </a:tr>
            </a:tbl>
          </a:graphicData>
        </a:graphic>
      </p:graphicFrame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471905"/>
              </p:ext>
            </p:extLst>
          </p:nvPr>
        </p:nvGraphicFramePr>
        <p:xfrm>
          <a:off x="7248412" y="3298664"/>
          <a:ext cx="3389745" cy="1031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915">
                  <a:extLst>
                    <a:ext uri="{9D8B030D-6E8A-4147-A177-3AD203B41FA5}">
                      <a16:colId xmlns:a16="http://schemas.microsoft.com/office/drawing/2014/main" xmlns="" val="4080767308"/>
                    </a:ext>
                  </a:extLst>
                </a:gridCol>
                <a:gridCol w="1129915">
                  <a:extLst>
                    <a:ext uri="{9D8B030D-6E8A-4147-A177-3AD203B41FA5}">
                      <a16:colId xmlns:a16="http://schemas.microsoft.com/office/drawing/2014/main" xmlns="" val="554905236"/>
                    </a:ext>
                  </a:extLst>
                </a:gridCol>
                <a:gridCol w="1129915">
                  <a:extLst>
                    <a:ext uri="{9D8B030D-6E8A-4147-A177-3AD203B41FA5}">
                      <a16:colId xmlns:a16="http://schemas.microsoft.com/office/drawing/2014/main" xmlns="" val="3252259617"/>
                    </a:ext>
                  </a:extLst>
                </a:gridCol>
              </a:tblGrid>
              <a:tr h="421950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it-IT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Numero</a:t>
                      </a:r>
                      <a:endParaRPr lang="it-IT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chemeClr val="tx1"/>
                          </a:solidFill>
                          <a:latin typeface="+mj-lt"/>
                        </a:rPr>
                        <a:t>Percentuale</a:t>
                      </a:r>
                      <a:endParaRPr lang="it-IT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9521181"/>
                  </a:ext>
                </a:extLst>
              </a:tr>
              <a:tr h="248206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j-lt"/>
                        </a:rPr>
                        <a:t>No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j-lt"/>
                        </a:rPr>
                        <a:t>12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j-lt"/>
                        </a:rPr>
                        <a:t>80%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0633165"/>
                  </a:ext>
                </a:extLst>
              </a:tr>
              <a:tr h="248206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j-lt"/>
                        </a:rPr>
                        <a:t>Si 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j-lt"/>
                        </a:rPr>
                        <a:t>3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latin typeface="+mj-lt"/>
                        </a:rPr>
                        <a:t>20%</a:t>
                      </a:r>
                      <a:endParaRPr lang="it-IT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7014645"/>
                  </a:ext>
                </a:extLst>
              </a:tr>
            </a:tbl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7893110" y="2983019"/>
            <a:ext cx="209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ATTIVITA’ RADIOLOGICA</a:t>
            </a:r>
            <a:endParaRPr lang="it-IT" sz="1400" b="1" dirty="0"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6249765" y="1025066"/>
            <a:ext cx="538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EFFICACIA DOPO IL </a:t>
            </a:r>
            <a:r>
              <a:rPr lang="it-IT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2° CICLO DI ALEMTUZUMAB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2"/>
          <a:srcRect l="2171" t="6500" r="24949" b="1842"/>
          <a:stretch/>
        </p:blipFill>
        <p:spPr>
          <a:xfrm>
            <a:off x="2676737" y="1205113"/>
            <a:ext cx="7146055" cy="5304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89348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466702"/>
              </p:ext>
            </p:extLst>
          </p:nvPr>
        </p:nvGraphicFramePr>
        <p:xfrm>
          <a:off x="868219" y="1656772"/>
          <a:ext cx="4147128" cy="260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2376">
                  <a:extLst>
                    <a:ext uri="{9D8B030D-6E8A-4147-A177-3AD203B41FA5}">
                      <a16:colId xmlns:a16="http://schemas.microsoft.com/office/drawing/2014/main" xmlns="" val="4085998022"/>
                    </a:ext>
                  </a:extLst>
                </a:gridCol>
                <a:gridCol w="1382376">
                  <a:extLst>
                    <a:ext uri="{9D8B030D-6E8A-4147-A177-3AD203B41FA5}">
                      <a16:colId xmlns:a16="http://schemas.microsoft.com/office/drawing/2014/main" xmlns="" val="2047526449"/>
                    </a:ext>
                  </a:extLst>
                </a:gridCol>
                <a:gridCol w="1382376">
                  <a:extLst>
                    <a:ext uri="{9D8B030D-6E8A-4147-A177-3AD203B41FA5}">
                      <a16:colId xmlns:a16="http://schemas.microsoft.com/office/drawing/2014/main" xmlns="" val="2538374892"/>
                    </a:ext>
                  </a:extLst>
                </a:gridCol>
              </a:tblGrid>
              <a:tr h="649804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+mj-lt"/>
                        </a:rPr>
                        <a:t>Numero</a:t>
                      </a:r>
                      <a:endParaRPr lang="it-IT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+mj-lt"/>
                        </a:rPr>
                        <a:t>Percentuale</a:t>
                      </a:r>
                      <a:endParaRPr lang="it-IT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9293761"/>
                  </a:ext>
                </a:extLst>
              </a:tr>
              <a:tr h="43501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+mj-lt"/>
                        </a:rPr>
                        <a:t>Nessuno</a:t>
                      </a:r>
                      <a:endParaRPr lang="it-IT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+mj-lt"/>
                        </a:rPr>
                        <a:t>13</a:t>
                      </a:r>
                      <a:endParaRPr lang="it-IT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+mj-lt"/>
                        </a:rPr>
                        <a:t>65%</a:t>
                      </a:r>
                      <a:endParaRPr lang="it-IT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8507854"/>
                  </a:ext>
                </a:extLst>
              </a:tr>
              <a:tr h="43501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+mj-lt"/>
                        </a:rPr>
                        <a:t>Tiroidite</a:t>
                      </a:r>
                      <a:endParaRPr lang="it-IT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  <a:endParaRPr lang="it-IT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+mj-lt"/>
                        </a:rPr>
                        <a:t>25%</a:t>
                      </a:r>
                      <a:endParaRPr lang="it-IT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7762616"/>
                  </a:ext>
                </a:extLst>
              </a:tr>
              <a:tr h="649804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+mj-lt"/>
                        </a:rPr>
                        <a:t>Herpes</a:t>
                      </a:r>
                      <a:r>
                        <a:rPr lang="it-IT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Simplex</a:t>
                      </a:r>
                      <a:endParaRPr lang="it-IT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it-IT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+mj-lt"/>
                        </a:rPr>
                        <a:t>5%</a:t>
                      </a:r>
                      <a:endParaRPr lang="it-IT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1093144"/>
                  </a:ext>
                </a:extLst>
              </a:tr>
              <a:tr h="43501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+mj-lt"/>
                        </a:rPr>
                        <a:t>Polmonite</a:t>
                      </a:r>
                      <a:endParaRPr lang="it-IT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it-IT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+mj-lt"/>
                        </a:rPr>
                        <a:t>5%</a:t>
                      </a:r>
                      <a:endParaRPr lang="it-IT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7896120"/>
                  </a:ext>
                </a:extLst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91467"/>
              </p:ext>
            </p:extLst>
          </p:nvPr>
        </p:nvGraphicFramePr>
        <p:xfrm>
          <a:off x="951346" y="4986866"/>
          <a:ext cx="406400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xmlns="" val="159411036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200872042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xmlns="" val="1762553842"/>
                    </a:ext>
                  </a:extLst>
                </a:gridCol>
              </a:tblGrid>
              <a:tr h="345081">
                <a:tc>
                  <a:txBody>
                    <a:bodyPr/>
                    <a:lstStyle/>
                    <a:p>
                      <a:pPr algn="ctr"/>
                      <a:endParaRPr lang="it-IT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+mj-lt"/>
                        </a:rPr>
                        <a:t>Numero</a:t>
                      </a:r>
                      <a:endParaRPr lang="it-IT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+mj-lt"/>
                        </a:rPr>
                        <a:t>Percentuale</a:t>
                      </a:r>
                      <a:endParaRPr lang="it-IT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9366097"/>
                  </a:ext>
                </a:extLst>
              </a:tr>
              <a:tr h="345081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+mj-lt"/>
                        </a:rPr>
                        <a:t>Nessuno</a:t>
                      </a:r>
                      <a:endParaRPr lang="it-IT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+mj-lt"/>
                        </a:rPr>
                        <a:t>19</a:t>
                      </a:r>
                      <a:endParaRPr lang="it-IT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+mj-lt"/>
                        </a:rPr>
                        <a:t>95%</a:t>
                      </a:r>
                      <a:endParaRPr lang="it-IT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2842802"/>
                  </a:ext>
                </a:extLst>
              </a:tr>
              <a:tr h="345081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+mj-lt"/>
                        </a:rPr>
                        <a:t>Tiroidite</a:t>
                      </a:r>
                      <a:endParaRPr lang="it-IT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endParaRPr lang="it-IT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  <a:latin typeface="+mj-lt"/>
                        </a:rPr>
                        <a:t>5%</a:t>
                      </a:r>
                      <a:endParaRPr lang="it-IT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6499295"/>
                  </a:ext>
                </a:extLst>
              </a:tr>
            </a:tbl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1127" t="10385"/>
          <a:stretch/>
        </p:blipFill>
        <p:spPr>
          <a:xfrm>
            <a:off x="5920509" y="1958109"/>
            <a:ext cx="4861504" cy="260045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00183" y="1188665"/>
            <a:ext cx="528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EVENTI AVVERSI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04807" y="4509141"/>
            <a:ext cx="528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EVENTI AVVERSI GRAVI</a:t>
            </a:r>
          </a:p>
        </p:txBody>
      </p:sp>
    </p:spTree>
    <p:extLst>
      <p:ext uri="{BB962C8B-B14F-4D97-AF65-F5344CB8AC3E}">
        <p14:creationId xmlns:p14="http://schemas.microsoft.com/office/powerpoint/2010/main" val="216155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06978" y="1195755"/>
            <a:ext cx="6271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GRAZIE PER L’ATTENZIONE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600" y="2520460"/>
            <a:ext cx="4366360" cy="332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6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Personalizzato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B4ECFC"/>
      </a:accent1>
      <a:accent2>
        <a:srgbClr val="6ADAFA"/>
      </a:accent2>
      <a:accent3>
        <a:srgbClr val="02485C"/>
      </a:accent3>
      <a:accent4>
        <a:srgbClr val="20C8F7"/>
      </a:accent4>
      <a:accent5>
        <a:srgbClr val="01303D"/>
      </a:accent5>
      <a:accent6>
        <a:srgbClr val="21B2C8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348</Words>
  <Application>Microsoft Office PowerPoint</Application>
  <PresentationFormat>Personalizzato</PresentationFormat>
  <Paragraphs>153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Equinozio</vt:lpstr>
      <vt:lpstr>  EFFICACIA E SICUREZZA DI ALEMTUZUMAB, ANALISI DESCRITTIVA “REAL LIFE” MONOCENTRICA DI UNA COORTE DI PAZIENTI AFFETTI DA SCLEROSI MULTIPLA RECIDIVANTE-REMITTENTE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EFFICACIA E SICUREZZA DI ALEMTUZUMAB, ANALISI DESCRITTIVA “REAL LIFE” MONOCENTRICA DI UNA COORTE DI PAZIENTI AFFETTI DA SCLEROSI MULTIPLA RECIDIVANTE-REMITTENTE </dc:title>
  <dc:creator>Matteo</dc:creator>
  <cp:lastModifiedBy>AOU</cp:lastModifiedBy>
  <cp:revision>34</cp:revision>
  <dcterms:created xsi:type="dcterms:W3CDTF">2019-03-30T10:10:49Z</dcterms:created>
  <dcterms:modified xsi:type="dcterms:W3CDTF">2019-04-04T13:52:54Z</dcterms:modified>
</cp:coreProperties>
</file>