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9" r:id="rId3"/>
    <p:sldId id="275" r:id="rId4"/>
    <p:sldId id="257" r:id="rId5"/>
    <p:sldId id="266" r:id="rId6"/>
    <p:sldId id="259" r:id="rId7"/>
    <p:sldId id="265" r:id="rId8"/>
    <p:sldId id="272" r:id="rId9"/>
    <p:sldId id="281" r:id="rId10"/>
    <p:sldId id="273" r:id="rId11"/>
    <p:sldId id="276" r:id="rId12"/>
    <p:sldId id="260" r:id="rId13"/>
    <p:sldId id="271" r:id="rId14"/>
    <p:sldId id="282" r:id="rId15"/>
    <p:sldId id="280" r:id="rId16"/>
    <p:sldId id="283" r:id="rId17"/>
    <p:sldId id="264" r:id="rId18"/>
    <p:sldId id="274" r:id="rId19"/>
    <p:sldId id="278" r:id="rId20"/>
    <p:sldId id="279" r:id="rId21"/>
    <p:sldId id="270" r:id="rId22"/>
    <p:sldId id="284" r:id="rId23"/>
  </p:sldIdLst>
  <p:sldSz cx="12188825" cy="6858000"/>
  <p:notesSz cx="6858000" cy="9144000"/>
  <p:defaultTextStyle>
    <a:defPPr>
      <a:defRPr lang="it-IT"/>
    </a:defPPr>
    <a:lvl1pPr marL="0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871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742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611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482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353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224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094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2964" algn="l" defTabSz="5078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288" y="-40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58E5-7DBE-EE46-A2DF-1829B8009509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8CD5-25BA-C54E-AD0F-B04B2300FC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5811-C670-5F4A-9AE9-2D9554784B13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4BCE-C9A9-7B4E-861A-8A65EF2FB22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871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742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611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482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353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224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094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2964" algn="l" defTabSz="507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50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Siamo ancora indietro con lo stabilire quale sia il programma migliore e se vi sia un guadagno in termini di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costo-brneficiio</a:t>
            </a:r>
            <a:r>
              <a:rPr lang="it-IT" baseline="0" dirty="0" smtClean="0"/>
              <a:t>, ad oggi provato solo per il trapianto renale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Ovviamente</a:t>
            </a:r>
            <a:r>
              <a:rPr lang="it-IT" baseline="0" dirty="0" smtClean="0"/>
              <a:t> il processo non può prescindere dalla preparazione di una relazione di accompagnamento del paziente stilata nel centro pediatrico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Ad oggi sono molti i geni e le mutazioni genetiche note</a:t>
            </a:r>
            <a:r>
              <a:rPr lang="it-IT" baseline="0" dirty="0" smtClean="0"/>
              <a:t>, causa di specifiche sindromi in cui l’epilessia è uno dei sintomi o il sintomo principale. Il neurologo dell’adulto si deve quindi porre il problema di ricercare nei casi con eziologia </a:t>
            </a:r>
            <a:r>
              <a:rPr lang="it-IT" baseline="0" dirty="0" err="1" smtClean="0"/>
              <a:t>dndd</a:t>
            </a:r>
            <a:r>
              <a:rPr lang="it-IT" baseline="0" dirty="0" smtClean="0"/>
              <a:t> la possibile causa per garantire adeguato follow-up e </a:t>
            </a:r>
            <a:r>
              <a:rPr lang="it-IT" baseline="0" dirty="0" err="1" smtClean="0"/>
              <a:t>tp</a:t>
            </a:r>
            <a:r>
              <a:rPr lang="it-IT" baseline="0" dirty="0" smtClean="0"/>
              <a:t>, la conoscenza di possibili </a:t>
            </a:r>
            <a:r>
              <a:rPr lang="it-IT" baseline="0" dirty="0" err="1" smtClean="0"/>
              <a:t>comorbidità</a:t>
            </a:r>
            <a:r>
              <a:rPr lang="it-IT" baseline="0" dirty="0" smtClean="0"/>
              <a:t> e per implicazioni familiari (fratria). Avere una </a:t>
            </a:r>
            <a:r>
              <a:rPr lang="it-IT" baseline="0" dirty="0" err="1" smtClean="0"/>
              <a:t>dx</a:t>
            </a:r>
            <a:r>
              <a:rPr lang="it-IT" baseline="0" dirty="0" smtClean="0"/>
              <a:t> genetica significa per il </a:t>
            </a:r>
            <a:r>
              <a:rPr lang="it-IT" baseline="0" dirty="0" err="1" smtClean="0"/>
              <a:t>paz</a:t>
            </a:r>
            <a:r>
              <a:rPr lang="it-IT" baseline="0" dirty="0" smtClean="0"/>
              <a:t> ed i familiari avere risposte e potersi connettere ad una comunità. Spesso i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</a:t>
            </a:r>
            <a:r>
              <a:rPr lang="it-IT" dirty="0" smtClean="0"/>
              <a:t>che giungono dalla pediatria hanno già una specifica</a:t>
            </a:r>
            <a:r>
              <a:rPr lang="it-IT" baseline="0" dirty="0" smtClean="0"/>
              <a:t> diagnosi genetica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Uno dei problemi da affrontare nella Trans. È la</a:t>
            </a:r>
            <a:r>
              <a:rPr lang="it-IT" baseline="0" dirty="0" smtClean="0"/>
              <a:t> comunicazione perché </a:t>
            </a:r>
            <a:r>
              <a:rPr lang="it-IT" baseline="0" dirty="0" err="1" smtClean="0"/>
              <a:t>essendci</a:t>
            </a:r>
            <a:r>
              <a:rPr lang="it-IT" baseline="0" dirty="0" smtClean="0"/>
              <a:t> familiari anziani </a:t>
            </a:r>
            <a:r>
              <a:rPr lang="it-IT" baseline="0" dirty="0" err="1" smtClean="0"/>
              <a:t>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istituzionalizzati e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con </a:t>
            </a:r>
            <a:r>
              <a:rPr lang="it-IT" baseline="0" dirty="0" err="1" smtClean="0"/>
              <a:t>dist</a:t>
            </a:r>
            <a:r>
              <a:rPr lang="it-IT" baseline="0" dirty="0" smtClean="0"/>
              <a:t> cognitivi ci saranno dei problemi e quando arriveremo a porceli probabilmente il pediatra avrà già risposto ad alcuni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transizione dal contesto clinico pediatrico a quello adulto è un processo longitudinale che segna un’interruzione di un percorso e genera stress per i pazienti e le famiglie. Molti neurologie pediatri non utilizzano un processo di transizione. </a:t>
            </a:r>
          </a:p>
          <a:p>
            <a:r>
              <a:rPr lang="it-IT" sz="1400" dirty="0" smtClean="0"/>
              <a:t>La presenza di una disabilità intellettiva e dello sviluppo </a:t>
            </a:r>
            <a:r>
              <a:rPr lang="it-IT" sz="1400" b="1" dirty="0" smtClean="0"/>
              <a:t>aumenta  la necessità di un coinvolgimento della famiglia nelle cure.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Nei </a:t>
            </a:r>
            <a:r>
              <a:rPr lang="it-IT" sz="1400" dirty="0" err="1" smtClean="0"/>
              <a:t>pz</a:t>
            </a:r>
            <a:r>
              <a:rPr lang="it-IT" sz="1400" dirty="0" smtClean="0"/>
              <a:t> che vivono con </a:t>
            </a:r>
            <a:r>
              <a:rPr lang="it-IT" sz="1400" b="1" dirty="0" smtClean="0"/>
              <a:t>genitori anziani va effettuato un piano per il futuro</a:t>
            </a:r>
            <a:r>
              <a:rPr lang="it-IT" sz="1400" dirty="0" smtClean="0"/>
              <a:t>. </a:t>
            </a:r>
          </a:p>
          <a:p>
            <a:r>
              <a:rPr lang="it-IT" sz="1400" dirty="0" smtClean="0"/>
              <a:t>Il neurologo dell’adulto può trovarsi a </a:t>
            </a:r>
            <a:r>
              <a:rPr lang="it-IT" sz="1400" b="1" dirty="0" smtClean="0"/>
              <a:t>disagio con pazienti con gravi disabilità</a:t>
            </a:r>
            <a:r>
              <a:rPr lang="it-IT" sz="1400" dirty="0" smtClean="0"/>
              <a:t>. </a:t>
            </a:r>
          </a:p>
          <a:p>
            <a:r>
              <a:rPr lang="it-IT" sz="1400" dirty="0" smtClean="0"/>
              <a:t>Alcune </a:t>
            </a:r>
            <a:r>
              <a:rPr lang="it-IT" sz="1400" b="1" dirty="0" smtClean="0"/>
              <a:t>aree rurali o con minori risorse socioeconomiche </a:t>
            </a:r>
            <a:r>
              <a:rPr lang="it-IT" sz="1400" dirty="0" smtClean="0"/>
              <a:t>possono rimanere </a:t>
            </a:r>
            <a:r>
              <a:rPr lang="it-IT" sz="1400" b="1" dirty="0" smtClean="0"/>
              <a:t>escluse da consulenze specialistiche</a:t>
            </a:r>
            <a:r>
              <a:rPr lang="it-IT" sz="1400" dirty="0" smtClean="0"/>
              <a:t>. </a:t>
            </a:r>
          </a:p>
          <a:p>
            <a:r>
              <a:rPr lang="it-IT" dirty="0" smtClean="0"/>
              <a:t>Training sulla gestione delle encefalopatie </a:t>
            </a:r>
            <a:r>
              <a:rPr lang="it-IT" dirty="0" err="1" smtClean="0"/>
              <a:t>epilettogene</a:t>
            </a:r>
            <a:r>
              <a:rPr lang="it-IT" dirty="0" smtClean="0"/>
              <a:t> dovrebbero diventare parte   di tutti i programmi formativi di neurologia ed </a:t>
            </a:r>
            <a:r>
              <a:rPr lang="it-IT" dirty="0" err="1" smtClean="0"/>
              <a:t>epilettologia</a:t>
            </a:r>
            <a:endParaRPr lang="it-IT" dirty="0" smtClean="0"/>
          </a:p>
          <a:p>
            <a:pPr marL="0" marR="0" indent="0" algn="l" defTabSz="50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COMUNICAZIONE:Le informazioni cliniche sono spesso difficili da raccogliere.</a:t>
            </a:r>
            <a:r>
              <a:rPr lang="it-IT" baseline="0" dirty="0" smtClean="0"/>
              <a:t> </a:t>
            </a:r>
            <a:r>
              <a:rPr lang="it-IT" dirty="0" smtClean="0"/>
              <a:t>disturbi del linguaggio e disturbo cognitivo rende è un ulteriore ostacolo ad un corretto inquadramento del paziente. Evitare termini come (handicappato, cerebroleso, </a:t>
            </a:r>
            <a:r>
              <a:rPr lang="it-IT" dirty="0" err="1" smtClean="0"/>
              <a:t>encefalopatico</a:t>
            </a:r>
            <a:r>
              <a:rPr lang="it-IT" dirty="0" smtClean="0"/>
              <a:t>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4BCE-C9A9-7B4E-861A-8A65EF2FB2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162" y="2130429"/>
            <a:ext cx="10360501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7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7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23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2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871" indent="0">
              <a:buNone/>
              <a:defRPr sz="2300" b="1"/>
            </a:lvl2pPr>
            <a:lvl3pPr marL="1015742" indent="0">
              <a:buNone/>
              <a:defRPr sz="2000" b="1"/>
            </a:lvl3pPr>
            <a:lvl4pPr marL="1523611" indent="0">
              <a:buNone/>
              <a:defRPr sz="1700" b="1"/>
            </a:lvl4pPr>
            <a:lvl5pPr marL="2031482" indent="0">
              <a:buNone/>
              <a:defRPr sz="1700" b="1"/>
            </a:lvl5pPr>
            <a:lvl6pPr marL="2539353" indent="0">
              <a:buNone/>
              <a:defRPr sz="1700" b="1"/>
            </a:lvl6pPr>
            <a:lvl7pPr marL="3047224" indent="0">
              <a:buNone/>
              <a:defRPr sz="1700" b="1"/>
            </a:lvl7pPr>
            <a:lvl8pPr marL="3555094" indent="0">
              <a:buNone/>
              <a:defRPr sz="1700" b="1"/>
            </a:lvl8pPr>
            <a:lvl9pPr marL="4062964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871" indent="0">
              <a:buNone/>
              <a:defRPr sz="2300" b="1"/>
            </a:lvl2pPr>
            <a:lvl3pPr marL="1015742" indent="0">
              <a:buNone/>
              <a:defRPr sz="2000" b="1"/>
            </a:lvl3pPr>
            <a:lvl4pPr marL="1523611" indent="0">
              <a:buNone/>
              <a:defRPr sz="1700" b="1"/>
            </a:lvl4pPr>
            <a:lvl5pPr marL="2031482" indent="0">
              <a:buNone/>
              <a:defRPr sz="1700" b="1"/>
            </a:lvl5pPr>
            <a:lvl6pPr marL="2539353" indent="0">
              <a:buNone/>
              <a:defRPr sz="1700" b="1"/>
            </a:lvl6pPr>
            <a:lvl7pPr marL="3047224" indent="0">
              <a:buNone/>
              <a:defRPr sz="1700" b="1"/>
            </a:lvl7pPr>
            <a:lvl8pPr marL="3555094" indent="0">
              <a:buNone/>
              <a:defRPr sz="1700" b="1"/>
            </a:lvl8pPr>
            <a:lvl9pPr marL="4062964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7871" indent="0">
              <a:buNone/>
              <a:defRPr sz="1300"/>
            </a:lvl2pPr>
            <a:lvl3pPr marL="1015742" indent="0">
              <a:buNone/>
              <a:defRPr sz="1100"/>
            </a:lvl3pPr>
            <a:lvl4pPr marL="1523611" indent="0">
              <a:buNone/>
              <a:defRPr sz="900"/>
            </a:lvl4pPr>
            <a:lvl5pPr marL="2031482" indent="0">
              <a:buNone/>
              <a:defRPr sz="900"/>
            </a:lvl5pPr>
            <a:lvl6pPr marL="2539353" indent="0">
              <a:buNone/>
              <a:defRPr sz="900"/>
            </a:lvl6pPr>
            <a:lvl7pPr marL="3047224" indent="0">
              <a:buNone/>
              <a:defRPr sz="900"/>
            </a:lvl7pPr>
            <a:lvl8pPr marL="3555094" indent="0">
              <a:buNone/>
              <a:defRPr sz="900"/>
            </a:lvl8pPr>
            <a:lvl9pPr marL="406296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871" indent="0">
              <a:buNone/>
              <a:defRPr sz="3100"/>
            </a:lvl2pPr>
            <a:lvl3pPr marL="1015742" indent="0">
              <a:buNone/>
              <a:defRPr sz="2700"/>
            </a:lvl3pPr>
            <a:lvl4pPr marL="1523611" indent="0">
              <a:buNone/>
              <a:defRPr sz="2300"/>
            </a:lvl4pPr>
            <a:lvl5pPr marL="2031482" indent="0">
              <a:buNone/>
              <a:defRPr sz="2300"/>
            </a:lvl5pPr>
            <a:lvl6pPr marL="2539353" indent="0">
              <a:buNone/>
              <a:defRPr sz="2300"/>
            </a:lvl6pPr>
            <a:lvl7pPr marL="3047224" indent="0">
              <a:buNone/>
              <a:defRPr sz="2300"/>
            </a:lvl7pPr>
            <a:lvl8pPr marL="3555094" indent="0">
              <a:buNone/>
              <a:defRPr sz="2300"/>
            </a:lvl8pPr>
            <a:lvl9pPr marL="4062964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07871" indent="0">
              <a:buNone/>
              <a:defRPr sz="1300"/>
            </a:lvl2pPr>
            <a:lvl3pPr marL="1015742" indent="0">
              <a:buNone/>
              <a:defRPr sz="1100"/>
            </a:lvl3pPr>
            <a:lvl4pPr marL="1523611" indent="0">
              <a:buNone/>
              <a:defRPr sz="900"/>
            </a:lvl4pPr>
            <a:lvl5pPr marL="2031482" indent="0">
              <a:buNone/>
              <a:defRPr sz="900"/>
            </a:lvl5pPr>
            <a:lvl6pPr marL="2539353" indent="0">
              <a:buNone/>
              <a:defRPr sz="900"/>
            </a:lvl6pPr>
            <a:lvl7pPr marL="3047224" indent="0">
              <a:buNone/>
              <a:defRPr sz="900"/>
            </a:lvl7pPr>
            <a:lvl8pPr marL="3555094" indent="0">
              <a:buNone/>
              <a:defRPr sz="900"/>
            </a:lvl8pPr>
            <a:lvl9pPr marL="406296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01574" tIns="50787" rIns="101574" bIns="50787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1574" tIns="50787" rIns="101574" bIns="50787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1574" tIns="50787" rIns="101574" bIns="507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1118-11C5-EB41-8CF5-B5C662323C5B}" type="datetimeFigureOut">
              <a:rPr lang="it-IT" smtClean="0"/>
              <a:pPr/>
              <a:t>6-04-2019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01574" tIns="50787" rIns="101574" bIns="507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1574" tIns="50787" rIns="101574" bIns="507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B950-7AF4-0A48-8B4F-9554D164A5E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787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04" indent="-380904" algn="l" defTabSz="50787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289" indent="-317418" algn="l" defTabSz="50787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676" indent="-253934" algn="l" defTabSz="50787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546" indent="-253934" algn="l" defTabSz="50787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416" indent="-253934" algn="l" defTabSz="50787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287" indent="-253934" algn="l" defTabSz="5078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158" indent="-253934" algn="l" defTabSz="5078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29" indent="-253934" algn="l" defTabSz="5078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6898" indent="-253934" algn="l" defTabSz="5078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71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42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11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82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353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224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094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964" algn="l" defTabSz="50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4" Type="http://schemas.openxmlformats.org/officeDocument/2006/relationships/image" Target="../media/image5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51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34791" y="660404"/>
            <a:ext cx="7308826" cy="1470025"/>
          </a:xfrm>
        </p:spPr>
        <p:txBody>
          <a:bodyPr>
            <a:noAutofit/>
          </a:bodyPr>
          <a:lstStyle/>
          <a:p>
            <a:r>
              <a:rPr lang="it-IT" sz="2800" dirty="0" smtClean="0"/>
              <a:t>Gravi encefalopatie epilettiche</a:t>
            </a:r>
            <a:br>
              <a:rPr lang="it-IT" sz="2800" dirty="0" smtClean="0"/>
            </a:br>
            <a:r>
              <a:rPr lang="it-IT" sz="2800" dirty="0" smtClean="0"/>
              <a:t>Fase di transizione</a:t>
            </a:r>
            <a:br>
              <a:rPr lang="it-IT" sz="2800" dirty="0" smtClean="0"/>
            </a:br>
            <a:r>
              <a:rPr lang="it-IT" sz="2800" dirty="0" smtClean="0"/>
              <a:t>Il punto di vista del neurologo dell’adulto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56989" y="2238939"/>
            <a:ext cx="8532178" cy="1752600"/>
          </a:xfrm>
        </p:spPr>
        <p:txBody>
          <a:bodyPr>
            <a:noAutofit/>
          </a:bodyPr>
          <a:lstStyle/>
          <a:p>
            <a:r>
              <a:rPr lang="it-IT" sz="2000" dirty="0" smtClean="0"/>
              <a:t>Eleonora Rosati</a:t>
            </a:r>
          </a:p>
          <a:p>
            <a:r>
              <a:rPr lang="it-IT" sz="2000" dirty="0" smtClean="0"/>
              <a:t>Neurologia</a:t>
            </a:r>
          </a:p>
          <a:p>
            <a:r>
              <a:rPr lang="it-IT" sz="2000" dirty="0" smtClean="0"/>
              <a:t>Ospedale Santo Stefano</a:t>
            </a:r>
          </a:p>
          <a:p>
            <a:r>
              <a:rPr lang="it-IT" sz="2000" dirty="0" smtClean="0"/>
              <a:t>Prato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4" y="347382"/>
            <a:ext cx="3708213" cy="61632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74" y="5196167"/>
            <a:ext cx="2565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91499" y="1600202"/>
            <a:ext cx="3587885" cy="3928034"/>
          </a:xfr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sz="1800" b="1" dirty="0" smtClean="0">
                <a:solidFill>
                  <a:schemeClr val="tx2"/>
                </a:solidFill>
              </a:rPr>
              <a:t>Scarsa confidenza con alcuni farmaci usati in età pediatrica (</a:t>
            </a:r>
            <a:r>
              <a:rPr lang="it-IT" sz="1800" b="1" dirty="0" err="1" smtClean="0">
                <a:solidFill>
                  <a:schemeClr val="tx2"/>
                </a:solidFill>
              </a:rPr>
              <a:t>vigabatrin</a:t>
            </a:r>
            <a:r>
              <a:rPr lang="it-IT" sz="1800" b="1" dirty="0" smtClean="0">
                <a:solidFill>
                  <a:schemeClr val="tx2"/>
                </a:solidFill>
              </a:rPr>
              <a:t>, </a:t>
            </a:r>
            <a:r>
              <a:rPr lang="it-IT" sz="1800" b="1" dirty="0" err="1" smtClean="0">
                <a:solidFill>
                  <a:schemeClr val="tx2"/>
                </a:solidFill>
              </a:rPr>
              <a:t>stiripentolo</a:t>
            </a:r>
            <a:r>
              <a:rPr lang="it-IT" sz="18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it-IT" sz="1800" b="1" dirty="0" smtClean="0">
                <a:solidFill>
                  <a:schemeClr val="tx2"/>
                </a:solidFill>
              </a:rPr>
              <a:t>Nuovi farmaci specifici per il bambino</a:t>
            </a:r>
          </a:p>
          <a:p>
            <a:r>
              <a:rPr lang="it-IT" sz="1800" b="1" dirty="0" smtClean="0">
                <a:solidFill>
                  <a:schemeClr val="tx2"/>
                </a:solidFill>
              </a:rPr>
              <a:t>Frequenti </a:t>
            </a:r>
            <a:r>
              <a:rPr lang="it-IT" sz="1800" b="1" dirty="0" err="1" smtClean="0">
                <a:solidFill>
                  <a:schemeClr val="tx2"/>
                </a:solidFill>
              </a:rPr>
              <a:t>politerapie</a:t>
            </a:r>
            <a:r>
              <a:rPr lang="it-IT" sz="1800" b="1" dirty="0" smtClean="0">
                <a:solidFill>
                  <a:schemeClr val="tx2"/>
                </a:solidFill>
              </a:rPr>
              <a:t> molto complesse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Terapie dietetiche raramente impiegate nell’adulto (dieta chetogenica)</a:t>
            </a:r>
          </a:p>
          <a:p>
            <a:r>
              <a:rPr lang="it-IT" sz="1800" b="1" dirty="0" smtClean="0">
                <a:solidFill>
                  <a:schemeClr val="tx2"/>
                </a:solidFill>
              </a:rPr>
              <a:t>Riconoscimento e trattamento di </a:t>
            </a:r>
            <a:r>
              <a:rPr lang="it-IT" sz="1800" b="1" dirty="0" err="1" smtClean="0">
                <a:solidFill>
                  <a:schemeClr val="tx2"/>
                </a:solidFill>
              </a:rPr>
              <a:t>comorbidità</a:t>
            </a:r>
            <a:r>
              <a:rPr lang="it-IT" sz="1800" b="1" dirty="0" smtClean="0">
                <a:solidFill>
                  <a:schemeClr val="tx2"/>
                </a:solidFill>
              </a:rPr>
              <a:t> psichiatriche</a:t>
            </a:r>
          </a:p>
          <a:p>
            <a:endParaRPr lang="it-IT" sz="18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91499" cy="986118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99" y="0"/>
            <a:ext cx="988562" cy="1197087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4" y="1212028"/>
            <a:ext cx="6850489" cy="4794325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113432" y="6126164"/>
            <a:ext cx="4075393" cy="731836"/>
          </a:xfrm>
          <a:prstGeom prst="rect">
            <a:avLst/>
          </a:prstGeom>
        </p:spPr>
        <p:txBody>
          <a:bodyPr vert="horz" lIns="101574" tIns="50787" rIns="101574" bIns="50787" rtlCol="0" anchor="ctr">
            <a:normAutofit fontScale="47500" lnSpcReduction="20000"/>
          </a:bodyPr>
          <a:lstStyle/>
          <a:p>
            <a:pPr marL="0" marR="0" lvl="0" indent="0" algn="ctr" defTabSz="5078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Symposium on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Epilepsies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14-25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53"/>
            <a:ext cx="7635292" cy="940195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92" y="0"/>
            <a:ext cx="1090077" cy="13561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62" y="1419411"/>
            <a:ext cx="5897613" cy="4019177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0201"/>
            <a:ext cx="5259536" cy="2984078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24383" y="5531373"/>
            <a:ext cx="778471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10253F"/>
                </a:solidFill>
              </a:rPr>
              <a:t>Alterazioni psicologiche più frequenti in adolescenti con Epilessia e di gestione più complicata in pazienti con disabilità.</a:t>
            </a:r>
          </a:p>
          <a:p>
            <a:endParaRPr lang="it-IT" sz="1600" dirty="0" smtClean="0">
              <a:solidFill>
                <a:srgbClr val="10253F"/>
              </a:solidFill>
            </a:endParaRPr>
          </a:p>
          <a:p>
            <a:r>
              <a:rPr lang="it-IT" sz="1600" dirty="0" smtClean="0">
                <a:solidFill>
                  <a:srgbClr val="10253F"/>
                </a:solidFill>
              </a:rPr>
              <a:t>Frequente esordio di disturbi comportamentali proprio in questo periodo</a:t>
            </a:r>
            <a:endParaRPr lang="it-IT" sz="1600" dirty="0">
              <a:solidFill>
                <a:srgbClr val="10253F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113432" y="6126164"/>
            <a:ext cx="4075393" cy="731836"/>
          </a:xfrm>
          <a:prstGeom prst="rect">
            <a:avLst/>
          </a:prstGeom>
        </p:spPr>
        <p:txBody>
          <a:bodyPr vert="horz" lIns="101574" tIns="50787" rIns="101574" bIns="50787" rtlCol="0" anchor="ctr">
            <a:normAutofit fontScale="47500" lnSpcReduction="20000"/>
          </a:bodyPr>
          <a:lstStyle/>
          <a:p>
            <a:pPr marL="0" marR="0" lvl="0" indent="0" algn="ctr" defTabSz="5078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Symposium on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Epilepsies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14-25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45960"/>
            <a:ext cx="10969943" cy="1143000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Comorbidità</a:t>
            </a:r>
            <a:r>
              <a:rPr lang="it-IT" sz="3200" dirty="0" smtClean="0"/>
              <a:t>: Disordini psichiatrici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" y="1105253"/>
            <a:ext cx="9445923" cy="488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" y="5990417"/>
            <a:ext cx="10919156" cy="736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064" y="6593667"/>
            <a:ext cx="21463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35" y="65465"/>
            <a:ext cx="5862938" cy="17389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27" y="106291"/>
            <a:ext cx="1165344" cy="13860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525" y="6540500"/>
            <a:ext cx="5067300" cy="317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573" y="692986"/>
            <a:ext cx="4327493" cy="5847514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66913" y="3264649"/>
            <a:ext cx="8083749" cy="1332544"/>
            <a:chOff x="403233" y="2432632"/>
            <a:chExt cx="8998708" cy="153798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7"/>
            <a:srcRect t="74803"/>
            <a:stretch>
              <a:fillRect/>
            </a:stretch>
          </p:blipFill>
          <p:spPr>
            <a:xfrm>
              <a:off x="477943" y="3077883"/>
              <a:ext cx="8923998" cy="89273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/>
            <a:srcRect b="79680"/>
            <a:stretch>
              <a:fillRect/>
            </a:stretch>
          </p:blipFill>
          <p:spPr>
            <a:xfrm>
              <a:off x="403233" y="2432632"/>
              <a:ext cx="8923998" cy="719956"/>
            </a:xfrm>
            <a:prstGeom prst="rect">
              <a:avLst/>
            </a:prstGeom>
          </p:spPr>
        </p:pic>
      </p:grpSp>
      <p:sp>
        <p:nvSpPr>
          <p:cNvPr id="11" name="Ovale 10"/>
          <p:cNvSpPr/>
          <p:nvPr/>
        </p:nvSpPr>
        <p:spPr>
          <a:xfrm>
            <a:off x="8681222" y="1477403"/>
            <a:ext cx="1733256" cy="8534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284034" y="2330822"/>
            <a:ext cx="1733256" cy="3137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0800000" flipH="1" flipV="1">
            <a:off x="378979" y="5313750"/>
            <a:ext cx="6193699" cy="646331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800" dirty="0" smtClean="0"/>
              <a:t>Scarsa  conoscenza dell’ambiente familiare e sociale da parte del neurologo per l’adulto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-1"/>
            <a:ext cx="10969943" cy="969409"/>
          </a:xfrm>
          <a:ln>
            <a:solidFill>
              <a:srgbClr val="4F81BD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3200" dirty="0" smtClean="0"/>
              <a:t>Criticità nella transizione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80407" y="2955564"/>
            <a:ext cx="983174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600" b="1" dirty="0" smtClean="0"/>
              <a:t>COMUNICAZIONE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Care </a:t>
            </a:r>
            <a:r>
              <a:rPr lang="it-IT" sz="1600" dirty="0" err="1" smtClean="0"/>
              <a:t>givers</a:t>
            </a:r>
            <a:r>
              <a:rPr lang="it-IT" sz="1600" dirty="0" smtClean="0"/>
              <a:t> molteplici: familiari non più giovani, infermieri o FKT domiciliari, personale di Istituti. 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Presenza di disturbi del linguaggio e disturbo cognitivo. 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46214" y="4350411"/>
            <a:ext cx="376423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RELAZIONE CON I CAREGIVERS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25" y="6591300"/>
            <a:ext cx="2146300" cy="2667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09441" y="4319633"/>
            <a:ext cx="35412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800" dirty="0" smtClean="0"/>
              <a:t>IDENTIFICARE IL CARE GIVER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99073" y="4980407"/>
            <a:ext cx="5590680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it-IT" sz="1600" dirty="0" smtClean="0"/>
              <a:t>I familiari anziani possono beneficiare di aiuti sociali e gruppi di supporto.</a:t>
            </a:r>
            <a:endParaRPr lang="it-IT" sz="1600" dirty="0"/>
          </a:p>
        </p:txBody>
      </p:sp>
      <p:sp>
        <p:nvSpPr>
          <p:cNvPr id="12" name="Ovale 11"/>
          <p:cNvSpPr/>
          <p:nvPr/>
        </p:nvSpPr>
        <p:spPr>
          <a:xfrm>
            <a:off x="567789" y="1549608"/>
            <a:ext cx="4228547" cy="12770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 smtClean="0"/>
              <a:t>Familiari: spesso anziani</a:t>
            </a:r>
            <a:endParaRPr lang="it-IT" sz="1800" dirty="0"/>
          </a:p>
        </p:txBody>
      </p:sp>
      <p:sp>
        <p:nvSpPr>
          <p:cNvPr id="13" name="Ovale 12"/>
          <p:cNvSpPr/>
          <p:nvPr/>
        </p:nvSpPr>
        <p:spPr>
          <a:xfrm>
            <a:off x="7350837" y="1554915"/>
            <a:ext cx="4228547" cy="12770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/>
              <a:t>Neurologo: spesso senza training adeguato</a:t>
            </a:r>
            <a:endParaRPr lang="it-IT" sz="1800" dirty="0"/>
          </a:p>
        </p:txBody>
      </p:sp>
      <p:sp>
        <p:nvSpPr>
          <p:cNvPr id="15" name="Callout con frecce a sinistra/destra 14"/>
          <p:cNvSpPr/>
          <p:nvPr/>
        </p:nvSpPr>
        <p:spPr>
          <a:xfrm>
            <a:off x="4796336" y="1735978"/>
            <a:ext cx="2554501" cy="81513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68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PAZIENTE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1915" y="4350411"/>
            <a:ext cx="35412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800" dirty="0" smtClean="0"/>
              <a:t>RELAZIONE CON IL PAZIENTE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12" y="2336800"/>
            <a:ext cx="6375400" cy="2184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4425950"/>
            <a:ext cx="6324600" cy="13716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09441" y="-1"/>
            <a:ext cx="10969943" cy="969409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 vert="horz" lIns="101574" tIns="50787" rIns="101574" bIns="50787" rtlCol="0" anchor="ctr">
            <a:normAutofit/>
          </a:bodyPr>
          <a:lstStyle/>
          <a:p>
            <a:pPr marL="0" marR="0" lvl="0" indent="0" algn="ctr" defTabSz="5078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Criticità nella transizione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5" y="6464300"/>
            <a:ext cx="3340100" cy="3937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441" y="2858017"/>
            <a:ext cx="10969943" cy="11419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i="1" dirty="0" err="1" smtClean="0"/>
              <a:t>It</a:t>
            </a:r>
            <a:r>
              <a:rPr lang="it-IT" sz="2000" i="1" dirty="0" smtClean="0"/>
              <a:t>’</a:t>
            </a:r>
            <a:r>
              <a:rPr lang="it-IT" sz="2000" i="1" dirty="0" err="1" smtClean="0"/>
              <a:t>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ironic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that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many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these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children</a:t>
            </a:r>
            <a:r>
              <a:rPr lang="it-IT" sz="2000" i="1" dirty="0" smtClean="0"/>
              <a:t> end up </a:t>
            </a:r>
            <a:r>
              <a:rPr lang="it-IT" sz="2000" i="1" dirty="0" err="1" smtClean="0"/>
              <a:t>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adults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istitutional</a:t>
            </a:r>
            <a:r>
              <a:rPr lang="it-IT" sz="2000" i="1" dirty="0" smtClean="0"/>
              <a:t> care </a:t>
            </a:r>
            <a:r>
              <a:rPr lang="it-IT" sz="2000" i="1" dirty="0" err="1" smtClean="0"/>
              <a:t>where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their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very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complex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epilepsy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managed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by</a:t>
            </a:r>
            <a:r>
              <a:rPr lang="it-IT" sz="2000" i="1" dirty="0" smtClean="0"/>
              <a:t> family </a:t>
            </a:r>
            <a:r>
              <a:rPr lang="it-IT" sz="2000" i="1" dirty="0" err="1" smtClean="0"/>
              <a:t>physicians</a:t>
            </a:r>
            <a:r>
              <a:rPr lang="it-IT" sz="2000" i="1" dirty="0" smtClean="0"/>
              <a:t> o </a:t>
            </a:r>
            <a:r>
              <a:rPr lang="it-IT" sz="2000" i="1" dirty="0" err="1" smtClean="0"/>
              <a:t>psychiatrist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with</a:t>
            </a:r>
            <a:r>
              <a:rPr lang="it-IT" sz="2000" i="1" dirty="0" smtClean="0"/>
              <a:t> or </a:t>
            </a:r>
            <a:r>
              <a:rPr lang="it-IT" sz="2000" i="1" dirty="0" err="1" smtClean="0"/>
              <a:t>without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occasional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consultations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with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adult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epileptologists</a:t>
            </a:r>
            <a:r>
              <a:rPr lang="it-IT" sz="2000" i="1" dirty="0" smtClean="0"/>
              <a:t>. </a:t>
            </a:r>
            <a:endParaRPr lang="it-IT" sz="20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402" y="1054100"/>
            <a:ext cx="8026022" cy="9548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08028" y="1328770"/>
            <a:ext cx="595993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ACESSO IN PS 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Frequenti crisi, crisi in cluster e SE, traumi da crisi, tossicità da farmaci o crisi comportamentali. 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Inesperienza dello staff ed alto turn-over dei </a:t>
            </a:r>
            <a:r>
              <a:rPr lang="it-IT" sz="1600" dirty="0" err="1" smtClean="0"/>
              <a:t>caregivers</a:t>
            </a:r>
            <a:r>
              <a:rPr lang="it-IT" sz="1600" dirty="0" smtClean="0"/>
              <a:t> nelle strutture residenziali.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7987" y="4915647"/>
            <a:ext cx="10832851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600" b="1" dirty="0" smtClean="0"/>
              <a:t>GESTIONE DURANTE L’OSPEDALIZZAZIONE:</a:t>
            </a:r>
            <a:r>
              <a:rPr lang="it-IT" sz="1600" dirty="0" smtClean="0"/>
              <a:t> 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1600" dirty="0" smtClean="0"/>
              <a:t>Necessità di protocolli per questa tipologia di pazienti</a:t>
            </a:r>
          </a:p>
          <a:p>
            <a:pPr marL="342900" indent="-342900">
              <a:buFont typeface="Wingdings" charset="2"/>
              <a:buChar char="Ø"/>
            </a:pPr>
            <a:endParaRPr lang="it-IT" sz="1600" dirty="0" smtClean="0"/>
          </a:p>
          <a:p>
            <a:pPr marL="342900" indent="-342900">
              <a:buFont typeface="Wingdings" charset="2"/>
              <a:buChar char="Ø"/>
            </a:pPr>
            <a:r>
              <a:rPr lang="it-IT" sz="1600" dirty="0" smtClean="0"/>
              <a:t> Informazione continua a familiari e </a:t>
            </a:r>
            <a:r>
              <a:rPr lang="it-IT" sz="1600" dirty="0" err="1" smtClean="0"/>
              <a:t>care-givers</a:t>
            </a:r>
            <a:r>
              <a:rPr lang="it-IT" sz="1600" dirty="0" smtClean="0"/>
              <a:t> degli accertamenti e dei cambiamenti terapeutici e dei possibili effetti avversi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64072" y="2650799"/>
            <a:ext cx="5345451" cy="1569660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it-IT" sz="1600" dirty="0" smtClean="0"/>
              <a:t> Misure preventive e controlli ambulatoriali regolari</a:t>
            </a:r>
          </a:p>
          <a:p>
            <a:pPr marL="342900" indent="-342900">
              <a:buFont typeface="Wingdings" charset="2"/>
              <a:buChar char="Ø"/>
            </a:pPr>
            <a:endParaRPr lang="it-IT" sz="1600" dirty="0" smtClean="0"/>
          </a:p>
          <a:p>
            <a:pPr marL="342900" indent="-342900">
              <a:buFont typeface="Wingdings" charset="2"/>
              <a:buChar char="Ø"/>
            </a:pPr>
            <a:r>
              <a:rPr lang="it-IT" sz="1600" dirty="0" smtClean="0"/>
              <a:t> Istruzione familiari e strutture di lungo degenza alla gestione domiciliare</a:t>
            </a:r>
          </a:p>
          <a:p>
            <a:pPr marL="342900" indent="-342900">
              <a:buFont typeface="Wingdings" charset="2"/>
              <a:buChar char="Ø"/>
            </a:pPr>
            <a:endParaRPr lang="it-IT" sz="16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09441" y="-1"/>
            <a:ext cx="10969943" cy="969409"/>
          </a:xfrm>
          <a:ln>
            <a:solidFill>
              <a:srgbClr val="4F81BD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3200" dirty="0" smtClean="0"/>
              <a:t>Come affrontare alcune criticità nella transizione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8029" y="2987399"/>
            <a:ext cx="595993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600" b="1" dirty="0" smtClean="0"/>
              <a:t>RICOVERI</a:t>
            </a:r>
            <a:endParaRPr lang="it-IT" sz="1600" dirty="0" smtClean="0"/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Incomunicabilità ed agitazione esacerbate dall’ambiente estraneo 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Erroneo inquadramento cognitivo e fisico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Scarse informazioni o imprecisioni nella storia clinica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/>
              <a:t> Accesso in centri non specialistici</a:t>
            </a:r>
            <a:endParaRPr lang="it-IT" sz="1600" dirty="0"/>
          </a:p>
        </p:txBody>
      </p:sp>
      <p:pic>
        <p:nvPicPr>
          <p:cNvPr id="11" name="Immagine 10" descr="j0295378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47766" y="1328770"/>
            <a:ext cx="1709033" cy="12402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525" y="6591300"/>
            <a:ext cx="21463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0099" y="1927412"/>
            <a:ext cx="10488628" cy="27699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it-IT" sz="1800" b="1" dirty="0" smtClean="0"/>
              <a:t>GESTIONE DELLE CRISI IN EMERGENZA</a:t>
            </a:r>
            <a:endParaRPr lang="it-IT" sz="1800" dirty="0" smtClean="0"/>
          </a:p>
          <a:p>
            <a:pPr marL="457200" indent="-457200">
              <a:buFont typeface="Arial"/>
              <a:buChar char="•"/>
            </a:pPr>
            <a:r>
              <a:rPr lang="it-IT" sz="1800" dirty="0" smtClean="0"/>
              <a:t>Memorandum scritto o scheda clinica individuale. </a:t>
            </a:r>
          </a:p>
          <a:p>
            <a:pPr marL="457200" indent="-457200"/>
            <a:r>
              <a:rPr lang="it-IT" sz="1800" dirty="0" smtClean="0"/>
              <a:t>	</a:t>
            </a:r>
            <a:r>
              <a:rPr lang="it-IT" sz="1600" dirty="0" smtClean="0"/>
              <a:t>(contatto per le emergenze, l’ospedale da preferire, la terapia e le allergie)</a:t>
            </a:r>
            <a:r>
              <a:rPr lang="it-IT" sz="1600" dirty="0" smtClean="0"/>
              <a:t> </a:t>
            </a:r>
          </a:p>
          <a:p>
            <a:pPr marL="457200" indent="-457200"/>
            <a:endParaRPr lang="it-IT" sz="1600" dirty="0" smtClean="0"/>
          </a:p>
          <a:p>
            <a:pPr marL="457200" indent="-457200">
              <a:buFont typeface="Arial"/>
              <a:buChar char="•"/>
            </a:pPr>
            <a:r>
              <a:rPr lang="it-IT" sz="1800" dirty="0" smtClean="0"/>
              <a:t> I </a:t>
            </a:r>
            <a:r>
              <a:rPr lang="it-IT" sz="1800" dirty="0" err="1" smtClean="0"/>
              <a:t>care-givers</a:t>
            </a:r>
            <a:r>
              <a:rPr lang="it-IT" sz="1800" dirty="0" smtClean="0"/>
              <a:t> possono imparare i fondamenti di primo soccorso di una crisi e come trattare crisi in cluster o prolungate </a:t>
            </a:r>
          </a:p>
          <a:p>
            <a:pPr marL="457200" indent="-457200"/>
            <a:r>
              <a:rPr lang="it-IT" sz="1800" dirty="0" smtClean="0"/>
              <a:t>	</a:t>
            </a:r>
            <a:r>
              <a:rPr lang="it-IT" sz="1600" dirty="0" smtClean="0"/>
              <a:t>(</a:t>
            </a:r>
            <a:r>
              <a:rPr lang="it-IT" sz="1600" dirty="0" err="1" smtClean="0"/>
              <a:t>tp</a:t>
            </a:r>
            <a:r>
              <a:rPr lang="it-IT" sz="1600" dirty="0" smtClean="0"/>
              <a:t> rescue, dosaggio e numero massimo di somministrazioni e quando chiamare soccorsi</a:t>
            </a:r>
            <a:r>
              <a:rPr lang="it-IT" sz="1600" dirty="0" smtClean="0"/>
              <a:t>)</a:t>
            </a:r>
          </a:p>
          <a:p>
            <a:pPr marL="457200" indent="-457200"/>
            <a:endParaRPr lang="it-IT" sz="1600" dirty="0" smtClean="0"/>
          </a:p>
          <a:p>
            <a:pPr marL="457200" indent="-457200">
              <a:buFont typeface="Arial"/>
              <a:buChar char="•"/>
            </a:pPr>
            <a:r>
              <a:rPr lang="it-IT" sz="1800" dirty="0" smtClean="0"/>
              <a:t> I sanitari dovrebbero considerare le possibili cause di un peggioramento delle crisi </a:t>
            </a:r>
            <a:r>
              <a:rPr lang="it-IT" sz="1600" dirty="0" smtClean="0"/>
              <a:t>(scarsa </a:t>
            </a:r>
            <a:r>
              <a:rPr lang="it-IT" sz="1600" dirty="0" err="1" smtClean="0"/>
              <a:t>compliance</a:t>
            </a:r>
            <a:r>
              <a:rPr lang="it-IT" sz="1600" dirty="0" smtClean="0"/>
              <a:t>, idrocefalo, basso livello di AED)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94" y="4836551"/>
            <a:ext cx="692393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09441" y="-1"/>
            <a:ext cx="10969943" cy="969409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 vert="horz" lIns="101574" tIns="50787" rIns="101574" bIns="50787" rtlCol="0" anchor="ctr">
            <a:normAutofit/>
          </a:bodyPr>
          <a:lstStyle/>
          <a:p>
            <a:pPr marL="0" marR="0" lvl="0" indent="0" algn="ctr" defTabSz="5078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Come affrontare alcune criticità nella transizione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525" y="6215810"/>
            <a:ext cx="2146300" cy="266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525" y="6482510"/>
            <a:ext cx="2146300" cy="27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129" y="1715711"/>
            <a:ext cx="4810720" cy="5142289"/>
          </a:xfrm>
        </p:spPr>
        <p:txBody>
          <a:bodyPr>
            <a:normAutofit fontScale="47500" lnSpcReduction="20000"/>
          </a:bodyPr>
          <a:lstStyle/>
          <a:p>
            <a:r>
              <a:rPr lang="it-IT" b="1" i="1" dirty="0" smtClean="0"/>
              <a:t>Epilessia farmaco resistente</a:t>
            </a:r>
          </a:p>
          <a:p>
            <a:pPr lvl="1"/>
            <a:r>
              <a:rPr lang="it-IT" dirty="0" smtClean="0"/>
              <a:t>Modificare </a:t>
            </a:r>
            <a:r>
              <a:rPr lang="it-IT" dirty="0" err="1" smtClean="0"/>
              <a:t>tp</a:t>
            </a:r>
            <a:r>
              <a:rPr lang="it-IT" dirty="0" smtClean="0"/>
              <a:t> complesse in pazienti poco conosciuti</a:t>
            </a:r>
          </a:p>
          <a:p>
            <a:pPr lvl="1"/>
            <a:r>
              <a:rPr lang="it-IT" dirty="0" smtClean="0"/>
              <a:t>Difficoltà a capire eventi avversi</a:t>
            </a:r>
          </a:p>
          <a:p>
            <a:pPr lvl="1"/>
            <a:r>
              <a:rPr lang="it-IT" dirty="0" smtClean="0"/>
              <a:t>Istituti con alto turn-over personale</a:t>
            </a:r>
          </a:p>
          <a:p>
            <a:pPr lvl="2"/>
            <a:r>
              <a:rPr lang="it-IT" dirty="0" smtClean="0"/>
              <a:t>SENC ?</a:t>
            </a:r>
          </a:p>
          <a:p>
            <a:pPr lvl="2"/>
            <a:r>
              <a:rPr lang="it-IT" dirty="0" smtClean="0"/>
              <a:t>Eccessiva </a:t>
            </a:r>
            <a:r>
              <a:rPr lang="it-IT" dirty="0" err="1" smtClean="0"/>
              <a:t>sedazione</a:t>
            </a:r>
            <a:r>
              <a:rPr lang="it-IT" dirty="0" smtClean="0"/>
              <a:t>?</a:t>
            </a:r>
          </a:p>
          <a:p>
            <a:pPr lvl="2"/>
            <a:r>
              <a:rPr lang="it-IT" dirty="0" smtClean="0"/>
              <a:t>Alto rischio di perdere funzioni motorie</a:t>
            </a:r>
          </a:p>
          <a:p>
            <a:endParaRPr lang="it-IT" dirty="0" smtClean="0"/>
          </a:p>
          <a:p>
            <a:r>
              <a:rPr lang="it-IT" b="1" i="1" dirty="0" smtClean="0"/>
              <a:t>Altre problematiche mediche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i="1" dirty="0" smtClean="0"/>
              <a:t>Disabilità intellettiva</a:t>
            </a:r>
          </a:p>
          <a:p>
            <a:pPr lvl="1"/>
            <a:r>
              <a:rPr lang="it-IT" dirty="0" err="1" smtClean="0"/>
              <a:t>Pz</a:t>
            </a:r>
            <a:r>
              <a:rPr lang="it-IT" dirty="0" smtClean="0"/>
              <a:t> adulti vivono con familiari che invecchiano</a:t>
            </a:r>
          </a:p>
          <a:p>
            <a:pPr lvl="1"/>
            <a:r>
              <a:rPr lang="it-IT" dirty="0" smtClean="0"/>
              <a:t>Chi decide per loro? (il </a:t>
            </a:r>
            <a:r>
              <a:rPr lang="it-IT" dirty="0" err="1" smtClean="0"/>
              <a:t>pz</a:t>
            </a:r>
            <a:r>
              <a:rPr lang="it-IT" dirty="0" smtClean="0"/>
              <a:t>, i familiari, le istituzioni)</a:t>
            </a:r>
          </a:p>
          <a:p>
            <a:pPr lvl="1"/>
            <a:r>
              <a:rPr lang="it-IT" dirty="0" smtClean="0"/>
              <a:t>Difficile rapporto con pazienti con alterazioni comportamentali</a:t>
            </a:r>
          </a:p>
          <a:p>
            <a:pPr lvl="1"/>
            <a:r>
              <a:rPr lang="it-IT" dirty="0" smtClean="0"/>
              <a:t>Strutture per l’adulto non idonee a questi pazienti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648" y="1571804"/>
            <a:ext cx="4109010" cy="18677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23" y="220665"/>
            <a:ext cx="5349187" cy="1196974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8139529" y="4974969"/>
            <a:ext cx="311535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err="1" smtClean="0"/>
              <a:t>Patient</a:t>
            </a:r>
            <a:r>
              <a:rPr lang="it-IT" sz="1600" dirty="0" smtClean="0"/>
              <a:t> </a:t>
            </a:r>
            <a:r>
              <a:rPr lang="it-IT" sz="1600" dirty="0" err="1" smtClean="0"/>
              <a:t>well</a:t>
            </a:r>
            <a:r>
              <a:rPr lang="it-IT" sz="1600" dirty="0" smtClean="0"/>
              <a:t> </a:t>
            </a:r>
            <a:r>
              <a:rPr lang="it-IT" sz="1600" dirty="0" err="1" smtClean="0"/>
              <a:t>known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no </a:t>
            </a:r>
            <a:r>
              <a:rPr lang="it-IT" sz="1600" dirty="0" err="1" smtClean="0"/>
              <a:t>one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38737" y="4855441"/>
            <a:ext cx="263163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Identificazione precoce tutore</a:t>
            </a:r>
          </a:p>
          <a:p>
            <a:endParaRPr lang="it-IT" sz="1600" dirty="0" smtClean="0"/>
          </a:p>
          <a:p>
            <a:r>
              <a:rPr lang="it-IT" sz="1600" dirty="0" smtClean="0"/>
              <a:t>Problema “dopo di noi”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67616" y="1715711"/>
            <a:ext cx="250576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Centri specializzati in cura dell’epilessia</a:t>
            </a:r>
          </a:p>
          <a:p>
            <a:endParaRPr lang="it-IT" sz="1600" dirty="0" smtClean="0"/>
          </a:p>
          <a:p>
            <a:r>
              <a:rPr lang="it-IT" sz="1600" dirty="0" smtClean="0"/>
              <a:t>Scheda clinica pediatrica aggiornata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53499" y="3570215"/>
            <a:ext cx="30244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Approccio multidisciplinare e percorso longitudinale impostato dal centro pediatrico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92378" y="3665683"/>
            <a:ext cx="20426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err="1" smtClean="0"/>
              <a:t>Patient</a:t>
            </a:r>
            <a:r>
              <a:rPr lang="it-IT" sz="1600" dirty="0" smtClean="0"/>
              <a:t> </a:t>
            </a:r>
            <a:r>
              <a:rPr lang="it-IT" sz="1600" dirty="0" err="1" smtClean="0"/>
              <a:t>well</a:t>
            </a:r>
            <a:r>
              <a:rPr lang="it-IT" sz="1600" dirty="0" smtClean="0"/>
              <a:t> </a:t>
            </a:r>
            <a:r>
              <a:rPr lang="it-IT" sz="1600" dirty="0" err="1" smtClean="0"/>
              <a:t>known</a:t>
            </a:r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>
            <a:off x="9398432" y="4108824"/>
            <a:ext cx="328721" cy="761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077979" y="2430965"/>
            <a:ext cx="506692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800" i="1" dirty="0" smtClean="0">
                <a:latin typeface="News Gothic MT"/>
                <a:cs typeface="News Gothic MT"/>
              </a:rPr>
              <a:t>As </a:t>
            </a:r>
            <a:r>
              <a:rPr lang="it-IT" sz="1800" i="1" dirty="0" err="1" smtClean="0">
                <a:latin typeface="News Gothic MT"/>
                <a:cs typeface="News Gothic MT"/>
              </a:rPr>
              <a:t>parents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age</a:t>
            </a:r>
            <a:r>
              <a:rPr lang="it-IT" sz="1800" i="1" dirty="0" smtClean="0">
                <a:latin typeface="News Gothic MT"/>
                <a:cs typeface="News Gothic MT"/>
              </a:rPr>
              <a:t> ad </a:t>
            </a:r>
            <a:r>
              <a:rPr lang="it-IT" sz="1800" i="1" dirty="0" err="1" smtClean="0">
                <a:latin typeface="News Gothic MT"/>
                <a:cs typeface="News Gothic MT"/>
              </a:rPr>
              <a:t>die…</a:t>
            </a:r>
            <a:endParaRPr lang="it-IT" sz="1800" i="1" dirty="0" smtClean="0">
              <a:latin typeface="News Gothic MT"/>
              <a:cs typeface="News Gothic MT"/>
            </a:endParaRPr>
          </a:p>
          <a:p>
            <a:r>
              <a:rPr lang="it-IT" sz="1800" i="1" dirty="0" err="1" smtClean="0">
                <a:latin typeface="News Gothic MT"/>
                <a:cs typeface="News Gothic MT"/>
              </a:rPr>
              <a:t>Siblings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move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away…</a:t>
            </a:r>
            <a:endParaRPr lang="it-IT" sz="1800" i="1" dirty="0" smtClean="0">
              <a:latin typeface="News Gothic MT"/>
              <a:cs typeface="News Gothic MT"/>
            </a:endParaRPr>
          </a:p>
          <a:p>
            <a:r>
              <a:rPr lang="it-IT" sz="1800" i="1" dirty="0" err="1" smtClean="0">
                <a:latin typeface="News Gothic MT"/>
                <a:cs typeface="News Gothic MT"/>
              </a:rPr>
              <a:t>Istitutional</a:t>
            </a:r>
            <a:r>
              <a:rPr lang="it-IT" sz="1800" i="1" dirty="0" smtClean="0">
                <a:latin typeface="News Gothic MT"/>
                <a:cs typeface="News Gothic MT"/>
              </a:rPr>
              <a:t> care </a:t>
            </a:r>
            <a:r>
              <a:rPr lang="it-IT" sz="1800" i="1" dirty="0" err="1" smtClean="0">
                <a:latin typeface="News Gothic MT"/>
                <a:cs typeface="News Gothic MT"/>
              </a:rPr>
              <a:t>workers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move</a:t>
            </a:r>
            <a:r>
              <a:rPr lang="it-IT" sz="1800" i="1" dirty="0" smtClean="0">
                <a:latin typeface="News Gothic MT"/>
                <a:cs typeface="News Gothic MT"/>
              </a:rPr>
              <a:t> on </a:t>
            </a:r>
            <a:r>
              <a:rPr lang="it-IT" sz="1800" i="1" dirty="0" err="1" smtClean="0">
                <a:latin typeface="News Gothic MT"/>
                <a:cs typeface="News Gothic MT"/>
              </a:rPr>
              <a:t>to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other</a:t>
            </a:r>
            <a:r>
              <a:rPr lang="it-IT" sz="1800" i="1" dirty="0" smtClean="0">
                <a:latin typeface="News Gothic MT"/>
                <a:cs typeface="News Gothic MT"/>
              </a:rPr>
              <a:t> </a:t>
            </a:r>
            <a:r>
              <a:rPr lang="it-IT" sz="1800" i="1" dirty="0" err="1" smtClean="0">
                <a:latin typeface="News Gothic MT"/>
                <a:cs typeface="News Gothic MT"/>
              </a:rPr>
              <a:t>job…</a:t>
            </a:r>
            <a:endParaRPr lang="it-IT" sz="1800" i="1" dirty="0">
              <a:latin typeface="News Gothic MT"/>
              <a:cs typeface="News Gothic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574419" cy="12892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20" y="1"/>
            <a:ext cx="1012297" cy="12459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523" y="1245904"/>
            <a:ext cx="8443501" cy="56120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629" y="6536764"/>
            <a:ext cx="2368882" cy="27545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889059" y="6126164"/>
            <a:ext cx="8704966" cy="7318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441" y="5124824"/>
            <a:ext cx="10969943" cy="1428376"/>
          </a:xfrm>
        </p:spPr>
        <p:txBody>
          <a:bodyPr>
            <a:noAutofit/>
          </a:bodyPr>
          <a:lstStyle/>
          <a:p>
            <a:r>
              <a:rPr lang="it-IT" sz="1600" dirty="0" smtClean="0"/>
              <a:t>Il 70% dei genitori (176 interviste) manifestava ansia circa la futura presa in carico dell’epilessia in contesti clinici differenti da quelli pediatrici.</a:t>
            </a:r>
          </a:p>
          <a:p>
            <a:r>
              <a:rPr lang="it-IT" sz="1600" dirty="0" smtClean="0"/>
              <a:t>Il 59% dei genitori voleva continuare ad essere seguito in ambiente pediatrico</a:t>
            </a:r>
            <a:r>
              <a:rPr lang="it-IT" sz="1600" dirty="0" smtClean="0"/>
              <a:t> per fiducia</a:t>
            </a:r>
          </a:p>
          <a:p>
            <a:r>
              <a:rPr lang="it-IT" sz="1600" dirty="0" smtClean="0"/>
              <a:t>Nessun pediatra di base aveva raccomandato una “</a:t>
            </a:r>
            <a:r>
              <a:rPr lang="it-IT" sz="1600" dirty="0" err="1" smtClean="0"/>
              <a:t>transition</a:t>
            </a:r>
            <a:r>
              <a:rPr lang="it-IT" sz="1600" dirty="0" smtClean="0"/>
              <a:t>” dal dipartimento pediatrico ad altri dipartimenti per la cura dell’epilessia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39" y="229815"/>
            <a:ext cx="8449717" cy="485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249" y="6553200"/>
            <a:ext cx="21717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274639"/>
            <a:ext cx="6819900" cy="1854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5" y="6464300"/>
            <a:ext cx="3340100" cy="393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153" y="431801"/>
            <a:ext cx="927100" cy="1168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51" y="2163764"/>
            <a:ext cx="66929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8" y="402552"/>
            <a:ext cx="5004776" cy="60528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502" y="469901"/>
            <a:ext cx="4152900" cy="1130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502" y="2019300"/>
            <a:ext cx="2247900" cy="1003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298" y="2019300"/>
            <a:ext cx="1714500" cy="939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548" y="3361948"/>
            <a:ext cx="6258516" cy="6258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131054" y="4064061"/>
            <a:ext cx="6808344" cy="2554545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Definizione del percorso</a:t>
            </a:r>
          </a:p>
          <a:p>
            <a:endParaRPr lang="it-IT" sz="1600" dirty="0" smtClean="0"/>
          </a:p>
          <a:p>
            <a:r>
              <a:rPr lang="it-IT" sz="1600" dirty="0" smtClean="0"/>
              <a:t>Preparazione precoce alla </a:t>
            </a:r>
            <a:r>
              <a:rPr lang="it-IT" sz="1600" dirty="0" err="1" smtClean="0"/>
              <a:t>transition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Una o più visite per valutazione congiunta del neurologo pediatra/NPSI e dell’adulto</a:t>
            </a:r>
          </a:p>
          <a:p>
            <a:endParaRPr lang="it-IT" sz="1600" dirty="0" smtClean="0"/>
          </a:p>
          <a:p>
            <a:r>
              <a:rPr lang="it-IT" sz="1600" dirty="0" smtClean="0"/>
              <a:t>Organizzazione della gestione multidisciplinare per le </a:t>
            </a:r>
            <a:r>
              <a:rPr lang="it-IT" sz="1600" dirty="0" err="1" smtClean="0"/>
              <a:t>comorbidità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Transizione verso cliniche per l’adulto con ambulatori dedicati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3136900"/>
            <a:ext cx="67437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20278"/>
            <a:ext cx="11582400" cy="1435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21" y="4297852"/>
            <a:ext cx="5173492" cy="26289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9" y="1589888"/>
            <a:ext cx="7451616" cy="27991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69772" y="881532"/>
            <a:ext cx="4235376" cy="353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Analisi su 23 Centri (18 </a:t>
            </a:r>
            <a:r>
              <a:rPr lang="it-IT" sz="1400" dirty="0" err="1" smtClean="0">
                <a:solidFill>
                  <a:schemeClr val="tx2">
                    <a:lumMod val="50000"/>
                  </a:schemeClr>
                </a:solidFill>
              </a:rPr>
              <a:t>responders</a:t>
            </a: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):</a:t>
            </a: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 Servizio dedicato in 15 Centri</a:t>
            </a:r>
          </a:p>
          <a:p>
            <a:pPr marL="400050" indent="-400050">
              <a:buFont typeface="Wingdings" charset="2"/>
              <a:buChar char="Ø"/>
            </a:pP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 50% erano  Centri per l’Adulto </a:t>
            </a:r>
          </a:p>
          <a:p>
            <a:pPr marL="400050" indent="-400050">
              <a:buFont typeface="Wingdings" charset="2"/>
              <a:buChar char="Ø"/>
            </a:pP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Nel 93% visite congiunte neurologo pediatra/adulto</a:t>
            </a:r>
          </a:p>
          <a:p>
            <a:pPr marL="400050" indent="-400050">
              <a:buFont typeface="Wingdings" charset="2"/>
              <a:buChar char="Ø"/>
            </a:pP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 Visite infermieristiche congiunte solo nel 33%</a:t>
            </a: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 40% senza supporto infermieristico</a:t>
            </a:r>
          </a:p>
          <a:p>
            <a:pPr marL="400050" indent="-400050">
              <a:buFont typeface="Wingdings" charset="2"/>
              <a:buChar char="Ø"/>
            </a:pP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 Solo </a:t>
            </a:r>
            <a:r>
              <a:rPr lang="it-IT" sz="1400" dirty="0" err="1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/15 fornivano informazioni scritte ai </a:t>
            </a:r>
            <a:r>
              <a:rPr lang="it-IT" sz="1400" dirty="0" err="1" smtClean="0">
                <a:solidFill>
                  <a:schemeClr val="tx2">
                    <a:lumMod val="50000"/>
                  </a:schemeClr>
                </a:solidFill>
              </a:rPr>
              <a:t>pz</a:t>
            </a: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endParaRPr lang="it-IT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>
              <a:buFont typeface="Wingdings" charset="2"/>
              <a:buChar char="Ø"/>
            </a:pPr>
            <a:r>
              <a:rPr lang="it-IT" sz="1400" dirty="0" err="1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/15 Una sola visita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9441" y="4811059"/>
            <a:ext cx="60944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Nonostante che un processo dinamico e continuo di transizione sia riconosciuto come utile e supportato da NSF e NICE, i bisogni di questa popolazione di pazienti risultano insoddisfatti</a:t>
            </a:r>
          </a:p>
          <a:p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40500"/>
            <a:ext cx="19177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05" y="0"/>
            <a:ext cx="7599098" cy="157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7" y="1609196"/>
            <a:ext cx="1753553" cy="26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300" y="1417638"/>
            <a:ext cx="4561358" cy="442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arrotondato 10"/>
          <p:cNvSpPr/>
          <p:nvPr/>
        </p:nvSpPr>
        <p:spPr>
          <a:xfrm>
            <a:off x="4766454" y="2271059"/>
            <a:ext cx="1075815" cy="18078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1808300" y="3824941"/>
            <a:ext cx="4033969" cy="254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508" y="1150939"/>
            <a:ext cx="2146300" cy="2667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444369" y="2809278"/>
            <a:ext cx="5209726" cy="2031325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dirty="0" smtClean="0"/>
              <a:t>Frequenti </a:t>
            </a:r>
            <a:r>
              <a:rPr lang="it-IT" sz="1800" dirty="0" err="1" smtClean="0"/>
              <a:t>comorbidità</a:t>
            </a:r>
            <a:r>
              <a:rPr lang="it-IT" sz="1800" dirty="0" smtClean="0"/>
              <a:t> neurologiche, psichiatriche e sociali</a:t>
            </a:r>
          </a:p>
          <a:p>
            <a:endParaRPr lang="it-IT" sz="1800" dirty="0" smtClean="0"/>
          </a:p>
          <a:p>
            <a:r>
              <a:rPr lang="it-IT" sz="1800" dirty="0" smtClean="0"/>
              <a:t>Pochi studi sull’efficacia, la tollerabilità e la sicurezza dei farmaci antiepilettici in questi pazienti</a:t>
            </a:r>
          </a:p>
          <a:p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02" y="2545737"/>
            <a:ext cx="5224462" cy="8161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3197559" y="3683359"/>
            <a:ext cx="3122849" cy="923330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1800" dirty="0" smtClean="0"/>
              <a:t> Epilessie intrattabili</a:t>
            </a:r>
          </a:p>
          <a:p>
            <a:pPr>
              <a:buFontTx/>
              <a:buChar char="-"/>
            </a:pPr>
            <a:r>
              <a:rPr lang="it-IT" sz="1800" dirty="0" smtClean="0"/>
              <a:t> Epilessie ad eziologia </a:t>
            </a:r>
            <a:r>
              <a:rPr lang="it-IT" sz="1800" dirty="0" err="1" smtClean="0"/>
              <a:t>dndd</a:t>
            </a:r>
            <a:endParaRPr lang="it-IT" sz="1800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6" y="198478"/>
            <a:ext cx="6543856" cy="21978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6962656" y="3429000"/>
            <a:ext cx="274947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- Anamnesi accurata</a:t>
            </a:r>
          </a:p>
          <a:p>
            <a:pPr>
              <a:buFontTx/>
              <a:buChar char="-"/>
            </a:pPr>
            <a:r>
              <a:rPr lang="it-IT" sz="1600" dirty="0" smtClean="0"/>
              <a:t> EEG e </a:t>
            </a:r>
            <a:r>
              <a:rPr lang="it-IT" sz="1600" dirty="0" err="1" smtClean="0"/>
              <a:t>videoEEG</a:t>
            </a:r>
            <a:endParaRPr lang="it-IT" sz="1600" dirty="0" smtClean="0"/>
          </a:p>
          <a:p>
            <a:pPr>
              <a:buFontTx/>
              <a:buChar char="-"/>
            </a:pPr>
            <a:r>
              <a:rPr lang="it-IT" sz="1600" dirty="0" smtClean="0"/>
              <a:t> </a:t>
            </a:r>
            <a:r>
              <a:rPr lang="it-IT" sz="1600" dirty="0" err="1" smtClean="0"/>
              <a:t>Neuroimmagini</a:t>
            </a:r>
            <a:endParaRPr lang="it-IT" sz="1600" dirty="0" smtClean="0"/>
          </a:p>
          <a:p>
            <a:pPr>
              <a:buFontTx/>
              <a:buChar char="-"/>
            </a:pPr>
            <a:r>
              <a:rPr lang="it-IT" sz="1600" dirty="0" smtClean="0"/>
              <a:t> Studio genetico</a:t>
            </a:r>
          </a:p>
          <a:p>
            <a:pPr>
              <a:buFontTx/>
              <a:buChar char="-"/>
            </a:pPr>
            <a:r>
              <a:rPr lang="it-IT" sz="1600" dirty="0" smtClean="0"/>
              <a:t> Valutazione psichiatrica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09242" y="5210608"/>
            <a:ext cx="2822332" cy="36933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800" dirty="0" smtClean="0"/>
              <a:t>DOVE, CHI E QUANDO?</a:t>
            </a:r>
            <a:endParaRPr lang="it-IT" sz="18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527" y="6489116"/>
            <a:ext cx="2984500" cy="381000"/>
          </a:xfrm>
          <a:prstGeom prst="rect">
            <a:avLst/>
          </a:prstGeom>
        </p:spPr>
      </p:pic>
      <p:pic>
        <p:nvPicPr>
          <p:cNvPr id="15" name="Immagine 14" descr="j0186106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2475" y="3149600"/>
            <a:ext cx="2329076" cy="243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9596" y="-33209"/>
            <a:ext cx="10969943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Importanza di una diagnosi genetica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35" y="1057358"/>
            <a:ext cx="7127266" cy="74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35" y="1809005"/>
            <a:ext cx="8309785" cy="504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525" y="6591300"/>
            <a:ext cx="2146300" cy="2667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159141"/>
            <a:ext cx="4593332" cy="62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6" y="6411301"/>
            <a:ext cx="5274055" cy="44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37" y="1242097"/>
            <a:ext cx="5464987" cy="4360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398" y="4353882"/>
            <a:ext cx="6579439" cy="226505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Scarsa confidenza del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neurologo per l’adulto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con le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snd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epilettiche ad esordio infantile e con le diagnosi genetiche e relative terapie </a:t>
            </a:r>
          </a:p>
          <a:p>
            <a:pPr lvl="1"/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Pazienti con epilessia e disabilità intellettive o autismo solitamente inquadrati come “epilessie sintomatiche”.</a:t>
            </a: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Inadeguatezza dell’organizzazione dei servizi e scarsa preparazione del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personale tecnico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ed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infermieristico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per la gestione ottimale di pazienti con condizioni cliniche complesse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0" y="65287"/>
            <a:ext cx="5669986" cy="190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95" y="2062249"/>
            <a:ext cx="3075994" cy="9055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8" y="3610292"/>
            <a:ext cx="5022364" cy="4985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98" y="3018861"/>
            <a:ext cx="5022364" cy="4250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527" y="6489116"/>
            <a:ext cx="29845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184993"/>
            <a:ext cx="10969943" cy="11430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299" y="1166912"/>
            <a:ext cx="5397190" cy="3420029"/>
          </a:xfr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38163" indent="-538163">
              <a:buFont typeface="+mj-lt"/>
              <a:buAutoNum type="romanUcPeriod"/>
            </a:pPr>
            <a:r>
              <a:rPr lang="it-IT" sz="1600" dirty="0" smtClean="0">
                <a:solidFill>
                  <a:srgbClr val="1F497D"/>
                </a:solidFill>
              </a:rPr>
              <a:t>Patologie ad esordio infantile con late- o </a:t>
            </a:r>
            <a:r>
              <a:rPr lang="it-IT" sz="1600" dirty="0" err="1" smtClean="0">
                <a:solidFill>
                  <a:srgbClr val="1F497D"/>
                </a:solidFill>
              </a:rPr>
              <a:t>adult-onset</a:t>
            </a:r>
            <a:r>
              <a:rPr lang="it-IT" sz="1600" dirty="0" smtClean="0">
                <a:solidFill>
                  <a:srgbClr val="1F497D"/>
                </a:solidFill>
              </a:rPr>
              <a:t> o persistenza di epilessia nell’adulto (malattie mitocondriali e metaboliche)</a:t>
            </a:r>
          </a:p>
          <a:p>
            <a:pPr marL="538163" indent="-538163">
              <a:buFont typeface="+mj-lt"/>
              <a:buAutoNum type="romanUcPeriod"/>
            </a:pPr>
            <a:r>
              <a:rPr lang="it-IT" sz="1600" dirty="0" smtClean="0">
                <a:solidFill>
                  <a:srgbClr val="1F497D"/>
                </a:solidFill>
              </a:rPr>
              <a:t>Patologie con cambiamento delle relative problematiche  nell’età adulta (ST, </a:t>
            </a:r>
            <a:r>
              <a:rPr lang="it-IT" sz="1600" dirty="0" err="1" smtClean="0">
                <a:solidFill>
                  <a:srgbClr val="1F497D"/>
                </a:solidFill>
              </a:rPr>
              <a:t>snd</a:t>
            </a:r>
            <a:r>
              <a:rPr lang="it-IT" sz="1600" dirty="0" smtClean="0">
                <a:solidFill>
                  <a:srgbClr val="1F497D"/>
                </a:solidFill>
              </a:rPr>
              <a:t> di </a:t>
            </a:r>
            <a:r>
              <a:rPr lang="it-IT" sz="1600" dirty="0" err="1" smtClean="0">
                <a:solidFill>
                  <a:srgbClr val="1F497D"/>
                </a:solidFill>
              </a:rPr>
              <a:t>Rett</a:t>
            </a:r>
            <a:r>
              <a:rPr lang="it-IT" sz="1600" dirty="0" smtClean="0">
                <a:solidFill>
                  <a:srgbClr val="1F497D"/>
                </a:solidFill>
              </a:rPr>
              <a:t>, </a:t>
            </a:r>
            <a:r>
              <a:rPr lang="it-IT" sz="1600" dirty="0" err="1" smtClean="0">
                <a:solidFill>
                  <a:srgbClr val="1F497D"/>
                </a:solidFill>
              </a:rPr>
              <a:t>snd</a:t>
            </a:r>
            <a:r>
              <a:rPr lang="it-IT" sz="1600" dirty="0" smtClean="0">
                <a:solidFill>
                  <a:srgbClr val="1F497D"/>
                </a:solidFill>
              </a:rPr>
              <a:t> di </a:t>
            </a:r>
            <a:r>
              <a:rPr lang="it-IT" sz="1600" dirty="0" err="1" smtClean="0">
                <a:solidFill>
                  <a:srgbClr val="1F497D"/>
                </a:solidFill>
              </a:rPr>
              <a:t>Dravet</a:t>
            </a:r>
            <a:r>
              <a:rPr lang="it-IT" sz="1600" dirty="0" smtClean="0">
                <a:solidFill>
                  <a:srgbClr val="1F497D"/>
                </a:solidFill>
              </a:rPr>
              <a:t>, autismo)</a:t>
            </a:r>
          </a:p>
          <a:p>
            <a:pPr marL="538163" indent="-538163">
              <a:buFont typeface="+mj-lt"/>
              <a:buAutoNum type="romanUcPeriod"/>
            </a:pPr>
            <a:r>
              <a:rPr lang="it-IT" sz="1600" dirty="0" smtClean="0">
                <a:solidFill>
                  <a:srgbClr val="1F497D"/>
                </a:solidFill>
              </a:rPr>
              <a:t>Epilessie che variano con l’età (epilessia con assenze dell’infanzia, epilessia </a:t>
            </a:r>
            <a:r>
              <a:rPr lang="it-IT" sz="1600" dirty="0" err="1" smtClean="0">
                <a:solidFill>
                  <a:srgbClr val="1F497D"/>
                </a:solidFill>
              </a:rPr>
              <a:t>mioclonica</a:t>
            </a:r>
            <a:r>
              <a:rPr lang="it-IT" sz="1600" dirty="0" smtClean="0">
                <a:solidFill>
                  <a:srgbClr val="1F497D"/>
                </a:solidFill>
              </a:rPr>
              <a:t> giovanile, </a:t>
            </a:r>
            <a:r>
              <a:rPr lang="it-IT" sz="1600" dirty="0" err="1" smtClean="0">
                <a:solidFill>
                  <a:srgbClr val="1F497D"/>
                </a:solidFill>
              </a:rPr>
              <a:t>snd</a:t>
            </a:r>
            <a:r>
              <a:rPr lang="it-IT" sz="1600" dirty="0" smtClean="0">
                <a:solidFill>
                  <a:srgbClr val="1F497D"/>
                </a:solidFill>
              </a:rPr>
              <a:t> di West e Lennox </a:t>
            </a:r>
            <a:r>
              <a:rPr lang="it-IT" sz="1600" dirty="0" err="1" smtClean="0">
                <a:solidFill>
                  <a:srgbClr val="1F497D"/>
                </a:solidFill>
              </a:rPr>
              <a:t>Gastaut</a:t>
            </a:r>
            <a:r>
              <a:rPr lang="it-IT" sz="1600" dirty="0" smtClean="0">
                <a:solidFill>
                  <a:srgbClr val="1F497D"/>
                </a:solidFill>
              </a:rPr>
              <a:t>).</a:t>
            </a:r>
          </a:p>
          <a:p>
            <a:pPr marL="538163" indent="-538163">
              <a:buFont typeface="+mj-lt"/>
              <a:buAutoNum type="romanUcPeriod"/>
            </a:pPr>
            <a:r>
              <a:rPr lang="it-IT" sz="1600" dirty="0" smtClean="0">
                <a:solidFill>
                  <a:srgbClr val="1F497D"/>
                </a:solidFill>
              </a:rPr>
              <a:t>Epilessie che variano sintomi e severità a seconda dell’età di esordio (</a:t>
            </a:r>
            <a:r>
              <a:rPr lang="it-IT" sz="1600" dirty="0" err="1" smtClean="0">
                <a:solidFill>
                  <a:srgbClr val="1F497D"/>
                </a:solidFill>
              </a:rPr>
              <a:t>Rasmussen</a:t>
            </a:r>
            <a:r>
              <a:rPr lang="it-IT" sz="1600" dirty="0" smtClean="0">
                <a:solidFill>
                  <a:srgbClr val="1F497D"/>
                </a:solidFill>
              </a:rPr>
              <a:t> </a:t>
            </a:r>
            <a:r>
              <a:rPr lang="it-IT" sz="1600" dirty="0" err="1" smtClean="0">
                <a:solidFill>
                  <a:srgbClr val="1F497D"/>
                </a:solidFill>
              </a:rPr>
              <a:t>snd</a:t>
            </a:r>
            <a:r>
              <a:rPr lang="it-IT" sz="1600" dirty="0" smtClean="0">
                <a:solidFill>
                  <a:srgbClr val="1F497D"/>
                </a:solidFill>
              </a:rPr>
              <a:t>, encefaliti autoimmuni).</a:t>
            </a:r>
          </a:p>
          <a:p>
            <a:pPr marL="538163" indent="-538163">
              <a:buFont typeface="+mj-lt"/>
              <a:buAutoNum type="romanUcPeriod"/>
            </a:pPr>
            <a:r>
              <a:rPr lang="it-IT" sz="1600" dirty="0" smtClean="0">
                <a:solidFill>
                  <a:srgbClr val="1F497D"/>
                </a:solidFill>
              </a:rPr>
              <a:t>Epilessie sintomatiche che hanno meno probabilità di evolvere nell’età adulta</a:t>
            </a:r>
            <a:endParaRPr lang="it-IT" sz="1600" dirty="0">
              <a:solidFill>
                <a:srgbClr val="1F497D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30699" cy="105747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99" y="1"/>
            <a:ext cx="941338" cy="1139098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08" y="4388855"/>
            <a:ext cx="5055839" cy="22759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5204"/>
            <a:ext cx="8248732" cy="160279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748" y="364287"/>
            <a:ext cx="6066463" cy="5070211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14" name="CasellaDiTesto 13"/>
          <p:cNvSpPr txBox="1"/>
          <p:nvPr/>
        </p:nvSpPr>
        <p:spPr>
          <a:xfrm>
            <a:off x="243808" y="5633718"/>
            <a:ext cx="11823724" cy="83099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E’ necessaria una conoscenza approfondita delle caratteristiche di ciascuna condizione per pianificare la transizione in maniera ottimale</a:t>
            </a:r>
          </a:p>
          <a:p>
            <a:r>
              <a:rPr lang="it-IT" sz="1600" dirty="0" smtClean="0"/>
              <a:t>Presa in carico o riferimento a centri con alta specializzazione per le condizioni più complesse.</a:t>
            </a:r>
            <a:endParaRPr lang="it-IT" sz="160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8740990" y="6464714"/>
            <a:ext cx="3447835" cy="393285"/>
          </a:xfrm>
          <a:prstGeom prst="rect">
            <a:avLst/>
          </a:prstGeom>
        </p:spPr>
        <p:txBody>
          <a:bodyPr vert="horz" lIns="101574" tIns="50787" rIns="101574" bIns="50787" rtlCol="0" anchor="ctr">
            <a:normAutofit fontScale="32500" lnSpcReduction="20000"/>
          </a:bodyPr>
          <a:lstStyle/>
          <a:p>
            <a:pPr marL="0" marR="0" lvl="0" indent="0" algn="ctr" defTabSz="5078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Symposium on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Epilepsies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14-25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67" y="2438672"/>
            <a:ext cx="4729292" cy="134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52" y="4257554"/>
            <a:ext cx="565426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rcRect b="12160"/>
          <a:stretch>
            <a:fillRect/>
          </a:stretch>
        </p:blipFill>
        <p:spPr>
          <a:xfrm>
            <a:off x="4562091" y="4663954"/>
            <a:ext cx="3107908" cy="4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 rot="10800000" flipH="1" flipV="1">
            <a:off x="3427177" y="5446258"/>
            <a:ext cx="5316635" cy="92333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800" dirty="0" smtClean="0"/>
              <a:t>DISPONIBILITA’ NELLA CLINICA PER L’ADULTO ?</a:t>
            </a:r>
          </a:p>
          <a:p>
            <a:pPr>
              <a:buFontTx/>
              <a:buChar char="-"/>
            </a:pPr>
            <a:r>
              <a:rPr lang="it-IT" sz="1800" dirty="0" smtClean="0"/>
              <a:t> di gestione di terapie di </a:t>
            </a:r>
            <a:r>
              <a:rPr lang="it-IT" sz="1800" dirty="0" err="1" smtClean="0"/>
              <a:t>neuromodulazione</a:t>
            </a:r>
            <a:endParaRPr lang="it-IT" sz="1800" dirty="0" smtClean="0"/>
          </a:p>
          <a:p>
            <a:pPr>
              <a:buFontTx/>
              <a:buChar char="-"/>
            </a:pPr>
            <a:r>
              <a:rPr lang="it-IT" sz="1800" dirty="0" smtClean="0"/>
              <a:t> di seguire terapie dietetiche per l’epilessia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36" y="198478"/>
            <a:ext cx="6543856" cy="21978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527" y="6489116"/>
            <a:ext cx="2984500" cy="381000"/>
          </a:xfrm>
          <a:prstGeom prst="rect">
            <a:avLst/>
          </a:prstGeom>
        </p:spPr>
      </p:pic>
      <p:pic>
        <p:nvPicPr>
          <p:cNvPr id="14" name="Segnaposto contenuto 13" descr="j0234774.gif"/>
          <p:cNvPicPr>
            <a:picLocks noGrp="1" noChangeAspect="1"/>
          </p:cNvPicPr>
          <p:nvPr>
            <p:ph idx="1"/>
          </p:nvPr>
        </p:nvPicPr>
        <p:blipFill>
          <a:blip r:embed="rId7"/>
          <a:srcRect l="-77348" r="-77348"/>
          <a:stretch>
            <a:fillRect/>
          </a:stretch>
        </p:blipFill>
        <p:spPr>
          <a:xfrm>
            <a:off x="-330998" y="3323249"/>
            <a:ext cx="4529101" cy="1868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puscolo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16486</TotalTime>
  <Words>1417</Words>
  <Application>Microsoft Macintosh PowerPoint</Application>
  <PresentationFormat>Personalizzato</PresentationFormat>
  <Paragraphs>160</Paragraphs>
  <Slides>22</Slides>
  <Notes>13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Gravi encefalopatie epilettiche Fase di transizione Il punto di vista del neurologo dell’adulto</vt:lpstr>
      <vt:lpstr>Diapositiva 2</vt:lpstr>
      <vt:lpstr>Diapositiva 3</vt:lpstr>
      <vt:lpstr>Diapositiva 4</vt:lpstr>
      <vt:lpstr>Diapositiva 5</vt:lpstr>
      <vt:lpstr>Importanza di una diagnosi genetica</vt:lpstr>
      <vt:lpstr>Diapositiva 7</vt:lpstr>
      <vt:lpstr>Diapositiva 8</vt:lpstr>
      <vt:lpstr>Diapositiva 9</vt:lpstr>
      <vt:lpstr>Diapositiva 10</vt:lpstr>
      <vt:lpstr>Diapositiva 11</vt:lpstr>
      <vt:lpstr>Comorbidità: Disordini psichiatrici</vt:lpstr>
      <vt:lpstr>Diapositiva 13</vt:lpstr>
      <vt:lpstr>Criticità nella transizione</vt:lpstr>
      <vt:lpstr>Diapositiva 15</vt:lpstr>
      <vt:lpstr>Come affrontare alcune criticità nella transizione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 encefalopatie epilettiche Fase di transizione Il punto di vista del neurologo dell’adulto</dc:title>
  <dc:subject/>
  <dc:creator>Eleonora Rosati</dc:creator>
  <cp:keywords/>
  <dc:description/>
  <cp:lastModifiedBy>Eleonora Rosati</cp:lastModifiedBy>
  <cp:revision>21</cp:revision>
  <dcterms:created xsi:type="dcterms:W3CDTF">2019-04-06T06:43:24Z</dcterms:created>
  <dcterms:modified xsi:type="dcterms:W3CDTF">2019-04-06T09:18:55Z</dcterms:modified>
  <cp:category/>
</cp:coreProperties>
</file>