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1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5521" autoAdjust="0"/>
  </p:normalViewPr>
  <p:slideViewPr>
    <p:cSldViewPr snapToGrid="0" showGuides="1">
      <p:cViewPr varScale="1">
        <p:scale>
          <a:sx n="98" d="100"/>
          <a:sy n="98" d="100"/>
        </p:scale>
        <p:origin x="-12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5119-0092-400E-9C2F-A95E352459A1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76DC3-746A-4EFB-B72C-0374D1493C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10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DA9E8-1985-4674-9E6C-319CA8AF532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1347788"/>
            <a:ext cx="6462712" cy="3636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6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Suggerimenti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76DC3-746A-4EFB-B72C-0374D1493C5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90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ADCB-EA43-4676-87A0-D4D861EA107B}" type="datetime1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B529-C979-42BA-9D54-BC00951072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986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A2A3-3EA1-4DA5-8DAE-975A669FB780}" type="datetime1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21E3-BCF0-4DC8-A50A-3810190B24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468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ED57-A8FE-463D-BA8C-9C8461CAF99C}" type="datetime1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E042-8821-4A47-8B39-19166F3322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428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1941-FDAC-4059-BBEE-D7A272EED0F6}" type="datetime1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9FEB-AD82-49C3-9EF0-03B73701EC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68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E4AC-2096-41A3-9ACD-C99C2CDEC7E1}" type="datetime1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7231-4692-4B05-97CD-1261978757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642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B839-F21D-4175-B310-A7B9881AE30C}" type="datetime1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3C2E-54C0-4B56-97DE-F06DB012B4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40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D3E2-14E9-4416-9EB7-5BDE59C44851}" type="datetime1">
              <a:rPr lang="it-IT" smtClean="0"/>
              <a:t>06/04/2019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FEB8-0643-4689-A8BA-B8DA7ABB77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786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6BCA-F56F-4B90-8371-E072D42BF35B}" type="datetime1">
              <a:rPr lang="it-IT" smtClean="0"/>
              <a:t>06/04/2019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F30C-9CC8-4CE6-ACA6-C34A62E6D3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619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851E-5691-4F1D-AEE4-300779DB0107}" type="datetime1">
              <a:rPr lang="it-IT" smtClean="0"/>
              <a:t>06/04/2019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B275-423C-4CAF-90B8-9818C48B96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781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E28E-47A5-4DDC-8828-F109FC9E15F7}" type="datetime1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19FE-D454-4B78-BA2B-A45C5E7B30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959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2703-BFF6-45AF-9FE1-D56CC206C12B}" type="datetime1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22E7-4FD2-4340-AADA-FFDE0115F1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38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F3D7A-37CA-4B1C-960B-12954F0415D2}" type="datetime1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1BF546-0955-4649-AB52-2092908125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93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7755" y="919163"/>
            <a:ext cx="10723417" cy="2355850"/>
          </a:xfrm>
        </p:spPr>
        <p:txBody>
          <a:bodyPr/>
          <a:lstStyle/>
          <a:p>
            <a:r>
              <a:rPr lang="en-US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CRANIAL NERVES WITH ULTRASOUND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(HRUS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A POSSIBLE RELEVANCE IN CLINICAL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VALUTAZIONE DEI NERVI CRANICI CON ECOGRAFIA AD ALTA RISOLUZIONE (HRUS): POSSIBILE RILEVANZA NELLA PRATICA CLINICA</a:t>
            </a:r>
            <a: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8409" y="3167063"/>
            <a:ext cx="8282854" cy="2133600"/>
          </a:xfrm>
        </p:spPr>
        <p:txBody>
          <a:bodyPr/>
          <a:lstStyle/>
          <a:p>
            <a:pPr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Ferdinando Sartucci </a:t>
            </a:r>
            <a:r>
              <a:rPr lang="it-IT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Michelangelo Bartolotta </a:t>
            </a:r>
            <a:r>
              <a:rPr lang="it-IT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Michela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Santin</a:t>
            </a:r>
            <a:r>
              <a:rPr lang="it-IT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Tommaso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Bocci </a:t>
            </a:r>
            <a:r>
              <a:rPr lang="it-IT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1, 4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Saverio Vitali </a:t>
            </a:r>
            <a:r>
              <a:rPr lang="it-IT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Giacomo Aringhieri </a:t>
            </a:r>
            <a:r>
              <a:rPr lang="it-IT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Piergirogio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Greco </a:t>
            </a:r>
            <a:r>
              <a:rPr lang="it-IT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Davide Caramella </a:t>
            </a:r>
            <a:r>
              <a:rPr lang="it-IT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Section of Neurophysiopathology, Department of Clinical and Experimental Medicine, University of Pisa, Italy; </a:t>
            </a:r>
          </a:p>
          <a:p>
            <a:pPr>
              <a:defRPr/>
            </a:pP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CNR Institute of Neuroscience, Pisa, Italy;  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Integrated Care Department Medical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Specialty,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AOUP, Pisa, Italy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Clinical Center for Neurotechnologies, Neuromodulation, and Movement Disorders, Fondazione IRCCS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Ca‘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Granda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Ospedale Maggiore Policlinico, Milano,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Italy;</a:t>
            </a:r>
          </a:p>
          <a:p>
            <a:pPr>
              <a:defRPr/>
            </a:pPr>
            <a:r>
              <a:rPr lang="en-US" sz="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Department of Translational Research on New Technologies in Medicine and Surgery, Division of Diagnostic and Interventional Radiology, University of Pisa, Pisa Italy.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1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75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reg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4" y="325438"/>
            <a:ext cx="471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A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09550"/>
            <a:ext cx="1898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NR-IsNeurosc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1" y="268288"/>
            <a:ext cx="6778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Documents and Settings\AOUP\Documenti\Immagini\logo-cnr-pi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350838"/>
            <a:ext cx="45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68289"/>
            <a:ext cx="601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76" y="5500112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magine 1" descr="cid:image001.jpg@01D4CABF.3771B4B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355505"/>
            <a:ext cx="611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FB529-C979-42BA-9D54-BC0095107224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87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79FEB-AD82-49C3-9EF0-03B73701EC08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477982" y="1072535"/>
            <a:ext cx="950768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it-IT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aims</a:t>
            </a:r>
          </a:p>
          <a:p>
            <a:pPr>
              <a:spcBef>
                <a:spcPct val="0"/>
              </a:spcBef>
            </a:pPr>
            <a:endParaRPr lang="es-ES" altLang="it-IT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Ultrasounds (NMUS) refers to the use of high resolution ultrasounds (HRUS) of nerve and muscle to assess neuromuscular disorders. HRUS of cranial nerves is a recent novel subdomain, which may provide additional value in the assessment of cranial nerves. The most accessible and investigated cranial nerves are the </a:t>
            </a:r>
            <a:r>
              <a:rPr lang="es-ES" alt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 (II), facial (VII), vagus (X), </a:t>
            </a:r>
            <a:r>
              <a:rPr lang="es-E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spinal accessory</a:t>
            </a: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(XI) </a:t>
            </a: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nerves</a:t>
            </a: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 if data are available on others. </a:t>
            </a:r>
            <a:endParaRPr lang="es-ES" altLang="it-IT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our experience with HRUS in disorders involving these nerves aimed to help future investigations in the field</a:t>
            </a: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es-ES" altLang="it-IT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s-ES" altLang="it-IT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  <a:p>
            <a:pPr>
              <a:spcBef>
                <a:spcPct val="0"/>
              </a:spcBef>
            </a:pPr>
            <a:endParaRPr lang="es-ES" altLang="it-IT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performed a retrospective study reviewing US recordings of cranial nerves, including 16 optic, 31 facial, 120 vagal and 8 spinal accessory nerves. </a:t>
            </a:r>
            <a:r>
              <a:rPr lang="en-GB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investigations were performed using an Esaote MyLabGamma or a Telemed Echo-wave II device in conventional B-Mode, using a standard protocol</a:t>
            </a:r>
            <a:endParaRPr lang="es-ES" altLang="it-IT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s-ES" altLang="it-IT" dirty="0">
              <a:latin typeface="Verdana" panose="020B0604030504040204" pitchFamily="34" charset="0"/>
            </a:endParaRPr>
          </a:p>
        </p:txBody>
      </p:sp>
      <p:pic>
        <p:nvPicPr>
          <p:cNvPr id="6" name="Picture 10" descr="Image result for esaote mylab gam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68399"/>
            <a:ext cx="1765108" cy="14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chermata 2016-04-04 alle 23.31.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78" y="4513409"/>
            <a:ext cx="1293525" cy="107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1" y="169102"/>
            <a:ext cx="601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328256" y="2180057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it-IT" sz="1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Esaote MyLabGamma</a:t>
            </a:r>
            <a:endParaRPr lang="it-IT" sz="1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328256" y="5851014"/>
            <a:ext cx="1423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it-IT" sz="1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Telemed Echo-wave II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1740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B275-423C-4CAF-90B8-9818C48B9694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416379" y="1205079"/>
            <a:ext cx="101318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it-IT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S" altLang="it-IT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ES" altLang="it-IT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 nerve sonography resulted useful in measurement of optic nerve diameter (crossed section area, CSA), increased in intracranial pressure and in optic neuritis, and minimally reduced in ischemic disorders (fig. 1</a:t>
            </a: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</a:pP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altLang="it-IT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Facial nerve, scanned during 1st week and after three months from Bell’s palsy, predicted poor recovery at 3 months in cases of enlarged facial nerve (fig. 2). </a:t>
            </a:r>
            <a:endParaRPr lang="es-ES" altLang="it-IT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s-ES" altLang="it-IT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Vagus nerve size resulted decreased in autonomic neuropathy with parasympathetic involvement; enlarged in demyelinating neuropathies and spared in motor neuron disease (fig. 3). </a:t>
            </a:r>
            <a:endParaRPr lang="es-ES" altLang="it-IT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s-ES" altLang="it-IT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 accessory nerve was investigated in 8 cases of iatrogenic lesions, allowing to distinguish axonotmesis from neurotmesis (fig. 4).</a:t>
            </a:r>
          </a:p>
        </p:txBody>
      </p:sp>
      <p:pic>
        <p:nvPicPr>
          <p:cNvPr id="4" name="Picture 6" descr="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0" y="289071"/>
            <a:ext cx="601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 and FACIAL Nerves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79FEB-AD82-49C3-9EF0-03B73701EC08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pic>
        <p:nvPicPr>
          <p:cNvPr id="5" name="Picture 28" descr="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/>
          <a:stretch>
            <a:fillRect/>
          </a:stretch>
        </p:blipFill>
        <p:spPr bwMode="auto">
          <a:xfrm>
            <a:off x="421822" y="3429000"/>
            <a:ext cx="4027714" cy="260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28999"/>
            <a:ext cx="5905501" cy="25693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72885" y="6079352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000" b="1" i="1" dirty="0">
                <a:latin typeface="Times New Roman" panose="02020603050405020304" pitchFamily="18" charset="0"/>
              </a:rPr>
              <a:t>Figure 1 –</a:t>
            </a:r>
            <a:r>
              <a:rPr lang="it-IT" altLang="it-IT" sz="1000" b="1" dirty="0">
                <a:latin typeface="Times New Roman" panose="02020603050405020304" pitchFamily="18" charset="0"/>
              </a:rPr>
              <a:t> </a:t>
            </a:r>
            <a:r>
              <a:rPr lang="en-US" altLang="it-IT" sz="1000" b="1" dirty="0">
                <a:latin typeface="Times New Roman" panose="02020603050405020304" pitchFamily="18" charset="0"/>
              </a:rPr>
              <a:t>Orbital ultrasonography evaluation of the II cranial nerve in a patient with bilateral palpebral  ptosis due to a pituitary macro-adenoma and intracranial hypertension (case M.V, male, 60 yrs) (normal value: </a:t>
            </a:r>
            <a:r>
              <a:rPr lang="en-US" altLang="it-IT" sz="1000" b="1" u="sng" dirty="0">
                <a:latin typeface="Times New Roman" panose="02020603050405020304" pitchFamily="18" charset="0"/>
              </a:rPr>
              <a:t>&lt;</a:t>
            </a:r>
            <a:r>
              <a:rPr lang="en-US" altLang="it-IT" sz="1000" b="1" dirty="0">
                <a:latin typeface="Times New Roman" panose="02020603050405020304" pitchFamily="18" charset="0"/>
              </a:rPr>
              <a:t> 5.7 mm).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7480" y="60331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b="1" i="1" dirty="0">
                <a:latin typeface="Times New Roman" panose="02020603050405020304" pitchFamily="18" charset="0"/>
              </a:rPr>
              <a:t>Figure 2 –</a:t>
            </a:r>
            <a:r>
              <a:rPr lang="it-IT" altLang="it-IT" sz="1200" b="1" dirty="0">
                <a:latin typeface="Times New Roman" panose="02020603050405020304" pitchFamily="18" charset="0"/>
              </a:rPr>
              <a:t> </a:t>
            </a:r>
            <a:r>
              <a:rPr lang="en-US" altLang="it-IT" sz="1200" b="1" dirty="0">
                <a:latin typeface="Times New Roman" panose="02020603050405020304" pitchFamily="18" charset="0"/>
              </a:rPr>
              <a:t>Peripheral left facial palsy (case B.R., male, 54 yrs): the facial nerve is bigger than the contralateral one; it also shows a reduced echogenicity and a significant loss of the fascicular structure.</a:t>
            </a:r>
          </a:p>
        </p:txBody>
      </p:sp>
      <p:pic>
        <p:nvPicPr>
          <p:cNvPr id="10" name="Picture 6" descr="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195552"/>
            <a:ext cx="601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7195" y="1535296"/>
            <a:ext cx="48659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Measure of optic nerve diameter ( &gt; 5.7 mm abnormal); allows assessment of nerve enlargement/atrophy.</a:t>
            </a:r>
          </a:p>
          <a:p>
            <a:endParaRPr lang="en-US" sz="1000" b="1" dirty="0" smtClean="0">
              <a:latin typeface="Times New Roman" panose="02020603050405020304" pitchFamily="18" charset="0"/>
            </a:endParaRP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Relevance in: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Intracranial hypertension in adults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Intracranial hypertension in children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Intracranial hypotension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Optic Neuritis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CIDP, sarcoidosis, CNS infections, mitochondrial disorders</a:t>
            </a:r>
          </a:p>
          <a:p>
            <a:endParaRPr lang="it-IT" sz="1000" b="1" dirty="0">
              <a:latin typeface="Times New Roman" panose="02020603050405020304" pitchFamily="18" charset="0"/>
            </a:endParaRPr>
          </a:p>
          <a:p>
            <a:endParaRPr lang="it-IT" sz="1000" b="1" dirty="0">
              <a:latin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5910" y="1619388"/>
            <a:ext cx="50196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Measure of size (diameter), echogenicity and vascularity inside the parotid gland (tubular-like structure.</a:t>
            </a:r>
          </a:p>
          <a:p>
            <a:endParaRPr lang="en-US" sz="1000" b="1" dirty="0" smtClean="0">
              <a:latin typeface="Times New Roman" panose="02020603050405020304" pitchFamily="18" charset="0"/>
            </a:endParaRP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Relevance in: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Prognosis of Bell’s palsy: predict good and poor recovery at 3 months (100%positive, 77% negative)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Thicked edematous perineurium, axon and myelin degeneration with </a:t>
            </a:r>
            <a:r>
              <a:rPr lang="en-US" sz="1000" b="1" dirty="0" err="1" smtClean="0">
                <a:latin typeface="Times New Roman" panose="02020603050405020304" pitchFamily="18" charset="0"/>
              </a:rPr>
              <a:t>intraneural</a:t>
            </a:r>
            <a:r>
              <a:rPr lang="en-US" sz="1000" b="1" dirty="0" smtClean="0">
                <a:latin typeface="Times New Roman" panose="02020603050405020304" pitchFamily="18" charset="0"/>
              </a:rPr>
              <a:t> inflammatory cells infiltration)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Guillain-</a:t>
            </a:r>
            <a:r>
              <a:rPr lang="en-US" sz="1000" b="1" dirty="0" err="1" smtClean="0">
                <a:latin typeface="Times New Roman" panose="02020603050405020304" pitchFamily="18" charset="0"/>
              </a:rPr>
              <a:t>Barré</a:t>
            </a:r>
            <a:r>
              <a:rPr lang="en-US" sz="1000" b="1" dirty="0" smtClean="0">
                <a:latin typeface="Times New Roman" panose="02020603050405020304" pitchFamily="18" charset="0"/>
              </a:rPr>
              <a:t> syndrome, CIDP and hereditary neuropathies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62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VAGUS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33" y="3133298"/>
            <a:ext cx="5593502" cy="265498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79FEB-AD82-49C3-9EF0-03B73701EC08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r="14737"/>
          <a:stretch/>
        </p:blipFill>
        <p:spPr>
          <a:xfrm>
            <a:off x="6118959" y="3129382"/>
            <a:ext cx="5955848" cy="266942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6433" y="60331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200" b="1" i="1" dirty="0">
                <a:latin typeface="Times New Roman" panose="02020603050405020304" pitchFamily="18" charset="0"/>
              </a:rPr>
              <a:t>Figure 3 –</a:t>
            </a:r>
            <a:r>
              <a:rPr lang="it-IT" altLang="it-IT" sz="1200" b="1" dirty="0">
                <a:latin typeface="Times New Roman" panose="02020603050405020304" pitchFamily="18" charset="0"/>
              </a:rPr>
              <a:t> </a:t>
            </a:r>
            <a:r>
              <a:rPr lang="en-US" altLang="it-IT" sz="1200" b="1" dirty="0">
                <a:latin typeface="Times New Roman" panose="02020603050405020304" pitchFamily="18" charset="0"/>
              </a:rPr>
              <a:t>Evaluation of the vagus nerve in a patient with recurrent episodes of syncope (R.M., female, 45 yrs). Note reduced dimensions at the right and the progressive loss of fascicular structure, thus suggesting axonal loss (normal value 5.8 + 1.3).</a:t>
            </a:r>
          </a:p>
        </p:txBody>
      </p:sp>
      <p:sp>
        <p:nvSpPr>
          <p:cNvPr id="8" name="Rettangolo 7"/>
          <p:cNvSpPr/>
          <p:nvPr/>
        </p:nvSpPr>
        <p:spPr>
          <a:xfrm>
            <a:off x="6252433" y="6049720"/>
            <a:ext cx="582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200" b="1" i="1" dirty="0">
                <a:latin typeface="Times New Roman" panose="02020603050405020304" pitchFamily="18" charset="0"/>
              </a:rPr>
              <a:t>Figure 4 –</a:t>
            </a:r>
            <a:r>
              <a:rPr lang="it-IT" altLang="it-IT" sz="1200" b="1" dirty="0">
                <a:latin typeface="Times New Roman" panose="02020603050405020304" pitchFamily="18" charset="0"/>
              </a:rPr>
              <a:t> </a:t>
            </a:r>
            <a:r>
              <a:rPr lang="en-US" altLang="it-IT" sz="1200" b="1" dirty="0">
                <a:latin typeface="Times New Roman" panose="02020603050405020304" pitchFamily="18" charset="0"/>
              </a:rPr>
              <a:t>Evaluation of spinal accessory nerve </a:t>
            </a:r>
            <a:r>
              <a:rPr lang="en-US" altLang="it-IT" sz="1200" b="1" dirty="0" err="1">
                <a:latin typeface="Times New Roman" panose="02020603050405020304" pitchFamily="18" charset="0"/>
              </a:rPr>
              <a:t>rigth</a:t>
            </a:r>
            <a:r>
              <a:rPr lang="en-US" altLang="it-IT" sz="1200" b="1" dirty="0">
                <a:latin typeface="Times New Roman" panose="02020603050405020304" pitchFamily="18" charset="0"/>
              </a:rPr>
              <a:t> lesion in a patient with history of ipsilateral </a:t>
            </a:r>
            <a:r>
              <a:rPr lang="en-US" altLang="it-IT" sz="1200" b="1" dirty="0" err="1">
                <a:latin typeface="Times New Roman" panose="02020603050405020304" pitchFamily="18" charset="0"/>
              </a:rPr>
              <a:t>endoarteriectomy</a:t>
            </a:r>
            <a:r>
              <a:rPr lang="en-US" altLang="it-IT" sz="1200" b="1" dirty="0">
                <a:latin typeface="Times New Roman" panose="02020603050405020304" pitchFamily="18" charset="0"/>
              </a:rPr>
              <a:t> (G.M.P., female, 75 yrs). </a:t>
            </a:r>
          </a:p>
        </p:txBody>
      </p:sp>
      <p:pic>
        <p:nvPicPr>
          <p:cNvPr id="9" name="Picture 6" descr="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" y="211470"/>
            <a:ext cx="601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85931" y="1161823"/>
            <a:ext cx="56347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Measure of 0.76 </a:t>
            </a:r>
            <a:r>
              <a:rPr lang="en-US" sz="1000" b="1" u="sng" dirty="0" smtClean="0">
                <a:latin typeface="Times New Roman" panose="02020603050405020304" pitchFamily="18" charset="0"/>
              </a:rPr>
              <a:t>+</a:t>
            </a:r>
            <a:r>
              <a:rPr lang="en-US" sz="1000" b="1" dirty="0" smtClean="0">
                <a:latin typeface="Times New Roman" panose="02020603050405020304" pitchFamily="18" charset="0"/>
              </a:rPr>
              <a:t> 0.12 mm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Enlarged cross sectional area or reduced, focal swelling CSA (superior of HRUS over MRI).</a:t>
            </a:r>
          </a:p>
          <a:p>
            <a:endParaRPr lang="en-US" sz="1000" b="1" dirty="0" smtClean="0">
              <a:latin typeface="Times New Roman" panose="02020603050405020304" pitchFamily="18" charset="0"/>
            </a:endParaRP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Relevance in: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Preoperative mapping to avoid iatrogenic nerve transection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Iatrogenic lesion, stretch injury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Idiopathic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Extrinsic causes of compression; serial  follow-up of lesion</a:t>
            </a:r>
            <a:endParaRPr lang="en-US" sz="1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0733" y="1164572"/>
            <a:ext cx="487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Measure of Vagus nerve diameter (mean  5 </a:t>
            </a:r>
            <a:r>
              <a:rPr lang="en-US" sz="1000" b="1" u="sng" dirty="0" smtClean="0">
                <a:latin typeface="Times New Roman" panose="02020603050405020304" pitchFamily="18" charset="0"/>
              </a:rPr>
              <a:t>+</a:t>
            </a:r>
            <a:r>
              <a:rPr lang="en-US" sz="1000" b="1" dirty="0" smtClean="0">
                <a:latin typeface="Times New Roman" panose="02020603050405020304" pitchFamily="18" charset="0"/>
              </a:rPr>
              <a:t> 2 mm); assessment of nerve enlargement/atrophy</a:t>
            </a:r>
          </a:p>
          <a:p>
            <a:endParaRPr lang="en-US" sz="1000" b="1" dirty="0" smtClean="0">
              <a:latin typeface="Times New Roman" panose="02020603050405020304" pitchFamily="18" charset="0"/>
            </a:endParaRP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Relevance in: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Vocal cord paralysis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Charcot-Marie-Tooth (CMT)</a:t>
            </a:r>
          </a:p>
          <a:p>
            <a:r>
              <a:rPr lang="en-US" sz="1000" b="1" dirty="0" smtClean="0">
                <a:latin typeface="Times New Roman" panose="02020603050405020304" pitchFamily="18" charset="0"/>
              </a:rPr>
              <a:t>Laryngeal nerve palsies, Guillain-</a:t>
            </a:r>
            <a:r>
              <a:rPr lang="en-US" sz="1000" b="1" dirty="0" err="1" smtClean="0">
                <a:latin typeface="Times New Roman" panose="02020603050405020304" pitchFamily="18" charset="0"/>
              </a:rPr>
              <a:t>Barré</a:t>
            </a:r>
            <a:r>
              <a:rPr lang="en-US" sz="1000" b="1" dirty="0" smtClean="0">
                <a:latin typeface="Times New Roman" panose="02020603050405020304" pitchFamily="18" charset="0"/>
              </a:rPr>
              <a:t> syndrome, sarcoidosis, Lyme diseases, poorly understood autonomic disorders, diabetes, chronic alcoholism</a:t>
            </a:r>
            <a:endParaRPr lang="en-US" sz="1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327" y="129143"/>
            <a:ext cx="2397549" cy="159418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B275-423C-4CAF-90B8-9818C48B9694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538843" y="926234"/>
            <a:ext cx="1104355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it-IT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>
              <a:spcBef>
                <a:spcPct val="0"/>
              </a:spcBef>
            </a:pPr>
            <a:endParaRPr lang="es-ES" altLang="it-IT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data confirm that ultrasound scanning techniques are a safe, inexpensive, </a:t>
            </a: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portable, non-invasive tool for rapid and reliable evaluation of morphology, </a:t>
            </a: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well-tolerated </a:t>
            </a: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modality, </a:t>
            </a: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complement of electrodiagnostic studies in the evaluation of above mentioned cranial nerves. </a:t>
            </a:r>
            <a:endParaRPr lang="es-ES" altLang="it-IT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s-ES" altLang="it-IT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future interest may be indirect evaluation of the oculomotor, trochlear, trigeminal, abducens and hypoglossal nerves through ultrasound examination of the muscles they innervate</a:t>
            </a: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es-ES" altLang="it-IT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investigation may add additional uses for HRUS in pre-operative mapping of nerves to avoid surgical injury, detection of intraneural blood flow in inflammatory disorders, and guidance of needle placement.</a:t>
            </a:r>
          </a:p>
          <a:p>
            <a:pPr algn="just">
              <a:spcBef>
                <a:spcPct val="0"/>
              </a:spcBef>
            </a:pPr>
            <a:endParaRPr lang="es-ES" altLang="it-IT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s-ES" altLang="it-IT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US should be included in the instrumental baggage in any Neurophysiological </a:t>
            </a: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and physicians with experience in electrodiagnostic medicine should incorporate cranial nerve ultrasound into their practice.</a:t>
            </a:r>
          </a:p>
          <a:p>
            <a:pPr algn="just">
              <a:spcBef>
                <a:spcPct val="0"/>
              </a:spcBef>
            </a:pPr>
            <a:r>
              <a:rPr lang="es-ES" altLang="it-IT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altLang="it-IT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6" y="247507"/>
            <a:ext cx="601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5131954"/>
            <a:ext cx="2400783" cy="148143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97601" y="5300519"/>
            <a:ext cx="7343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 your kind attention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3887" y="6261914"/>
            <a:ext cx="5476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informations:   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ferdinando.sartucci@med.unipi.it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f.sartucci@ao-pisa.toscana.it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41892" y="6254554"/>
            <a:ext cx="49149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Tawfik EA, Walker FO, Cartwright MS. Neuromuscular ultrasound of cranial nerves. J Clin Neurol 2015; 11(2): 109-21.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10095" y="226516"/>
            <a:ext cx="569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the date: SINC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Pisa,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27-30, 2020. 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981</Words>
  <Application>Microsoft Office PowerPoint</Application>
  <PresentationFormat>Personalizzato</PresentationFormat>
  <Paragraphs>94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1_Tema di Office</vt:lpstr>
      <vt:lpstr> EVALUATION OF CRANIAL NERVES WITH ULTRASOUND (HRUS): A POSSIBLE RELEVANCE IN CLINICAL PRACTICE   VALUTAZIONE DEI NERVI CRANICI CON ECOGRAFIA AD ALTA RISOLUZIONE (HRUS): POSSIBILE RILEVANZA NELLA PRATICA CLINICA </vt:lpstr>
      <vt:lpstr>Presentazione standard di PowerPoint</vt:lpstr>
      <vt:lpstr>Presentazione standard di PowerPoint</vt:lpstr>
      <vt:lpstr>OPTIC and FACIAL Nerves</vt:lpstr>
      <vt:lpstr>VAGUS and ACCESSORY Nerves</vt:lpstr>
      <vt:lpstr>Presentazione standard di PowerPoint</vt:lpstr>
    </vt:vector>
  </TitlesOfParts>
  <Company>Università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CRANIAL NERVES WITH ULTRASOUND (US): A POSSIBLE RELEVANCE IN CLINICAL PRACTICE   VLUTAZIONE DEI NERVI CRANICI CON ECOGRAFIA AD ALTA RISOLUZIONE: POSSIBILE RILEVANZA NELLA PRATICA CLINICA</dc:title>
  <dc:creator>Utente Windows</dc:creator>
  <cp:lastModifiedBy>Ferdi</cp:lastModifiedBy>
  <cp:revision>31</cp:revision>
  <dcterms:created xsi:type="dcterms:W3CDTF">2019-03-31T08:47:38Z</dcterms:created>
  <dcterms:modified xsi:type="dcterms:W3CDTF">2019-04-06T18:12:54Z</dcterms:modified>
</cp:coreProperties>
</file>