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3" r:id="rId15"/>
    <p:sldId id="278" r:id="rId16"/>
    <p:sldId id="279" r:id="rId17"/>
    <p:sldId id="274" r:id="rId18"/>
    <p:sldId id="276" r:id="rId19"/>
    <p:sldId id="269" r:id="rId20"/>
    <p:sldId id="271" r:id="rId21"/>
    <p:sldId id="277" r:id="rId22"/>
    <p:sldId id="272" r:id="rId23"/>
    <p:sldId id="270" r:id="rId24"/>
    <p:sldId id="275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74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97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985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60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83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43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02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0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3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18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3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69C36-09E2-8A4A-8F1B-6372B78F6B4F}" type="datetimeFigureOut">
              <a:rPr lang="it-IT" smtClean="0"/>
              <a:t>01/04/19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5236-D0BE-014D-95CB-25327F72D0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383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9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03-20 alle 10.21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0" t="30926" r="16667" b="25390"/>
          <a:stretch/>
        </p:blipFill>
        <p:spPr>
          <a:xfrm>
            <a:off x="2550583" y="169332"/>
            <a:ext cx="3946582" cy="386291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24827" y="4309658"/>
            <a:ext cx="5725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Apple Chancery"/>
                <a:cs typeface="Apple Chancery"/>
              </a:rPr>
              <a:t>COMPLICANZE DELLE PROCEDURE DI </a:t>
            </a:r>
            <a:endParaRPr lang="it-IT" sz="2000" dirty="0" smtClean="0">
              <a:latin typeface="Apple Chancery"/>
              <a:cs typeface="Apple Chancery"/>
            </a:endParaRPr>
          </a:p>
          <a:p>
            <a:pPr algn="ctr"/>
            <a:endParaRPr lang="it-IT" sz="2000" dirty="0" smtClean="0">
              <a:latin typeface="Apple Chancery"/>
              <a:cs typeface="Apple Chancery"/>
            </a:endParaRPr>
          </a:p>
          <a:p>
            <a:pPr algn="ctr"/>
            <a:r>
              <a:rPr lang="it-IT" sz="2000" dirty="0" smtClean="0">
                <a:latin typeface="Apple Chancery"/>
                <a:cs typeface="Apple Chancery"/>
              </a:rPr>
              <a:t>NEURORADIOLOGIA INTERVENTISTICA</a:t>
            </a:r>
            <a:endParaRPr lang="it-IT" sz="2000" dirty="0">
              <a:latin typeface="Apple Chancery"/>
              <a:cs typeface="Apple Chancery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08477" y="5416924"/>
            <a:ext cx="168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Dott. </a:t>
            </a:r>
            <a:r>
              <a:rPr lang="it-IT" dirty="0" err="1" smtClean="0"/>
              <a:t>S.Cioni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UOC NINT Siena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43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03-23 alle 09.41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22386" r="17251" b="23244"/>
          <a:stretch/>
        </p:blipFill>
        <p:spPr>
          <a:xfrm>
            <a:off x="1553838" y="959208"/>
            <a:ext cx="6012678" cy="310729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476283" y="4591902"/>
            <a:ext cx="6257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Tendenza ad eseguire puntura femorale sotto guida ecografica,</a:t>
            </a:r>
          </a:p>
          <a:p>
            <a:pPr algn="ctr"/>
            <a:r>
              <a:rPr lang="it-IT" dirty="0" smtClean="0"/>
              <a:t>per sicurezza nella sede per poi applicare sistemi di chiusura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36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45815" y="634969"/>
            <a:ext cx="707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NAVIGAZIONE VASI EPIAORTICI E STABILIZZAZIONE DI SISTEMI PORTANTI</a:t>
            </a:r>
            <a:endParaRPr lang="it-IT" dirty="0"/>
          </a:p>
        </p:txBody>
      </p:sp>
      <p:pic>
        <p:nvPicPr>
          <p:cNvPr id="5" name="Immagin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1" y="1395708"/>
            <a:ext cx="2119151" cy="3985071"/>
          </a:xfrm>
          <a:prstGeom prst="rect">
            <a:avLst/>
          </a:prstGeom>
        </p:spPr>
      </p:pic>
      <p:pic>
        <p:nvPicPr>
          <p:cNvPr id="6" name="Immagine 5" descr="tc-tsa-antonucci-4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02" y="1395709"/>
            <a:ext cx="5307882" cy="398507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80584" y="112553"/>
            <a:ext cx="201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CFFCC"/>
                </a:solidFill>
              </a:rPr>
              <a:t>COMPLICANZE</a:t>
            </a:r>
            <a:endParaRPr lang="it-IT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29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2" y="433456"/>
            <a:ext cx="2527300" cy="3213100"/>
          </a:xfrm>
          <a:prstGeom prst="rect">
            <a:avLst/>
          </a:prstGeom>
        </p:spPr>
      </p:pic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36" y="433456"/>
            <a:ext cx="3805808" cy="3213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6181" y="4868153"/>
            <a:ext cx="162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COMPLICANZE: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026736" y="4269151"/>
            <a:ext cx="143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TRANSITORIE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26736" y="58227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PERMANENTI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10507" y="4453817"/>
            <a:ext cx="124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ISCHEMICA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42947" y="578674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EMORRAGICA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35663" y="3827796"/>
            <a:ext cx="189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Embolismo distale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335663" y="4507857"/>
            <a:ext cx="240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Dissezione vasi portanti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385558" y="5214760"/>
            <a:ext cx="135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Vasospasmo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85558" y="5786741"/>
            <a:ext cx="189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Rottura di un vaso 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400793" y="6225668"/>
            <a:ext cx="234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Perforazione con guida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945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580584" y="112553"/>
            <a:ext cx="201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CFFCC"/>
                </a:solidFill>
              </a:rPr>
              <a:t>COMPLICANZE</a:t>
            </a:r>
            <a:endParaRPr lang="it-IT" sz="2400" dirty="0">
              <a:solidFill>
                <a:srgbClr val="CCFFCC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23397" y="481885"/>
            <a:ext cx="2043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FF00"/>
                </a:solidFill>
              </a:rPr>
              <a:t>Microcateterismo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3690" y="1274411"/>
            <a:ext cx="143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TRANSITORIE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37374" y="130111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PERMANENTI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59479" y="1851689"/>
            <a:ext cx="350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ISCHEMICHE cerebrali e/o midollari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2365" y="2313604"/>
            <a:ext cx="8744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  Embolismi Distali materiale trombo embolico es al colletto aneurismatico durante </a:t>
            </a:r>
          </a:p>
          <a:p>
            <a:r>
              <a:rPr lang="it-IT" dirty="0"/>
              <a:t> </a:t>
            </a:r>
            <a:r>
              <a:rPr lang="it-IT" dirty="0" smtClean="0"/>
              <a:t>    trattamento e/o migrazione di materiale </a:t>
            </a:r>
            <a:r>
              <a:rPr lang="it-IT" dirty="0" err="1" smtClean="0"/>
              <a:t>embolizzante</a:t>
            </a:r>
            <a:r>
              <a:rPr lang="it-IT" dirty="0" smtClean="0"/>
              <a:t> come colle acriliche e/o particelle 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44320" y="3770068"/>
            <a:ext cx="74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dirty="0" smtClean="0"/>
              <a:t> </a:t>
            </a:r>
            <a:r>
              <a:rPr lang="it-IT" dirty="0" err="1" smtClean="0"/>
              <a:t>I</a:t>
            </a:r>
            <a:r>
              <a:rPr lang="it-IT" dirty="0" err="1" smtClean="0"/>
              <a:t>po</a:t>
            </a:r>
            <a:r>
              <a:rPr lang="it-IT" dirty="0" smtClean="0"/>
              <a:t>-afflusso </a:t>
            </a:r>
            <a:r>
              <a:rPr lang="it-IT" dirty="0" smtClean="0"/>
              <a:t>distale da insufflazione di palloncino da </a:t>
            </a:r>
            <a:r>
              <a:rPr lang="it-IT" dirty="0" err="1" smtClean="0"/>
              <a:t>remodelling</a:t>
            </a:r>
            <a:r>
              <a:rPr lang="it-IT" dirty="0" smtClean="0"/>
              <a:t> prolungato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38346" y="4324066"/>
            <a:ext cx="580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dirty="0" smtClean="0"/>
              <a:t>  Dissezione </a:t>
            </a:r>
            <a:r>
              <a:rPr lang="it-IT" dirty="0" smtClean="0"/>
              <a:t>vasi periferici da guida, catetere e/o palloncino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53690" y="4900779"/>
            <a:ext cx="7738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Complicanze da fenomeni ischemici </a:t>
            </a:r>
            <a:r>
              <a:rPr lang="it-IT" dirty="0" smtClean="0"/>
              <a:t>di nervi </a:t>
            </a:r>
            <a:r>
              <a:rPr lang="it-IT" dirty="0" smtClean="0"/>
              <a:t>cranici per occlusione e/o lesione</a:t>
            </a:r>
          </a:p>
          <a:p>
            <a:r>
              <a:rPr lang="it-IT" dirty="0"/>
              <a:t> </a:t>
            </a:r>
            <a:r>
              <a:rPr lang="it-IT" dirty="0" smtClean="0"/>
              <a:t>     dei </a:t>
            </a:r>
            <a:r>
              <a:rPr lang="it-IT" dirty="0" err="1" smtClean="0"/>
              <a:t>vasa</a:t>
            </a:r>
            <a:r>
              <a:rPr lang="it-IT" dirty="0" smtClean="0"/>
              <a:t> </a:t>
            </a:r>
            <a:r>
              <a:rPr lang="it-IT" dirty="0" err="1" smtClean="0"/>
              <a:t>nervorum</a:t>
            </a:r>
            <a:r>
              <a:rPr lang="it-IT" dirty="0"/>
              <a:t> </a:t>
            </a:r>
            <a:r>
              <a:rPr lang="it-IT" dirty="0" smtClean="0"/>
              <a:t>da uso di colle acriliche </a:t>
            </a:r>
            <a:r>
              <a:rPr lang="it-IT" dirty="0" smtClean="0"/>
              <a:t>( trattamento fistole, </a:t>
            </a:r>
          </a:p>
          <a:p>
            <a:r>
              <a:rPr lang="it-IT" dirty="0"/>
              <a:t> </a:t>
            </a:r>
            <a:r>
              <a:rPr lang="it-IT" dirty="0" smtClean="0"/>
              <a:t>     </a:t>
            </a:r>
            <a:r>
              <a:rPr lang="it-IT" dirty="0" smtClean="0"/>
              <a:t>tumori </a:t>
            </a:r>
            <a:r>
              <a:rPr lang="it-IT" dirty="0" err="1" smtClean="0"/>
              <a:t>ipervascolarizzati</a:t>
            </a:r>
            <a:r>
              <a:rPr lang="it-IT" dirty="0"/>
              <a:t> d</a:t>
            </a:r>
            <a:r>
              <a:rPr lang="it-IT" dirty="0" smtClean="0"/>
              <a:t>ella base cranica )</a:t>
            </a:r>
            <a:endParaRPr lang="it-IT" dirty="0"/>
          </a:p>
        </p:txBody>
      </p:sp>
      <p:pic>
        <p:nvPicPr>
          <p:cNvPr id="18" name="Immagine 17" descr="figura 6 bis endovascol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00" y="574218"/>
            <a:ext cx="2789445" cy="157786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340430" y="3156694"/>
            <a:ext cx="490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 </a:t>
            </a:r>
            <a:r>
              <a:rPr lang="it-IT" dirty="0" smtClean="0"/>
              <a:t>Migrazione di </a:t>
            </a:r>
            <a:r>
              <a:rPr lang="it-IT" dirty="0" smtClean="0"/>
              <a:t>spirali con occlusione vaso distale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721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rombo collet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11274" r="13370" b="11827"/>
          <a:stretch/>
        </p:blipFill>
        <p:spPr>
          <a:xfrm>
            <a:off x="455560" y="255159"/>
            <a:ext cx="1421902" cy="2147039"/>
          </a:xfrm>
          <a:prstGeom prst="rect">
            <a:avLst/>
          </a:prstGeom>
        </p:spPr>
      </p:pic>
      <p:pic>
        <p:nvPicPr>
          <p:cNvPr id="5" name="Immagine 4" descr="trombo collet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6" t="44061" r="44523" b="41255"/>
          <a:stretch/>
        </p:blipFill>
        <p:spPr>
          <a:xfrm>
            <a:off x="2098340" y="455590"/>
            <a:ext cx="2056926" cy="1767134"/>
          </a:xfrm>
          <a:prstGeom prst="rect">
            <a:avLst/>
          </a:prstGeom>
        </p:spPr>
      </p:pic>
      <p:pic>
        <p:nvPicPr>
          <p:cNvPr id="6" name="Immagine 5" descr="trombo distale A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3" t="10065" r="2578" b="27327"/>
          <a:stretch/>
        </p:blipFill>
        <p:spPr>
          <a:xfrm>
            <a:off x="4307120" y="255159"/>
            <a:ext cx="2593849" cy="2139889"/>
          </a:xfrm>
          <a:prstGeom prst="rect">
            <a:avLst/>
          </a:prstGeom>
        </p:spPr>
      </p:pic>
      <p:pic>
        <p:nvPicPr>
          <p:cNvPr id="7" name="Immagine 6" descr="mariotti enzo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0" t="27176" r="3187" b="26120"/>
          <a:stretch/>
        </p:blipFill>
        <p:spPr>
          <a:xfrm>
            <a:off x="455560" y="3479045"/>
            <a:ext cx="1973670" cy="171505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00969" y="1104459"/>
            <a:ext cx="2344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dirty="0" smtClean="0"/>
              <a:t> aa 37</a:t>
            </a:r>
          </a:p>
          <a:p>
            <a:r>
              <a:rPr lang="it-IT" dirty="0" smtClean="0"/>
              <a:t>TROMBOSI IN SITU</a:t>
            </a:r>
          </a:p>
          <a:p>
            <a:r>
              <a:rPr lang="it-IT" dirty="0" smtClean="0"/>
              <a:t>MIGRAZIONE TROMBO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573820" y="2963042"/>
            <a:ext cx="516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 aa 57  DISSEZIONE DA PALLONE DA REMODELLING</a:t>
            </a:r>
            <a:endParaRPr lang="it-IT" dirty="0"/>
          </a:p>
        </p:txBody>
      </p:sp>
      <p:pic>
        <p:nvPicPr>
          <p:cNvPr id="10" name="Immagine 9" descr="mar enz2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30604" r="14080" b="24303"/>
          <a:stretch/>
        </p:blipFill>
        <p:spPr>
          <a:xfrm>
            <a:off x="2781420" y="3479045"/>
            <a:ext cx="1810255" cy="1709454"/>
          </a:xfrm>
          <a:prstGeom prst="rect">
            <a:avLst/>
          </a:prstGeom>
        </p:spPr>
      </p:pic>
      <p:pic>
        <p:nvPicPr>
          <p:cNvPr id="11" name="Immagine 10" descr="mar enz di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6" t="27859" r="28121" b="23546"/>
          <a:stretch/>
        </p:blipFill>
        <p:spPr>
          <a:xfrm>
            <a:off x="5115229" y="3479046"/>
            <a:ext cx="1353020" cy="1709454"/>
          </a:xfrm>
          <a:prstGeom prst="rect">
            <a:avLst/>
          </a:prstGeom>
        </p:spPr>
      </p:pic>
      <p:pic>
        <p:nvPicPr>
          <p:cNvPr id="12" name="Immagine 11" descr="diss4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8" t="34924" r="31262" b="17371"/>
          <a:stretch/>
        </p:blipFill>
        <p:spPr>
          <a:xfrm>
            <a:off x="7070607" y="3479046"/>
            <a:ext cx="1020955" cy="1709454"/>
          </a:xfrm>
          <a:prstGeom prst="rect">
            <a:avLst/>
          </a:prstGeom>
        </p:spPr>
      </p:pic>
      <p:pic>
        <p:nvPicPr>
          <p:cNvPr id="13" name="Immagine 12" descr="tc1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1081" r="11871" b="14523"/>
          <a:stretch/>
        </p:blipFill>
        <p:spPr>
          <a:xfrm>
            <a:off x="1984696" y="5064396"/>
            <a:ext cx="1383682" cy="1594027"/>
          </a:xfrm>
          <a:prstGeom prst="rect">
            <a:avLst/>
          </a:prstGeom>
        </p:spPr>
      </p:pic>
      <p:pic>
        <p:nvPicPr>
          <p:cNvPr id="14" name="Immagine 13" descr="tc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468" r="14086" b="14999"/>
          <a:stretch/>
        </p:blipFill>
        <p:spPr>
          <a:xfrm>
            <a:off x="4155266" y="5064396"/>
            <a:ext cx="1443249" cy="1594027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2781420" y="1105188"/>
            <a:ext cx="1343699" cy="12970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115229" y="255159"/>
            <a:ext cx="1343699" cy="129701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42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321" y="233636"/>
            <a:ext cx="870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FF00"/>
                </a:solidFill>
              </a:rPr>
              <a:t>C</a:t>
            </a:r>
            <a:r>
              <a:rPr lang="it-IT" sz="2400" dirty="0" smtClean="0">
                <a:solidFill>
                  <a:srgbClr val="FFFF00"/>
                </a:solidFill>
              </a:rPr>
              <a:t>omplicanze durante l’</a:t>
            </a:r>
            <a:r>
              <a:rPr lang="it-IT" sz="2400" dirty="0" err="1" smtClean="0">
                <a:solidFill>
                  <a:srgbClr val="FFFF00"/>
                </a:solidFill>
              </a:rPr>
              <a:t>embolizzazione</a:t>
            </a:r>
            <a:r>
              <a:rPr lang="it-IT" sz="2400" dirty="0" smtClean="0">
                <a:solidFill>
                  <a:srgbClr val="FFFF00"/>
                </a:solidFill>
              </a:rPr>
              <a:t> con colle/particelle derivano: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321" y="1124634"/>
            <a:ext cx="3574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/>
              <a:t>Utilizzo di tecniche </a:t>
            </a:r>
            <a:r>
              <a:rPr lang="it-IT" sz="2000" i="1" dirty="0" err="1" smtClean="0"/>
              <a:t>inappropiate</a:t>
            </a:r>
            <a:endParaRPr lang="it-IT" sz="2000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38095" y="847997"/>
            <a:ext cx="4785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i="1" dirty="0" smtClean="0"/>
              <a:t>Mancanza di conoscenza della presenza </a:t>
            </a:r>
          </a:p>
          <a:p>
            <a:pPr algn="ctr"/>
            <a:r>
              <a:rPr lang="it-IT" sz="2000" i="1" dirty="0" smtClean="0"/>
              <a:t>di anastomosi tra rami di ACE e circolazione </a:t>
            </a:r>
          </a:p>
          <a:p>
            <a:pPr algn="ctr"/>
            <a:r>
              <a:rPr lang="it-IT" sz="2000" i="1" dirty="0" smtClean="0"/>
              <a:t>Intracranica di cui le principali: </a:t>
            </a:r>
            <a:endParaRPr lang="it-IT" sz="20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13851" y="2134255"/>
            <a:ext cx="49295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/>
              <a:t>Ramo </a:t>
            </a:r>
            <a:r>
              <a:rPr lang="it-IT" dirty="0" err="1" smtClean="0"/>
              <a:t>neuromeningeo</a:t>
            </a:r>
            <a:r>
              <a:rPr lang="it-IT" dirty="0" smtClean="0"/>
              <a:t> e </a:t>
            </a:r>
            <a:r>
              <a:rPr lang="it-IT" dirty="0" err="1" smtClean="0"/>
              <a:t>muscolospinale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arteria faringea ascendente e arteria vertebrale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Rami faringei e </a:t>
            </a:r>
            <a:r>
              <a:rPr lang="it-IT" dirty="0" err="1" smtClean="0"/>
              <a:t>neuromeningeo</a:t>
            </a:r>
            <a:r>
              <a:rPr lang="it-IT" dirty="0" smtClean="0"/>
              <a:t> arteria faringea</a:t>
            </a:r>
          </a:p>
          <a:p>
            <a:r>
              <a:rPr lang="it-IT" dirty="0"/>
              <a:t> </a:t>
            </a:r>
            <a:r>
              <a:rPr lang="it-IT" dirty="0" smtClean="0"/>
              <a:t>    ascendente e ACI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A. Mascellare Interna e ACI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A. Meningea Media e A. Oftalmica</a:t>
            </a:r>
          </a:p>
          <a:p>
            <a:pPr marL="285750" indent="-285750">
              <a:buFont typeface="Arial"/>
              <a:buChar char="•"/>
            </a:pPr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A.Occipitale</a:t>
            </a:r>
            <a:r>
              <a:rPr lang="it-IT" dirty="0" smtClean="0"/>
              <a:t> e A. Vertebrale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090585" y="5398040"/>
            <a:ext cx="623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Perdita Funzione Nervi Cranici 1-3% prevalentemente VII e IX </a:t>
            </a:r>
            <a:r>
              <a:rPr lang="it-IT" dirty="0" err="1" smtClean="0"/>
              <a:t>n.c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90585" y="5850207"/>
            <a:ext cx="6554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Ischemia cutanea nel territorio di </a:t>
            </a:r>
            <a:r>
              <a:rPr lang="it-IT" dirty="0" err="1" smtClean="0"/>
              <a:t>embolizzazione</a:t>
            </a:r>
            <a:r>
              <a:rPr lang="it-IT" dirty="0" smtClean="0"/>
              <a:t> es. A. Occipitale</a:t>
            </a:r>
          </a:p>
          <a:p>
            <a:endParaRPr lang="it-IT" dirty="0" smtClean="0"/>
          </a:p>
          <a:p>
            <a:r>
              <a:rPr lang="it-IT" dirty="0" smtClean="0"/>
              <a:t>Tatuaggio cutaneo in trattamento di patologia superficiale (</a:t>
            </a:r>
            <a:r>
              <a:rPr lang="it-IT" dirty="0" err="1" smtClean="0"/>
              <a:t>es.MAV</a:t>
            </a:r>
            <a:r>
              <a:rPr lang="it-IT" dirty="0" smtClean="0"/>
              <a:t>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557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23397" y="1098857"/>
            <a:ext cx="501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EMORRAGICHE  cerebrali e/o midollari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05781" y="1930587"/>
            <a:ext cx="122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ARTERIOSE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07021" y="1896079"/>
            <a:ext cx="948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VENOSE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7057" y="3403377"/>
            <a:ext cx="767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  Rottura </a:t>
            </a:r>
            <a:r>
              <a:rPr lang="it-IT" dirty="0" smtClean="0"/>
              <a:t>vasi da </a:t>
            </a:r>
            <a:r>
              <a:rPr lang="it-IT" dirty="0" err="1" smtClean="0"/>
              <a:t>perforazionees</a:t>
            </a:r>
            <a:r>
              <a:rPr lang="it-IT" dirty="0" smtClean="0"/>
              <a:t> </a:t>
            </a:r>
            <a:r>
              <a:rPr lang="it-IT" dirty="0" err="1" smtClean="0"/>
              <a:t>microguida</a:t>
            </a:r>
            <a:r>
              <a:rPr lang="it-IT" dirty="0" smtClean="0"/>
              <a:t> e/o rottura </a:t>
            </a:r>
            <a:r>
              <a:rPr lang="it-IT" dirty="0" err="1" smtClean="0"/>
              <a:t>es.tecniche</a:t>
            </a:r>
            <a:r>
              <a:rPr lang="it-IT" dirty="0" smtClean="0"/>
              <a:t> complesse </a:t>
            </a:r>
          </a:p>
          <a:p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/>
              <a:t>come </a:t>
            </a:r>
            <a:r>
              <a:rPr lang="it-IT" dirty="0" smtClean="0"/>
              <a:t>“pentola a pressione</a:t>
            </a:r>
            <a:r>
              <a:rPr lang="it-IT" dirty="0" smtClean="0"/>
              <a:t>” sia della vena che dell’arteria</a:t>
            </a:r>
            <a:endParaRPr lang="it-IT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339622" y="4509470"/>
            <a:ext cx="597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dirty="0" smtClean="0"/>
              <a:t> Rottura </a:t>
            </a:r>
            <a:r>
              <a:rPr lang="it-IT" dirty="0" smtClean="0"/>
              <a:t>aneurismi con </a:t>
            </a:r>
            <a:r>
              <a:rPr lang="it-IT" dirty="0" err="1" smtClean="0"/>
              <a:t>microguida</a:t>
            </a:r>
            <a:r>
              <a:rPr lang="it-IT" dirty="0" smtClean="0"/>
              <a:t>, </a:t>
            </a:r>
            <a:r>
              <a:rPr lang="it-IT" dirty="0" err="1" smtClean="0"/>
              <a:t>microcatetere</a:t>
            </a:r>
            <a:r>
              <a:rPr lang="it-IT" dirty="0" smtClean="0"/>
              <a:t> e/o spirali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80584" y="112553"/>
            <a:ext cx="201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CFFCC"/>
                </a:solidFill>
              </a:rPr>
              <a:t>COMPLICANZE</a:t>
            </a:r>
            <a:endParaRPr lang="it-IT" sz="2400" dirty="0">
              <a:solidFill>
                <a:srgbClr val="CCFFCC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23397" y="481885"/>
            <a:ext cx="2043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FFFF00"/>
                </a:solidFill>
              </a:rPr>
              <a:t>Microcateterismo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39622" y="5471202"/>
            <a:ext cx="614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 Rottura per strappamento da </a:t>
            </a:r>
            <a:r>
              <a:rPr lang="it-IT" dirty="0" err="1" smtClean="0"/>
              <a:t>microcatetere</a:t>
            </a:r>
            <a:r>
              <a:rPr lang="it-IT" dirty="0" smtClean="0"/>
              <a:t> e/o </a:t>
            </a:r>
            <a:r>
              <a:rPr lang="it-IT" dirty="0" err="1" smtClean="0"/>
              <a:t>stent</a:t>
            </a:r>
            <a:r>
              <a:rPr lang="it-IT" dirty="0" smtClean="0"/>
              <a:t> </a:t>
            </a:r>
            <a:r>
              <a:rPr lang="it-IT" dirty="0" err="1" smtClean="0"/>
              <a:t>retriver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782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24096" b="37850"/>
          <a:stretch/>
        </p:blipFill>
        <p:spPr>
          <a:xfrm>
            <a:off x="591789" y="740991"/>
            <a:ext cx="4385966" cy="22548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23724" r="20900" b="32366"/>
          <a:stretch/>
        </p:blipFill>
        <p:spPr>
          <a:xfrm>
            <a:off x="5545642" y="740991"/>
            <a:ext cx="3159427" cy="23145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20867" r="10246" b="11017"/>
          <a:stretch/>
        </p:blipFill>
        <p:spPr>
          <a:xfrm>
            <a:off x="3373261" y="3322331"/>
            <a:ext cx="2663526" cy="25213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t="20763" r="12092" b="11902"/>
          <a:stretch/>
        </p:blipFill>
        <p:spPr>
          <a:xfrm>
            <a:off x="591789" y="3322331"/>
            <a:ext cx="2520280" cy="252138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78" y="3322331"/>
            <a:ext cx="2724970" cy="252138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373261" y="132866"/>
            <a:ext cx="32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F</a:t>
            </a:r>
            <a:r>
              <a:rPr lang="it-IT" i="1" dirty="0" smtClean="0"/>
              <a:t> aa 51    PERFORAZIONE  VASO</a:t>
            </a:r>
            <a:endParaRPr lang="it-IT" i="1" dirty="0"/>
          </a:p>
        </p:txBody>
      </p:sp>
      <p:sp>
        <p:nvSpPr>
          <p:cNvPr id="11" name="Freccia su 10"/>
          <p:cNvSpPr/>
          <p:nvPr/>
        </p:nvSpPr>
        <p:spPr>
          <a:xfrm rot="20850175">
            <a:off x="1910482" y="2235077"/>
            <a:ext cx="303941" cy="620175"/>
          </a:xfrm>
          <a:prstGeom prst="up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13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0" r="42326" b="32395"/>
          <a:stretch/>
        </p:blipFill>
        <p:spPr>
          <a:xfrm>
            <a:off x="635022" y="974141"/>
            <a:ext cx="2451207" cy="39604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4" t="29196" r="43954"/>
          <a:stretch/>
        </p:blipFill>
        <p:spPr>
          <a:xfrm>
            <a:off x="3415408" y="974141"/>
            <a:ext cx="2868984" cy="396043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6" t="8052" r="37442" b="8879"/>
          <a:stretch/>
        </p:blipFill>
        <p:spPr>
          <a:xfrm>
            <a:off x="6664396" y="974141"/>
            <a:ext cx="2188050" cy="390249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6874" r="34186" b="5341"/>
          <a:stretch/>
        </p:blipFill>
        <p:spPr>
          <a:xfrm>
            <a:off x="2188256" y="4398336"/>
            <a:ext cx="2146474" cy="232444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9" r="33023" b="5341"/>
          <a:stretch/>
        </p:blipFill>
        <p:spPr>
          <a:xfrm>
            <a:off x="5476263" y="4384132"/>
            <a:ext cx="2126657" cy="237121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26581" y="110911"/>
            <a:ext cx="268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 aa 77     ROTTURA VASO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182871" y="5826021"/>
            <a:ext cx="147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No ESA </a:t>
            </a:r>
          </a:p>
          <a:p>
            <a:pPr algn="ctr"/>
            <a:r>
              <a:rPr lang="it-IT" dirty="0" smtClean="0"/>
              <a:t>No emorragia</a:t>
            </a:r>
            <a:endParaRPr lang="it-IT" dirty="0"/>
          </a:p>
        </p:txBody>
      </p:sp>
      <p:sp>
        <p:nvSpPr>
          <p:cNvPr id="13" name="Freccia su 12"/>
          <p:cNvSpPr/>
          <p:nvPr/>
        </p:nvSpPr>
        <p:spPr>
          <a:xfrm rot="18897343">
            <a:off x="5539762" y="3537745"/>
            <a:ext cx="303941" cy="620175"/>
          </a:xfrm>
          <a:prstGeom prst="upArrow">
            <a:avLst/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2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94512" y="225107"/>
            <a:ext cx="444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COMPLICANZE </a:t>
            </a:r>
            <a:r>
              <a:rPr lang="it-IT" dirty="0" smtClean="0">
                <a:solidFill>
                  <a:srgbClr val="FFFF00"/>
                </a:solidFill>
              </a:rPr>
              <a:t>SECONDARIE/EVENTI AVVERSI</a:t>
            </a:r>
            <a:endParaRPr lang="it-IT" dirty="0" smtClean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6866" y="798162"/>
            <a:ext cx="88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DA ESPOSIZIONE A RAGGI (caduta di capelli) sicuramente meno frequenti in </a:t>
            </a:r>
            <a:r>
              <a:rPr lang="it-IT" dirty="0" smtClean="0"/>
              <a:t>apparecchiatura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      </a:t>
            </a:r>
            <a:r>
              <a:rPr lang="it-IT" dirty="0" smtClean="0"/>
              <a:t>angiografica di </a:t>
            </a:r>
            <a:r>
              <a:rPr lang="it-IT" dirty="0" smtClean="0"/>
              <a:t>ultima generazione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6866" y="1767659"/>
            <a:ext cx="213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EMODINAMICHE  </a:t>
            </a:r>
            <a:r>
              <a:rPr lang="it-IT" dirty="0" smtClean="0"/>
              <a:t>es: </a:t>
            </a:r>
            <a:endParaRPr lang="it-IT" dirty="0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58775" y="30308550"/>
            <a:ext cx="5978525" cy="5203825"/>
            <a:chOff x="226" y="19092"/>
            <a:chExt cx="3766" cy="3278"/>
          </a:xfrm>
        </p:grpSpPr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9092"/>
              <a:ext cx="3766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226" y="21959"/>
              <a:ext cx="3766" cy="41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it-IT" sz="3200" b="1">
                  <a:solidFill>
                    <a:srgbClr val="FFFFFF"/>
                  </a:solidFill>
                  <a:latin typeface="Calibri" charset="0"/>
                </a:rPr>
                <a:t>Figura 1</a:t>
              </a:r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11175" y="30460950"/>
            <a:ext cx="5978525" cy="5203825"/>
            <a:chOff x="226" y="19092"/>
            <a:chExt cx="3766" cy="3278"/>
          </a:xfrm>
        </p:grpSpPr>
        <p:pic>
          <p:nvPicPr>
            <p:cNvPr id="12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9092"/>
              <a:ext cx="3766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226" y="21959"/>
              <a:ext cx="3766" cy="41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1pPr>
              <a:lvl2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2pPr>
              <a:lvl3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3pPr>
              <a:lvl4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4pPr>
              <a:lvl5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Century Gothic" charset="0"/>
                  <a:ea typeface="Microsoft YaHei" charset="0"/>
                  <a:cs typeface="Microsoft YaHei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it-IT" sz="3200" b="1">
                  <a:solidFill>
                    <a:srgbClr val="FFFFFF"/>
                  </a:solidFill>
                  <a:latin typeface="Calibri" charset="0"/>
                </a:rPr>
                <a:t>Figura 1</a:t>
              </a: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232243" y="2739261"/>
            <a:ext cx="2188771" cy="1580289"/>
            <a:chOff x="226" y="19092"/>
            <a:chExt cx="3766" cy="3278"/>
          </a:xfrm>
        </p:grpSpPr>
        <p:pic>
          <p:nvPicPr>
            <p:cNvPr id="15" name="Picture 2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450"/>
            <a:stretch/>
          </p:blipFill>
          <p:spPr bwMode="auto">
            <a:xfrm>
              <a:off x="226" y="19092"/>
              <a:ext cx="3766" cy="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226" y="21959"/>
              <a:ext cx="3766" cy="41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eaLnBrk="1" hangingPunct="1">
                <a:buClrTx/>
                <a:buFontTx/>
                <a:buNone/>
              </a:pPr>
              <a:r>
                <a:rPr lang="it-IT" sz="3200" b="1" kern="1200">
                  <a:solidFill>
                    <a:srgbClr val="FFFFFF"/>
                  </a:solidFill>
                  <a:latin typeface="Calibri" charset="0"/>
                </a:rPr>
                <a:t>Figura 1</a:t>
              </a:r>
            </a:p>
          </p:txBody>
        </p:sp>
      </p:grpSp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89" y="4664900"/>
            <a:ext cx="3568" cy="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55" y="4085059"/>
            <a:ext cx="3568" cy="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47" y="5479439"/>
            <a:ext cx="3568" cy="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30287913"/>
            <a:ext cx="5664200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7" name="Group 22"/>
          <p:cNvGrpSpPr>
            <a:grpSpLocks/>
          </p:cNvGrpSpPr>
          <p:nvPr/>
        </p:nvGrpSpPr>
        <p:grpSpPr bwMode="auto">
          <a:xfrm>
            <a:off x="4156157" y="2739261"/>
            <a:ext cx="1848069" cy="1580289"/>
            <a:chOff x="4189" y="19079"/>
            <a:chExt cx="3568" cy="3291"/>
          </a:xfrm>
        </p:grpSpPr>
        <p:pic>
          <p:nvPicPr>
            <p:cNvPr id="2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" y="19079"/>
              <a:ext cx="3568" cy="2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4189" y="21959"/>
              <a:ext cx="3568" cy="41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eaLnBrk="1" hangingPunct="1">
                <a:buClrTx/>
                <a:buFontTx/>
                <a:buNone/>
              </a:pPr>
              <a:r>
                <a:rPr lang="it-IT" sz="3200" b="1" kern="1200">
                  <a:solidFill>
                    <a:srgbClr val="FFFFFF"/>
                  </a:solidFill>
                  <a:latin typeface="Calibri" charset="0"/>
                </a:rPr>
                <a:t>Figura 2</a:t>
              </a: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2408357" y="1815931"/>
            <a:ext cx="6261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Instabilità emodinamica e respiratoria di origine riflessa </a:t>
            </a:r>
          </a:p>
          <a:p>
            <a:r>
              <a:rPr lang="it-IT" dirty="0" smtClean="0"/>
              <a:t>  al momento dell’</a:t>
            </a:r>
            <a:r>
              <a:rPr lang="it-IT" dirty="0" err="1" smtClean="0"/>
              <a:t>incanulazione</a:t>
            </a:r>
            <a:r>
              <a:rPr lang="it-IT" dirty="0" smtClean="0"/>
              <a:t> </a:t>
            </a:r>
            <a:r>
              <a:rPr lang="it-IT" dirty="0" err="1" smtClean="0"/>
              <a:t>A.Oftalmica</a:t>
            </a:r>
            <a:r>
              <a:rPr lang="it-IT" dirty="0" smtClean="0"/>
              <a:t> e/o </a:t>
            </a:r>
          </a:p>
          <a:p>
            <a:r>
              <a:rPr lang="it-IT" dirty="0" smtClean="0"/>
              <a:t>  prolungato passaggio sul sifone o navigazione di ACE in bambini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408357" y="4450510"/>
            <a:ext cx="6443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FFFFFF"/>
                </a:solidFill>
                <a:latin typeface="Calibri" charset="0"/>
              </a:rPr>
              <a:t>L’evento avverso, è indotto </a:t>
            </a:r>
            <a:r>
              <a:rPr lang="it-IT" dirty="0">
                <a:solidFill>
                  <a:srgbClr val="FFFFFF"/>
                </a:solidFill>
                <a:latin typeface="Calibri" charset="0"/>
              </a:rPr>
              <a:t>verosimilmente da una stimolazione meccanica dell’arteria oftalmica, non correlato all’infusione del farmaco; l’evento è transitorio e non si è registrata compromissione dei parametri vitali a distanza. </a:t>
            </a:r>
            <a:endParaRPr lang="it-IT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180342" y="6009276"/>
            <a:ext cx="6671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Riflesso vagale da stimolazione del glomo (coassiali) con bradicardia, </a:t>
            </a:r>
          </a:p>
          <a:p>
            <a:r>
              <a:rPr lang="it-IT" dirty="0" smtClean="0"/>
              <a:t>  con possibile risentimento </a:t>
            </a:r>
            <a:r>
              <a:rPr lang="it-IT" dirty="0"/>
              <a:t>e</a:t>
            </a:r>
            <a:r>
              <a:rPr lang="it-IT" dirty="0" smtClean="0"/>
              <a:t>modinamico fino all’</a:t>
            </a:r>
            <a:r>
              <a:rPr lang="it-IT" dirty="0" err="1" smtClean="0"/>
              <a:t>asistolia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91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80136" y="324765"/>
            <a:ext cx="795602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000" dirty="0" smtClean="0"/>
              <a:t>Complicanza in medicina:  </a:t>
            </a:r>
            <a:endParaRPr lang="it-IT" sz="2000" dirty="0" smtClean="0"/>
          </a:p>
          <a:p>
            <a:pPr algn="just"/>
            <a:endParaRPr lang="it-IT" sz="2000" dirty="0"/>
          </a:p>
          <a:p>
            <a:pPr marL="342900" indent="-342900" algn="ctr">
              <a:buFontTx/>
              <a:buChar char="-"/>
            </a:pPr>
            <a:r>
              <a:rPr lang="it-IT" sz="2000" dirty="0" smtClean="0"/>
              <a:t>E’</a:t>
            </a:r>
            <a:r>
              <a:rPr lang="it-IT" sz="2000" dirty="0" smtClean="0"/>
              <a:t> </a:t>
            </a:r>
            <a:r>
              <a:rPr lang="it-IT" sz="2000" dirty="0" smtClean="0"/>
              <a:t>un’evoluzione o conseguenza sgradevole di una malattia, </a:t>
            </a:r>
          </a:p>
          <a:p>
            <a:pPr algn="ctr"/>
            <a:r>
              <a:rPr lang="it-IT" sz="2000" dirty="0"/>
              <a:t> </a:t>
            </a:r>
            <a:r>
              <a:rPr lang="it-IT" sz="2000" dirty="0" smtClean="0"/>
              <a:t>     di una condizione di salute o di una terapia.</a:t>
            </a:r>
          </a:p>
          <a:p>
            <a:pPr algn="ctr"/>
            <a:r>
              <a:rPr lang="it-IT" sz="2000" dirty="0" smtClean="0"/>
              <a:t>      La malattia può peggiorare nella sua gravità o mostrare un numero </a:t>
            </a:r>
          </a:p>
          <a:p>
            <a:pPr algn="ctr"/>
            <a:r>
              <a:rPr lang="it-IT" sz="2000" dirty="0"/>
              <a:t> </a:t>
            </a:r>
            <a:r>
              <a:rPr lang="it-IT" sz="2000" dirty="0" smtClean="0"/>
              <a:t>     maggiore di segni, sintomi, diventare diffusa in tutto il corpo o </a:t>
            </a:r>
          </a:p>
          <a:p>
            <a:pPr algn="ctr"/>
            <a:r>
              <a:rPr lang="it-IT" sz="2000" dirty="0"/>
              <a:t> </a:t>
            </a:r>
            <a:r>
              <a:rPr lang="it-IT" sz="2000" dirty="0" smtClean="0"/>
              <a:t>     influenzare altri sistemi od organi.</a:t>
            </a:r>
          </a:p>
          <a:p>
            <a:pPr algn="just"/>
            <a:endParaRPr lang="it-IT" sz="2000" dirty="0"/>
          </a:p>
          <a:p>
            <a:pPr marL="342900" indent="-342900" algn="just">
              <a:buFontTx/>
              <a:buChar char="-"/>
            </a:pPr>
            <a:r>
              <a:rPr lang="it-IT" sz="2000" dirty="0" smtClean="0"/>
              <a:t>Aggravamento delle condizioni di salute che rende più difficile l’esito </a:t>
            </a:r>
          </a:p>
          <a:p>
            <a:pPr algn="just"/>
            <a:r>
              <a:rPr lang="it-IT" sz="2000" dirty="0"/>
              <a:t> </a:t>
            </a:r>
            <a:r>
              <a:rPr lang="it-IT" sz="2000" dirty="0" smtClean="0"/>
              <a:t>     positivo di una malattia o di un intervento chirurgico SIN complicanze    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8719" y="3804571"/>
            <a:ext cx="8194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Ricordiamo che quando in medicina si attua una procedura e/o un trattamento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le nozioni mediche acquisite  comportano </a:t>
            </a:r>
            <a:r>
              <a:rPr lang="it-IT" dirty="0" smtClean="0"/>
              <a:t>ANCHE </a:t>
            </a:r>
            <a:r>
              <a:rPr lang="it-IT" dirty="0" smtClean="0">
                <a:solidFill>
                  <a:srgbClr val="FFFF00"/>
                </a:solidFill>
              </a:rPr>
              <a:t>la </a:t>
            </a:r>
            <a:r>
              <a:rPr lang="it-IT" dirty="0" smtClean="0">
                <a:solidFill>
                  <a:srgbClr val="FFFF00"/>
                </a:solidFill>
              </a:rPr>
              <a:t>conoscenza delle complicanze più 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ricorrenti.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51512" y="5047835"/>
            <a:ext cx="8148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In altre parole gli studi </a:t>
            </a:r>
            <a:r>
              <a:rPr lang="it-IT" dirty="0" smtClean="0">
                <a:solidFill>
                  <a:srgbClr val="008000"/>
                </a:solidFill>
              </a:rPr>
              <a:t>scientifici</a:t>
            </a:r>
            <a:r>
              <a:rPr lang="it-IT" dirty="0" smtClean="0"/>
              <a:t> effettuati ma </a:t>
            </a:r>
            <a:r>
              <a:rPr lang="it-IT" dirty="0" smtClean="0">
                <a:solidFill>
                  <a:srgbClr val="FF0000"/>
                </a:solidFill>
              </a:rPr>
              <a:t>soprattutto</a:t>
            </a:r>
            <a:r>
              <a:rPr lang="it-IT" dirty="0" smtClean="0"/>
              <a:t> l’esperienza personale </a:t>
            </a:r>
          </a:p>
          <a:p>
            <a:pPr algn="ctr"/>
            <a:r>
              <a:rPr lang="it-IT" dirty="0" smtClean="0"/>
              <a:t>e collegiale in Neuroradiologia Interventistica fanno si che le complicanze più comuni</a:t>
            </a:r>
          </a:p>
          <a:p>
            <a:pPr algn="ctr"/>
            <a:r>
              <a:rPr lang="it-IT" dirty="0"/>
              <a:t>s</a:t>
            </a:r>
            <a:r>
              <a:rPr lang="it-IT" dirty="0" smtClean="0"/>
              <a:t>iano </a:t>
            </a:r>
            <a:r>
              <a:rPr lang="it-IT" dirty="0" smtClean="0"/>
              <a:t>note e attese, in modo che possano essere prevenute, o al loro manifestarsi,</a:t>
            </a:r>
          </a:p>
          <a:p>
            <a:pPr algn="ctr"/>
            <a:r>
              <a:rPr lang="it-IT" dirty="0"/>
              <a:t>r</a:t>
            </a:r>
            <a:r>
              <a:rPr lang="it-IT" dirty="0" smtClean="0"/>
              <a:t>iconosciute </a:t>
            </a:r>
            <a:r>
              <a:rPr lang="it-IT" dirty="0" smtClean="0"/>
              <a:t>ed affrontate più facilmente e rapidamente.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176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431757" y="1003175"/>
            <a:ext cx="810735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SINTOMATICHE:  </a:t>
            </a:r>
            <a:r>
              <a:rPr lang="it-IT" dirty="0" smtClean="0"/>
              <a:t>legate a sede e tipo di patologia es </a:t>
            </a:r>
            <a:r>
              <a:rPr lang="it-IT" dirty="0" smtClean="0">
                <a:solidFill>
                  <a:srgbClr val="FFFF00"/>
                </a:solidFill>
              </a:rPr>
              <a:t>CEFALEA </a:t>
            </a:r>
            <a:r>
              <a:rPr lang="it-IT" dirty="0" smtClean="0"/>
              <a:t>post </a:t>
            </a:r>
            <a:r>
              <a:rPr lang="it-IT" dirty="0" err="1" smtClean="0"/>
              <a:t>stent</a:t>
            </a:r>
            <a:r>
              <a:rPr lang="it-IT" dirty="0" smtClean="0"/>
              <a:t> a diversione</a:t>
            </a:r>
          </a:p>
          <a:p>
            <a:r>
              <a:rPr lang="it-IT" dirty="0" smtClean="0"/>
              <a:t>di flusso nel sifone carotideo  o </a:t>
            </a:r>
            <a:r>
              <a:rPr lang="it-IT" dirty="0"/>
              <a:t>riadattamento vascolare secondario alla chiusura </a:t>
            </a:r>
            <a:endParaRPr lang="it-IT" dirty="0" smtClean="0"/>
          </a:p>
          <a:p>
            <a:r>
              <a:rPr lang="it-IT" dirty="0" smtClean="0"/>
              <a:t>angiomatosa. </a:t>
            </a:r>
            <a:endParaRPr lang="it-IT" dirty="0" smtClean="0"/>
          </a:p>
          <a:p>
            <a:r>
              <a:rPr lang="it-IT" dirty="0" smtClean="0"/>
              <a:t>Tali </a:t>
            </a:r>
            <a:r>
              <a:rPr lang="it-IT" dirty="0"/>
              <a:t>sintomi sono generalmente transitori e si risolvono nel corso di poche </a:t>
            </a:r>
            <a:endParaRPr lang="it-IT" dirty="0" smtClean="0"/>
          </a:p>
          <a:p>
            <a:r>
              <a:rPr lang="it-IT" dirty="0" smtClean="0"/>
              <a:t>ore </a:t>
            </a:r>
            <a:r>
              <a:rPr lang="it-IT" dirty="0"/>
              <a:t>o qualche giorno senza conseguenze tardive</a:t>
            </a:r>
            <a:r>
              <a:rPr lang="it-IT" dirty="0" smtClean="0"/>
              <a:t>. Spesso si possono evitare o ridurre </a:t>
            </a:r>
          </a:p>
          <a:p>
            <a:r>
              <a:rPr lang="it-IT" dirty="0" smtClean="0"/>
              <a:t>c</a:t>
            </a:r>
            <a:r>
              <a:rPr lang="it-IT" dirty="0" smtClean="0"/>
              <a:t>on l’utilizzo </a:t>
            </a:r>
            <a:r>
              <a:rPr lang="it-IT" dirty="0" smtClean="0"/>
              <a:t>di </a:t>
            </a:r>
            <a:r>
              <a:rPr lang="it-IT" dirty="0" smtClean="0"/>
              <a:t>farmaci (corticosteroidi)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4512" y="142271"/>
            <a:ext cx="444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COMPLICANZE </a:t>
            </a:r>
            <a:r>
              <a:rPr lang="it-IT" dirty="0" smtClean="0"/>
              <a:t>SECONDARIE/EVENTI AVVERSI</a:t>
            </a:r>
            <a:endParaRPr lang="it-IT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63192" y="3870681"/>
            <a:ext cx="327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SINDROME DA IPERPERFUSIONE: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78099" y="3323528"/>
            <a:ext cx="56294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Da valutare sempre nelle procedure di riapertura di </a:t>
            </a:r>
          </a:p>
          <a:p>
            <a:pPr algn="ctr"/>
            <a:r>
              <a:rPr lang="it-IT" dirty="0"/>
              <a:t>s</a:t>
            </a:r>
            <a:r>
              <a:rPr lang="it-IT" dirty="0" smtClean="0"/>
              <a:t>tenosi di grado severo (90/95%) in particolare su vasi</a:t>
            </a:r>
          </a:p>
          <a:p>
            <a:pPr algn="ctr"/>
            <a:r>
              <a:rPr lang="it-IT" dirty="0" smtClean="0"/>
              <a:t>terminali che non hanno attivato circoli di compenso.</a:t>
            </a:r>
          </a:p>
          <a:p>
            <a:pPr algn="ctr"/>
            <a:r>
              <a:rPr lang="it-IT" dirty="0" smtClean="0"/>
              <a:t>Si possono evitare e/o controllare mantenendo il paziente </a:t>
            </a:r>
          </a:p>
          <a:p>
            <a:pPr algn="ctr"/>
            <a:r>
              <a:rPr lang="it-IT" dirty="0" smtClean="0"/>
              <a:t>In un regime di bassa </a:t>
            </a:r>
            <a:r>
              <a:rPr lang="it-IT" dirty="0" err="1" smtClean="0"/>
              <a:t>Pa</a:t>
            </a:r>
            <a:r>
              <a:rPr lang="it-IT" dirty="0" smtClean="0"/>
              <a:t>. 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Ma soprattutto ponendoci il problema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e conoscendo la patologia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1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4100" y="2482297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CCFFCC"/>
                </a:solidFill>
              </a:rPr>
              <a:t>ENCEFALOPATIA DA CONTRASTO </a:t>
            </a:r>
            <a:endParaRPr lang="it-IT" i="1" dirty="0">
              <a:solidFill>
                <a:srgbClr val="CCFFCC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83476" y="869458"/>
            <a:ext cx="566052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CCFFCC"/>
                </a:solidFill>
              </a:rPr>
              <a:t>Insorge generalmente dopo minuti o qualche</a:t>
            </a:r>
          </a:p>
          <a:p>
            <a:r>
              <a:rPr lang="it-IT" dirty="0">
                <a:solidFill>
                  <a:srgbClr val="CCFFCC"/>
                </a:solidFill>
              </a:rPr>
              <a:t> </a:t>
            </a:r>
            <a:r>
              <a:rPr lang="it-IT" dirty="0" smtClean="0">
                <a:solidFill>
                  <a:srgbClr val="CCFFCC"/>
                </a:solidFill>
              </a:rPr>
              <a:t>    ora dopo il termine della ripetuta somministrazione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Può durare 12-24 h oppure anche fino a 5-7 giorni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E’ normalmente reversibile dopo terapia anti-edema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Dopo il 5° giorno i danni possono diventare permanenti</a:t>
            </a:r>
          </a:p>
          <a:p>
            <a:pPr marL="285750" indent="-285750">
              <a:buFont typeface="Arial"/>
              <a:buChar char="•"/>
            </a:pP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CCFFCC"/>
                </a:solidFill>
              </a:rPr>
              <a:t>Fatt.Rischio</a:t>
            </a:r>
            <a:r>
              <a:rPr lang="it-IT" dirty="0" smtClean="0">
                <a:solidFill>
                  <a:srgbClr val="CCFFCC"/>
                </a:solidFill>
              </a:rPr>
              <a:t> Ipertensione Cronica, IR, diabete, allergie </a:t>
            </a:r>
          </a:p>
          <a:p>
            <a:r>
              <a:rPr lang="it-IT" dirty="0">
                <a:solidFill>
                  <a:srgbClr val="CCFFCC"/>
                </a:solidFill>
              </a:rPr>
              <a:t> </a:t>
            </a:r>
            <a:r>
              <a:rPr lang="it-IT" dirty="0" smtClean="0">
                <a:solidFill>
                  <a:srgbClr val="CCFFCC"/>
                </a:solidFill>
              </a:rPr>
              <a:t>    contrasto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Non sembra correlata al volume anche, se i casi dopo</a:t>
            </a:r>
          </a:p>
          <a:p>
            <a:r>
              <a:rPr lang="it-IT" dirty="0"/>
              <a:t> </a:t>
            </a:r>
            <a:r>
              <a:rPr lang="it-IT" dirty="0" smtClean="0"/>
              <a:t>    iniezione &gt; 200cc sono i più frequenti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solidFill>
                  <a:srgbClr val="FFFF00"/>
                </a:solidFill>
              </a:rPr>
              <a:t>DD con PRES (sindrome da encefalopatia posteriore</a:t>
            </a:r>
          </a:p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   reversibile)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taderi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5" t="9180" r="6884" b="19430"/>
          <a:stretch/>
        </p:blipFill>
        <p:spPr>
          <a:xfrm>
            <a:off x="390779" y="425261"/>
            <a:ext cx="1791081" cy="2614296"/>
          </a:xfrm>
          <a:prstGeom prst="rect">
            <a:avLst/>
          </a:prstGeom>
        </p:spPr>
      </p:pic>
      <p:pic>
        <p:nvPicPr>
          <p:cNvPr id="5" name="Immagine 4" descr="staderi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670" r="17965" b="13099"/>
          <a:stretch/>
        </p:blipFill>
        <p:spPr>
          <a:xfrm>
            <a:off x="2496656" y="425261"/>
            <a:ext cx="2021622" cy="2614296"/>
          </a:xfrm>
          <a:prstGeom prst="rect">
            <a:avLst/>
          </a:prstGeom>
        </p:spPr>
      </p:pic>
      <p:pic>
        <p:nvPicPr>
          <p:cNvPr id="6" name="Immagine 5" descr="staderi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4" t="16306" r="18687" b="16658"/>
          <a:stretch/>
        </p:blipFill>
        <p:spPr>
          <a:xfrm>
            <a:off x="4873118" y="425262"/>
            <a:ext cx="2088164" cy="2614296"/>
          </a:xfrm>
          <a:prstGeom prst="rect">
            <a:avLst/>
          </a:prstGeom>
        </p:spPr>
      </p:pic>
      <p:pic>
        <p:nvPicPr>
          <p:cNvPr id="7" name="Immagine 6" descr="ammalati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t="30195" r="17747" b="24510"/>
          <a:stretch/>
        </p:blipFill>
        <p:spPr>
          <a:xfrm>
            <a:off x="169902" y="3575687"/>
            <a:ext cx="2153560" cy="2070860"/>
          </a:xfrm>
          <a:prstGeom prst="rect">
            <a:avLst/>
          </a:prstGeom>
        </p:spPr>
      </p:pic>
      <p:pic>
        <p:nvPicPr>
          <p:cNvPr id="8" name="Immagine 7" descr="ammalati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t="13085" r="12110" b="9411"/>
          <a:stretch/>
        </p:blipFill>
        <p:spPr>
          <a:xfrm>
            <a:off x="2590399" y="3465241"/>
            <a:ext cx="1927879" cy="2283938"/>
          </a:xfrm>
          <a:prstGeom prst="rect">
            <a:avLst/>
          </a:prstGeom>
        </p:spPr>
      </p:pic>
      <p:pic>
        <p:nvPicPr>
          <p:cNvPr id="9" name="Immagine 8" descr="ammalati3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2" t="16105" r="13049" b="10619"/>
          <a:stretch/>
        </p:blipFill>
        <p:spPr>
          <a:xfrm>
            <a:off x="4666046" y="3465241"/>
            <a:ext cx="2005802" cy="2283938"/>
          </a:xfrm>
          <a:prstGeom prst="rect">
            <a:avLst/>
          </a:prstGeom>
        </p:spPr>
      </p:pic>
      <p:pic>
        <p:nvPicPr>
          <p:cNvPr id="10" name="Immagine 9" descr="ammalati4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t="20936" r="16572" b="13236"/>
          <a:stretch/>
        </p:blipFill>
        <p:spPr>
          <a:xfrm>
            <a:off x="6829376" y="3465241"/>
            <a:ext cx="2040376" cy="2283938"/>
          </a:xfrm>
          <a:prstGeom prst="rect">
            <a:avLst/>
          </a:prstGeom>
        </p:spPr>
      </p:pic>
      <p:pic>
        <p:nvPicPr>
          <p:cNvPr id="11" name="Immagine 10" descr="ammalati5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5" t="31203" r="21034" b="20282"/>
          <a:stretch/>
        </p:blipFill>
        <p:spPr>
          <a:xfrm>
            <a:off x="6066313" y="4879417"/>
            <a:ext cx="1789937" cy="1739524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192337" y="662675"/>
            <a:ext cx="161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dirty="0" smtClean="0"/>
              <a:t> aa 52  &gt;300cc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159609" y="6143553"/>
            <a:ext cx="161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</a:t>
            </a:r>
            <a:r>
              <a:rPr lang="it-IT" dirty="0" smtClean="0"/>
              <a:t> aa 50  &gt;300cc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73101" y="5877856"/>
            <a:ext cx="2792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Entrambi Afasia Motoria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Ipostenia F-B-C dx regredite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In 2/3 giornata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3559621" y="1259244"/>
            <a:ext cx="1106425" cy="16934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42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9077" y="383381"/>
            <a:ext cx="775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FF00"/>
                </a:solidFill>
              </a:rPr>
              <a:t>A q</a:t>
            </a:r>
            <a:r>
              <a:rPr lang="it-IT" i="1" dirty="0" smtClean="0">
                <a:solidFill>
                  <a:srgbClr val="FFFF00"/>
                </a:solidFill>
              </a:rPr>
              <a:t>ualsiasi </a:t>
            </a:r>
            <a:r>
              <a:rPr lang="it-IT" i="1" dirty="0" smtClean="0">
                <a:solidFill>
                  <a:srgbClr val="FFFF00"/>
                </a:solidFill>
              </a:rPr>
              <a:t>livello </a:t>
            </a:r>
            <a:r>
              <a:rPr lang="it-IT" i="1" dirty="0" smtClean="0">
                <a:solidFill>
                  <a:srgbClr val="FFFF00"/>
                </a:solidFill>
              </a:rPr>
              <a:t>a </a:t>
            </a:r>
            <a:r>
              <a:rPr lang="it-IT" i="1" dirty="0" smtClean="0">
                <a:solidFill>
                  <a:srgbClr val="FFFF00"/>
                </a:solidFill>
              </a:rPr>
              <a:t>qualsiasi </a:t>
            </a:r>
            <a:r>
              <a:rPr lang="it-IT" i="1" dirty="0" err="1" smtClean="0">
                <a:solidFill>
                  <a:srgbClr val="FFFF00"/>
                </a:solidFill>
              </a:rPr>
              <a:t>step</a:t>
            </a:r>
            <a:r>
              <a:rPr lang="it-IT" i="1" dirty="0" smtClean="0">
                <a:solidFill>
                  <a:srgbClr val="FFFF00"/>
                </a:solidFill>
              </a:rPr>
              <a:t> di un processo Neuroradiologico Interventistico </a:t>
            </a:r>
          </a:p>
          <a:p>
            <a:endParaRPr lang="it-IT" i="1" dirty="0">
              <a:solidFill>
                <a:srgbClr val="FFFF00"/>
              </a:solidFill>
            </a:endParaRPr>
          </a:p>
          <a:p>
            <a:r>
              <a:rPr lang="it-IT" i="1" dirty="0">
                <a:solidFill>
                  <a:srgbClr val="FFFF00"/>
                </a:solidFill>
              </a:rPr>
              <a:t>s</a:t>
            </a:r>
            <a:r>
              <a:rPr lang="it-IT" i="1" dirty="0" smtClean="0">
                <a:solidFill>
                  <a:srgbClr val="FFFF00"/>
                </a:solidFill>
              </a:rPr>
              <a:t>i </a:t>
            </a:r>
            <a:r>
              <a:rPr lang="it-IT" i="1" dirty="0" smtClean="0">
                <a:solidFill>
                  <a:srgbClr val="FFFF00"/>
                </a:solidFill>
              </a:rPr>
              <a:t>presenti una complicanza: </a:t>
            </a:r>
            <a:endParaRPr lang="it-IT" i="1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27678" y="1803023"/>
            <a:ext cx="807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Gli operatori dovrebbero essere in grado di </a:t>
            </a:r>
            <a:r>
              <a:rPr lang="it-IT" dirty="0" smtClean="0"/>
              <a:t>affrontarla, </a:t>
            </a:r>
            <a:r>
              <a:rPr lang="it-IT" dirty="0" smtClean="0"/>
              <a:t>perché spesso </a:t>
            </a:r>
            <a:r>
              <a:rPr lang="it-IT" dirty="0" smtClean="0"/>
              <a:t>conosciuta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o comunque </a:t>
            </a:r>
            <a:r>
              <a:rPr lang="it-IT" dirty="0" smtClean="0"/>
              <a:t>prevedibile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66947" y="2878340"/>
            <a:ext cx="7406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Alcune volte questo non è possibile e </a:t>
            </a:r>
            <a:r>
              <a:rPr lang="it-IT" dirty="0" smtClean="0"/>
              <a:t>dobbiamo  limitare </a:t>
            </a:r>
            <a:r>
              <a:rPr lang="it-IT" dirty="0" smtClean="0"/>
              <a:t>le conseguenze</a:t>
            </a:r>
          </a:p>
          <a:p>
            <a:pPr algn="ctr"/>
            <a:r>
              <a:rPr lang="it-IT" dirty="0"/>
              <a:t>p</a:t>
            </a:r>
            <a:r>
              <a:rPr lang="it-IT" dirty="0" smtClean="0"/>
              <a:t>er il </a:t>
            </a:r>
            <a:r>
              <a:rPr lang="it-IT" dirty="0" smtClean="0"/>
              <a:t>paziente, </a:t>
            </a:r>
            <a:r>
              <a:rPr lang="it-IT" dirty="0" smtClean="0"/>
              <a:t>anche avvalendosi </a:t>
            </a:r>
            <a:r>
              <a:rPr lang="it-IT" dirty="0" smtClean="0"/>
              <a:t>della collaborazione con altri </a:t>
            </a:r>
            <a:r>
              <a:rPr lang="it-IT" dirty="0" smtClean="0"/>
              <a:t>professionisti </a:t>
            </a:r>
            <a:endParaRPr lang="it-IT" dirty="0" smtClean="0"/>
          </a:p>
          <a:p>
            <a:pPr algn="ctr"/>
            <a:r>
              <a:rPr lang="it-IT" dirty="0" err="1" smtClean="0"/>
              <a:t>ved</a:t>
            </a:r>
            <a:r>
              <a:rPr lang="it-IT" dirty="0" smtClean="0"/>
              <a:t>. </a:t>
            </a:r>
            <a:r>
              <a:rPr lang="it-IT" dirty="0" err="1" smtClean="0"/>
              <a:t>Nch</a:t>
            </a:r>
            <a:r>
              <a:rPr lang="it-IT" dirty="0" smtClean="0"/>
              <a:t> o Clinici </a:t>
            </a:r>
            <a:r>
              <a:rPr lang="it-IT" dirty="0" smtClean="0"/>
              <a:t>Neurologi ……</a:t>
            </a:r>
            <a:r>
              <a:rPr lang="it-IT" dirty="0" err="1" smtClean="0"/>
              <a:t>ecc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2754" y="4257240"/>
            <a:ext cx="8866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  Elemento </a:t>
            </a:r>
            <a:r>
              <a:rPr lang="it-IT" dirty="0" smtClean="0"/>
              <a:t>fondamentale è il colloquio con il paziente e i familiari i quali devono conoscere</a:t>
            </a:r>
          </a:p>
          <a:p>
            <a:r>
              <a:rPr lang="it-IT" dirty="0" smtClean="0"/>
              <a:t>     </a:t>
            </a:r>
            <a:r>
              <a:rPr lang="it-IT" dirty="0" smtClean="0"/>
              <a:t>il </a:t>
            </a:r>
            <a:r>
              <a:rPr lang="it-IT" dirty="0" smtClean="0"/>
              <a:t>più dettagliatamente possibile </a:t>
            </a:r>
            <a:r>
              <a:rPr lang="it-IT" dirty="0" smtClean="0"/>
              <a:t> sia  la  procedura  che  le  eventuali </a:t>
            </a:r>
            <a:r>
              <a:rPr lang="it-IT" dirty="0" smtClean="0"/>
              <a:t>complicanze  su quel </a:t>
            </a:r>
          </a:p>
          <a:p>
            <a:r>
              <a:rPr lang="it-IT" dirty="0"/>
              <a:t> </a:t>
            </a:r>
            <a:r>
              <a:rPr lang="it-IT" dirty="0" smtClean="0"/>
              <a:t>    paziente </a:t>
            </a:r>
            <a:r>
              <a:rPr lang="it-IT" dirty="0" smtClean="0"/>
              <a:t> con  quel  </a:t>
            </a:r>
            <a:r>
              <a:rPr lang="it-IT" dirty="0" err="1" smtClean="0"/>
              <a:t>Neuroradiologo</a:t>
            </a:r>
            <a:r>
              <a:rPr lang="it-IT" dirty="0" smtClean="0"/>
              <a:t> </a:t>
            </a:r>
            <a:r>
              <a:rPr lang="it-IT" dirty="0" smtClean="0"/>
              <a:t>  </a:t>
            </a:r>
            <a:r>
              <a:rPr lang="it-IT" dirty="0" smtClean="0"/>
              <a:t>(non è mai una perdita di tempo concede tempo per </a:t>
            </a:r>
          </a:p>
          <a:p>
            <a:r>
              <a:rPr lang="it-IT" dirty="0" smtClean="0"/>
              <a:t>     una spiegazione)</a:t>
            </a:r>
            <a:r>
              <a:rPr lang="it-IT" dirty="0"/>
              <a:t> </a:t>
            </a:r>
            <a:r>
              <a:rPr lang="it-IT" dirty="0" smtClean="0"/>
              <a:t>    L’atto</a:t>
            </a:r>
            <a:r>
              <a:rPr lang="it-IT" dirty="0"/>
              <a:t>, il fatto e il modo di rendere chiaro ciò che è oscuro e difficile da </a:t>
            </a:r>
            <a:endParaRPr lang="it-IT" dirty="0" smtClean="0"/>
          </a:p>
          <a:p>
            <a:r>
              <a:rPr lang="it-IT" dirty="0" smtClean="0"/>
              <a:t>     comprendere</a:t>
            </a:r>
            <a:r>
              <a:rPr lang="it-IT" dirty="0"/>
              <a:t>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31658" y="5995112"/>
            <a:ext cx="253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Correttezza deontologica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527997" y="5875700"/>
            <a:ext cx="427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Salvaguardia del professionista su eventuali</a:t>
            </a:r>
          </a:p>
          <a:p>
            <a:r>
              <a:rPr lang="it-IT" dirty="0" smtClean="0"/>
              <a:t>azioni giudiziarie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1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2656"/>
            <a:ext cx="3893876" cy="403244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29085" y="4581128"/>
            <a:ext cx="7803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00"/>
                </a:solidFill>
              </a:rPr>
              <a:t>Pensare anche a quello che non si vede a quello che non si sa</a:t>
            </a:r>
          </a:p>
          <a:p>
            <a:pPr algn="ctr"/>
            <a:r>
              <a:rPr lang="it-IT" sz="2400" dirty="0">
                <a:solidFill>
                  <a:srgbClr val="FFFF00"/>
                </a:solidFill>
              </a:rPr>
              <a:t>p</a:t>
            </a:r>
            <a:r>
              <a:rPr lang="it-IT" sz="2400" dirty="0" smtClean="0">
                <a:solidFill>
                  <a:srgbClr val="FFFF00"/>
                </a:solidFill>
              </a:rPr>
              <a:t>erché al momento che si conosce può essere troppo tardi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628" y="6021288"/>
            <a:ext cx="817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GRAZIE PER LA VOSTRA SEMPRE ATTENTA ATTENZIONE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1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89072" y="510211"/>
            <a:ext cx="24192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AFFRONTARE 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1971" y="1878012"/>
            <a:ext cx="289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CFFCC"/>
                </a:solidFill>
              </a:rPr>
              <a:t>ARGOMENTO COMPLICANZE</a:t>
            </a:r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9108" y="3180679"/>
            <a:ext cx="1956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LISTA DELLA SPESA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54500" y="3226845"/>
            <a:ext cx="3529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LA BASE DA CUI UN INTERVENTISTA</a:t>
            </a:r>
          </a:p>
          <a:p>
            <a:pPr algn="ctr"/>
            <a:r>
              <a:rPr lang="it-IT" dirty="0" smtClean="0"/>
              <a:t>DEVE PARTIRE PER PIANIFICARE</a:t>
            </a:r>
          </a:p>
          <a:p>
            <a:pPr algn="ctr"/>
            <a:r>
              <a:rPr lang="it-IT" dirty="0" smtClean="0"/>
              <a:t>UN INTERVENTO</a:t>
            </a:r>
            <a:endParaRPr lang="it-IT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1986898" y="3550011"/>
            <a:ext cx="1096357" cy="1076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H="1">
            <a:off x="1986898" y="3550011"/>
            <a:ext cx="1085073" cy="1076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5818" y="5210669"/>
            <a:ext cx="8037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Per cui le complicanze non vengono più viste come una conseguenza di un processo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ma come un elemento indispensabile per </a:t>
            </a:r>
            <a:r>
              <a:rPr lang="it-IT" dirty="0" smtClean="0"/>
              <a:t>costruire il </a:t>
            </a:r>
            <a:r>
              <a:rPr lang="it-IT" dirty="0" smtClean="0"/>
              <a:t>processo stesso</a:t>
            </a:r>
            <a:endParaRPr lang="it-IT" dirty="0"/>
          </a:p>
        </p:txBody>
      </p:sp>
      <p:pic>
        <p:nvPicPr>
          <p:cNvPr id="11" name="Immagin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323" y="510211"/>
            <a:ext cx="2157091" cy="215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59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75614" y="336401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TECNICHE ENDOVASCOLARI NEURORADIOLOGICHE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2491" y="1237534"/>
            <a:ext cx="78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CCFFCC"/>
                </a:solidFill>
              </a:rPr>
              <a:t>Come </a:t>
            </a:r>
            <a:r>
              <a:rPr lang="it-IT" i="1" dirty="0" smtClean="0">
                <a:solidFill>
                  <a:srgbClr val="CCFFCC"/>
                </a:solidFill>
              </a:rPr>
              <a:t>tutte le </a:t>
            </a:r>
            <a:r>
              <a:rPr lang="it-IT" i="1" dirty="0" smtClean="0">
                <a:solidFill>
                  <a:srgbClr val="CCFFCC"/>
                </a:solidFill>
              </a:rPr>
              <a:t> tecniche chirurgiche </a:t>
            </a:r>
            <a:r>
              <a:rPr lang="it-IT" i="1" dirty="0" smtClean="0">
                <a:solidFill>
                  <a:srgbClr val="CCFFCC"/>
                </a:solidFill>
              </a:rPr>
              <a:t>Hanno sempre presentato complicanze MA……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87139" y="2160256"/>
            <a:ext cx="73631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/>
              <a:t>Negli ultimi anni le esperienze si sono succedute con rapidi avanzamenti</a:t>
            </a:r>
          </a:p>
          <a:p>
            <a:r>
              <a:rPr lang="it-IT" dirty="0"/>
              <a:t> </a:t>
            </a:r>
            <a:r>
              <a:rPr lang="it-IT" dirty="0" smtClean="0"/>
              <a:t>     tecnologici grazie a integrazione tra medici, ingegneri e ditte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l’evoluzione è però avvenuta in modo rapidissimo (ultimi 20 anni) ed è </a:t>
            </a:r>
          </a:p>
          <a:p>
            <a:r>
              <a:rPr lang="it-IT" dirty="0"/>
              <a:t> </a:t>
            </a:r>
            <a:r>
              <a:rPr lang="it-IT" dirty="0" smtClean="0"/>
              <a:t>     chiaramente ancora in corso, spesso senza lasciare il giusto tempo </a:t>
            </a:r>
          </a:p>
          <a:p>
            <a:r>
              <a:rPr lang="it-IT" dirty="0"/>
              <a:t> </a:t>
            </a:r>
            <a:r>
              <a:rPr lang="it-IT" dirty="0" smtClean="0"/>
              <a:t>     allo stabilizzarsi delle esperienze degli operatori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l’evoluzione ha portato a un allargamento delle indicazioni all’intervento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Incremento degli interventi su base complessa, con incremento </a:t>
            </a:r>
          </a:p>
          <a:p>
            <a:r>
              <a:rPr lang="it-IT" dirty="0"/>
              <a:t> </a:t>
            </a:r>
            <a:r>
              <a:rPr lang="it-IT" dirty="0" smtClean="0"/>
              <a:t>    del ruolo clinico dell’Interventista Neuroradiologica a cui non era abituato 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FFFF00"/>
                </a:solidFill>
              </a:rPr>
              <a:t>Incremento è anche relativo alle complicanze soprattutto se vengono </a:t>
            </a:r>
          </a:p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   commessi errori nella pianificazione </a:t>
            </a:r>
          </a:p>
        </p:txBody>
      </p:sp>
    </p:spTree>
    <p:extLst>
      <p:ext uri="{BB962C8B-B14F-4D97-AF65-F5344CB8AC3E}">
        <p14:creationId xmlns:p14="http://schemas.microsoft.com/office/powerpoint/2010/main" val="112777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03-23 alle 09.01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22778" r="31481" b="62778"/>
          <a:stretch/>
        </p:blipFill>
        <p:spPr>
          <a:xfrm>
            <a:off x="1037166" y="4656665"/>
            <a:ext cx="6958142" cy="1047751"/>
          </a:xfrm>
          <a:prstGeom prst="rect">
            <a:avLst/>
          </a:prstGeom>
        </p:spPr>
      </p:pic>
      <p:pic>
        <p:nvPicPr>
          <p:cNvPr id="6" name="Immagine 5" descr="Schermata 2019-03-23 alle 08.28.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9815" r="31481" b="66296"/>
          <a:stretch/>
        </p:blipFill>
        <p:spPr>
          <a:xfrm>
            <a:off x="1037166" y="1767416"/>
            <a:ext cx="6958137" cy="1007454"/>
          </a:xfrm>
          <a:prstGeom prst="rect">
            <a:avLst/>
          </a:prstGeom>
        </p:spPr>
      </p:pic>
      <p:pic>
        <p:nvPicPr>
          <p:cNvPr id="7" name="Immagine 6" descr="Schermata 2019-03-23 alle 08.32.0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9815" r="31481" b="70000"/>
          <a:stretch/>
        </p:blipFill>
        <p:spPr>
          <a:xfrm>
            <a:off x="1037166" y="3317873"/>
            <a:ext cx="6958137" cy="738799"/>
          </a:xfrm>
          <a:prstGeom prst="rect">
            <a:avLst/>
          </a:prstGeom>
        </p:spPr>
      </p:pic>
      <p:pic>
        <p:nvPicPr>
          <p:cNvPr id="8" name="Immagine 7" descr="Schermata 2019-03-23 alle 08.37.5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19815" r="31481" b="70555"/>
          <a:stretch/>
        </p:blipFill>
        <p:spPr>
          <a:xfrm>
            <a:off x="1037166" y="497415"/>
            <a:ext cx="6958137" cy="6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9-03-23 alle 08.58.1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22407" r="30208" b="66297"/>
          <a:stretch/>
        </p:blipFill>
        <p:spPr>
          <a:xfrm>
            <a:off x="837300" y="4571998"/>
            <a:ext cx="7511733" cy="867835"/>
          </a:xfrm>
          <a:prstGeom prst="rect">
            <a:avLst/>
          </a:prstGeom>
        </p:spPr>
      </p:pic>
      <p:pic>
        <p:nvPicPr>
          <p:cNvPr id="6" name="Immagine 5" descr="Schermata 2019-03-23 alle 08.39.1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t="20371" r="31481" b="68333"/>
          <a:stretch/>
        </p:blipFill>
        <p:spPr>
          <a:xfrm>
            <a:off x="1133110" y="444498"/>
            <a:ext cx="6920114" cy="814919"/>
          </a:xfrm>
          <a:prstGeom prst="rect">
            <a:avLst/>
          </a:prstGeom>
        </p:spPr>
      </p:pic>
      <p:pic>
        <p:nvPicPr>
          <p:cNvPr id="7" name="Immagine 6" descr="Schermata 2019-03-23 alle 08.40.2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39630" r="31481" b="37222"/>
          <a:stretch/>
        </p:blipFill>
        <p:spPr>
          <a:xfrm>
            <a:off x="666416" y="1947332"/>
            <a:ext cx="7916667" cy="2032001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 flipV="1">
            <a:off x="3788833" y="2656417"/>
            <a:ext cx="3418416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808566" y="2876550"/>
            <a:ext cx="6546851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 flipV="1">
            <a:off x="808566" y="3136900"/>
            <a:ext cx="3784601" cy="105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6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8812" y="346301"/>
            <a:ext cx="254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PIANIFICAZIONE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6448" y="1128979"/>
            <a:ext cx="8840882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tempo che ogni operatore si dovrebbe prendere con se stesso e con i suoi collaboratori,</a:t>
            </a:r>
          </a:p>
          <a:p>
            <a:endParaRPr lang="it-IT" dirty="0"/>
          </a:p>
          <a:p>
            <a:r>
              <a:rPr lang="it-IT" dirty="0"/>
              <a:t>c</a:t>
            </a:r>
            <a:r>
              <a:rPr lang="it-IT" dirty="0" smtClean="0"/>
              <a:t>he </a:t>
            </a:r>
            <a:r>
              <a:rPr lang="it-IT" dirty="0" smtClean="0"/>
              <a:t>non sono solo medici, ma anche eventuali infermieri e/o collaboratori di sala,</a:t>
            </a:r>
          </a:p>
          <a:p>
            <a:endParaRPr lang="it-IT" dirty="0"/>
          </a:p>
          <a:p>
            <a:r>
              <a:rPr lang="it-IT" dirty="0"/>
              <a:t>d</a:t>
            </a:r>
            <a:r>
              <a:rPr lang="it-IT" dirty="0" smtClean="0"/>
              <a:t>avanti </a:t>
            </a:r>
            <a:r>
              <a:rPr lang="it-IT" dirty="0" smtClean="0"/>
              <a:t>al caso clinico da affrontare, per confermare: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smtClean="0"/>
              <a:t>Le indicazioni che si devono basare non solo sulle linee guida e sulla letteratura ma </a:t>
            </a:r>
          </a:p>
          <a:p>
            <a:r>
              <a:rPr lang="it-IT" dirty="0"/>
              <a:t> </a:t>
            </a:r>
            <a:r>
              <a:rPr lang="it-IT" dirty="0" smtClean="0"/>
              <a:t>    soprattutto sull’esperienza dell’operatore e sulle caratteristiche anatomiche e cliniche</a:t>
            </a:r>
          </a:p>
          <a:p>
            <a:r>
              <a:rPr lang="it-IT" dirty="0"/>
              <a:t> </a:t>
            </a:r>
            <a:r>
              <a:rPr lang="it-IT" dirty="0" smtClean="0"/>
              <a:t>    del paziente 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FF00"/>
                </a:solidFill>
              </a:rPr>
              <a:t>…….. </a:t>
            </a:r>
            <a:r>
              <a:rPr lang="it-IT" dirty="0" smtClean="0">
                <a:solidFill>
                  <a:srgbClr val="FFFF00"/>
                </a:solidFill>
              </a:rPr>
              <a:t>il rinunciare a una procedura complessa è indice di buona medicina </a:t>
            </a:r>
          </a:p>
          <a:p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   e non di incapacità come quella di passare la mano quando non siamo……….</a:t>
            </a:r>
            <a:r>
              <a:rPr lang="it-IT" dirty="0" smtClean="0"/>
              <a:t>)  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La tecnica di approccio (senza mai scordarsi quelle più antiche) e soprattutto</a:t>
            </a:r>
          </a:p>
          <a:p>
            <a:r>
              <a:rPr lang="it-IT" dirty="0"/>
              <a:t> </a:t>
            </a:r>
            <a:r>
              <a:rPr lang="it-IT" dirty="0" smtClean="0"/>
              <a:t>    quelle più semplici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La strategia che comprende esperienze personali di equipe e/o di letteratura su casi simili</a:t>
            </a:r>
          </a:p>
          <a:p>
            <a:endParaRPr lang="it-IT" dirty="0" smtClean="0"/>
          </a:p>
          <a:p>
            <a:pPr marL="285750" indent="-285750">
              <a:buFontTx/>
              <a:buChar char="-"/>
            </a:pPr>
            <a:r>
              <a:rPr lang="it-IT" dirty="0" smtClean="0"/>
              <a:t>Raffigurazione di possibili complicanze che quel caso possa presentare e come poterle </a:t>
            </a:r>
          </a:p>
          <a:p>
            <a:r>
              <a:rPr lang="it-IT" dirty="0"/>
              <a:t> </a:t>
            </a:r>
            <a:r>
              <a:rPr lang="it-IT" dirty="0" smtClean="0"/>
              <a:t>    evitare o almeno ridurre in probabilità ribadendo che queste nella maggior parte dei casi </a:t>
            </a:r>
          </a:p>
          <a:p>
            <a:r>
              <a:rPr lang="it-IT" dirty="0"/>
              <a:t> </a:t>
            </a:r>
            <a:r>
              <a:rPr lang="it-IT" dirty="0" smtClean="0"/>
              <a:t>    hanno origine </a:t>
            </a:r>
            <a:r>
              <a:rPr lang="it-IT" dirty="0" smtClean="0">
                <a:solidFill>
                  <a:srgbClr val="FF6600"/>
                </a:solidFill>
              </a:rPr>
              <a:t>prima dell’intervento  </a:t>
            </a:r>
            <a:endParaRPr lang="it-IT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4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8212" y="346301"/>
            <a:ext cx="6818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Complicanze &gt;PIANIFICAZIONE &lt; Complicanze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58597" y="1291812"/>
            <a:ext cx="8370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CFFCC"/>
                </a:solidFill>
              </a:rPr>
              <a:t>Fase </a:t>
            </a:r>
            <a:r>
              <a:rPr lang="it-IT" dirty="0" err="1" smtClean="0">
                <a:solidFill>
                  <a:srgbClr val="CCFFCC"/>
                </a:solidFill>
              </a:rPr>
              <a:t>pre</a:t>
            </a:r>
            <a:r>
              <a:rPr lang="it-IT" dirty="0" smtClean="0">
                <a:solidFill>
                  <a:srgbClr val="CCFFCC"/>
                </a:solidFill>
              </a:rPr>
              <a:t>-intervento  </a:t>
            </a:r>
            <a:r>
              <a:rPr lang="it-IT" dirty="0" smtClean="0"/>
              <a:t>(acuta e/o elezione) devo ragionare nello stesso modo ho solo una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differenza il TEMPO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088662" y="3530485"/>
            <a:ext cx="67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CFFCC"/>
                </a:solidFill>
              </a:rPr>
              <a:t>Manovre di </a:t>
            </a:r>
            <a:r>
              <a:rPr lang="it-IT" dirty="0" err="1" smtClean="0">
                <a:solidFill>
                  <a:srgbClr val="CCFFCC"/>
                </a:solidFill>
              </a:rPr>
              <a:t>cateterizzazione</a:t>
            </a:r>
            <a:r>
              <a:rPr lang="it-IT" dirty="0" smtClean="0">
                <a:solidFill>
                  <a:srgbClr val="CCFFCC"/>
                </a:solidFill>
              </a:rPr>
              <a:t> grossi vasi </a:t>
            </a:r>
            <a:r>
              <a:rPr lang="it-IT" dirty="0" smtClean="0"/>
              <a:t>(e/o tecnica di puntura diretta)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73087" y="5525479"/>
            <a:ext cx="185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CCFFCC"/>
                </a:solidFill>
              </a:rPr>
              <a:t>M</a:t>
            </a:r>
            <a:r>
              <a:rPr lang="it-IT" dirty="0" err="1" smtClean="0">
                <a:solidFill>
                  <a:srgbClr val="CCFFCC"/>
                </a:solidFill>
              </a:rPr>
              <a:t>icrocateterismo</a:t>
            </a:r>
            <a:endParaRPr lang="it-IT" dirty="0">
              <a:solidFill>
                <a:srgbClr val="CCFFCC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2156" y="1791046"/>
            <a:ext cx="166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Chi è il paziente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1375" y="2301257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si chiama la sua patologia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8743" y="2876723"/>
            <a:ext cx="507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Sono capace e ho gli strumenti adatti per affrontarla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58597" y="4091574"/>
            <a:ext cx="3845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Accesso periferico     femorale</a:t>
            </a:r>
          </a:p>
          <a:p>
            <a:r>
              <a:rPr lang="it-IT" dirty="0" smtClean="0"/>
              <a:t>                                      brachiale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puntura diretta al collo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481135" y="4059007"/>
            <a:ext cx="47011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Vasi </a:t>
            </a:r>
            <a:r>
              <a:rPr lang="it-IT" dirty="0" err="1" smtClean="0"/>
              <a:t>epiaortici</a:t>
            </a:r>
            <a:r>
              <a:rPr lang="it-IT" dirty="0" smtClean="0"/>
              <a:t>:   </a:t>
            </a:r>
          </a:p>
          <a:p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/>
              <a:t> </a:t>
            </a:r>
            <a:r>
              <a:rPr lang="it-IT" dirty="0" smtClean="0"/>
              <a:t>come sono,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/>
              <a:t>come posso raggiungere </a:t>
            </a:r>
            <a:r>
              <a:rPr lang="it-IT" dirty="0" smtClean="0"/>
              <a:t>il mio obbiettivo </a:t>
            </a:r>
            <a:r>
              <a:rPr lang="it-IT" dirty="0" smtClean="0"/>
              <a:t> </a:t>
            </a:r>
          </a:p>
          <a:p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smtClean="0"/>
              <a:t>quali</a:t>
            </a:r>
            <a:r>
              <a:rPr lang="it-IT" dirty="0"/>
              <a:t> </a:t>
            </a:r>
            <a:r>
              <a:rPr lang="it-IT" dirty="0" smtClean="0"/>
              <a:t>c</a:t>
            </a:r>
            <a:r>
              <a:rPr lang="it-IT" dirty="0" smtClean="0"/>
              <a:t>onseguenze </a:t>
            </a:r>
            <a:r>
              <a:rPr lang="it-IT" dirty="0" smtClean="0"/>
              <a:t>sia per l’intervento che per </a:t>
            </a:r>
          </a:p>
          <a:p>
            <a:r>
              <a:rPr lang="it-IT" dirty="0" smtClean="0"/>
              <a:t>    il </a:t>
            </a:r>
            <a:r>
              <a:rPr lang="it-IT" dirty="0" smtClean="0"/>
              <a:t>paziente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58597" y="6046546"/>
            <a:ext cx="447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Semplicità/complessità dell’albero vascolare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280501" y="6046546"/>
            <a:ext cx="174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Device di utilizzo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325818" y="6415878"/>
            <a:ext cx="550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Manualità ed esperienza dell’operatore su quella tecnica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61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7219" y="289917"/>
            <a:ext cx="201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CFFCC"/>
                </a:solidFill>
              </a:rPr>
              <a:t>COMPLICANZE</a:t>
            </a:r>
            <a:endParaRPr lang="it-IT" sz="2400" dirty="0">
              <a:solidFill>
                <a:srgbClr val="CCFFCC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21219" y="1029789"/>
            <a:ext cx="809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ACCESSO  (Incidenza di lesioni vascolari iatrogene successivo a cateterismo arterioso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è stimato tra lo 0,2 e 1%)  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10780" y="2109606"/>
            <a:ext cx="82034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lesioni arteriose iatrogene descritte in letteratura le quali richiedono un trattamento chirurgico </a:t>
            </a:r>
            <a:r>
              <a:rPr lang="it-IT" dirty="0" err="1" smtClean="0"/>
              <a:t>piu</a:t>
            </a:r>
            <a:r>
              <a:rPr lang="it-IT" dirty="0" smtClean="0"/>
              <a:t>̀ o meno urgente, sono rappresentate da: </a:t>
            </a:r>
          </a:p>
          <a:p>
            <a:endParaRPr lang="it-IT" dirty="0"/>
          </a:p>
          <a:p>
            <a:r>
              <a:rPr lang="it-IT" dirty="0" err="1" smtClean="0"/>
              <a:t>pseudoaneurisma</a:t>
            </a:r>
            <a:r>
              <a:rPr lang="it-IT" dirty="0" smtClean="0"/>
              <a:t>, ematoma, trombosi, </a:t>
            </a:r>
            <a:r>
              <a:rPr lang="it-IT" dirty="0" smtClean="0"/>
              <a:t>dissecazione</a:t>
            </a:r>
            <a:r>
              <a:rPr lang="it-IT" dirty="0" smtClean="0"/>
              <a:t>, fistola </a:t>
            </a:r>
            <a:r>
              <a:rPr lang="it-IT" dirty="0" err="1" smtClean="0"/>
              <a:t>artero</a:t>
            </a:r>
            <a:r>
              <a:rPr lang="it-IT" dirty="0" smtClean="0"/>
              <a:t>-venosa, infezione, ritenzione di strumentazione, ematoma retroperitoneale si apprezza spesso tardi con &lt; emocromo e parametri generali &lt;PA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21218" y="4014014"/>
            <a:ext cx="8093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Esse appaiono correlate alla sede di introduzione del catetere e conseguenti al danno diretto della parete arteriosa da parte degli strumenti utilizzati nella procedura di </a:t>
            </a:r>
            <a:r>
              <a:rPr lang="it-IT" dirty="0" err="1" smtClean="0"/>
              <a:t>cateterizzazione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510780" y="5300250"/>
            <a:ext cx="8407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compressione di vena femorale comune da parte di  pseudo aneurisma femorale, o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da compressione con trombosi venosa profonda ad esordio tromboembolico polmonare, lacerazione di vena femorale profonda associata a lesione arteriosa 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</a:rPr>
              <a:t>(non sottovalutare dolore in sede inguinale)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6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5477</TotalTime>
  <Words>1628</Words>
  <Application>Microsoft Macintosh PowerPoint</Application>
  <PresentationFormat>Presentazione su schermo (4:3)</PresentationFormat>
  <Paragraphs>232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C S</dc:creator>
  <cp:lastModifiedBy>C S</cp:lastModifiedBy>
  <cp:revision>70</cp:revision>
  <dcterms:created xsi:type="dcterms:W3CDTF">2019-03-20T09:22:14Z</dcterms:created>
  <dcterms:modified xsi:type="dcterms:W3CDTF">2019-04-04T21:38:18Z</dcterms:modified>
</cp:coreProperties>
</file>