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image2.jpeg" ContentType="image/jpeg"/>
  <Override PartName="/ppt/media/media2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notesSlides/notesSlide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0D5"/>
          </a:solidFill>
        </a:fill>
      </a:tcStyle>
    </a:wholeTbl>
    <a:band2H>
      <a:tcTxStyle b="def" i="def"/>
      <a:tcStyle>
        <a:tcBdr/>
        <a:fill>
          <a:solidFill>
            <a:srgbClr val="EBF0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DF0"/>
          </a:solidFill>
        </a:fill>
      </a:tcStyle>
    </a:wholeTbl>
    <a:band2H>
      <a:tcTxStyle b="def" i="def"/>
      <a:tcStyle>
        <a:tcBdr/>
        <a:fill>
          <a:solidFill>
            <a:srgbClr val="F1F6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E5E5"/>
          </a:solidFill>
        </a:fill>
      </a:tcStyle>
    </a:wholeTbl>
    <a:band2H>
      <a:tcTxStyle b="def" i="def"/>
      <a:tcStyle>
        <a:tcBdr/>
        <a:fill>
          <a:solidFill>
            <a:srgbClr val="FBF3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Tutte le misure sono nettamente più accentuate laddove il controllo delle crisi viene ragiunto più tardivamente o affatto.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tonda angolo diagonale rettangolo 7"/>
          <p:cNvSpPr/>
          <p:nvPr/>
        </p:nvSpPr>
        <p:spPr>
          <a:xfrm>
            <a:off x="164590" y="146304"/>
            <a:ext cx="8814819" cy="2505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25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1275" y="21600"/>
                  <a:pt x="20875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325" y="0"/>
                  <a:pt x="725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</a:p>
        </p:txBody>
      </p:sp>
      <p:sp>
        <p:nvSpPr>
          <p:cNvPr id="14" name="Title Text"/>
          <p:cNvSpPr txBox="1"/>
          <p:nvPr>
            <p:ph type="title"/>
          </p:nvPr>
        </p:nvSpPr>
        <p:spPr>
          <a:xfrm>
            <a:off x="464234" y="381000"/>
            <a:ext cx="8229601" cy="2209801"/>
          </a:xfrm>
          <a:prstGeom prst="rect">
            <a:avLst/>
          </a:prstGeom>
        </p:spPr>
        <p:txBody>
          <a:bodyPr/>
          <a:lstStyle>
            <a:lvl1pPr marL="107950" indent="-161925"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15" name="Body Level One…"/>
          <p:cNvSpPr txBox="1"/>
          <p:nvPr>
            <p:ph type="body" sz="quarter" idx="1"/>
          </p:nvPr>
        </p:nvSpPr>
        <p:spPr>
          <a:xfrm>
            <a:off x="2133600" y="2819400"/>
            <a:ext cx="6560234" cy="1752600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</a:lvl1pPr>
            <a:lvl2pPr marL="0" indent="0" algn="r">
              <a:buClrTx/>
              <a:buSzTx/>
              <a:buNone/>
            </a:lvl2pPr>
            <a:lvl3pPr marL="0" indent="0" algn="r">
              <a:buClrTx/>
              <a:buSzTx/>
              <a:buNone/>
            </a:lvl3pPr>
            <a:lvl4pPr marL="0" indent="0" algn="r">
              <a:buClrTx/>
              <a:buSzTx/>
              <a:buNone/>
            </a:lvl4pPr>
            <a:lvl5pPr marL="0" indent="0" algn="r">
              <a:buClrTx/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xfrm>
            <a:off x="8776734" y="6479699"/>
            <a:ext cx="325992" cy="33273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Arrotonda angolo diagonale rettangolo 6"/>
          <p:cNvSpPr/>
          <p:nvPr/>
        </p:nvSpPr>
        <p:spPr>
          <a:xfrm>
            <a:off x="164592" y="147085"/>
            <a:ext cx="8810847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</a:p>
        </p:txBody>
      </p:sp>
      <p:sp>
        <p:nvSpPr>
          <p:cNvPr id="101" name="Title Text"/>
          <p:cNvSpPr txBox="1"/>
          <p:nvPr>
            <p:ph type="title"/>
          </p:nvPr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sz="half" idx="1"/>
          </p:nvPr>
        </p:nvSpPr>
        <p:spPr>
          <a:xfrm>
            <a:off x="301625" y="1600200"/>
            <a:ext cx="4194175" cy="449897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Arrotonda angolo diagonale rettangolo 6"/>
          <p:cNvSpPr/>
          <p:nvPr/>
        </p:nvSpPr>
        <p:spPr>
          <a:xfrm>
            <a:off x="164592" y="147085"/>
            <a:ext cx="8810847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</a:p>
        </p:txBody>
      </p:sp>
      <p:sp>
        <p:nvSpPr>
          <p:cNvPr id="111" name="Body Level One…"/>
          <p:cNvSpPr txBox="1"/>
          <p:nvPr>
            <p:ph type="body" idx="1"/>
          </p:nvPr>
        </p:nvSpPr>
        <p:spPr>
          <a:xfrm>
            <a:off x="301625" y="228600"/>
            <a:ext cx="8540750" cy="587057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Arrotonda angolo diagonale rettangolo 6"/>
          <p:cNvSpPr/>
          <p:nvPr/>
        </p:nvSpPr>
        <p:spPr>
          <a:xfrm>
            <a:off x="164592" y="147085"/>
            <a:ext cx="8810847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8776736" y="6485257"/>
            <a:ext cx="325990" cy="332737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8" tIns="45718" rIns="45718" bIns="45718"/>
          <a:lstStyle/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5pPr marL="1312360" indent="-307472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8776736" y="6485257"/>
            <a:ext cx="325990" cy="332737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tangolo 7"/>
          <p:cNvSpPr/>
          <p:nvPr/>
        </p:nvSpPr>
        <p:spPr>
          <a:xfrm>
            <a:off x="1000125" y="3265487"/>
            <a:ext cx="7407275" cy="1270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12900" dir="540000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</a:p>
        </p:txBody>
      </p:sp>
      <p:sp>
        <p:nvSpPr>
          <p:cNvPr id="33" name="Title Text"/>
          <p:cNvSpPr txBox="1"/>
          <p:nvPr>
            <p:ph type="title"/>
          </p:nvPr>
        </p:nvSpPr>
        <p:spPr>
          <a:xfrm>
            <a:off x="722376" y="498230"/>
            <a:ext cx="7772401" cy="2731008"/>
          </a:xfrm>
          <a:prstGeom prst="rect">
            <a:avLst/>
          </a:prstGeom>
        </p:spPr>
        <p:txBody>
          <a:bodyPr/>
          <a:lstStyle>
            <a:lvl1pPr>
              <a:defRPr b="1" sz="4000">
                <a:solidFill>
                  <a:srgbClr val="68BF6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sz="quarter" idx="1"/>
          </p:nvPr>
        </p:nvSpPr>
        <p:spPr>
          <a:xfrm>
            <a:off x="722312" y="3287712"/>
            <a:ext cx="7772401" cy="1509714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 sz="2000"/>
            </a:lvl1pPr>
            <a:lvl2pPr marL="0" indent="0" algn="r">
              <a:buClrTx/>
              <a:buSzTx/>
              <a:buNone/>
              <a:defRPr sz="2000"/>
            </a:lvl2pPr>
            <a:lvl3pPr marL="0" indent="0" algn="r">
              <a:buClrTx/>
              <a:buSzTx/>
              <a:buNone/>
              <a:defRPr sz="2000"/>
            </a:lvl3pPr>
            <a:lvl4pPr marL="0" indent="0" algn="r">
              <a:buClrTx/>
              <a:buSzTx/>
              <a:buNone/>
              <a:defRPr sz="2000"/>
            </a:lvl4pPr>
            <a:lvl5pPr marL="0" indent="0" algn="r">
              <a:buClrTx/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8776734" y="6484463"/>
            <a:ext cx="325992" cy="33273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sz="half" idx="1"/>
          </p:nvPr>
        </p:nvSpPr>
        <p:spPr>
          <a:xfrm>
            <a:off x="457200" y="1645920"/>
            <a:ext cx="4038600" cy="452628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677862" indent="-266700">
              <a:defRPr sz="2800"/>
            </a:lvl2pPr>
            <a:lvl3pPr marL="898525" indent="-266700">
              <a:defRPr sz="2800"/>
            </a:lvl3pPr>
            <a:lvl4pPr marL="1106310" indent="-283985">
              <a:defRPr sz="2800"/>
            </a:lvl4pPr>
            <a:lvl5pPr marL="1288872" indent="-283986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xfrm>
            <a:off x="8779909" y="6485256"/>
            <a:ext cx="325992" cy="33273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rrotonda angolo diagonale rettangolo 6"/>
          <p:cNvSpPr/>
          <p:nvPr/>
        </p:nvSpPr>
        <p:spPr>
          <a:xfrm>
            <a:off x="164592" y="147085"/>
            <a:ext cx="8810847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</a:p>
        </p:txBody>
      </p:sp>
      <p:sp>
        <p:nvSpPr>
          <p:cNvPr id="52" name="Rettangolo 7"/>
          <p:cNvSpPr/>
          <p:nvPr/>
        </p:nvSpPr>
        <p:spPr>
          <a:xfrm>
            <a:off x="617536" y="2163761"/>
            <a:ext cx="3748091" cy="1270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12900" dir="5400000">
              <a:srgbClr val="000000">
                <a:alpha val="75000"/>
              </a:srgbClr>
            </a:outerShdw>
          </a:effectLst>
        </p:spPr>
        <p:txBody>
          <a:bodyPr lIns="45718" tIns="45718" rIns="45718" bIns="45718" anchor="b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</a:p>
        </p:txBody>
      </p:sp>
      <p:sp>
        <p:nvSpPr>
          <p:cNvPr id="53" name="Rettangolo 8"/>
          <p:cNvSpPr/>
          <p:nvPr/>
        </p:nvSpPr>
        <p:spPr>
          <a:xfrm>
            <a:off x="4800600" y="2163761"/>
            <a:ext cx="3749675" cy="1270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12900" dir="5400000">
              <a:srgbClr val="000000">
                <a:alpha val="75000"/>
              </a:srgbClr>
            </a:outerShdw>
          </a:effectLst>
        </p:spPr>
        <p:txBody>
          <a:bodyPr lIns="45718" tIns="45718" rIns="45718" bIns="45718" anchor="b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</a:p>
        </p:txBody>
      </p:sp>
      <p:sp>
        <p:nvSpPr>
          <p:cNvPr id="54" name="Title Text"/>
          <p:cNvSpPr txBox="1"/>
          <p:nvPr>
            <p:ph type="title"/>
          </p:nvPr>
        </p:nvSpPr>
        <p:spPr>
          <a:xfrm>
            <a:off x="457200" y="251947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5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91438">
              <a:buClrTx/>
              <a:buSzTx/>
              <a:buNone/>
              <a:defRPr cap="all" sz="2200"/>
            </a:lvl1pPr>
            <a:lvl2pPr marL="0" indent="91438">
              <a:buClrTx/>
              <a:buSzTx/>
              <a:buNone/>
              <a:defRPr cap="all" sz="2200"/>
            </a:lvl2pPr>
            <a:lvl3pPr marL="0" indent="91438">
              <a:buClrTx/>
              <a:buSzTx/>
              <a:buNone/>
              <a:defRPr cap="all" sz="2200"/>
            </a:lvl3pPr>
            <a:lvl4pPr marL="0" indent="91438">
              <a:buClrTx/>
              <a:buSzTx/>
              <a:buNone/>
              <a:defRPr cap="all" sz="2200"/>
            </a:lvl4pPr>
            <a:lvl5pPr marL="0" indent="91438">
              <a:buClrTx/>
              <a:buSzTx/>
              <a:buNone/>
              <a:defRPr cap="all"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egnaposto testo 3"/>
          <p:cNvSpPr/>
          <p:nvPr>
            <p:ph type="body" sz="quarter" idx="13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8779909" y="6485256"/>
            <a:ext cx="325992" cy="33273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/>
          <p:nvPr>
            <p:ph type="title"/>
          </p:nvPr>
        </p:nvSpPr>
        <p:spPr>
          <a:xfrm>
            <a:off x="457200" y="253217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Arrotonda angolo diagonale rettangolo 6"/>
          <p:cNvSpPr/>
          <p:nvPr/>
        </p:nvSpPr>
        <p:spPr>
          <a:xfrm>
            <a:off x="164592" y="147085"/>
            <a:ext cx="8810847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ttangolo 7"/>
          <p:cNvSpPr/>
          <p:nvPr/>
        </p:nvSpPr>
        <p:spPr>
          <a:xfrm>
            <a:off x="5057775" y="1055687"/>
            <a:ext cx="3748088" cy="1270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12900" dir="540000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</a:p>
        </p:txBody>
      </p:sp>
      <p:sp>
        <p:nvSpPr>
          <p:cNvPr id="81" name="Title Text"/>
          <p:cNvSpPr txBox="1"/>
          <p:nvPr>
            <p:ph type="title"/>
          </p:nvPr>
        </p:nvSpPr>
        <p:spPr>
          <a:xfrm>
            <a:off x="4963135" y="304800"/>
            <a:ext cx="3931921" cy="762000"/>
          </a:xfrm>
          <a:prstGeom prst="rect">
            <a:avLst/>
          </a:prstGeom>
        </p:spPr>
        <p:txBody>
          <a:bodyPr/>
          <a:lstStyle>
            <a:lvl1pPr marL="107950" indent="-161925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2" name="Body Level One…"/>
          <p:cNvSpPr txBox="1"/>
          <p:nvPr>
            <p:ph type="body" sz="quarter" idx="1"/>
          </p:nvPr>
        </p:nvSpPr>
        <p:spPr>
          <a:xfrm>
            <a:off x="4963135" y="1107560"/>
            <a:ext cx="3931921" cy="10668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 sz="1400"/>
            </a:lvl1pPr>
            <a:lvl2pPr marL="0" indent="0" algn="r">
              <a:buClrTx/>
              <a:buSzTx/>
              <a:buNone/>
              <a:defRPr sz="1400"/>
            </a:lvl2pPr>
            <a:lvl3pPr marL="0" indent="0" algn="r">
              <a:buClrTx/>
              <a:buSzTx/>
              <a:buNone/>
              <a:defRPr sz="1400"/>
            </a:lvl3pPr>
            <a:lvl4pPr marL="0" indent="0" algn="r">
              <a:buClrTx/>
              <a:buSzTx/>
              <a:buNone/>
              <a:defRPr sz="1400"/>
            </a:lvl4pPr>
            <a:lvl5pPr marL="0" indent="0" algn="r">
              <a:buClrTx/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xfrm>
            <a:off x="8776734" y="6484463"/>
            <a:ext cx="325992" cy="33273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Text"/>
          <p:cNvSpPr txBox="1"/>
          <p:nvPr>
            <p:ph type="title"/>
          </p:nvPr>
        </p:nvSpPr>
        <p:spPr>
          <a:xfrm>
            <a:off x="3040441" y="4724400"/>
            <a:ext cx="5486403" cy="664536"/>
          </a:xfrm>
          <a:prstGeom prst="rect">
            <a:avLst/>
          </a:prstGeom>
        </p:spPr>
        <p:txBody>
          <a:bodyPr/>
          <a:lstStyle>
            <a:lvl1pPr marL="107950" indent="-161925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91" name="Body Level One…"/>
          <p:cNvSpPr txBox="1"/>
          <p:nvPr>
            <p:ph type="body" sz="quarter" idx="1"/>
          </p:nvPr>
        </p:nvSpPr>
        <p:spPr>
          <a:xfrm>
            <a:off x="3040441" y="5388936"/>
            <a:ext cx="5486403" cy="912257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 sz="1400"/>
            </a:lvl1pPr>
            <a:lvl2pPr marL="677862" indent="-266700" algn="r">
              <a:buClrTx/>
              <a:defRPr sz="1400"/>
            </a:lvl2pPr>
            <a:lvl3pPr marL="898525" indent="-266700" algn="r">
              <a:buClrTx/>
              <a:defRPr sz="1400"/>
            </a:lvl3pPr>
            <a:lvl4pPr marL="1106310" indent="-283985" algn="r">
              <a:buClrTx/>
              <a:defRPr sz="1400"/>
            </a:lvl4pPr>
            <a:lvl5pPr marL="1288872" indent="-283986" algn="r">
              <a:buClrTx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egnaposto immagine 12"/>
          <p:cNvSpPr/>
          <p:nvPr>
            <p:ph type="pic" idx="13"/>
          </p:nvPr>
        </p:nvSpPr>
        <p:spPr>
          <a:xfrm>
            <a:off x="304800" y="249862"/>
            <a:ext cx="8534400" cy="4343403"/>
          </a:xfrm>
          <a:prstGeom prst="rect">
            <a:avLst/>
          </a:prstGeom>
          <a:ln w="11000" cap="rnd">
            <a:solidFill>
              <a:srgbClr val="9C9F8D">
                <a:alpha val="88000"/>
              </a:srgbClr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xfrm>
            <a:off x="8776734" y="6479699"/>
            <a:ext cx="325992" cy="33273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tonda angolo diagonale rettangolo 6"/>
          <p:cNvSpPr/>
          <p:nvPr/>
        </p:nvSpPr>
        <p:spPr>
          <a:xfrm>
            <a:off x="164592" y="147085"/>
            <a:ext cx="8810847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</a:p>
        </p:txBody>
      </p:sp>
      <p:sp>
        <p:nvSpPr>
          <p:cNvPr id="3" name="Rettangolo 7"/>
          <p:cNvSpPr/>
          <p:nvPr/>
        </p:nvSpPr>
        <p:spPr>
          <a:xfrm>
            <a:off x="588962" y="1422400"/>
            <a:ext cx="8001001" cy="1270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12900" dir="540000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457200" y="1646238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8776734" y="6485256"/>
            <a:ext cx="325992" cy="332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600">
                <a:solidFill>
                  <a:srgbClr val="DFE0D4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53975" marR="0" indent="-53975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E7EACB"/>
          </a:solidFill>
          <a:effectLst>
            <a:outerShdw sx="100000" sy="100000" kx="0" ky="0" algn="b" rotWithShape="0" blurRad="38100" dist="25500" dir="5400000">
              <a:srgbClr val="000000">
                <a:alpha val="75000"/>
              </a:srgbClr>
            </a:outerShdw>
          </a:effectLst>
          <a:uFillTx/>
          <a:latin typeface="Rockwell"/>
          <a:ea typeface="Rockwell"/>
          <a:cs typeface="Rockwell"/>
          <a:sym typeface="Rockwell"/>
        </a:defRPr>
      </a:lvl1pPr>
      <a:lvl2pPr marL="53975" marR="0" indent="-53975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E7EACB"/>
          </a:solidFill>
          <a:effectLst>
            <a:outerShdw sx="100000" sy="100000" kx="0" ky="0" algn="b" rotWithShape="0" blurRad="38100" dist="25500" dir="5400000">
              <a:srgbClr val="000000">
                <a:alpha val="75000"/>
              </a:srgbClr>
            </a:outerShdw>
          </a:effectLst>
          <a:uFillTx/>
          <a:latin typeface="Rockwell"/>
          <a:ea typeface="Rockwell"/>
          <a:cs typeface="Rockwell"/>
          <a:sym typeface="Rockwell"/>
        </a:defRPr>
      </a:lvl2pPr>
      <a:lvl3pPr marL="53975" marR="0" indent="-53975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E7EACB"/>
          </a:solidFill>
          <a:effectLst>
            <a:outerShdw sx="100000" sy="100000" kx="0" ky="0" algn="b" rotWithShape="0" blurRad="38100" dist="25500" dir="5400000">
              <a:srgbClr val="000000">
                <a:alpha val="75000"/>
              </a:srgbClr>
            </a:outerShdw>
          </a:effectLst>
          <a:uFillTx/>
          <a:latin typeface="Rockwell"/>
          <a:ea typeface="Rockwell"/>
          <a:cs typeface="Rockwell"/>
          <a:sym typeface="Rockwell"/>
        </a:defRPr>
      </a:lvl3pPr>
      <a:lvl4pPr marL="53975" marR="0" indent="-53975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E7EACB"/>
          </a:solidFill>
          <a:effectLst>
            <a:outerShdw sx="100000" sy="100000" kx="0" ky="0" algn="b" rotWithShape="0" blurRad="38100" dist="25500" dir="5400000">
              <a:srgbClr val="000000">
                <a:alpha val="75000"/>
              </a:srgbClr>
            </a:outerShdw>
          </a:effectLst>
          <a:uFillTx/>
          <a:latin typeface="Rockwell"/>
          <a:ea typeface="Rockwell"/>
          <a:cs typeface="Rockwell"/>
          <a:sym typeface="Rockwell"/>
        </a:defRPr>
      </a:lvl4pPr>
      <a:lvl5pPr marL="53975" marR="0" indent="-53975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E7EACB"/>
          </a:solidFill>
          <a:effectLst>
            <a:outerShdw sx="100000" sy="100000" kx="0" ky="0" algn="b" rotWithShape="0" blurRad="38100" dist="25500" dir="5400000">
              <a:srgbClr val="000000">
                <a:alpha val="75000"/>
              </a:srgbClr>
            </a:outerShdw>
          </a:effectLst>
          <a:uFillTx/>
          <a:latin typeface="Rockwell"/>
          <a:ea typeface="Rockwell"/>
          <a:cs typeface="Rockwell"/>
          <a:sym typeface="Rockwell"/>
        </a:defRPr>
      </a:lvl5pPr>
      <a:lvl6pPr marL="53975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E7EACB"/>
          </a:solidFill>
          <a:effectLst>
            <a:outerShdw sx="100000" sy="100000" kx="0" ky="0" algn="b" rotWithShape="0" blurRad="38100" dist="25500" dir="5400000">
              <a:srgbClr val="000000">
                <a:alpha val="75000"/>
              </a:srgbClr>
            </a:outerShdw>
          </a:effectLst>
          <a:uFillTx/>
          <a:latin typeface="Rockwell"/>
          <a:ea typeface="Rockwell"/>
          <a:cs typeface="Rockwell"/>
          <a:sym typeface="Rockwell"/>
        </a:defRPr>
      </a:lvl6pPr>
      <a:lvl7pPr marL="53975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E7EACB"/>
          </a:solidFill>
          <a:effectLst>
            <a:outerShdw sx="100000" sy="100000" kx="0" ky="0" algn="b" rotWithShape="0" blurRad="38100" dist="25500" dir="5400000">
              <a:srgbClr val="000000">
                <a:alpha val="75000"/>
              </a:srgbClr>
            </a:outerShdw>
          </a:effectLst>
          <a:uFillTx/>
          <a:latin typeface="Rockwell"/>
          <a:ea typeface="Rockwell"/>
          <a:cs typeface="Rockwell"/>
          <a:sym typeface="Rockwell"/>
        </a:defRPr>
      </a:lvl7pPr>
      <a:lvl8pPr marL="53975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E7EACB"/>
          </a:solidFill>
          <a:effectLst>
            <a:outerShdw sx="100000" sy="100000" kx="0" ky="0" algn="b" rotWithShape="0" blurRad="38100" dist="25500" dir="5400000">
              <a:srgbClr val="000000">
                <a:alpha val="75000"/>
              </a:srgbClr>
            </a:outerShdw>
          </a:effectLst>
          <a:uFillTx/>
          <a:latin typeface="Rockwell"/>
          <a:ea typeface="Rockwell"/>
          <a:cs typeface="Rockwell"/>
          <a:sym typeface="Rockwell"/>
        </a:defRPr>
      </a:lvl8pPr>
      <a:lvl9pPr marL="53975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E7EACB"/>
          </a:solidFill>
          <a:effectLst>
            <a:outerShdw sx="100000" sy="100000" kx="0" ky="0" algn="b" rotWithShape="0" blurRad="38100" dist="25500" dir="5400000">
              <a:srgbClr val="000000">
                <a:alpha val="75000"/>
              </a:srgbClr>
            </a:outerShdw>
          </a:effectLst>
          <a:uFillTx/>
          <a:latin typeface="Rockwell"/>
          <a:ea typeface="Rockwell"/>
          <a:cs typeface="Rockwell"/>
          <a:sym typeface="Rockwell"/>
        </a:defRPr>
      </a:lvl9pPr>
    </p:titleStyle>
    <p:bodyStyle>
      <a:lvl1pPr marL="292100" marR="0" indent="-2921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Tx/>
        <a:buChar char="⦿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Rockwell"/>
          <a:ea typeface="Rockwell"/>
          <a:cs typeface="Rockwell"/>
          <a:sym typeface="Rockwell"/>
        </a:defRPr>
      </a:lvl1pPr>
      <a:lvl2pPr marL="692516" marR="0" indent="-28135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9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Rockwell"/>
          <a:ea typeface="Rockwell"/>
          <a:cs typeface="Rockwell"/>
          <a:sym typeface="Rockwell"/>
        </a:defRPr>
      </a:lvl2pPr>
      <a:lvl3pPr marL="896868" marR="0" indent="-26504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Rockwell"/>
          <a:ea typeface="Rockwell"/>
          <a:cs typeface="Rockwell"/>
          <a:sym typeface="Rockwell"/>
        </a:defRPr>
      </a:lvl3pPr>
      <a:lvl4pPr marL="1114425" marR="0" indent="-2921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Rockwell"/>
          <a:ea typeface="Rockwell"/>
          <a:cs typeface="Rockwell"/>
          <a:sym typeface="Rockwell"/>
        </a:defRPr>
      </a:lvl4pPr>
      <a:lvl5pPr marL="1312360" marR="0" indent="-30747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Rockwell"/>
          <a:ea typeface="Rockwell"/>
          <a:cs typeface="Rockwell"/>
          <a:sym typeface="Rockwell"/>
        </a:defRPr>
      </a:lvl5pPr>
      <a:lvl6pPr marL="1506727" marR="0" indent="-30886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Rockwell"/>
          <a:ea typeface="Rockwell"/>
          <a:cs typeface="Rockwell"/>
          <a:sym typeface="Rockwell"/>
        </a:defRPr>
      </a:lvl6pPr>
      <a:lvl7pPr marL="1728216" marR="0" indent="-34747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Rockwell"/>
          <a:ea typeface="Rockwell"/>
          <a:cs typeface="Rockwell"/>
          <a:sym typeface="Rockwell"/>
        </a:defRPr>
      </a:lvl7pPr>
      <a:lvl8pPr marL="1911095" marR="0" indent="-34747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Rockwell"/>
          <a:ea typeface="Rockwell"/>
          <a:cs typeface="Rockwell"/>
          <a:sym typeface="Rockwell"/>
        </a:defRPr>
      </a:lvl8pPr>
      <a:lvl9pPr marL="2093976" marR="0" indent="-34747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Rockwell"/>
          <a:ea typeface="Rockwell"/>
          <a:cs typeface="Rockwell"/>
          <a:sym typeface="Rockwel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entro.epilessia.siena@gmail.com" TargetMode="External"/><Relationship Id="rId3" Type="http://schemas.openxmlformats.org/officeDocument/2006/relationships/hyperlink" Target="mailto:giampaolo.vatti@gmail.com" TargetMode="External"/><Relationship Id="rId4" Type="http://schemas.openxmlformats.org/officeDocument/2006/relationships/hyperlink" Target="mailto:francesco.cacciola@gmail.com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1.bmp"/><Relationship Id="rId4" Type="http://schemas.openxmlformats.org/officeDocument/2006/relationships/image" Target="../media/image2.bmp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video" Target="../media/media2.mp4"/><Relationship Id="rId5" Type="http://schemas.microsoft.com/office/2007/relationships/media" Target="../media/media2.mp4"/><Relationship Id="rId6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olo 1"/>
          <p:cNvSpPr txBox="1"/>
          <p:nvPr>
            <p:ph type="title" idx="4294967295"/>
          </p:nvPr>
        </p:nvSpPr>
        <p:spPr>
          <a:xfrm>
            <a:off x="202" y="1879102"/>
            <a:ext cx="8964488" cy="1162052"/>
          </a:xfrm>
          <a:prstGeom prst="rect">
            <a:avLst/>
          </a:prstGeom>
        </p:spPr>
        <p:txBody>
          <a:bodyPr/>
          <a:lstStyle/>
          <a:p>
            <a:pPr marL="0" indent="38953" algn="ctr" defTabSz="649223">
              <a:defRPr b="1" sz="2500">
                <a:solidFill>
                  <a:srgbClr val="FFCC00"/>
                </a:solidFill>
                <a:effectLst>
                  <a:outerShdw sx="100000" sy="100000" kx="0" ky="0" algn="b" rotWithShape="0" blurRad="25400" dist="18105" dir="5400000">
                    <a:srgbClr val="000000">
                      <a:alpha val="75000"/>
                    </a:srgbClr>
                  </a:outerShdw>
                </a:effectLst>
              </a:defRPr>
            </a:pPr>
            <a:r>
              <a:t>Le prospettive del trattamento chirurgico nelle</a:t>
            </a:r>
            <a:br/>
            <a:r>
              <a:t>epilessie farmacoresistenti</a:t>
            </a:r>
            <a:br/>
          </a:p>
        </p:txBody>
      </p:sp>
      <p:sp>
        <p:nvSpPr>
          <p:cNvPr id="139" name="Sottotitolo 2"/>
          <p:cNvSpPr txBox="1"/>
          <p:nvPr>
            <p:ph type="body" sz="half" idx="4294967295"/>
          </p:nvPr>
        </p:nvSpPr>
        <p:spPr>
          <a:xfrm>
            <a:off x="468312" y="3933825"/>
            <a:ext cx="8220076" cy="1741490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2300">
                <a:solidFill>
                  <a:srgbClr val="F2F2F2"/>
                </a:solidFill>
              </a:defRPr>
            </a:pPr>
            <a:r>
              <a:t>Francesco Cacciola, Giampaolo Vatti</a:t>
            </a:r>
          </a:p>
          <a:p>
            <a:pPr marL="0" indent="0" algn="ctr">
              <a:buSzTx/>
              <a:buNone/>
              <a:defRPr sz="2400">
                <a:solidFill>
                  <a:srgbClr val="F2F2F2"/>
                </a:solidFill>
              </a:defRPr>
            </a:pPr>
          </a:p>
          <a:p>
            <a:pPr marL="0" indent="0" algn="ctr">
              <a:buSzTx/>
              <a:buNone/>
              <a:defRPr sz="1800">
                <a:solidFill>
                  <a:srgbClr val="F2F2F2"/>
                </a:solidFill>
              </a:defRPr>
            </a:pPr>
            <a:r>
              <a:t>Dipartimento Scienze Neurologiche e Neurosensoriali</a:t>
            </a:r>
          </a:p>
          <a:p>
            <a:pPr marL="0" indent="0" algn="ctr">
              <a:buSzTx/>
              <a:buNone/>
              <a:defRPr sz="1800">
                <a:solidFill>
                  <a:srgbClr val="F2F2F2"/>
                </a:solidFill>
              </a:defRPr>
            </a:pPr>
            <a:r>
              <a:t>Azienda Ospedaliera Universitaria Senese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5" y="2008188"/>
            <a:ext cx="2693990" cy="3078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3025" y="2358275"/>
            <a:ext cx="3517902" cy="3078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89092" y="2007393"/>
            <a:ext cx="2693989" cy="3079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cniche gruppo chirurgia dell’epilessia AOUSiena"/>
          <p:cNvSpPr txBox="1"/>
          <p:nvPr>
            <p:ph type="title"/>
          </p:nvPr>
        </p:nvSpPr>
        <p:spPr>
          <a:xfrm>
            <a:off x="-723900" y="360680"/>
            <a:ext cx="8229600" cy="1143001"/>
          </a:xfrm>
          <a:prstGeom prst="rect">
            <a:avLst/>
          </a:prstGeom>
        </p:spPr>
        <p:txBody>
          <a:bodyPr/>
          <a:lstStyle>
            <a:lvl1pPr marL="43719" indent="-43719" defTabSz="740662">
              <a:defRPr sz="3700">
                <a:effectLst>
                  <a:outerShdw sx="100000" sy="100000" kx="0" ky="0" algn="b" rotWithShape="0" blurRad="25400" dist="20655" dir="54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/>
            <a:r>
              <a:t>Tecniche gruppo chirurgia dell’epilessia AOUSiena</a:t>
            </a:r>
          </a:p>
        </p:txBody>
      </p:sp>
      <p:sp>
        <p:nvSpPr>
          <p:cNvPr id="180" name="StereoEEG (2016)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Stimolatore nervo vago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9789" y="2175563"/>
            <a:ext cx="5693661" cy="41680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cniche gruppo chirurgia dell’epilessia AOUSiena"/>
          <p:cNvSpPr txBox="1"/>
          <p:nvPr>
            <p:ph type="title"/>
          </p:nvPr>
        </p:nvSpPr>
        <p:spPr>
          <a:xfrm>
            <a:off x="-723900" y="360680"/>
            <a:ext cx="8229600" cy="1143001"/>
          </a:xfrm>
          <a:prstGeom prst="rect">
            <a:avLst/>
          </a:prstGeom>
        </p:spPr>
        <p:txBody>
          <a:bodyPr/>
          <a:lstStyle>
            <a:lvl1pPr marL="43719" indent="-43719" defTabSz="740662">
              <a:defRPr sz="3700">
                <a:effectLst>
                  <a:outerShdw sx="100000" sy="100000" kx="0" ky="0" algn="b" rotWithShape="0" blurRad="25400" dist="20655" dir="54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/>
            <a:r>
              <a:t>Tecniche gruppo chirurgia dell’epilessia AOUSiena</a:t>
            </a:r>
          </a:p>
        </p:txBody>
      </p:sp>
      <p:sp>
        <p:nvSpPr>
          <p:cNvPr id="184" name="StereoEEG (2016)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DBS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0389" y="1756105"/>
            <a:ext cx="4237861" cy="46446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 Box 6"/>
          <p:cNvSpPr txBox="1"/>
          <p:nvPr/>
        </p:nvSpPr>
        <p:spPr>
          <a:xfrm>
            <a:off x="500062" y="1925638"/>
            <a:ext cx="8391526" cy="33580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buSzPct val="100000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spcBef>
                <a:spcPts val="1400"/>
              </a:spcBef>
              <a:buSzPct val="100000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spcBef>
                <a:spcPts val="1400"/>
              </a:spcBef>
              <a:buSzPct val="100000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Absolute risk reduction of seizure recurrence		50%</a:t>
            </a:r>
            <a:endParaRPr sz="3200"/>
          </a:p>
          <a:p>
            <a:pPr>
              <a:spcBef>
                <a:spcPts val="1400"/>
              </a:spcBef>
              <a:buSzPct val="100000"/>
              <a:buChar char="•"/>
              <a:defRPr b="1" sz="3800">
                <a:solidFill>
                  <a:srgbClr val="FF863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Number needed to treat (NNT)</a:t>
            </a:r>
            <a:r>
              <a:rPr b="0"/>
              <a:t>	 </a:t>
            </a:r>
            <a:r>
              <a:t>2</a:t>
            </a:r>
          </a:p>
          <a:p>
            <a:pPr>
              <a:spcBef>
                <a:spcPts val="1900"/>
              </a:spcBef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spcBef>
                <a:spcPts val="1400"/>
              </a:spcBef>
              <a:buSzPct val="100000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NNT of carotid endarterectomy to prevent stroke is 10</a:t>
            </a:r>
          </a:p>
        </p:txBody>
      </p:sp>
      <p:sp>
        <p:nvSpPr>
          <p:cNvPr id="188" name="Efficacia della chirurgia dell’epilessia:…"/>
          <p:cNvSpPr txBox="1"/>
          <p:nvPr/>
        </p:nvSpPr>
        <p:spPr>
          <a:xfrm>
            <a:off x="997763" y="510562"/>
            <a:ext cx="7343883" cy="1648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latin typeface="Rockwell"/>
                <a:ea typeface="Rockwell"/>
                <a:cs typeface="Rockwell"/>
                <a:sym typeface="Rockwell"/>
              </a:defRPr>
            </a:pPr>
            <a:r>
              <a:t>Efficacia della chirurgia dell’epilessia:</a:t>
            </a:r>
          </a:p>
          <a:p>
            <a:pPr>
              <a:defRPr sz="2700">
                <a:latin typeface="Rockwell"/>
                <a:ea typeface="Rockwell"/>
                <a:cs typeface="Rockwell"/>
                <a:sym typeface="Rockwell"/>
              </a:defRPr>
            </a:pPr>
          </a:p>
          <a:p>
            <a:pPr>
              <a:defRPr sz="2700">
                <a:latin typeface="Rockwell"/>
                <a:ea typeface="Rockwell"/>
                <a:cs typeface="Rockwell"/>
                <a:sym typeface="Rockwell"/>
              </a:defRPr>
            </a:pPr>
          </a:p>
          <a:p>
            <a:pPr>
              <a:defRPr sz="2700">
                <a:latin typeface="Rockwell"/>
                <a:ea typeface="Rockwell"/>
                <a:cs typeface="Rockwell"/>
                <a:sym typeface="Rockwell"/>
              </a:defRPr>
            </a:pPr>
            <a:r>
              <a:t>Il 50% dei pazienti trattati risolvono le crisi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550" y="336550"/>
            <a:ext cx="8420100" cy="6184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6350" y="2914650"/>
            <a:ext cx="5104709" cy="3373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50" y="527050"/>
            <a:ext cx="4199164" cy="3161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Numeri gruppo chirurgia dell’epilessia AOUSiena"/>
          <p:cNvSpPr txBox="1"/>
          <p:nvPr>
            <p:ph type="title"/>
          </p:nvPr>
        </p:nvSpPr>
        <p:spPr>
          <a:xfrm>
            <a:off x="-723900" y="360680"/>
            <a:ext cx="8229600" cy="1143001"/>
          </a:xfrm>
          <a:prstGeom prst="rect">
            <a:avLst/>
          </a:prstGeom>
        </p:spPr>
        <p:txBody>
          <a:bodyPr/>
          <a:lstStyle>
            <a:lvl1pPr marL="43719" indent="-43719" defTabSz="740662">
              <a:defRPr sz="3700">
                <a:effectLst>
                  <a:outerShdw sx="100000" sy="100000" kx="0" ky="0" algn="b" rotWithShape="0" blurRad="25400" dist="20655" dir="54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/>
            <a:r>
              <a:t>Numeri gruppo chirurgia dell’epilessia AOUSiena</a:t>
            </a:r>
          </a:p>
        </p:txBody>
      </p:sp>
      <p:sp>
        <p:nvSpPr>
          <p:cNvPr id="196" name="Lobectomie (&lt;10 /anno)…"/>
          <p:cNvSpPr txBox="1"/>
          <p:nvPr>
            <p:ph type="body" idx="1"/>
          </p:nvPr>
        </p:nvSpPr>
        <p:spPr>
          <a:xfrm>
            <a:off x="457200" y="1645920"/>
            <a:ext cx="6264132" cy="4526280"/>
          </a:xfrm>
          <a:prstGeom prst="rect">
            <a:avLst/>
          </a:prstGeom>
        </p:spPr>
        <p:txBody>
          <a:bodyPr/>
          <a:lstStyle/>
          <a:p>
            <a:pPr/>
            <a:r>
              <a:t>Lobectomie (&lt;10 /anno)</a:t>
            </a:r>
          </a:p>
          <a:p>
            <a:pPr/>
          </a:p>
          <a:p>
            <a:pPr/>
            <a:r>
              <a:t>SEEG (ca 3/anno)</a:t>
            </a:r>
          </a:p>
          <a:p>
            <a:pPr/>
          </a:p>
          <a:p>
            <a:pPr/>
          </a:p>
          <a:p>
            <a:pPr algn="ctr"/>
            <a:r>
              <a:t>Pz da operare/anno in Toscana: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Numeri gruppo chirurgia dell’epilessia AOUSiena"/>
          <p:cNvSpPr txBox="1"/>
          <p:nvPr>
            <p:ph type="title"/>
          </p:nvPr>
        </p:nvSpPr>
        <p:spPr>
          <a:xfrm>
            <a:off x="-723900" y="360680"/>
            <a:ext cx="8229600" cy="1143001"/>
          </a:xfrm>
          <a:prstGeom prst="rect">
            <a:avLst/>
          </a:prstGeom>
        </p:spPr>
        <p:txBody>
          <a:bodyPr/>
          <a:lstStyle>
            <a:lvl1pPr marL="43719" indent="-43719" defTabSz="740662">
              <a:defRPr sz="3700">
                <a:effectLst>
                  <a:outerShdw sx="100000" sy="100000" kx="0" ky="0" algn="b" rotWithShape="0" blurRad="25400" dist="20655" dir="54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/>
            <a:r>
              <a:t>Numeri gruppo chirurgia dell’epilessia AOUSiena</a:t>
            </a:r>
          </a:p>
        </p:txBody>
      </p:sp>
      <p:sp>
        <p:nvSpPr>
          <p:cNvPr id="199" name="Lobectomie (&lt;10 /anno)…"/>
          <p:cNvSpPr txBox="1"/>
          <p:nvPr>
            <p:ph type="body" idx="1"/>
          </p:nvPr>
        </p:nvSpPr>
        <p:spPr>
          <a:xfrm>
            <a:off x="457200" y="1645920"/>
            <a:ext cx="6264132" cy="4526280"/>
          </a:xfrm>
          <a:prstGeom prst="rect">
            <a:avLst/>
          </a:prstGeom>
        </p:spPr>
        <p:txBody>
          <a:bodyPr/>
          <a:lstStyle/>
          <a:p>
            <a:pPr/>
            <a:r>
              <a:t>Lobectomie (&lt;10 /anno)</a:t>
            </a:r>
          </a:p>
          <a:p>
            <a:pPr/>
          </a:p>
          <a:p>
            <a:pPr/>
            <a:r>
              <a:t>SEEG (ca 3/anno)</a:t>
            </a:r>
          </a:p>
          <a:p>
            <a:pPr/>
          </a:p>
          <a:p>
            <a:pPr/>
          </a:p>
          <a:p>
            <a:pPr algn="ctr"/>
            <a:r>
              <a:t>Pz da operare/anno in Toscana:</a:t>
            </a:r>
            <a:r>
              <a:rPr sz="7400"/>
              <a:t>200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erchè i pazienti non arrivano alla chirurgia/valutazione 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3719" indent="-43719" defTabSz="740662">
              <a:defRPr sz="3700">
                <a:effectLst>
                  <a:outerShdw sx="100000" sy="100000" kx="0" ky="0" algn="b" rotWithShape="0" blurRad="25400" dist="20655" dir="54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/>
            <a:r>
              <a:t>Perchè i pazienti non arrivano alla chirurgia/valutazione ?</a:t>
            </a:r>
          </a:p>
        </p:txBody>
      </p:sp>
      <p:sp>
        <p:nvSpPr>
          <p:cNvPr id="202" name="Il neurologo non vuole  “perdere” il paziente…"/>
          <p:cNvSpPr txBox="1"/>
          <p:nvPr>
            <p:ph type="body" idx="1"/>
          </p:nvPr>
        </p:nvSpPr>
        <p:spPr>
          <a:xfrm>
            <a:off x="544953" y="2386600"/>
            <a:ext cx="7934792" cy="3391063"/>
          </a:xfrm>
          <a:prstGeom prst="rect">
            <a:avLst/>
          </a:prstGeom>
        </p:spPr>
        <p:txBody>
          <a:bodyPr/>
          <a:lstStyle/>
          <a:p>
            <a:pPr marL="229506" indent="-229506">
              <a:defRPr sz="2200"/>
            </a:pPr>
            <a:r>
              <a:t>Il neurologo non vuole</a:t>
            </a:r>
            <a:r>
              <a:rPr sz="2800"/>
              <a:t>  “perdere” </a:t>
            </a:r>
            <a:r>
              <a:t>il paziente</a:t>
            </a:r>
          </a:p>
          <a:p>
            <a:pPr>
              <a:defRPr sz="2300"/>
            </a:pPr>
            <a:r>
              <a:t>Il neurologo ha </a:t>
            </a:r>
            <a:r>
              <a:rPr sz="2800"/>
              <a:t>“paura”</a:t>
            </a:r>
            <a:r>
              <a:t> della chirurgia</a:t>
            </a:r>
          </a:p>
          <a:p>
            <a:pPr>
              <a:defRPr sz="2200"/>
            </a:pPr>
            <a:r>
              <a:t>Il neurologo non si  </a:t>
            </a:r>
            <a:r>
              <a:rPr sz="2800"/>
              <a:t>“fida” </a:t>
            </a:r>
            <a:r>
              <a:t>del centro</a:t>
            </a:r>
          </a:p>
          <a:p>
            <a:pPr>
              <a:defRPr sz="2200"/>
            </a:pPr>
          </a:p>
          <a:p>
            <a:pPr>
              <a:defRPr sz="2200"/>
            </a:pPr>
          </a:p>
          <a:p>
            <a:pPr>
              <a:defRPr sz="2200"/>
            </a:pPr>
            <a:r>
              <a:t>Il neurologo </a:t>
            </a:r>
            <a:r>
              <a:rPr sz="2800"/>
              <a:t>non ci pensa ? </a:t>
            </a:r>
            <a:endParaRPr sz="2800"/>
          </a:p>
          <a:p>
            <a:pPr>
              <a:defRPr sz="2200"/>
            </a:pPr>
            <a:r>
              <a:t>Il neurologo </a:t>
            </a:r>
            <a:r>
              <a:rPr sz="2800"/>
              <a:t>non sa dove/come inviare ?</a:t>
            </a:r>
          </a:p>
        </p:txBody>
      </p:sp>
      <p:sp>
        <p:nvSpPr>
          <p:cNvPr id="203" name="Luoghi comuni"/>
          <p:cNvSpPr txBox="1"/>
          <p:nvPr/>
        </p:nvSpPr>
        <p:spPr>
          <a:xfrm>
            <a:off x="615008" y="1748312"/>
            <a:ext cx="1795421" cy="325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/>
            <a:r>
              <a:t>Luoghi comuni</a:t>
            </a:r>
          </a:p>
        </p:txBody>
      </p:sp>
      <p:sp>
        <p:nvSpPr>
          <p:cNvPr id="204" name="Realtà ?"/>
          <p:cNvSpPr txBox="1"/>
          <p:nvPr/>
        </p:nvSpPr>
        <p:spPr>
          <a:xfrm>
            <a:off x="588681" y="3919592"/>
            <a:ext cx="983825" cy="325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/>
            <a:r>
              <a:t>Realtà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erchè i pazienti non arrivano alla chirurgia/valutazione 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3719" indent="-43719" defTabSz="740662">
              <a:defRPr sz="3700">
                <a:effectLst>
                  <a:outerShdw sx="100000" sy="100000" kx="0" ky="0" algn="b" rotWithShape="0" blurRad="25400" dist="20655" dir="54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/>
            <a:r>
              <a:t>Perchè i pazienti non arrivano alla chirurgia/valutazione ?</a:t>
            </a:r>
          </a:p>
        </p:txBody>
      </p:sp>
      <p:sp>
        <p:nvSpPr>
          <p:cNvPr id="207" name="Il neurologo non vuole  “perdere” il paziente…"/>
          <p:cNvSpPr txBox="1"/>
          <p:nvPr>
            <p:ph type="body" idx="1"/>
          </p:nvPr>
        </p:nvSpPr>
        <p:spPr>
          <a:xfrm>
            <a:off x="544953" y="2386600"/>
            <a:ext cx="7934792" cy="3391063"/>
          </a:xfrm>
          <a:prstGeom prst="rect">
            <a:avLst/>
          </a:prstGeom>
        </p:spPr>
        <p:txBody>
          <a:bodyPr/>
          <a:lstStyle/>
          <a:p>
            <a:pPr marL="229506" indent="-229506">
              <a:defRPr sz="2200"/>
            </a:pPr>
            <a:r>
              <a:t>Il neurologo non vuole</a:t>
            </a:r>
            <a:r>
              <a:rPr sz="2800"/>
              <a:t>  “perdere” </a:t>
            </a:r>
            <a:r>
              <a:t>il paziente</a:t>
            </a:r>
          </a:p>
          <a:p>
            <a:pPr>
              <a:defRPr sz="2300"/>
            </a:pPr>
            <a:r>
              <a:t>Il neurologo ha </a:t>
            </a:r>
            <a:r>
              <a:rPr sz="2800"/>
              <a:t>“paura”</a:t>
            </a:r>
            <a:r>
              <a:t> della chirurgia</a:t>
            </a:r>
          </a:p>
          <a:p>
            <a:pPr>
              <a:defRPr sz="2200"/>
            </a:pPr>
            <a:r>
              <a:t>Il neurologo non si  </a:t>
            </a:r>
            <a:r>
              <a:rPr sz="2800"/>
              <a:t>“fida” </a:t>
            </a:r>
            <a:r>
              <a:t>del centro</a:t>
            </a:r>
          </a:p>
          <a:p>
            <a:pPr>
              <a:defRPr sz="2200"/>
            </a:pPr>
          </a:p>
          <a:p>
            <a:pPr>
              <a:defRPr sz="2200"/>
            </a:pPr>
          </a:p>
          <a:p>
            <a:pPr>
              <a:defRPr sz="2200"/>
            </a:pPr>
            <a:r>
              <a:t>Il neurologo </a:t>
            </a:r>
            <a:r>
              <a:rPr sz="2800"/>
              <a:t>non ci pensa </a:t>
            </a:r>
          </a:p>
        </p:txBody>
      </p:sp>
      <p:sp>
        <p:nvSpPr>
          <p:cNvPr id="208" name="Luoghi comuni"/>
          <p:cNvSpPr txBox="1"/>
          <p:nvPr/>
        </p:nvSpPr>
        <p:spPr>
          <a:xfrm>
            <a:off x="615008" y="1748312"/>
            <a:ext cx="1795421" cy="325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/>
            <a:r>
              <a:t>Luoghi comuni</a:t>
            </a:r>
          </a:p>
        </p:txBody>
      </p:sp>
      <p:sp>
        <p:nvSpPr>
          <p:cNvPr id="209" name="Realtà ?"/>
          <p:cNvSpPr txBox="1"/>
          <p:nvPr/>
        </p:nvSpPr>
        <p:spPr>
          <a:xfrm>
            <a:off x="588681" y="3919592"/>
            <a:ext cx="983825" cy="325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/>
            <a:r>
              <a:t>Realtà ?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2624" y="1537701"/>
            <a:ext cx="4171537" cy="4784999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Criteri di inclusione?…"/>
          <p:cNvSpPr txBox="1"/>
          <p:nvPr/>
        </p:nvSpPr>
        <p:spPr>
          <a:xfrm>
            <a:off x="987428" y="1423255"/>
            <a:ext cx="3880875" cy="2470717"/>
          </a:xfrm>
          <a:prstGeom prst="rect">
            <a:avLst/>
          </a:prstGeom>
          <a:gradFill>
            <a:gsLst>
              <a:gs pos="0">
                <a:srgbClr val="D9D7C7"/>
              </a:gs>
              <a:gs pos="62000">
                <a:srgbClr val="F0EFE9"/>
              </a:gs>
              <a:gs pos="100000">
                <a:srgbClr val="F4F3EF"/>
              </a:gs>
            </a:gsLst>
            <a:lin ang="16200000"/>
          </a:gradFill>
          <a:ln>
            <a:solidFill>
              <a:srgbClr val="ADAC9E"/>
            </a:solidFill>
          </a:ln>
          <a:effectLst>
            <a:outerShdw sx="100000" sy="100000" kx="0" ky="0" algn="b" rotWithShape="0" blurRad="50800" dist="3810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E82938"/>
                </a:solidFill>
                <a:latin typeface="Rockwell"/>
                <a:ea typeface="Rockwell"/>
                <a:cs typeface="Rockwell"/>
                <a:sym typeface="Rockwell"/>
              </a:defRPr>
            </a:pPr>
          </a:p>
          <a:p>
            <a:pPr>
              <a:defRPr sz="2700">
                <a:solidFill>
                  <a:srgbClr val="E82938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t>Criteri di inclusione? </a:t>
            </a:r>
          </a:p>
          <a:p>
            <a:pPr>
              <a:defRPr sz="2700">
                <a:solidFill>
                  <a:srgbClr val="E82938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t>Epidemiologia ?</a:t>
            </a:r>
          </a:p>
          <a:p>
            <a:pPr>
              <a:defRPr sz="2700">
                <a:solidFill>
                  <a:srgbClr val="E82938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t>Incidenza ?</a:t>
            </a:r>
          </a:p>
          <a:p>
            <a:pPr>
              <a:defRPr sz="2700">
                <a:solidFill>
                  <a:srgbClr val="E82938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t>Prevalenza ?</a:t>
            </a:r>
          </a:p>
          <a:p>
            <a:pPr>
              <a:defRPr sz="2700">
                <a:solidFill>
                  <a:srgbClr val="E82938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t>Difficoltà di invio?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creenshot 2019-04-03 at 20.23.12.png" descr="Screenshot 2019-04-03 at 20.23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123" y="0"/>
            <a:ext cx="7103753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2"/>
          <p:cNvSpPr txBox="1"/>
          <p:nvPr>
            <p:ph type="title"/>
          </p:nvPr>
        </p:nvSpPr>
        <p:spPr>
          <a:xfrm>
            <a:off x="301625" y="346867"/>
            <a:ext cx="8540750" cy="777879"/>
          </a:xfrm>
          <a:prstGeom prst="rect">
            <a:avLst/>
          </a:prstGeom>
        </p:spPr>
        <p:txBody>
          <a:bodyPr/>
          <a:lstStyle/>
          <a:p>
            <a:pPr marL="0" indent="54864">
              <a:defRPr sz="4800">
                <a:solidFill>
                  <a:srgbClr val="FFC000"/>
                </a:solidFill>
              </a:defRPr>
            </a:pPr>
          </a:p>
        </p:txBody>
      </p:sp>
      <p:sp>
        <p:nvSpPr>
          <p:cNvPr id="214" name="Rectangle 3"/>
          <p:cNvSpPr txBox="1"/>
          <p:nvPr>
            <p:ph type="body" idx="1"/>
          </p:nvPr>
        </p:nvSpPr>
        <p:spPr>
          <a:xfrm>
            <a:off x="360362" y="1562100"/>
            <a:ext cx="8229601" cy="4525963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Indicazione potenziale (farmacoresistenza)</a:t>
            </a:r>
          </a:p>
          <a:p>
            <a:pPr>
              <a:defRPr b="1" sz="2400"/>
            </a:pPr>
          </a:p>
          <a:p>
            <a:pPr algn="just">
              <a:buSzTx/>
              <a:buNone/>
              <a:defRPr b="1" sz="2400"/>
            </a:pPr>
            <a:r>
              <a:t>	</a:t>
            </a:r>
            <a:r>
              <a:rPr>
                <a:solidFill>
                  <a:srgbClr val="FF9900"/>
                </a:solidFill>
              </a:rPr>
              <a:t>“</a:t>
            </a:r>
            <a:r>
              <a:rPr i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failure of adequate trials of two tolerated, appropriately chosen and used anti epileptic drug schedules (whether as monotherapy or in combination) to achieve sustained seizure freedom” (Kwan et al., 2010).”</a:t>
            </a:r>
          </a:p>
        </p:txBody>
      </p:sp>
      <p:sp>
        <p:nvSpPr>
          <p:cNvPr id="215" name="3 pazienti su 10 sono farmacoresistenti…"/>
          <p:cNvSpPr txBox="1"/>
          <p:nvPr/>
        </p:nvSpPr>
        <p:spPr>
          <a:xfrm>
            <a:off x="415857" y="4460261"/>
            <a:ext cx="8291119" cy="203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300">
                <a:latin typeface="Rockwell"/>
                <a:ea typeface="Rockwell"/>
                <a:cs typeface="Rockwell"/>
                <a:sym typeface="Rockwell"/>
              </a:defRPr>
            </a:pPr>
            <a:r>
              <a:t>3 pazienti su 10 sono farmacoresistenti</a:t>
            </a:r>
          </a:p>
          <a:p>
            <a:pPr>
              <a:defRPr sz="3300">
                <a:latin typeface="Rockwell"/>
                <a:ea typeface="Rockwell"/>
                <a:cs typeface="Rockwell"/>
                <a:sym typeface="Rockwell"/>
              </a:defRPr>
            </a:pPr>
          </a:p>
          <a:p>
            <a:pPr>
              <a:defRPr sz="3300">
                <a:latin typeface="Rockwell"/>
                <a:ea typeface="Rockwell"/>
                <a:cs typeface="Rockwell"/>
                <a:sym typeface="Rockwell"/>
              </a:defRPr>
            </a:pPr>
            <a:r>
              <a:t>1 su 3 dei farmacoresistenti può essere</a:t>
            </a:r>
          </a:p>
          <a:p>
            <a:pPr>
              <a:defRPr sz="3300">
                <a:latin typeface="Rockwell"/>
                <a:ea typeface="Rockwell"/>
                <a:cs typeface="Rockwell"/>
                <a:sym typeface="Rockwell"/>
              </a:defRPr>
            </a:pPr>
            <a:r>
              <a:t>Operato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2"/>
          <p:cNvSpPr txBox="1"/>
          <p:nvPr>
            <p:ph type="title"/>
          </p:nvPr>
        </p:nvSpPr>
        <p:spPr>
          <a:xfrm>
            <a:off x="2304110" y="297554"/>
            <a:ext cx="6852493" cy="1143001"/>
          </a:xfrm>
          <a:prstGeom prst="rect">
            <a:avLst/>
          </a:prstGeom>
        </p:spPr>
        <p:txBody>
          <a:bodyPr/>
          <a:lstStyle>
            <a:lvl1pPr marL="0" indent="54864" algn="l">
              <a:defRPr b="1" sz="3700">
                <a:solidFill>
                  <a:srgbClr val="FFC000"/>
                </a:solidFill>
              </a:defRPr>
            </a:lvl1pPr>
          </a:lstStyle>
          <a:p>
            <a:pPr/>
            <a:r>
              <a:t>Magic Numbers !!</a:t>
            </a:r>
          </a:p>
        </p:txBody>
      </p:sp>
      <p:sp>
        <p:nvSpPr>
          <p:cNvPr id="218" name="1 su 10"/>
          <p:cNvSpPr txBox="1"/>
          <p:nvPr/>
        </p:nvSpPr>
        <p:spPr>
          <a:xfrm>
            <a:off x="2967670" y="3360404"/>
            <a:ext cx="2979722" cy="926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6600">
                <a:solidFill>
                  <a:srgbClr val="DDDDDD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/>
            <a:r>
              <a:t>1 su 10</a:t>
            </a:r>
          </a:p>
        </p:txBody>
      </p:sp>
      <p:sp>
        <p:nvSpPr>
          <p:cNvPr id="219" name="1 su 10 pazienti con epilessia ha un’indicazione chirurgica"/>
          <p:cNvSpPr txBox="1"/>
          <p:nvPr/>
        </p:nvSpPr>
        <p:spPr>
          <a:xfrm>
            <a:off x="1229674" y="4549161"/>
            <a:ext cx="6684649" cy="32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/>
            <a:r>
              <a:t>1 su 10 pazienti con epilessia ha un’indicazione chirurgica</a:t>
            </a:r>
          </a:p>
        </p:txBody>
      </p:sp>
      <p:sp>
        <p:nvSpPr>
          <p:cNvPr id="220" name="1 su 20"/>
          <p:cNvSpPr txBox="1"/>
          <p:nvPr/>
        </p:nvSpPr>
        <p:spPr>
          <a:xfrm>
            <a:off x="2967670" y="5053986"/>
            <a:ext cx="2979722" cy="926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6600">
                <a:solidFill>
                  <a:srgbClr val="DDDDDD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/>
            <a:r>
              <a:t>1 su 20</a:t>
            </a:r>
          </a:p>
        </p:txBody>
      </p:sp>
      <p:sp>
        <p:nvSpPr>
          <p:cNvPr id="221" name="1 su 20 pazienti con epilessia può andare in remissione con la chirurgia"/>
          <p:cNvSpPr txBox="1"/>
          <p:nvPr/>
        </p:nvSpPr>
        <p:spPr>
          <a:xfrm>
            <a:off x="365114" y="6018412"/>
            <a:ext cx="8184836" cy="32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/>
            <a:r>
              <a:t>1 su 20 pazienti con epilessia può andare in remissione con la chirurgia</a:t>
            </a:r>
          </a:p>
        </p:txBody>
      </p:sp>
      <p:sp>
        <p:nvSpPr>
          <p:cNvPr id="222" name="3 su 10"/>
          <p:cNvSpPr txBox="1"/>
          <p:nvPr/>
        </p:nvSpPr>
        <p:spPr>
          <a:xfrm>
            <a:off x="2967670" y="1666823"/>
            <a:ext cx="2979722" cy="92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6600">
                <a:solidFill>
                  <a:srgbClr val="DDDDDD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/>
            <a:r>
              <a:t>3 su 10</a:t>
            </a:r>
          </a:p>
        </p:txBody>
      </p:sp>
      <p:sp>
        <p:nvSpPr>
          <p:cNvPr id="223" name="3 su 10 pazienti con epilessia è farmacoresistente"/>
          <p:cNvSpPr txBox="1"/>
          <p:nvPr/>
        </p:nvSpPr>
        <p:spPr>
          <a:xfrm>
            <a:off x="1608405" y="2832319"/>
            <a:ext cx="5698253" cy="32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/>
            <a:r>
              <a:t>3 su 10 pazienti con epilessia è farmacoresistente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olo 1"/>
          <p:cNvSpPr txBox="1"/>
          <p:nvPr>
            <p:ph type="title"/>
          </p:nvPr>
        </p:nvSpPr>
        <p:spPr>
          <a:xfrm>
            <a:off x="457200" y="253536"/>
            <a:ext cx="8229600" cy="1143001"/>
          </a:xfrm>
          <a:prstGeom prst="rect">
            <a:avLst/>
          </a:prstGeom>
        </p:spPr>
        <p:txBody>
          <a:bodyPr/>
          <a:lstStyle>
            <a:lvl1pPr marL="0" indent="54864">
              <a:defRPr>
                <a:solidFill>
                  <a:srgbClr val="E7E9CA"/>
                </a:solidFill>
              </a:defRPr>
            </a:lvl1pPr>
          </a:lstStyle>
          <a:p>
            <a:pPr/>
            <a:r>
              <a:t>Conclusione</a:t>
            </a:r>
          </a:p>
        </p:txBody>
      </p:sp>
      <p:sp>
        <p:nvSpPr>
          <p:cNvPr id="228" name="Segnaposto contenuto 2"/>
          <p:cNvSpPr txBox="1"/>
          <p:nvPr>
            <p:ph type="body" idx="1"/>
          </p:nvPr>
        </p:nvSpPr>
        <p:spPr>
          <a:xfrm>
            <a:off x="474662" y="1620838"/>
            <a:ext cx="8229601" cy="4525963"/>
          </a:xfrm>
          <a:prstGeom prst="rect">
            <a:avLst/>
          </a:prstGeom>
        </p:spPr>
        <p:txBody>
          <a:bodyPr/>
          <a:lstStyle/>
          <a:p>
            <a:pPr marL="184022" indent="-184022" defTabSz="576072">
              <a:defRPr sz="2000"/>
            </a:pPr>
            <a:r>
              <a:t>Dobbiamo tener presente la frequenza dei pazienti trattabili con intervento chirurgico (1 su 10)</a:t>
            </a:r>
          </a:p>
          <a:p>
            <a:pPr marL="184022" indent="-184022" defTabSz="576072">
              <a:defRPr sz="2000"/>
            </a:pPr>
          </a:p>
          <a:p>
            <a:pPr marL="184022" indent="-184022" defTabSz="576072">
              <a:defRPr sz="2000"/>
            </a:pPr>
            <a:r>
              <a:t>Dobbiamo facilitare la comunicazione con il centro di chirurgia riprendendo i PDTA </a:t>
            </a:r>
          </a:p>
          <a:p>
            <a:pPr marL="184022" indent="-184022" defTabSz="576072">
              <a:defRPr sz="2200"/>
            </a:pPr>
          </a:p>
          <a:p>
            <a:pPr marL="0" indent="0" defTabSz="288036">
              <a:buSzTx/>
              <a:buNone/>
              <a:defRPr b="1" i="1" sz="2200">
                <a:uFill>
                  <a:solidFill>
                    <a:srgbClr val="DB5353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centro.epilessia.siena@gmail.com</a:t>
            </a:r>
            <a:endParaRPr>
              <a:uFill>
                <a:solidFill>
                  <a:srgbClr val="3A3A3A"/>
                </a:solidFill>
              </a:uFill>
            </a:endParaRPr>
          </a:p>
          <a:p>
            <a:pPr marL="0" indent="0" defTabSz="288036">
              <a:buSzTx/>
              <a:buNone/>
              <a:defRPr b="1" i="1" sz="2200">
                <a:uFill>
                  <a:solidFill>
                    <a:srgbClr val="3A3A3A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 defTabSz="288036">
              <a:buSzTx/>
              <a:buNone/>
              <a:defRPr b="1" i="1" sz="2200">
                <a:uFill>
                  <a:solidFill>
                    <a:srgbClr val="DB5353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giampaolo.vatti@gmail.com</a:t>
            </a:r>
            <a:endParaRPr>
              <a:uFill>
                <a:solidFill>
                  <a:srgbClr val="3A3A3A"/>
                </a:solidFill>
              </a:uFill>
            </a:endParaRPr>
          </a:p>
          <a:p>
            <a:pPr marL="0" indent="0" defTabSz="288036">
              <a:buSzTx/>
              <a:buNone/>
              <a:defRPr b="1" i="1" sz="2200">
                <a:uFill>
                  <a:solidFill>
                    <a:srgbClr val="3A3A3A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 defTabSz="288036">
              <a:buSzTx/>
              <a:buNone/>
              <a:defRPr b="1" i="1" sz="2200">
                <a:uFill>
                  <a:solidFill>
                    <a:srgbClr val="DB5353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francesco.cacciola@gmail.com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creenshot 2019-04-03 at 20.23.12.png" descr="Screenshot 2019-04-03 at 20.23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123" y="0"/>
            <a:ext cx="71037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cnica o Epidemiologia ??"/>
          <p:cNvSpPr txBox="1"/>
          <p:nvPr/>
        </p:nvSpPr>
        <p:spPr>
          <a:xfrm rot="20556420">
            <a:off x="951605" y="3834131"/>
            <a:ext cx="7240787" cy="746126"/>
          </a:xfrm>
          <a:prstGeom prst="rect">
            <a:avLst/>
          </a:prstGeom>
          <a:solidFill>
            <a:schemeClr val="accent3"/>
          </a:solidFill>
          <a:ln>
            <a:solidFill>
              <a:srgbClr val="FFFFFF"/>
            </a:solidFill>
          </a:ln>
          <a:effectLst>
            <a:outerShdw sx="100000" sy="100000" kx="0" ky="0" algn="b" rotWithShape="0" blurRad="50800" dist="3810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700" tIns="12700" rIns="12700" bIns="12700">
            <a:spAutoFit/>
          </a:bodyPr>
          <a:lstStyle>
            <a:lvl1pPr>
              <a:defRPr sz="4800">
                <a:solidFill>
                  <a:srgbClr val="FF3929"/>
                </a:solidFill>
              </a:defRPr>
            </a:lvl1pPr>
          </a:lstStyle>
          <a:p>
            <a:pPr/>
            <a:r>
              <a:t>Tecnica o Epidemiologia ??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cniche gruppo chirurgia dell’epilessia AOUSiena"/>
          <p:cNvSpPr txBox="1"/>
          <p:nvPr>
            <p:ph type="title"/>
          </p:nvPr>
        </p:nvSpPr>
        <p:spPr>
          <a:xfrm>
            <a:off x="-723900" y="360680"/>
            <a:ext cx="8229600" cy="1143001"/>
          </a:xfrm>
          <a:prstGeom prst="rect">
            <a:avLst/>
          </a:prstGeom>
        </p:spPr>
        <p:txBody>
          <a:bodyPr/>
          <a:lstStyle>
            <a:lvl1pPr marL="43719" indent="-43719" defTabSz="740662">
              <a:defRPr sz="3700">
                <a:effectLst>
                  <a:outerShdw sx="100000" sy="100000" kx="0" ky="0" algn="b" rotWithShape="0" blurRad="25400" dist="20655" dir="54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/>
            <a:r>
              <a:t>Tecniche gruppo chirurgia dell’epilessia AOUSiena</a:t>
            </a:r>
          </a:p>
        </p:txBody>
      </p:sp>
      <p:sp>
        <p:nvSpPr>
          <p:cNvPr id="147" name="StereoEEG (2016)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StereoEEG (2016)</a:t>
            </a:r>
          </a:p>
        </p:txBody>
      </p:sp>
      <p:pic>
        <p:nvPicPr>
          <p:cNvPr id="148" name="f.jpg" descr="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694" y="2121891"/>
            <a:ext cx="3640507" cy="4672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flat.bmp" descr="flat.bm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0900" y="3468370"/>
            <a:ext cx="4425289" cy="452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ftc.bmp" descr="ftc.bmp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02904" y="1417142"/>
            <a:ext cx="3063334" cy="3549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AWAKE.mp4" descr="AWAK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64465" y="1396276"/>
            <a:ext cx="10941735" cy="6154727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cniche gruppo chirurgia dell’epilessia AOUSiena"/>
          <p:cNvSpPr txBox="1"/>
          <p:nvPr>
            <p:ph type="title"/>
          </p:nvPr>
        </p:nvSpPr>
        <p:spPr>
          <a:xfrm>
            <a:off x="-723900" y="360680"/>
            <a:ext cx="8229600" cy="1143001"/>
          </a:xfrm>
          <a:prstGeom prst="rect">
            <a:avLst/>
          </a:prstGeom>
        </p:spPr>
        <p:txBody>
          <a:bodyPr/>
          <a:lstStyle>
            <a:lvl1pPr marL="43719" indent="-43719" defTabSz="740662">
              <a:defRPr sz="3700">
                <a:effectLst>
                  <a:outerShdw sx="100000" sy="100000" kx="0" ky="0" algn="b" rotWithShape="0" blurRad="25400" dist="20655" dir="54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/>
            <a:r>
              <a:t>Tecniche gruppo chirurgia dell’epilessia AOUSiena</a:t>
            </a:r>
          </a:p>
        </p:txBody>
      </p:sp>
      <p:sp>
        <p:nvSpPr>
          <p:cNvPr id="154" name="Awake Craniotomy (2018)"/>
          <p:cNvSpPr txBox="1"/>
          <p:nvPr>
            <p:ph type="body" sz="half" idx="1"/>
          </p:nvPr>
        </p:nvSpPr>
        <p:spPr>
          <a:xfrm>
            <a:off x="495300" y="1633220"/>
            <a:ext cx="4038600" cy="4526280"/>
          </a:xfrm>
          <a:prstGeom prst="rect">
            <a:avLst/>
          </a:prstGeom>
        </p:spPr>
        <p:txBody>
          <a:bodyPr/>
          <a:lstStyle/>
          <a:p>
            <a:pPr/>
            <a:r>
              <a:t>Awake Craniotomy (2018)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9999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AWAKE.mp4" descr="AWAK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64465" y="1396276"/>
            <a:ext cx="10941735" cy="6154727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cniche gruppo chirurgia dell’epilessia AOUSiena"/>
          <p:cNvSpPr txBox="1"/>
          <p:nvPr>
            <p:ph type="title"/>
          </p:nvPr>
        </p:nvSpPr>
        <p:spPr>
          <a:xfrm>
            <a:off x="-723900" y="360680"/>
            <a:ext cx="8229600" cy="1143001"/>
          </a:xfrm>
          <a:prstGeom prst="rect">
            <a:avLst/>
          </a:prstGeom>
        </p:spPr>
        <p:txBody>
          <a:bodyPr/>
          <a:lstStyle>
            <a:lvl1pPr marL="43719" indent="-43719" defTabSz="740662">
              <a:defRPr sz="3700">
                <a:effectLst>
                  <a:outerShdw sx="100000" sy="100000" kx="0" ky="0" algn="b" rotWithShape="0" blurRad="25400" dist="20655" dir="54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/>
            <a:r>
              <a:t>Tecniche gruppo chirurgia dell’epilessia AOUSiena</a:t>
            </a:r>
          </a:p>
        </p:txBody>
      </p:sp>
      <p:sp>
        <p:nvSpPr>
          <p:cNvPr id="158" name="Awake Craniotomy (2018)"/>
          <p:cNvSpPr txBox="1"/>
          <p:nvPr>
            <p:ph type="body" sz="half" idx="1"/>
          </p:nvPr>
        </p:nvSpPr>
        <p:spPr>
          <a:xfrm>
            <a:off x="495300" y="1633220"/>
            <a:ext cx="4038600" cy="4526280"/>
          </a:xfrm>
          <a:prstGeom prst="rect">
            <a:avLst/>
          </a:prstGeom>
        </p:spPr>
        <p:txBody>
          <a:bodyPr/>
          <a:lstStyle/>
          <a:p>
            <a:pPr/>
            <a:r>
              <a:t>Awake Craniotomy (2018)</a:t>
            </a:r>
          </a:p>
        </p:txBody>
      </p:sp>
      <p:pic>
        <p:nvPicPr>
          <p:cNvPr id="159" name="IMG_3436.jpg" descr="IMG_343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1928" y="3159530"/>
            <a:ext cx="4504572" cy="3378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9999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262" y="1617662"/>
            <a:ext cx="6170615" cy="4111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250" y="1617662"/>
            <a:ext cx="6115050" cy="4076702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extBox 4"/>
          <p:cNvSpPr txBox="1"/>
          <p:nvPr/>
        </p:nvSpPr>
        <p:spPr>
          <a:xfrm>
            <a:off x="328613" y="1050925"/>
            <a:ext cx="1771652" cy="37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Crisi - Veglia</a:t>
            </a:r>
          </a:p>
        </p:txBody>
      </p:sp>
      <p:pic>
        <p:nvPicPr>
          <p:cNvPr id="164" name="bruni_video1.mp4" descr="bruni_video1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763688" y="1862583"/>
            <a:ext cx="6748244" cy="3795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200000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6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video>
          </p:childTnLst>
        </p:cTn>
      </p:par>
    </p:tnLst>
    <p:bldLst>
      <p:bldP build="whole" bldLvl="1" animBg="1" rev="0" advAuto="0" spid="16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" y="1452562"/>
            <a:ext cx="8442325" cy="2663826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extBox 4"/>
          <p:cNvSpPr txBox="1"/>
          <p:nvPr/>
        </p:nvSpPr>
        <p:spPr>
          <a:xfrm>
            <a:off x="379413" y="1042987"/>
            <a:ext cx="254317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Rm 3 T FLAIR Ortho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6637" y="1085850"/>
            <a:ext cx="6810377" cy="30146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2" name="Group 4"/>
          <p:cNvGrpSpPr/>
          <p:nvPr/>
        </p:nvGrpSpPr>
        <p:grpSpPr>
          <a:xfrm>
            <a:off x="1975682" y="2992295"/>
            <a:ext cx="4617111" cy="3014666"/>
            <a:chOff x="-1" y="0"/>
            <a:chExt cx="4617110" cy="3014665"/>
          </a:xfrm>
        </p:grpSpPr>
        <p:pic>
          <p:nvPicPr>
            <p:cNvPr id="170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0"/>
              <a:ext cx="2255074" cy="3014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Picture 3" descr="Picture 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55070" y="-1"/>
              <a:ext cx="2362040" cy="3014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3" name="TextBox 5"/>
          <p:cNvSpPr txBox="1"/>
          <p:nvPr/>
        </p:nvSpPr>
        <p:spPr>
          <a:xfrm>
            <a:off x="363537" y="406400"/>
            <a:ext cx="3536953" cy="650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FDG – PET Co-registrata con RM FLAIR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Galassia">
  <a:themeElements>
    <a:clrScheme name="Galass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0000FF"/>
      </a:hlink>
      <a:folHlink>
        <a:srgbClr val="FF00FF"/>
      </a:folHlink>
    </a:clrScheme>
    <a:fontScheme name="Galassi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Galass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3137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3137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3137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38100" dir="5400000">
            <a:srgbClr val="000000">
              <a:alpha val="43137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38100" dir="5400000">
            <a:srgbClr val="000000">
              <a:alpha val="43137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alassia">
  <a:themeElements>
    <a:clrScheme name="Galass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0000FF"/>
      </a:hlink>
      <a:folHlink>
        <a:srgbClr val="FF00FF"/>
      </a:folHlink>
    </a:clrScheme>
    <a:fontScheme name="Galassi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Galass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3137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3137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3137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38100" dir="5400000">
            <a:srgbClr val="000000">
              <a:alpha val="43137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38100" dir="5400000">
            <a:srgbClr val="000000">
              <a:alpha val="43137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