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tags/tag3.xml" ContentType="application/vnd.openxmlformats-officedocument.presentationml.tags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tags/tag1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Override PartName="/ppt/tags/tag2.xml" ContentType="application/vnd.openxmlformats-officedocument.presentationml.tags+xml"/>
  <Default Extension="wmf" ContentType="image/x-wmf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6" r:id="rId2"/>
    <p:sldId id="283" r:id="rId3"/>
    <p:sldId id="306" r:id="rId4"/>
    <p:sldId id="284" r:id="rId5"/>
    <p:sldId id="307" r:id="rId6"/>
    <p:sldId id="308" r:id="rId7"/>
    <p:sldId id="309" r:id="rId8"/>
    <p:sldId id="329" r:id="rId9"/>
    <p:sldId id="346" r:id="rId10"/>
    <p:sldId id="310" r:id="rId11"/>
    <p:sldId id="311" r:id="rId12"/>
    <p:sldId id="290" r:id="rId13"/>
    <p:sldId id="291" r:id="rId14"/>
    <p:sldId id="292" r:id="rId15"/>
    <p:sldId id="317" r:id="rId16"/>
    <p:sldId id="312" r:id="rId17"/>
    <p:sldId id="313" r:id="rId18"/>
    <p:sldId id="314" r:id="rId19"/>
    <p:sldId id="315" r:id="rId20"/>
    <p:sldId id="316" r:id="rId21"/>
    <p:sldId id="266" r:id="rId22"/>
    <p:sldId id="318" r:id="rId23"/>
    <p:sldId id="319" r:id="rId24"/>
    <p:sldId id="320" r:id="rId25"/>
    <p:sldId id="322" r:id="rId26"/>
    <p:sldId id="323" r:id="rId27"/>
    <p:sldId id="324" r:id="rId28"/>
    <p:sldId id="325" r:id="rId29"/>
    <p:sldId id="327" r:id="rId30"/>
    <p:sldId id="328" r:id="rId31"/>
    <p:sldId id="268" r:id="rId32"/>
    <p:sldId id="264" r:id="rId33"/>
    <p:sldId id="331" r:id="rId34"/>
    <p:sldId id="294" r:id="rId35"/>
    <p:sldId id="295" r:id="rId36"/>
    <p:sldId id="297" r:id="rId37"/>
    <p:sldId id="298" r:id="rId38"/>
    <p:sldId id="300" r:id="rId39"/>
    <p:sldId id="304" r:id="rId40"/>
    <p:sldId id="340" r:id="rId41"/>
    <p:sldId id="344" r:id="rId42"/>
    <p:sldId id="261" r:id="rId43"/>
    <p:sldId id="345" r:id="rId44"/>
    <p:sldId id="347" r:id="rId45"/>
    <p:sldId id="348" r:id="rId46"/>
    <p:sldId id="332" r:id="rId47"/>
    <p:sldId id="333" r:id="rId48"/>
    <p:sldId id="334" r:id="rId49"/>
    <p:sldId id="335" r:id="rId50"/>
    <p:sldId id="336" r:id="rId51"/>
    <p:sldId id="337" r:id="rId52"/>
    <p:sldId id="338" r:id="rId53"/>
    <p:sldId id="339" r:id="rId54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96969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69" autoAdjust="0"/>
    <p:restoredTop sz="91657" autoAdjust="0"/>
  </p:normalViewPr>
  <p:slideViewPr>
    <p:cSldViewPr>
      <p:cViewPr>
        <p:scale>
          <a:sx n="66" d="100"/>
          <a:sy n="66" d="100"/>
        </p:scale>
        <p:origin x="-17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3316" name="Rectangle 4"/>
          <p:cNvSpPr>
            <a:spLocks noGrp="1"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fld id="{94A9818E-7112-48A7-9B08-5A958149BD7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6D22EBC-016D-4D9D-84D2-E463C3A6248D}" type="slidenum">
              <a:rPr lang="it-IT" sz="1200" b="0"/>
              <a:pPr algn="r"/>
              <a:t>1</a:t>
            </a:fld>
            <a:endParaRPr lang="it-IT" sz="1200" b="0"/>
          </a:p>
        </p:txBody>
      </p:sp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5F78A7D-EF74-4D69-852A-6157261B7189}" type="slidenum">
              <a:rPr lang="it-IT" sz="1200" b="0"/>
              <a:pPr algn="r"/>
              <a:t>1</a:t>
            </a:fld>
            <a:endParaRPr lang="it-IT" sz="1200" b="0"/>
          </a:p>
        </p:txBody>
      </p:sp>
      <p:sp>
        <p:nvSpPr>
          <p:cNvPr id="1536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A837B13-1BBE-4ED8-B98D-EE6703471A52}" type="slidenum">
              <a:rPr lang="it-IT" sz="1200" b="0"/>
              <a:pPr algn="r"/>
              <a:t>1</a:t>
            </a:fld>
            <a:endParaRPr lang="it-IT" sz="1200" b="0"/>
          </a:p>
        </p:txBody>
      </p:sp>
      <p:sp>
        <p:nvSpPr>
          <p:cNvPr id="15364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it-IT" smtClean="0"/>
              <a:t>l’assenza di controindicaz EVT e la presenza di sintomi, peraltro con deficit perfusivo – va EVT e va in sala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it-IT" smtClean="0"/>
              <a:t>il paziente ritorna circa 1 anno dopo con nuovo deficit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4D2C2F7-5EB6-4DEA-8F0E-520C4D6498DD}" type="slidenum">
              <a:rPr lang="it-IT" sz="1200" b="0"/>
              <a:pPr algn="r"/>
              <a:t>20</a:t>
            </a:fld>
            <a:endParaRPr lang="it-IT" sz="1200" b="0"/>
          </a:p>
        </p:txBody>
      </p:sp>
      <p:sp>
        <p:nvSpPr>
          <p:cNvPr id="4198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9A0A86F-11E6-4C48-A417-A779B9142DD8}" type="slidenum">
              <a:rPr lang="it-IT" sz="1200" b="0"/>
              <a:pPr algn="r"/>
              <a:t>20</a:t>
            </a:fld>
            <a:endParaRPr lang="it-IT" sz="1200" b="0"/>
          </a:p>
        </p:txBody>
      </p:sp>
      <p:sp>
        <p:nvSpPr>
          <p:cNvPr id="41987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it-IT" smtClean="0"/>
              <a:t>4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4603018-FFB6-49B5-962D-B027034E70E5}" type="slidenum">
              <a:rPr lang="it-IT" sz="1200" b="0"/>
              <a:pPr algn="r"/>
              <a:t>21</a:t>
            </a:fld>
            <a:endParaRPr lang="it-IT" sz="1200" b="0"/>
          </a:p>
        </p:txBody>
      </p:sp>
      <p:sp>
        <p:nvSpPr>
          <p:cNvPr id="4403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356473C-4DEC-4412-AFAE-1F9A5C6A399C}" type="slidenum">
              <a:rPr lang="it-IT" sz="1200" b="0"/>
              <a:pPr algn="r"/>
              <a:t>21</a:t>
            </a:fld>
            <a:endParaRPr lang="it-IT" sz="1200" b="0"/>
          </a:p>
        </p:txBody>
      </p:sp>
      <p:sp>
        <p:nvSpPr>
          <p:cNvPr id="44035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it-IT" smtClean="0"/>
              <a:t>4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8443298-4786-41B1-8003-B7F843DA00EF}" type="slidenum">
              <a:rPr lang="it-IT" sz="1200" b="0"/>
              <a:pPr algn="r"/>
              <a:t>22</a:t>
            </a:fld>
            <a:endParaRPr lang="it-IT" sz="1200" b="0"/>
          </a:p>
        </p:txBody>
      </p:sp>
      <p:sp>
        <p:nvSpPr>
          <p:cNvPr id="4608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9333918-6B54-47B9-A03A-DD7FD5958C46}" type="slidenum">
              <a:rPr lang="it-IT" sz="1200" b="0"/>
              <a:pPr algn="r"/>
              <a:t>22</a:t>
            </a:fld>
            <a:endParaRPr lang="it-IT" sz="1200" b="0"/>
          </a:p>
        </p:txBody>
      </p:sp>
      <p:sp>
        <p:nvSpPr>
          <p:cNvPr id="46083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it-IT" smtClean="0"/>
              <a:t>4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27AE1E9-BDA4-4AD9-84A4-169642527CE6}" type="slidenum">
              <a:rPr lang="it-IT" sz="1200" b="0"/>
              <a:pPr algn="r"/>
              <a:t>23</a:t>
            </a:fld>
            <a:endParaRPr lang="it-IT" sz="1200" b="0"/>
          </a:p>
        </p:txBody>
      </p:sp>
      <p:sp>
        <p:nvSpPr>
          <p:cNvPr id="4813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52F53D8-A16D-4843-B3AA-D907459626EF}" type="slidenum">
              <a:rPr lang="it-IT" sz="1200" b="0"/>
              <a:pPr algn="r"/>
              <a:t>23</a:t>
            </a:fld>
            <a:endParaRPr lang="it-IT" sz="1200" b="0"/>
          </a:p>
        </p:txBody>
      </p:sp>
      <p:sp>
        <p:nvSpPr>
          <p:cNvPr id="48131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it-IT" smtClean="0"/>
              <a:t>4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6F8948B-F358-49F4-81E9-389E5FF61D3A}" type="slidenum">
              <a:rPr lang="it-IT" sz="1200" b="0"/>
              <a:pPr algn="r"/>
              <a:t>24</a:t>
            </a:fld>
            <a:endParaRPr lang="it-IT" sz="1200" b="0"/>
          </a:p>
        </p:txBody>
      </p:sp>
      <p:sp>
        <p:nvSpPr>
          <p:cNvPr id="5017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E274AD4-D07C-465D-869D-74F9B0FCFBAE}" type="slidenum">
              <a:rPr lang="it-IT" sz="1200" b="0"/>
              <a:pPr algn="r"/>
              <a:t>24</a:t>
            </a:fld>
            <a:endParaRPr lang="it-IT" sz="1200" b="0"/>
          </a:p>
        </p:txBody>
      </p:sp>
      <p:sp>
        <p:nvSpPr>
          <p:cNvPr id="50179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it-IT" smtClean="0"/>
              <a:t>4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6A286D4-6EBD-4D22-8E82-96A61ABA64BC}" type="slidenum">
              <a:rPr lang="it-IT" sz="1200" b="0"/>
              <a:pPr algn="r"/>
              <a:t>25</a:t>
            </a:fld>
            <a:endParaRPr lang="it-IT" sz="1200" b="0"/>
          </a:p>
        </p:txBody>
      </p:sp>
      <p:sp>
        <p:nvSpPr>
          <p:cNvPr id="5222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A1A622D-C7C3-4969-98E9-430CCBD0FECC}" type="slidenum">
              <a:rPr lang="it-IT" sz="1200" b="0"/>
              <a:pPr algn="r"/>
              <a:t>25</a:t>
            </a:fld>
            <a:endParaRPr lang="it-IT" sz="1200" b="0"/>
          </a:p>
        </p:txBody>
      </p:sp>
      <p:sp>
        <p:nvSpPr>
          <p:cNvPr id="52227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it-IT" smtClean="0"/>
              <a:t>4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4DD9771-40B0-4F11-B370-E312C9C7573D}" type="slidenum">
              <a:rPr lang="it-IT" sz="1200" b="0"/>
              <a:pPr algn="r"/>
              <a:t>26</a:t>
            </a:fld>
            <a:endParaRPr lang="it-IT" sz="1200" b="0"/>
          </a:p>
        </p:txBody>
      </p:sp>
      <p:sp>
        <p:nvSpPr>
          <p:cNvPr id="5427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45270254-3A90-47E2-AF15-5999FB08E215}" type="slidenum">
              <a:rPr lang="it-IT" sz="1200" b="0"/>
              <a:pPr algn="r"/>
              <a:t>26</a:t>
            </a:fld>
            <a:endParaRPr lang="it-IT" sz="1200" b="0"/>
          </a:p>
        </p:txBody>
      </p:sp>
      <p:sp>
        <p:nvSpPr>
          <p:cNvPr id="54275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it-IT" smtClean="0"/>
              <a:t>4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4752BE9-A6CD-4358-B450-607F875B7914}" type="slidenum">
              <a:rPr lang="it-IT" sz="1200" b="0"/>
              <a:pPr algn="r"/>
              <a:t>27</a:t>
            </a:fld>
            <a:endParaRPr lang="it-IT" sz="1200" b="0"/>
          </a:p>
        </p:txBody>
      </p:sp>
      <p:sp>
        <p:nvSpPr>
          <p:cNvPr id="5632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E129C8D-6138-47D0-A0B2-45294D40791B}" type="slidenum">
              <a:rPr lang="it-IT" sz="1200" b="0"/>
              <a:pPr algn="r"/>
              <a:t>27</a:t>
            </a:fld>
            <a:endParaRPr lang="it-IT" sz="1200" b="0"/>
          </a:p>
        </p:txBody>
      </p:sp>
      <p:sp>
        <p:nvSpPr>
          <p:cNvPr id="56323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it-IT" smtClean="0"/>
              <a:t>4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it-IT" smtClean="0"/>
              <a:t>spostando l’incertezza sui segm M3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4DDFDC80-555A-4D22-A0F5-3006A00C1862}" type="slidenum">
              <a:rPr lang="it-IT" sz="1200" b="0"/>
              <a:pPr algn="r"/>
              <a:t>28</a:t>
            </a:fld>
            <a:endParaRPr lang="it-IT" sz="1200" b="0"/>
          </a:p>
        </p:txBody>
      </p:sp>
      <p:sp>
        <p:nvSpPr>
          <p:cNvPr id="5837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91831CA-B5E6-41E0-8E4B-9C45D771CE82}" type="slidenum">
              <a:rPr lang="it-IT" sz="1200" b="0"/>
              <a:pPr algn="r"/>
              <a:t>28</a:t>
            </a:fld>
            <a:endParaRPr lang="it-IT" sz="1200" b="0"/>
          </a:p>
        </p:txBody>
      </p:sp>
      <p:sp>
        <p:nvSpPr>
          <p:cNvPr id="58371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it-IT" smtClean="0"/>
              <a:t>4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4D5DE98-B5DC-4A58-B1FB-6FB9B4139542}" type="slidenum">
              <a:rPr lang="it-IT" sz="1200" b="0"/>
              <a:pPr algn="r"/>
              <a:t>29</a:t>
            </a:fld>
            <a:endParaRPr lang="it-IT" sz="1200" b="0"/>
          </a:p>
        </p:txBody>
      </p:sp>
      <p:sp>
        <p:nvSpPr>
          <p:cNvPr id="6246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CFA3FB0-9BAD-48DE-A51D-47936ACE98D0}" type="slidenum">
              <a:rPr lang="it-IT" sz="1200" b="0"/>
              <a:pPr algn="r"/>
              <a:t>29</a:t>
            </a:fld>
            <a:endParaRPr lang="it-IT" sz="1200" b="0"/>
          </a:p>
        </p:txBody>
      </p:sp>
      <p:sp>
        <p:nvSpPr>
          <p:cNvPr id="62467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it-IT" smtClean="0"/>
              <a:t>4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A1F5EAF-9296-4521-89A9-3DD578939CDE}" type="slidenum">
              <a:rPr lang="it-IT" sz="1200" b="0"/>
              <a:pPr algn="r"/>
              <a:t>30</a:t>
            </a:fld>
            <a:endParaRPr lang="it-IT" sz="1200" b="0"/>
          </a:p>
        </p:txBody>
      </p:sp>
      <p:sp>
        <p:nvSpPr>
          <p:cNvPr id="6451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1651172-BB51-4C79-8FA3-E14FF141B3C2}" type="slidenum">
              <a:rPr lang="it-IT" sz="1200" b="0"/>
              <a:pPr algn="r"/>
              <a:t>30</a:t>
            </a:fld>
            <a:endParaRPr lang="it-IT" sz="1200" b="0"/>
          </a:p>
        </p:txBody>
      </p:sp>
      <p:sp>
        <p:nvSpPr>
          <p:cNvPr id="64515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it-IT" smtClean="0"/>
              <a:t>4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B20CFD3-486F-45E2-A5AF-1DBB3EE2D2AF}" type="slidenum">
              <a:rPr lang="it-IT" sz="1200" b="0"/>
              <a:pPr algn="r"/>
              <a:t>31</a:t>
            </a:fld>
            <a:endParaRPr lang="it-IT" sz="1200" b="0"/>
          </a:p>
        </p:txBody>
      </p:sp>
      <p:sp>
        <p:nvSpPr>
          <p:cNvPr id="665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471A57F-FAE6-4DB7-ADFE-F8931F28A588}" type="slidenum">
              <a:rPr lang="it-IT" sz="1200" b="0"/>
              <a:pPr algn="r"/>
              <a:t>31</a:t>
            </a:fld>
            <a:endParaRPr lang="it-IT" sz="1200" b="0"/>
          </a:p>
        </p:txBody>
      </p:sp>
      <p:sp>
        <p:nvSpPr>
          <p:cNvPr id="66563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smtClean="0"/>
          </a:p>
          <a:p>
            <a:pPr eaLnBrk="1" hangingPunct="1"/>
            <a:endParaRPr lang="it-IT" smtClean="0"/>
          </a:p>
          <a:p>
            <a:pPr eaLnBrk="1" hangingPunct="1"/>
            <a:r>
              <a:rPr lang="it-IT" smtClean="0"/>
              <a:t>Paziente 1 si assiste riempimento retrogrado, quindi, di vaso occluso.</a:t>
            </a:r>
          </a:p>
          <a:p>
            <a:pPr eaLnBrk="1" hangingPunct="1"/>
            <a:endParaRPr lang="it-IT" smtClean="0"/>
          </a:p>
          <a:p>
            <a:pPr eaLnBrk="1" hangingPunct="1"/>
            <a:r>
              <a:rPr lang="it-IT" smtClean="0"/>
              <a:t>Paziente 2</a:t>
            </a:r>
          </a:p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it-IT" smtClean="0"/>
              <a:t>branca secondaria di suddivisione insulare : di 1 dei 2 rami di biforcazione ACM sn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CFD3FA7-7055-4CE0-8B36-E6833ED3E1DF}" type="slidenum">
              <a:rPr lang="it-IT" sz="1200" b="0"/>
              <a:pPr algn="r"/>
              <a:t>46</a:t>
            </a:fld>
            <a:endParaRPr lang="it-IT" sz="1200" b="0"/>
          </a:p>
        </p:txBody>
      </p:sp>
      <p:sp>
        <p:nvSpPr>
          <p:cNvPr id="8397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1EBF65D-7C70-4CC2-B9E8-2D807CD8AAB9}" type="slidenum">
              <a:rPr lang="it-IT" sz="1200" b="0"/>
              <a:pPr algn="r"/>
              <a:t>46</a:t>
            </a:fld>
            <a:endParaRPr lang="it-IT" sz="1200" b="0"/>
          </a:p>
        </p:txBody>
      </p:sp>
      <p:sp>
        <p:nvSpPr>
          <p:cNvPr id="83971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it-IT" smtClean="0"/>
              <a:t>4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90DAB4E-5FB1-461D-9C85-E952CE536BC8}" type="slidenum">
              <a:rPr lang="it-IT" sz="1200" b="0"/>
              <a:pPr algn="r"/>
              <a:t>47</a:t>
            </a:fld>
            <a:endParaRPr lang="it-IT" sz="1200" b="0"/>
          </a:p>
        </p:txBody>
      </p:sp>
      <p:sp>
        <p:nvSpPr>
          <p:cNvPr id="8601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F45D251-377D-4290-96E2-9F65B34957EA}" type="slidenum">
              <a:rPr lang="it-IT" sz="1200" b="0"/>
              <a:pPr algn="r"/>
              <a:t>47</a:t>
            </a:fld>
            <a:endParaRPr lang="it-IT" sz="1200" b="0"/>
          </a:p>
        </p:txBody>
      </p:sp>
      <p:sp>
        <p:nvSpPr>
          <p:cNvPr id="86019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it-IT" smtClean="0"/>
              <a:t>4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7FD8229-D08F-464F-BE2F-E7C50A8A9AB8}" type="slidenum">
              <a:rPr lang="it-IT" sz="1200" b="0"/>
              <a:pPr algn="r"/>
              <a:t>48</a:t>
            </a:fld>
            <a:endParaRPr lang="it-IT" sz="1200" b="0"/>
          </a:p>
        </p:txBody>
      </p:sp>
      <p:sp>
        <p:nvSpPr>
          <p:cNvPr id="8806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1BA411C-BBAB-48BD-A385-88AD4FF29C76}" type="slidenum">
              <a:rPr lang="it-IT" sz="1200" b="0"/>
              <a:pPr algn="r"/>
              <a:t>48</a:t>
            </a:fld>
            <a:endParaRPr lang="it-IT" sz="1200" b="0"/>
          </a:p>
        </p:txBody>
      </p:sp>
      <p:sp>
        <p:nvSpPr>
          <p:cNvPr id="88067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it-IT" smtClean="0"/>
              <a:t>Opercolo-corticale da ramificazione della cer media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E7EC3A4-420A-41B7-8E39-78EBA880E43C}" type="slidenum">
              <a:rPr lang="it-IT" sz="1200" b="0"/>
              <a:pPr algn="r"/>
              <a:t>49</a:t>
            </a:fld>
            <a:endParaRPr lang="it-IT" sz="1200" b="0"/>
          </a:p>
        </p:txBody>
      </p:sp>
      <p:sp>
        <p:nvSpPr>
          <p:cNvPr id="9011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316375C-08CA-43A9-8B0A-4E7D2605FC85}" type="slidenum">
              <a:rPr lang="it-IT" sz="1200" b="0"/>
              <a:pPr algn="r"/>
              <a:t>49</a:t>
            </a:fld>
            <a:endParaRPr lang="it-IT" sz="1200" b="0"/>
          </a:p>
        </p:txBody>
      </p:sp>
      <p:sp>
        <p:nvSpPr>
          <p:cNvPr id="90115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it-IT" smtClean="0"/>
              <a:t>4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3C1B417-8311-4A74-B7D3-03C8A34CD09C}" type="slidenum">
              <a:rPr lang="it-IT" sz="1200" b="0"/>
              <a:pPr algn="r"/>
              <a:t>50</a:t>
            </a:fld>
            <a:endParaRPr lang="it-IT" sz="1200" b="0"/>
          </a:p>
        </p:txBody>
      </p:sp>
      <p:sp>
        <p:nvSpPr>
          <p:cNvPr id="921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C753AE-86F0-4DDD-888E-D6EB2BE0D600}" type="slidenum">
              <a:rPr lang="it-IT" sz="1200" b="0"/>
              <a:pPr algn="r"/>
              <a:t>50</a:t>
            </a:fld>
            <a:endParaRPr lang="it-IT" sz="1200" b="0"/>
          </a:p>
        </p:txBody>
      </p:sp>
      <p:sp>
        <p:nvSpPr>
          <p:cNvPr id="92163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it-IT" smtClean="0"/>
              <a:t>4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4B28F0E-F952-416D-8100-010DE2CC3DBD}" type="slidenum">
              <a:rPr lang="it-IT" sz="1200" b="0"/>
              <a:pPr algn="r"/>
              <a:t>8</a:t>
            </a:fld>
            <a:endParaRPr lang="it-IT" sz="1200" b="0"/>
          </a:p>
        </p:txBody>
      </p:sp>
      <p:sp>
        <p:nvSpPr>
          <p:cNvPr id="235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B7EE371-E642-41FD-AF12-E888D4536A15}" type="slidenum">
              <a:rPr lang="it-IT" sz="1200" b="0"/>
              <a:pPr algn="r"/>
              <a:t>8</a:t>
            </a:fld>
            <a:endParaRPr lang="it-IT" sz="1200" b="0"/>
          </a:p>
        </p:txBody>
      </p:sp>
      <p:sp>
        <p:nvSpPr>
          <p:cNvPr id="23555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it-IT" smtClean="0"/>
              <a:t>4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4D76468-A154-4A63-91A2-BF95428D8FFF}" type="slidenum">
              <a:rPr lang="it-IT" sz="1200" b="0"/>
              <a:pPr algn="r"/>
              <a:t>51</a:t>
            </a:fld>
            <a:endParaRPr lang="it-IT" sz="1200" b="0"/>
          </a:p>
        </p:txBody>
      </p:sp>
      <p:sp>
        <p:nvSpPr>
          <p:cNvPr id="9421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0A118FA-F7B4-44B4-BA15-8069452F6D71}" type="slidenum">
              <a:rPr lang="it-IT" sz="1200" b="0"/>
              <a:pPr algn="r"/>
              <a:t>51</a:t>
            </a:fld>
            <a:endParaRPr lang="it-IT" sz="1200" b="0"/>
          </a:p>
        </p:txBody>
      </p:sp>
      <p:sp>
        <p:nvSpPr>
          <p:cNvPr id="94211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it-IT" smtClean="0"/>
              <a:t>4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2E0797B-C07B-4103-BBC2-4998AD59D61A}" type="slidenum">
              <a:rPr lang="it-IT" sz="1200" b="0"/>
              <a:pPr algn="r"/>
              <a:t>52</a:t>
            </a:fld>
            <a:endParaRPr lang="it-IT" sz="1200" b="0"/>
          </a:p>
        </p:txBody>
      </p:sp>
      <p:sp>
        <p:nvSpPr>
          <p:cNvPr id="9625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D73F92A-F3BC-48B5-8BB0-345E88FDD356}" type="slidenum">
              <a:rPr lang="it-IT" sz="1200" b="0"/>
              <a:pPr algn="r"/>
              <a:t>52</a:t>
            </a:fld>
            <a:endParaRPr lang="it-IT" sz="1200" b="0"/>
          </a:p>
        </p:txBody>
      </p:sp>
      <p:sp>
        <p:nvSpPr>
          <p:cNvPr id="96259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it-IT" smtClean="0"/>
              <a:t>4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0287D47-C25C-4EB9-B77C-30A5511BCFE3}" type="slidenum">
              <a:rPr lang="it-IT" sz="1200" b="0"/>
              <a:pPr algn="r"/>
              <a:t>53</a:t>
            </a:fld>
            <a:endParaRPr lang="it-IT" sz="1200" b="0"/>
          </a:p>
        </p:txBody>
      </p:sp>
      <p:sp>
        <p:nvSpPr>
          <p:cNvPr id="9830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386FA2F-84DF-4F7C-BC87-4DDE2AC4B4B1}" type="slidenum">
              <a:rPr lang="it-IT" sz="1200" b="0"/>
              <a:pPr algn="r"/>
              <a:t>53</a:t>
            </a:fld>
            <a:endParaRPr lang="it-IT" sz="1200" b="0"/>
          </a:p>
        </p:txBody>
      </p:sp>
      <p:sp>
        <p:nvSpPr>
          <p:cNvPr id="98307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it-IT" smtClean="0"/>
              <a:t>4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91D0617-4874-4389-BA76-3506D478BA66}" type="slidenum">
              <a:rPr lang="it-IT" sz="1200" b="0"/>
              <a:pPr algn="r"/>
              <a:t>10</a:t>
            </a:fld>
            <a:endParaRPr lang="it-IT" sz="1200" b="0"/>
          </a:p>
        </p:txBody>
      </p:sp>
      <p:sp>
        <p:nvSpPr>
          <p:cNvPr id="2560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61A8FAA-F1FE-44B0-A5D1-833C88944423}" type="slidenum">
              <a:rPr lang="it-IT" sz="1200" b="0"/>
              <a:pPr algn="r"/>
              <a:t>10</a:t>
            </a:fld>
            <a:endParaRPr lang="it-IT" sz="1200" b="0"/>
          </a:p>
        </p:txBody>
      </p:sp>
      <p:sp>
        <p:nvSpPr>
          <p:cNvPr id="25603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it-IT" smtClean="0"/>
              <a:t>4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0F2A4F8-E8AE-4897-B2DA-59D577173BC9}" type="slidenum">
              <a:rPr lang="it-IT" sz="1200" b="0"/>
              <a:pPr algn="r"/>
              <a:t>11</a:t>
            </a:fld>
            <a:endParaRPr lang="it-IT" sz="1200" b="0"/>
          </a:p>
        </p:txBody>
      </p:sp>
      <p:sp>
        <p:nvSpPr>
          <p:cNvPr id="2765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4DBB7B3-ECB9-46AB-B449-D3B120E33BE9}" type="slidenum">
              <a:rPr lang="it-IT" sz="1200" b="0"/>
              <a:pPr algn="r"/>
              <a:t>11</a:t>
            </a:fld>
            <a:endParaRPr lang="it-IT" sz="1200" b="0"/>
          </a:p>
        </p:txBody>
      </p:sp>
      <p:sp>
        <p:nvSpPr>
          <p:cNvPr id="27651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it-IT" smtClean="0"/>
              <a:t>4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 txBox="1">
            <a:spLocks noGrp="1" noChangeArrowheads="1"/>
          </p:cNvSpPr>
          <p:nvPr/>
        </p:nvSpPr>
        <p:spPr bwMode="auto">
          <a:xfrm>
            <a:off x="2725738" y="11580813"/>
            <a:ext cx="208438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70CAA30-CBC8-49FD-B632-B26A38F79EB9}" type="slidenum">
              <a:rPr lang="it-IT" altLang="it-IT" sz="1200" b="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rPr>
              <a:pPr algn="r"/>
              <a:t>12</a:t>
            </a:fld>
            <a:endParaRPr lang="it-IT" altLang="it-IT" sz="1200" b="0">
              <a:solidFill>
                <a:srgbClr val="000000"/>
              </a:solidFill>
              <a:latin typeface="Calibri" pitchFamily="34" charset="0"/>
              <a:ea typeface="Microsoft YaHei" pitchFamily="34" charset="-122"/>
            </a:endParaRPr>
          </a:p>
        </p:txBody>
      </p:sp>
      <p:sp>
        <p:nvSpPr>
          <p:cNvPr id="29698" name="Rectangle 7"/>
          <p:cNvSpPr txBox="1">
            <a:spLocks noGrp="1" noChangeArrowheads="1"/>
          </p:cNvSpPr>
          <p:nvPr/>
        </p:nvSpPr>
        <p:spPr bwMode="auto">
          <a:xfrm>
            <a:off x="2725738" y="11580813"/>
            <a:ext cx="208438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9DADD57-309F-4DF0-A064-AB9B31478767}" type="slidenum">
              <a:rPr lang="it-IT" altLang="it-IT" sz="1200" b="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rPr>
              <a:pPr algn="r"/>
              <a:t>12</a:t>
            </a:fld>
            <a:endParaRPr lang="it-IT" altLang="it-IT" sz="1200" b="0">
              <a:solidFill>
                <a:srgbClr val="000000"/>
              </a:solidFill>
              <a:latin typeface="Calibri" pitchFamily="34" charset="0"/>
              <a:ea typeface="Microsoft YaHei" pitchFamily="34" charset="-122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0638" y="793750"/>
            <a:ext cx="4275137" cy="3206750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57688"/>
            <a:ext cx="5029200" cy="4133850"/>
          </a:xfrm>
          <a:noFill/>
        </p:spPr>
        <p:txBody>
          <a:bodyPr lIns="90488" tIns="44450" rIns="90488" bIns="44450"/>
          <a:lstStyle/>
          <a:p>
            <a:pPr defTabSz="762000" eaLnBrk="1" hangingPunct="1"/>
            <a:r>
              <a:rPr lang="it-IT" altLang="it-IT" smtClean="0"/>
              <a:t>4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 txBox="1">
            <a:spLocks noGrp="1" noChangeArrowheads="1"/>
          </p:cNvSpPr>
          <p:nvPr/>
        </p:nvSpPr>
        <p:spPr bwMode="auto">
          <a:xfrm>
            <a:off x="2725738" y="11580813"/>
            <a:ext cx="208438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AD0F34B-6071-4B35-B3DF-D6A9D316E77F}" type="slidenum">
              <a:rPr lang="it-IT" altLang="it-IT" sz="1200" b="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rPr>
              <a:pPr algn="r"/>
              <a:t>13</a:t>
            </a:fld>
            <a:endParaRPr lang="it-IT" altLang="it-IT" sz="1200" b="0">
              <a:solidFill>
                <a:srgbClr val="000000"/>
              </a:solidFill>
              <a:latin typeface="Calibri" pitchFamily="34" charset="0"/>
              <a:ea typeface="Microsoft YaHei" pitchFamily="34" charset="-122"/>
            </a:endParaRPr>
          </a:p>
        </p:txBody>
      </p:sp>
      <p:sp>
        <p:nvSpPr>
          <p:cNvPr id="31746" name="Rectangle 7"/>
          <p:cNvSpPr txBox="1">
            <a:spLocks noGrp="1" noChangeArrowheads="1"/>
          </p:cNvSpPr>
          <p:nvPr/>
        </p:nvSpPr>
        <p:spPr bwMode="auto">
          <a:xfrm>
            <a:off x="2725738" y="11580813"/>
            <a:ext cx="208438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4F5F1F90-0247-46E5-A39E-6CA363E1F2B8}" type="slidenum">
              <a:rPr lang="it-IT" altLang="it-IT" sz="1200" b="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rPr>
              <a:pPr algn="r"/>
              <a:t>13</a:t>
            </a:fld>
            <a:endParaRPr lang="it-IT" altLang="it-IT" sz="1200" b="0">
              <a:solidFill>
                <a:srgbClr val="000000"/>
              </a:solidFill>
              <a:latin typeface="Calibri" pitchFamily="34" charset="0"/>
              <a:ea typeface="Microsoft YaHei" pitchFamily="34" charset="-122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0638" y="793750"/>
            <a:ext cx="4275137" cy="3206750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57688"/>
            <a:ext cx="5029200" cy="4133850"/>
          </a:xfrm>
          <a:noFill/>
        </p:spPr>
        <p:txBody>
          <a:bodyPr lIns="90488" tIns="44450" rIns="90488" bIns="44450"/>
          <a:lstStyle/>
          <a:p>
            <a:pPr defTabSz="762000" eaLnBrk="1" hangingPunct="1"/>
            <a:r>
              <a:rPr lang="it-IT" altLang="it-IT" smtClean="0"/>
              <a:t>ricordiamoci come funziona. già in prima fase…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 txBox="1">
            <a:spLocks noGrp="1" noChangeArrowheads="1"/>
          </p:cNvSpPr>
          <p:nvPr/>
        </p:nvSpPr>
        <p:spPr bwMode="auto">
          <a:xfrm>
            <a:off x="2725738" y="11580813"/>
            <a:ext cx="208438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30F80FC-AE4D-4A3A-9C67-234F5057B590}" type="slidenum">
              <a:rPr lang="it-IT" altLang="it-IT" sz="1200" b="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rPr>
              <a:pPr algn="r"/>
              <a:t>14</a:t>
            </a:fld>
            <a:endParaRPr lang="it-IT" altLang="it-IT" sz="1200" b="0">
              <a:solidFill>
                <a:srgbClr val="000000"/>
              </a:solidFill>
              <a:latin typeface="Calibri" pitchFamily="34" charset="0"/>
              <a:ea typeface="Microsoft YaHei" pitchFamily="34" charset="-122"/>
            </a:endParaRPr>
          </a:p>
        </p:txBody>
      </p:sp>
      <p:sp>
        <p:nvSpPr>
          <p:cNvPr id="33794" name="Rectangle 7"/>
          <p:cNvSpPr txBox="1">
            <a:spLocks noGrp="1" noChangeArrowheads="1"/>
          </p:cNvSpPr>
          <p:nvPr/>
        </p:nvSpPr>
        <p:spPr bwMode="auto">
          <a:xfrm>
            <a:off x="2725738" y="11580813"/>
            <a:ext cx="208438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7001C26-DFA8-49B9-A59E-FE1CB7D601C9}" type="slidenum">
              <a:rPr lang="it-IT" altLang="it-IT" sz="1200" b="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rPr>
              <a:pPr algn="r"/>
              <a:t>14</a:t>
            </a:fld>
            <a:endParaRPr lang="it-IT" altLang="it-IT" sz="1200" b="0">
              <a:solidFill>
                <a:srgbClr val="000000"/>
              </a:solidFill>
              <a:latin typeface="Calibri" pitchFamily="34" charset="0"/>
              <a:ea typeface="Microsoft YaHei" pitchFamily="34" charset="-122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0638" y="793750"/>
            <a:ext cx="4275137" cy="320675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57688"/>
            <a:ext cx="5029200" cy="4133850"/>
          </a:xfrm>
          <a:noFill/>
        </p:spPr>
        <p:txBody>
          <a:bodyPr lIns="90488" tIns="44450" rIns="90488" bIns="44450"/>
          <a:lstStyle/>
          <a:p>
            <a:pPr defTabSz="762000" eaLnBrk="1" hangingPunct="1"/>
            <a:r>
              <a:rPr lang="it-IT" altLang="it-IT" smtClean="0"/>
              <a:t>vaso che si interrompe a questo livello, segmento di suddivisione M2 nell insula SN.</a:t>
            </a:r>
          </a:p>
          <a:p>
            <a:pPr defTabSz="762000" eaLnBrk="1" hangingPunct="1"/>
            <a:r>
              <a:rPr lang="it-IT" altLang="it-IT" smtClean="0"/>
              <a:t>probabilmente anche ramo più distale.</a:t>
            </a:r>
          </a:p>
          <a:p>
            <a:pPr defTabSz="762000" eaLnBrk="1" hangingPunct="1"/>
            <a:r>
              <a:rPr lang="it-IT" altLang="it-IT" smtClean="0"/>
              <a:t>conferma simmetria per lo meno per quanto riguarda il vaso insulare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it-IT" smtClean="0"/>
              <a:t>MULTIVESSEL **QUINDI** RISCHIO OCCLUSIONE “SVISTA / SOTTOVALUTATA / PROPRIAMENTE OCCULTA (sotto il limite di capacità diagnostica delle indagini non invasive)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7378A7-2A16-4FCC-8C5F-F6B7CBFE486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31C50F-FDDF-43C7-8F3A-9B3F0EF141E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CC6C0F-2894-49E8-A6D3-0BFD9B45221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490CB6-0A9C-4CBB-BCC6-99AE2465B98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A6D049-FCED-4F2D-B110-2AA6F3889C0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2603E3-F7A7-4F19-BAC0-ADE486EE8CD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5DE1D-E1AE-4437-9875-8A2A3549E1B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5298E5-1D6A-4A4C-A6B3-1DDCAD71880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F65C3E-D034-4D82-95D5-C6E2AD676BA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3D7BD3-7A87-4611-8B0C-F88100DA670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1A51B-6043-486B-89ED-EACB88CA68E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defRPr/>
            </a:pPr>
            <a:fld id="{448CD888-5710-4FCE-A32E-229493E8562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http://www.nurse24.it/wp-content/uploads/2015/03/servizio-sanitario-toscano.jp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28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11" Type="http://schemas.openxmlformats.org/officeDocument/2006/relationships/image" Target="../media/image26.png"/><Relationship Id="rId5" Type="http://schemas.openxmlformats.org/officeDocument/2006/relationships/image" Target="../media/image23.jpeg"/><Relationship Id="rId10" Type="http://schemas.openxmlformats.org/officeDocument/2006/relationships/image" Target="../media/image3.png"/><Relationship Id="rId4" Type="http://schemas.openxmlformats.org/officeDocument/2006/relationships/image" Target="../media/image22.jpeg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24.jpeg"/><Relationship Id="rId5" Type="http://schemas.openxmlformats.org/officeDocument/2006/relationships/image" Target="../media/image3.png"/><Relationship Id="rId10" Type="http://schemas.openxmlformats.org/officeDocument/2006/relationships/image" Target="../media/image23.jpeg"/><Relationship Id="rId4" Type="http://schemas.openxmlformats.org/officeDocument/2006/relationships/image" Target="../media/image2.png"/><Relationship Id="rId9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2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2.pn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11" Type="http://schemas.openxmlformats.org/officeDocument/2006/relationships/image" Target="../media/image1.pn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52.jpeg"/><Relationship Id="rId7" Type="http://schemas.openxmlformats.org/officeDocument/2006/relationships/image" Target="../media/image3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7.jpeg"/><Relationship Id="rId7" Type="http://schemas.openxmlformats.org/officeDocument/2006/relationships/image" Target="../media/image1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13" Type="http://schemas.openxmlformats.org/officeDocument/2006/relationships/image" Target="../media/image2.pn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11" Type="http://schemas.openxmlformats.org/officeDocument/2006/relationships/image" Target="../media/image68.jpeg"/><Relationship Id="rId5" Type="http://schemas.openxmlformats.org/officeDocument/2006/relationships/image" Target="../media/image62.jpeg"/><Relationship Id="rId10" Type="http://schemas.openxmlformats.org/officeDocument/2006/relationships/image" Target="../media/image67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1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10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5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5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1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5.png"/><Relationship Id="rId4" Type="http://schemas.openxmlformats.org/officeDocument/2006/relationships/image" Target="../media/image2.png"/><Relationship Id="rId9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1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7.png"/><Relationship Id="rId10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8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http://www.nurse24.it/wp-content/uploads/2015/03/servizio-sanitario-toscano.jpg" TargetMode="External"/><Relationship Id="rId4" Type="http://schemas.openxmlformats.org/officeDocument/2006/relationships/image" Target="../media/image4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2.png"/><Relationship Id="rId7" Type="http://schemas.openxmlformats.org/officeDocument/2006/relationships/image" Target="../media/image8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http://www.nurse24.it/wp-content/uploads/2015/03/servizio-sanitario-toscano.jpg" TargetMode="External"/><Relationship Id="rId4" Type="http://schemas.openxmlformats.org/officeDocument/2006/relationships/image" Target="../media/image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http://www.nurse24.it/wp-content/uploads/2015/03/servizio-sanitario-toscano.jpg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9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2.png"/><Relationship Id="rId7" Type="http://schemas.openxmlformats.org/officeDocument/2006/relationships/image" Target="../media/image9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http://www.nurse24.it/wp-content/uploads/2015/03/servizio-sanitario-toscano.jpg" TargetMode="External"/><Relationship Id="rId4" Type="http://schemas.openxmlformats.org/officeDocument/2006/relationships/image" Target="../media/image4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png"/><Relationship Id="rId3" Type="http://schemas.openxmlformats.org/officeDocument/2006/relationships/image" Target="../media/image2.png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2" Type="http://schemas.openxmlformats.org/officeDocument/2006/relationships/image" Target="../media/image1.png"/><Relationship Id="rId16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http://www.nurse24.it/wp-content/uploads/2015/03/servizio-sanitario-toscano.jpg" TargetMode="External"/><Relationship Id="rId15" Type="http://schemas.openxmlformats.org/officeDocument/2006/relationships/image" Target="../media/image104.png"/><Relationship Id="rId10" Type="http://schemas.openxmlformats.org/officeDocument/2006/relationships/image" Target="../media/image99.jpeg"/><Relationship Id="rId4" Type="http://schemas.openxmlformats.org/officeDocument/2006/relationships/image" Target="../media/image4.jpeg"/><Relationship Id="rId9" Type="http://schemas.openxmlformats.org/officeDocument/2006/relationships/image" Target="../media/image98.jpeg"/><Relationship Id="rId14" Type="http://schemas.openxmlformats.org/officeDocument/2006/relationships/image" Target="../media/image10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2.png"/><Relationship Id="rId7" Type="http://schemas.openxmlformats.org/officeDocument/2006/relationships/image" Target="../media/image10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jpeg"/><Relationship Id="rId11" Type="http://schemas.openxmlformats.org/officeDocument/2006/relationships/image" Target="../media/image111.jpeg"/><Relationship Id="rId5" Type="http://schemas.openxmlformats.org/officeDocument/2006/relationships/image" Target="http://www.nurse24.it/wp-content/uploads/2015/03/servizio-sanitario-toscano.jpg" TargetMode="External"/><Relationship Id="rId10" Type="http://schemas.openxmlformats.org/officeDocument/2006/relationships/image" Target="../media/image110.jpeg"/><Relationship Id="rId4" Type="http://schemas.openxmlformats.org/officeDocument/2006/relationships/image" Target="../media/image4.jpeg"/><Relationship Id="rId9" Type="http://schemas.openxmlformats.org/officeDocument/2006/relationships/image" Target="../media/image10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12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1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11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2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12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3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34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64538" y="46038"/>
            <a:ext cx="779462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6038"/>
            <a:ext cx="79057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CasellaDiTesto 1"/>
          <p:cNvSpPr txBox="1">
            <a:spLocks noChangeArrowheads="1"/>
          </p:cNvSpPr>
          <p:nvPr/>
        </p:nvSpPr>
        <p:spPr bwMode="auto">
          <a:xfrm>
            <a:off x="468313" y="1484313"/>
            <a:ext cx="8135937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90000"/>
              </a:lnSpc>
            </a:pPr>
            <a:r>
              <a:rPr lang="it-IT" altLang="it-IT" sz="2200">
                <a:solidFill>
                  <a:srgbClr val="000000"/>
                </a:solidFill>
                <a:cs typeface="Times New Roman" pitchFamily="18" charset="0"/>
              </a:rPr>
              <a:t>Potenzialità dell’Angiografia-TC multifasica e della Perfusione-TC nella diagnosi di occlusione acuta dei segmenti M2-M3 di arteria cerebrale media in corso di ictus ischemico: con atlante radiologico dei territori vascolari</a:t>
            </a:r>
            <a:endParaRPr lang="it-IT" altLang="it-IT" sz="2200"/>
          </a:p>
        </p:txBody>
      </p:sp>
      <p:sp>
        <p:nvSpPr>
          <p:cNvPr id="14340" name="AutoShape 8" descr="Inbox?number=565681261&amp;part=1"/>
          <p:cNvSpPr>
            <a:spLocks noChangeAspect="1" noChangeArrowheads="1"/>
          </p:cNvSpPr>
          <p:nvPr/>
        </p:nvSpPr>
        <p:spPr bwMode="auto">
          <a:xfrm>
            <a:off x="1509713" y="2828925"/>
            <a:ext cx="61245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 sz="1800" b="0"/>
          </a:p>
        </p:txBody>
      </p:sp>
      <p:sp>
        <p:nvSpPr>
          <p:cNvPr id="14341" name="AutoShape 10" descr="Inbox?number=565681261&amp;part=1"/>
          <p:cNvSpPr>
            <a:spLocks noChangeAspect="1" noChangeArrowheads="1"/>
          </p:cNvSpPr>
          <p:nvPr/>
        </p:nvSpPr>
        <p:spPr bwMode="auto">
          <a:xfrm>
            <a:off x="1476375" y="2852738"/>
            <a:ext cx="61245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 sz="1800" b="0"/>
          </a:p>
        </p:txBody>
      </p:sp>
      <p:sp>
        <p:nvSpPr>
          <p:cNvPr id="14342" name="Text Box 12"/>
          <p:cNvSpPr txBox="1">
            <a:spLocks noChangeArrowheads="1"/>
          </p:cNvSpPr>
          <p:nvPr/>
        </p:nvSpPr>
        <p:spPr bwMode="auto">
          <a:xfrm>
            <a:off x="107950" y="4652963"/>
            <a:ext cx="9144000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lnSpc>
                <a:spcPct val="110000"/>
              </a:lnSpc>
            </a:pPr>
            <a:r>
              <a:rPr lang="it-IT" b="0"/>
              <a:t>A.Cerase</a:t>
            </a:r>
            <a:r>
              <a:rPr lang="it-IT" b="0" baseline="30000"/>
              <a:t>3</a:t>
            </a:r>
            <a:r>
              <a:rPr lang="it-IT" b="0"/>
              <a:t>, L.Agnelli</a:t>
            </a:r>
            <a:r>
              <a:rPr lang="it-IT" b="0" baseline="30000"/>
              <a:t>1</a:t>
            </a:r>
            <a:r>
              <a:rPr lang="it-IT" b="0"/>
              <a:t>, A.S.Pio</a:t>
            </a:r>
            <a:r>
              <a:rPr lang="it-IT" b="0" baseline="30000"/>
              <a:t>1</a:t>
            </a:r>
            <a:r>
              <a:rPr lang="it-IT" b="0"/>
              <a:t>, U.Arrigucci</a:t>
            </a:r>
            <a:r>
              <a:rPr lang="it-IT" b="0" baseline="30000"/>
              <a:t>3</a:t>
            </a:r>
            <a:r>
              <a:rPr lang="it-IT" b="0"/>
              <a:t>, L.Monti</a:t>
            </a:r>
            <a:r>
              <a:rPr lang="it-IT" b="0" baseline="30000"/>
              <a:t>3</a:t>
            </a:r>
            <a:r>
              <a:rPr lang="it-IT" b="0"/>
              <a:t>, P.Galluzzi</a:t>
            </a:r>
            <a:r>
              <a:rPr lang="it-IT" b="0" baseline="30000"/>
              <a:t>3</a:t>
            </a:r>
            <a:r>
              <a:rPr lang="it-IT" b="0"/>
              <a:t>, M.Bellini</a:t>
            </a:r>
            <a:r>
              <a:rPr lang="it-IT" b="0" baseline="30000"/>
              <a:t>3</a:t>
            </a:r>
            <a:r>
              <a:rPr lang="it-IT" b="0"/>
              <a:t>, G.Guazzi</a:t>
            </a:r>
            <a:r>
              <a:rPr lang="it-IT" b="0" baseline="30000"/>
              <a:t>2</a:t>
            </a:r>
            <a:r>
              <a:rPr lang="it-IT" b="0"/>
              <a:t>, </a:t>
            </a:r>
            <a:r>
              <a:rPr lang="it-IT" b="0" u="sng"/>
              <a:t>I.Chiarotti</a:t>
            </a:r>
            <a:r>
              <a:rPr lang="it-IT" b="0" baseline="30000"/>
              <a:t>1</a:t>
            </a:r>
          </a:p>
          <a:p>
            <a:pPr marL="457200" indent="-457200">
              <a:lnSpc>
                <a:spcPct val="110000"/>
              </a:lnSpc>
            </a:pPr>
            <a:endParaRPr lang="it-IT" b="0"/>
          </a:p>
          <a:p>
            <a:pPr marL="457200" indent="-457200">
              <a:lnSpc>
                <a:spcPct val="110000"/>
              </a:lnSpc>
            </a:pPr>
            <a:r>
              <a:rPr lang="it-IT" b="0" baseline="30000"/>
              <a:t>1 </a:t>
            </a:r>
            <a:r>
              <a:rPr lang="it-IT" sz="1500" b="0" i="1"/>
              <a:t>Dipartimento di Scienze Mediche, Chirurgiche e Neuroscienze, Università degli Studi di Siena</a:t>
            </a:r>
          </a:p>
          <a:p>
            <a:pPr marL="457200" indent="-457200">
              <a:lnSpc>
                <a:spcPct val="110000"/>
              </a:lnSpc>
            </a:pPr>
            <a:r>
              <a:rPr lang="it-IT" sz="1500" b="0" baseline="30000"/>
              <a:t>2 </a:t>
            </a:r>
            <a:r>
              <a:rPr lang="it-IT" sz="1500" b="0" i="1"/>
              <a:t>UOSA Diagnostica in Emergenza-Urgenza, Azienda Ospedaliera Universitaria Senese, Siena</a:t>
            </a:r>
          </a:p>
          <a:p>
            <a:pPr marL="457200" indent="-457200">
              <a:lnSpc>
                <a:spcPct val="110000"/>
              </a:lnSpc>
            </a:pPr>
            <a:r>
              <a:rPr lang="it-IT" sz="1500" b="0" baseline="30000"/>
              <a:t>3 </a:t>
            </a:r>
            <a:r>
              <a:rPr lang="it-IT" sz="1500" b="0" i="1"/>
              <a:t>UOC Neuroimmagini e Neurointerventistica, Azienda Ospedaliera Universitaria Senese, Siena</a:t>
            </a:r>
            <a:r>
              <a:rPr lang="it-IT" b="0"/>
              <a:t> </a:t>
            </a:r>
          </a:p>
        </p:txBody>
      </p:sp>
      <p:pic>
        <p:nvPicPr>
          <p:cNvPr id="14343" name="Picture 10" descr="logo sno2019"/>
          <p:cNvPicPr>
            <a:picLocks noChangeAspect="1" noChangeArrowheads="1"/>
          </p:cNvPicPr>
          <p:nvPr/>
        </p:nvPicPr>
        <p:blipFill>
          <a:blip r:embed="rId5">
            <a:lum bright="30000" contrast="-48000"/>
          </a:blip>
          <a:srcRect/>
          <a:stretch>
            <a:fillRect/>
          </a:stretch>
        </p:blipFill>
        <p:spPr bwMode="auto">
          <a:xfrm>
            <a:off x="2195513" y="0"/>
            <a:ext cx="4897437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7" descr="http://www.nurse24.it/wp-content/uploads/2015/03/servizio-sanitario-toscano.jpg"/>
          <p:cNvPicPr>
            <a:picLocks noChangeAspect="1" noChangeArrowheads="1"/>
          </p:cNvPicPr>
          <p:nvPr/>
        </p:nvPicPr>
        <p:blipFill>
          <a:blip r:embed="rId6" r:link="rId7"/>
          <a:srcRect/>
          <a:stretch>
            <a:fillRect/>
          </a:stretch>
        </p:blipFill>
        <p:spPr bwMode="auto">
          <a:xfrm>
            <a:off x="4284663" y="6457950"/>
            <a:ext cx="442912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1" descr="Immagine1menontecnic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628775"/>
            <a:ext cx="2965450" cy="517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AutoShape 6" descr="Inbox?number=565681261&amp;part=1"/>
          <p:cNvSpPr>
            <a:spLocks noChangeAspect="1" noChangeArrowheads="1"/>
          </p:cNvSpPr>
          <p:nvPr/>
        </p:nvSpPr>
        <p:spPr bwMode="auto">
          <a:xfrm>
            <a:off x="1509713" y="2828925"/>
            <a:ext cx="61245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 sz="1800" b="0"/>
          </a:p>
        </p:txBody>
      </p:sp>
      <p:sp>
        <p:nvSpPr>
          <p:cNvPr id="24579" name="AutoShape 7" descr="Inbox?number=565681261&amp;part=1"/>
          <p:cNvSpPr>
            <a:spLocks noChangeAspect="1" noChangeArrowheads="1"/>
          </p:cNvSpPr>
          <p:nvPr/>
        </p:nvSpPr>
        <p:spPr bwMode="auto">
          <a:xfrm>
            <a:off x="1476375" y="2852738"/>
            <a:ext cx="61245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 sz="1800" b="0"/>
          </a:p>
        </p:txBody>
      </p:sp>
      <p:pic>
        <p:nvPicPr>
          <p:cNvPr id="8" name="Picture 13" descr="masci1angioTC_sliceAx1Fase1I3990000"/>
          <p:cNvPicPr>
            <a:picLocks noChangeAspect="1" noChangeArrowheads="1"/>
          </p:cNvPicPr>
          <p:nvPr/>
        </p:nvPicPr>
        <p:blipFill>
          <a:blip r:embed="rId4">
            <a:lum bright="18000" contrast="42000"/>
          </a:blip>
          <a:srcRect l="11073" t="3691" r="11073" b="2953"/>
          <a:stretch>
            <a:fillRect/>
          </a:stretch>
        </p:blipFill>
        <p:spPr bwMode="auto">
          <a:xfrm>
            <a:off x="3779838" y="1700213"/>
            <a:ext cx="1865312" cy="223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4" descr="masci1angioTC_sliceAx1Fase2I1440000"/>
          <p:cNvPicPr>
            <a:picLocks noChangeAspect="1" noChangeArrowheads="1"/>
          </p:cNvPicPr>
          <p:nvPr/>
        </p:nvPicPr>
        <p:blipFill>
          <a:blip r:embed="rId5">
            <a:lum bright="18000" contrast="42000"/>
          </a:blip>
          <a:srcRect l="13776" t="3444" r="13776" b="5165"/>
          <a:stretch>
            <a:fillRect/>
          </a:stretch>
        </p:blipFill>
        <p:spPr bwMode="auto">
          <a:xfrm>
            <a:off x="3779838" y="4149725"/>
            <a:ext cx="1825625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5" descr="masci1angioTC_sliceAx1Fase3I1440000"/>
          <p:cNvPicPr>
            <a:picLocks noChangeAspect="1" noChangeArrowheads="1"/>
          </p:cNvPicPr>
          <p:nvPr/>
        </p:nvPicPr>
        <p:blipFill>
          <a:blip r:embed="rId6">
            <a:lum bright="24000" contrast="18000"/>
          </a:blip>
          <a:srcRect l="13776" t="5165" r="13776" b="3444"/>
          <a:stretch>
            <a:fillRect/>
          </a:stretch>
        </p:blipFill>
        <p:spPr bwMode="auto">
          <a:xfrm>
            <a:off x="6546850" y="4221163"/>
            <a:ext cx="1825625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55875" y="2060575"/>
            <a:ext cx="485775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59113" y="2060575"/>
            <a:ext cx="485775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5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364538" y="0"/>
            <a:ext cx="779462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6" name="Picture 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0"/>
            <a:ext cx="79057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7" name="Picture 10" descr="logo sno2019"/>
          <p:cNvPicPr>
            <a:picLocks noChangeAspect="1" noChangeArrowheads="1"/>
          </p:cNvPicPr>
          <p:nvPr/>
        </p:nvPicPr>
        <p:blipFill>
          <a:blip r:embed="rId10">
            <a:lum bright="30000" contrast="-48000"/>
          </a:blip>
          <a:srcRect/>
          <a:stretch>
            <a:fillRect/>
          </a:stretch>
        </p:blipFill>
        <p:spPr bwMode="auto">
          <a:xfrm>
            <a:off x="2195513" y="0"/>
            <a:ext cx="4897437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8" name="CasellaDiTesto 1"/>
          <p:cNvSpPr txBox="1">
            <a:spLocks noChangeArrowheads="1"/>
          </p:cNvSpPr>
          <p:nvPr/>
        </p:nvSpPr>
        <p:spPr bwMode="auto">
          <a:xfrm>
            <a:off x="900113" y="981075"/>
            <a:ext cx="7343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it-IT" sz="2400" b="0">
                <a:solidFill>
                  <a:srgbClr val="000000"/>
                </a:solidFill>
              </a:rPr>
              <a:t>Angiografia-TC in modalità multifasica (trifasica)</a:t>
            </a:r>
          </a:p>
        </p:txBody>
      </p:sp>
      <p:grpSp>
        <p:nvGrpSpPr>
          <p:cNvPr id="101392" name="Gruppo 1"/>
          <p:cNvGrpSpPr>
            <a:grpSpLocks noChangeAspect="1"/>
          </p:cNvGrpSpPr>
          <p:nvPr/>
        </p:nvGrpSpPr>
        <p:grpSpPr bwMode="auto">
          <a:xfrm>
            <a:off x="5907088" y="2636838"/>
            <a:ext cx="3236912" cy="822325"/>
            <a:chOff x="2051720" y="14536"/>
            <a:chExt cx="5025469" cy="1159619"/>
          </a:xfrm>
        </p:grpSpPr>
        <p:pic>
          <p:nvPicPr>
            <p:cNvPr id="24590" name="Picture 5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3002084" y="14536"/>
              <a:ext cx="3139831" cy="1127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91" name="Picture 10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2051720" y="14536"/>
              <a:ext cx="950364" cy="11596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92" name="Picture 11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6160922" y="14537"/>
              <a:ext cx="916267" cy="11596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01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AutoShape 6" descr="Inbox?number=565681261&amp;part=1"/>
          <p:cNvSpPr>
            <a:spLocks noChangeAspect="1" noChangeArrowheads="1"/>
          </p:cNvSpPr>
          <p:nvPr/>
        </p:nvSpPr>
        <p:spPr bwMode="auto">
          <a:xfrm>
            <a:off x="1509713" y="2828925"/>
            <a:ext cx="61245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 sz="1800" b="0"/>
          </a:p>
        </p:txBody>
      </p:sp>
      <p:sp>
        <p:nvSpPr>
          <p:cNvPr id="26626" name="AutoShape 7" descr="Inbox?number=565681261&amp;part=1"/>
          <p:cNvSpPr>
            <a:spLocks noChangeAspect="1" noChangeArrowheads="1"/>
          </p:cNvSpPr>
          <p:nvPr/>
        </p:nvSpPr>
        <p:spPr bwMode="auto">
          <a:xfrm>
            <a:off x="1476375" y="2852738"/>
            <a:ext cx="61245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 sz="1800" b="0"/>
          </a:p>
        </p:txBody>
      </p:sp>
      <p:pic>
        <p:nvPicPr>
          <p:cNvPr id="2662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64538" y="0"/>
            <a:ext cx="779462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79057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10" descr="logo sno2019"/>
          <p:cNvPicPr>
            <a:picLocks noChangeAspect="1" noChangeArrowheads="1"/>
          </p:cNvPicPr>
          <p:nvPr/>
        </p:nvPicPr>
        <p:blipFill>
          <a:blip r:embed="rId5">
            <a:lum bright="30000" contrast="-48000"/>
          </a:blip>
          <a:srcRect/>
          <a:stretch>
            <a:fillRect/>
          </a:stretch>
        </p:blipFill>
        <p:spPr bwMode="auto">
          <a:xfrm>
            <a:off x="2195513" y="0"/>
            <a:ext cx="4897437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CasellaDiTesto 1"/>
          <p:cNvSpPr txBox="1">
            <a:spLocks noChangeArrowheads="1"/>
          </p:cNvSpPr>
          <p:nvPr/>
        </p:nvSpPr>
        <p:spPr bwMode="auto">
          <a:xfrm>
            <a:off x="900113" y="981075"/>
            <a:ext cx="7343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it-IT" sz="2400" b="0">
                <a:solidFill>
                  <a:srgbClr val="000000"/>
                </a:solidFill>
              </a:rPr>
              <a:t>Angiografia-TC in modalità multifasica (trifasica)</a:t>
            </a:r>
          </a:p>
        </p:txBody>
      </p:sp>
      <p:pic>
        <p:nvPicPr>
          <p:cNvPr id="6147" name="Picture 16"/>
          <p:cNvPicPr>
            <a:picLocks noChangeAspect="1" noChangeArrowheads="1"/>
          </p:cNvPicPr>
          <p:nvPr/>
        </p:nvPicPr>
        <p:blipFill>
          <a:blip r:embed="rId6">
            <a:lum bright="-8000" contrast="76000"/>
          </a:blip>
          <a:srcRect l="13815" t="3246" r="10799" b="-169"/>
          <a:stretch>
            <a:fillRect/>
          </a:stretch>
        </p:blipFill>
        <p:spPr bwMode="auto">
          <a:xfrm>
            <a:off x="3255963" y="3860800"/>
            <a:ext cx="2128837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17"/>
          <p:cNvPicPr>
            <a:picLocks noChangeAspect="1" noChangeArrowheads="1"/>
          </p:cNvPicPr>
          <p:nvPr/>
        </p:nvPicPr>
        <p:blipFill>
          <a:blip r:embed="rId7">
            <a:lum bright="-10000" contrast="76000"/>
          </a:blip>
          <a:srcRect l="13266" t="919" r="11382" b="5788"/>
          <a:stretch>
            <a:fillRect/>
          </a:stretch>
        </p:blipFill>
        <p:spPr bwMode="auto">
          <a:xfrm>
            <a:off x="612775" y="3860800"/>
            <a:ext cx="2171700" cy="269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18"/>
          <p:cNvPicPr>
            <a:picLocks noChangeAspect="1" noChangeArrowheads="1"/>
          </p:cNvPicPr>
          <p:nvPr/>
        </p:nvPicPr>
        <p:blipFill>
          <a:blip r:embed="rId8">
            <a:lum bright="-8000" contrast="76000"/>
          </a:blip>
          <a:srcRect l="12041" t="3246" r="9496" b="1370"/>
          <a:stretch>
            <a:fillRect/>
          </a:stretch>
        </p:blipFill>
        <p:spPr bwMode="auto">
          <a:xfrm>
            <a:off x="6011863" y="3860800"/>
            <a:ext cx="2241550" cy="272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4" name="Picture 13" descr="masci1angioTC_sliceAx1Fase1I3990000"/>
          <p:cNvPicPr>
            <a:picLocks noChangeAspect="1" noChangeArrowheads="1"/>
          </p:cNvPicPr>
          <p:nvPr/>
        </p:nvPicPr>
        <p:blipFill>
          <a:blip r:embed="rId9">
            <a:lum bright="18000" contrast="42000"/>
          </a:blip>
          <a:srcRect l="11073" t="3691" r="11073" b="2953"/>
          <a:stretch>
            <a:fillRect/>
          </a:stretch>
        </p:blipFill>
        <p:spPr bwMode="auto">
          <a:xfrm>
            <a:off x="684213" y="1557338"/>
            <a:ext cx="1865312" cy="223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5" name="Picture 14" descr="masci1angioTC_sliceAx1Fase2I1440000"/>
          <p:cNvPicPr>
            <a:picLocks noChangeAspect="1" noChangeArrowheads="1"/>
          </p:cNvPicPr>
          <p:nvPr/>
        </p:nvPicPr>
        <p:blipFill>
          <a:blip r:embed="rId10">
            <a:lum bright="18000" contrast="42000"/>
          </a:blip>
          <a:srcRect l="13776" t="3444" r="13776" b="5165"/>
          <a:stretch>
            <a:fillRect/>
          </a:stretch>
        </p:blipFill>
        <p:spPr bwMode="auto">
          <a:xfrm>
            <a:off x="3348038" y="1484313"/>
            <a:ext cx="1825625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6" name="Picture 15" descr="masci1angioTC_sliceAx1Fase3I1440000"/>
          <p:cNvPicPr>
            <a:picLocks noChangeAspect="1" noChangeArrowheads="1"/>
          </p:cNvPicPr>
          <p:nvPr/>
        </p:nvPicPr>
        <p:blipFill>
          <a:blip r:embed="rId11">
            <a:lum bright="24000" contrast="18000"/>
          </a:blip>
          <a:srcRect l="13776" t="5165" r="13776" b="3444"/>
          <a:stretch>
            <a:fillRect/>
          </a:stretch>
        </p:blipFill>
        <p:spPr bwMode="auto">
          <a:xfrm>
            <a:off x="6094413" y="1484313"/>
            <a:ext cx="1825625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AutoShape 7" descr="Inbox?number=565681261&amp;part=1">
            <a:extLst>
              <a:ext uri="{FF2B5EF4-FFF2-40B4-BE49-F238E27FC236}"/>
            </a:extLst>
          </p:cNvPr>
          <p:cNvSpPr>
            <a:spLocks noChangeAspect="1" noChangeArrowheads="1"/>
          </p:cNvSpPr>
          <p:nvPr/>
        </p:nvSpPr>
        <p:spPr bwMode="auto">
          <a:xfrm>
            <a:off x="3175000" y="2278063"/>
            <a:ext cx="45942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800" b="0" kern="0">
              <a:solidFill>
                <a:sysClr val="windowText" lastClr="000000"/>
              </a:solidFill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3082" name="Text Box 10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1331913" y="4052888"/>
            <a:ext cx="4375150" cy="195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0" kern="0" dirty="0">
                <a:solidFill>
                  <a:sysClr val="windowText" lastClr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M. 76aa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2000" b="0" kern="0" dirty="0">
              <a:solidFill>
                <a:sysClr val="windowText" lastClr="000000"/>
              </a:solidFill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800" b="0" kern="0" dirty="0">
                <a:solidFill>
                  <a:srgbClr val="009999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Deficit di forza </a:t>
            </a:r>
            <a:r>
              <a:rPr lang="it-IT" sz="1800" b="0" kern="0" dirty="0" err="1">
                <a:solidFill>
                  <a:srgbClr val="009999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emisoma</a:t>
            </a:r>
            <a:r>
              <a:rPr lang="it-IT" sz="1800" b="0" kern="0" dirty="0">
                <a:solidFill>
                  <a:srgbClr val="009999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DX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800" b="0" kern="0" dirty="0">
                <a:solidFill>
                  <a:srgbClr val="009999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Afasia globale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800" b="0" kern="0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Latenza esordio -&gt; TC : </a:t>
            </a:r>
            <a:r>
              <a:rPr lang="it-IT" sz="1800" kern="0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2 ore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800" kern="0" dirty="0">
                <a:solidFill>
                  <a:srgbClr val="009999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Regressione </a:t>
            </a:r>
            <a:r>
              <a:rPr lang="it-IT" sz="1800" b="0" kern="0" dirty="0">
                <a:solidFill>
                  <a:srgbClr val="009999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dei deficit motori durante l’osservazione clinica</a:t>
            </a:r>
            <a:endParaRPr lang="it-IT" sz="1800" b="0" kern="0" dirty="0">
              <a:solidFill>
                <a:srgbClr val="002060"/>
              </a:solidFill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28675" name="Picture 10" descr="C:\Users\Alfonso\Desktop\2019-03-22, FI, Ictus, Mat\CIONI M2, 2016-02-13\TC 14.37, resto in Diapo Ivano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16700" y="966788"/>
            <a:ext cx="1984375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11" descr="C:\Users\Alfonso\Desktop\2019-03-22, FI, Ictus, Mat\CIONI M2, 2016-02-13\TC 14.37, resto in Diapo Ivano1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4663" y="966788"/>
            <a:ext cx="1984375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12" descr="C:\Users\Alfonso\Desktop\2019-03-22, FI, Ictus, Mat\CIONI M2, 2016-02-13\TC 14.37, resto in Diapo Ivano1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46350" y="966788"/>
            <a:ext cx="1982788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13" descr="C:\Users\Alfonso\Desktop\2019-03-22, FI, Ictus, Mat\CIONI M2, 2016-02-13\TC 14.37, resto in Diapo Ivano1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966788"/>
            <a:ext cx="1984375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9" name="CasellaDiTesto 1"/>
          <p:cNvSpPr txBox="1">
            <a:spLocks noChangeArrowheads="1"/>
          </p:cNvSpPr>
          <p:nvPr/>
        </p:nvSpPr>
        <p:spPr bwMode="auto">
          <a:xfrm>
            <a:off x="1803400" y="303213"/>
            <a:ext cx="55292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altLang="it-IT" sz="2400" b="0">
                <a:solidFill>
                  <a:srgbClr val="000000"/>
                </a:solidFill>
              </a:rPr>
              <a:t>Trombo-embolia distale (M2, M3)</a:t>
            </a:r>
          </a:p>
        </p:txBody>
      </p:sp>
      <p:pic>
        <p:nvPicPr>
          <p:cNvPr id="28683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464550" y="115888"/>
            <a:ext cx="67945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4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8900" y="115888"/>
            <a:ext cx="690563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AutoShape 7" descr="Inbox?number=565681261&amp;part=1">
            <a:extLst>
              <a:ext uri="{FF2B5EF4-FFF2-40B4-BE49-F238E27FC236}"/>
            </a:extLst>
          </p:cNvPr>
          <p:cNvSpPr>
            <a:spLocks noChangeAspect="1" noChangeArrowheads="1"/>
          </p:cNvSpPr>
          <p:nvPr/>
        </p:nvSpPr>
        <p:spPr bwMode="auto">
          <a:xfrm>
            <a:off x="2251075" y="2852738"/>
            <a:ext cx="45926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800" b="0" kern="0">
              <a:solidFill>
                <a:sysClr val="windowText" lastClr="000000"/>
              </a:solidFill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9523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1638" y="425450"/>
            <a:ext cx="2098675" cy="302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70313" y="447675"/>
            <a:ext cx="2043112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8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29300" y="425450"/>
            <a:ext cx="2100263" cy="302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725" name="Gruppo 2"/>
          <p:cNvGrpSpPr>
            <a:grpSpLocks noChangeAspect="1"/>
          </p:cNvGrpSpPr>
          <p:nvPr/>
        </p:nvGrpSpPr>
        <p:grpSpPr bwMode="auto">
          <a:xfrm>
            <a:off x="2441575" y="3646488"/>
            <a:ext cx="4262438" cy="3201987"/>
            <a:chOff x="972192" y="2348880"/>
            <a:chExt cx="7393591" cy="4163680"/>
          </a:xfrm>
        </p:grpSpPr>
        <p:pic>
          <p:nvPicPr>
            <p:cNvPr id="30728" name="Picture 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730882" y="2348880"/>
              <a:ext cx="3634901" cy="3793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29" name="Picture 4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972192" y="2348881"/>
              <a:ext cx="3343304" cy="3793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CasellaDiTesto 9">
              <a:extLst>
                <a:ext uri="{FF2B5EF4-FFF2-40B4-BE49-F238E27FC236}"/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07570" y="6143052"/>
              <a:ext cx="4180063" cy="369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800" b="0" kern="0">
                  <a:solidFill>
                    <a:sysClr val="windowText" lastClr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  <a:cs typeface="+mn-cs"/>
                </a:rPr>
                <a:t>Tmax                                                          MTT</a:t>
              </a:r>
            </a:p>
          </p:txBody>
        </p:sp>
      </p:grpSp>
      <p:pic>
        <p:nvPicPr>
          <p:cNvPr id="30732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464550" y="115888"/>
            <a:ext cx="67945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3" name="Picture 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8900" y="115888"/>
            <a:ext cx="690563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5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5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5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5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5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5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Connettore 2 14">
            <a:extLst>
              <a:ext uri="{FF2B5EF4-FFF2-40B4-BE49-F238E27FC236}"/>
            </a:extLst>
          </p:cNvPr>
          <p:cNvCxnSpPr/>
          <p:nvPr/>
        </p:nvCxnSpPr>
        <p:spPr>
          <a:xfrm flipH="1">
            <a:off x="10147300" y="2420938"/>
            <a:ext cx="87313" cy="735012"/>
          </a:xfrm>
          <a:prstGeom prst="straightConnector1">
            <a:avLst/>
          </a:prstGeom>
          <a:ln w="3492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759" name="Group 15"/>
          <p:cNvGrpSpPr>
            <a:grpSpLocks/>
          </p:cNvGrpSpPr>
          <p:nvPr/>
        </p:nvGrpSpPr>
        <p:grpSpPr bwMode="auto">
          <a:xfrm>
            <a:off x="1979613" y="835025"/>
            <a:ext cx="6408737" cy="6915150"/>
            <a:chOff x="1247" y="526"/>
            <a:chExt cx="4037" cy="4356"/>
          </a:xfrm>
        </p:grpSpPr>
        <p:pic>
          <p:nvPicPr>
            <p:cNvPr id="32779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247" y="526"/>
              <a:ext cx="3992" cy="4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" name="Connettore 2 3">
              <a:extLst>
                <a:ext uri="{FF2B5EF4-FFF2-40B4-BE49-F238E27FC236}"/>
              </a:extLst>
            </p:cNvPr>
            <p:cNvCxnSpPr/>
            <p:nvPr/>
          </p:nvCxnSpPr>
          <p:spPr>
            <a:xfrm flipH="1" flipV="1">
              <a:off x="4876" y="1026"/>
              <a:ext cx="363" cy="408"/>
            </a:xfrm>
            <a:prstGeom prst="straightConnector1">
              <a:avLst/>
            </a:prstGeom>
            <a:ln w="34925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2 18">
              <a:extLst>
                <a:ext uri="{FF2B5EF4-FFF2-40B4-BE49-F238E27FC236}"/>
              </a:extLst>
            </p:cNvPr>
            <p:cNvCxnSpPr/>
            <p:nvPr/>
          </p:nvCxnSpPr>
          <p:spPr>
            <a:xfrm flipH="1" flipV="1">
              <a:off x="4785" y="3521"/>
              <a:ext cx="499" cy="635"/>
            </a:xfrm>
            <a:prstGeom prst="straightConnector1">
              <a:avLst/>
            </a:prstGeom>
            <a:ln w="34925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2 22">
              <a:extLst>
                <a:ext uri="{FF2B5EF4-FFF2-40B4-BE49-F238E27FC236}"/>
              </a:extLst>
            </p:cNvPr>
            <p:cNvCxnSpPr/>
            <p:nvPr/>
          </p:nvCxnSpPr>
          <p:spPr>
            <a:xfrm flipH="1" flipV="1">
              <a:off x="5148" y="2024"/>
              <a:ext cx="126" cy="411"/>
            </a:xfrm>
            <a:prstGeom prst="straightConnector1">
              <a:avLst/>
            </a:prstGeom>
            <a:ln w="34925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771" name="Group 16"/>
          <p:cNvGrpSpPr>
            <a:grpSpLocks/>
          </p:cNvGrpSpPr>
          <p:nvPr/>
        </p:nvGrpSpPr>
        <p:grpSpPr bwMode="auto">
          <a:xfrm>
            <a:off x="179388" y="1557338"/>
            <a:ext cx="3854450" cy="3455987"/>
            <a:chOff x="113" y="981"/>
            <a:chExt cx="2428" cy="2177"/>
          </a:xfrm>
        </p:grpSpPr>
        <p:pic>
          <p:nvPicPr>
            <p:cNvPr id="32775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13" y="981"/>
              <a:ext cx="2428" cy="21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6" name="Connettore 2 25">
              <a:extLst>
                <a:ext uri="{FF2B5EF4-FFF2-40B4-BE49-F238E27FC236}"/>
              </a:extLst>
            </p:cNvPr>
            <p:cNvCxnSpPr/>
            <p:nvPr/>
          </p:nvCxnSpPr>
          <p:spPr>
            <a:xfrm flipV="1">
              <a:off x="1654" y="2802"/>
              <a:ext cx="273" cy="356"/>
            </a:xfrm>
            <a:prstGeom prst="straightConnector1">
              <a:avLst/>
            </a:prstGeom>
            <a:ln w="476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2 26">
              <a:extLst>
                <a:ext uri="{FF2B5EF4-FFF2-40B4-BE49-F238E27FC236}"/>
              </a:extLst>
            </p:cNvPr>
            <p:cNvCxnSpPr/>
            <p:nvPr/>
          </p:nvCxnSpPr>
          <p:spPr>
            <a:xfrm flipV="1">
              <a:off x="149" y="2585"/>
              <a:ext cx="272" cy="5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ttore 2 28">
              <a:extLst>
                <a:ext uri="{FF2B5EF4-FFF2-40B4-BE49-F238E27FC236}"/>
              </a:extLst>
            </p:cNvPr>
            <p:cNvCxnSpPr/>
            <p:nvPr/>
          </p:nvCxnSpPr>
          <p:spPr>
            <a:xfrm flipV="1">
              <a:off x="158" y="2432"/>
              <a:ext cx="273" cy="5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772" name="CasellaDiTesto 1"/>
          <p:cNvSpPr txBox="1">
            <a:spLocks noChangeArrowheads="1"/>
          </p:cNvSpPr>
          <p:nvPr/>
        </p:nvSpPr>
        <p:spPr bwMode="auto">
          <a:xfrm>
            <a:off x="1803400" y="303213"/>
            <a:ext cx="55292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altLang="it-IT" sz="2400" b="0">
                <a:solidFill>
                  <a:srgbClr val="000000"/>
                </a:solidFill>
              </a:rPr>
              <a:t>Trombo-embolia distale (M2, M3)</a:t>
            </a:r>
          </a:p>
        </p:txBody>
      </p:sp>
      <p:pic>
        <p:nvPicPr>
          <p:cNvPr id="3278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64550" y="115888"/>
            <a:ext cx="67945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5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8900" y="115888"/>
            <a:ext cx="690563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908050"/>
            <a:ext cx="7708900" cy="8785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4821" name="Picture 10" descr="logo sno2019"/>
          <p:cNvPicPr>
            <a:picLocks noChangeAspect="1" noChangeArrowheads="1"/>
          </p:cNvPicPr>
          <p:nvPr/>
        </p:nvPicPr>
        <p:blipFill>
          <a:blip r:embed="rId4">
            <a:lum bright="30000" contrast="-48000"/>
          </a:blip>
          <a:srcRect/>
          <a:stretch>
            <a:fillRect/>
          </a:stretch>
        </p:blipFill>
        <p:spPr bwMode="auto">
          <a:xfrm>
            <a:off x="2195513" y="0"/>
            <a:ext cx="4897437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64550" y="115888"/>
            <a:ext cx="67945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8900" y="115888"/>
            <a:ext cx="690563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5" name="Gruppo 4"/>
          <p:cNvGrpSpPr>
            <a:grpSpLocks noChangeAspect="1"/>
          </p:cNvGrpSpPr>
          <p:nvPr/>
        </p:nvGrpSpPr>
        <p:grpSpPr bwMode="auto">
          <a:xfrm>
            <a:off x="755650" y="2543175"/>
            <a:ext cx="2730500" cy="4125913"/>
            <a:chOff x="264030" y="3607435"/>
            <a:chExt cx="2296411" cy="3217863"/>
          </a:xfrm>
        </p:grpSpPr>
        <p:pic>
          <p:nvPicPr>
            <p:cNvPr id="36874" name="Picture 4" descr="C:\Documents and Settings\user\Desktop\Attività Scientifica\1b - Congressi, Corsi, Tesi da preparare\2015-05-16, Il nuovo percorso Stroke\SERGI Laura, M2 non vista\tcnoc19.jpg"/>
            <p:cNvPicPr>
              <a:picLocks noChangeAspect="1" noChangeArrowheads="1"/>
            </p:cNvPicPr>
            <p:nvPr/>
          </p:nvPicPr>
          <p:blipFill>
            <a:blip r:embed="rId3"/>
            <a:srcRect l="12537" t="18529" r="10867" b="3854"/>
            <a:stretch>
              <a:fillRect/>
            </a:stretch>
          </p:blipFill>
          <p:spPr bwMode="auto">
            <a:xfrm>
              <a:off x="264030" y="5234623"/>
              <a:ext cx="1312862" cy="1590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6875" name="Gruppo 1"/>
            <p:cNvGrpSpPr>
              <a:grpSpLocks noChangeAspect="1"/>
            </p:cNvGrpSpPr>
            <p:nvPr/>
          </p:nvGrpSpPr>
          <p:grpSpPr bwMode="auto">
            <a:xfrm>
              <a:off x="1547194" y="3609023"/>
              <a:ext cx="1013247" cy="3216275"/>
              <a:chOff x="1359695" y="3503759"/>
              <a:chExt cx="966049" cy="3063702"/>
            </a:xfrm>
          </p:grpSpPr>
          <p:pic>
            <p:nvPicPr>
              <p:cNvPr id="36877" name="Picture 2" descr="C:\Documents and Settings\user\Desktop\Attività Scientifica\1b - Congressi, Corsi, Tesi da preparare\2015-05-16, Il nuovo percorso Stroke\SERGI Laura, M2 non vista\tmax11.jpg"/>
              <p:cNvPicPr>
                <a:picLocks noChangeAspect="1" noChangeArrowheads="1"/>
              </p:cNvPicPr>
              <p:nvPr/>
            </p:nvPicPr>
            <p:blipFill>
              <a:blip r:embed="rId4"/>
              <a:srcRect t="5110" r="21210" b="24158"/>
              <a:stretch>
                <a:fillRect/>
              </a:stretch>
            </p:blipFill>
            <p:spPr bwMode="auto">
              <a:xfrm>
                <a:off x="1359695" y="3503759"/>
                <a:ext cx="965200" cy="10429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6878" name="Picture 3" descr="C:\Documents and Settings\user\Desktop\Attività Scientifica\1b - Congressi, Corsi, Tesi da preparare\2015-05-16, Il nuovo percorso Stroke\SERGI Laura, M2 non vista\ps08.jpg"/>
              <p:cNvPicPr>
                <a:picLocks noChangeAspect="1" noChangeArrowheads="1"/>
              </p:cNvPicPr>
              <p:nvPr/>
            </p:nvPicPr>
            <p:blipFill>
              <a:blip r:embed="rId5"/>
              <a:srcRect t="6822" r="21619" b="22215"/>
              <a:stretch>
                <a:fillRect/>
              </a:stretch>
            </p:blipFill>
            <p:spPr bwMode="auto">
              <a:xfrm>
                <a:off x="1365307" y="5522886"/>
                <a:ext cx="960437" cy="10445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6879" name="Picture 7" descr="C:\Documents and Settings\user\Desktop\Attività Scientifica\1b - Congressi, Corsi, Tesi da preparare\2015-05-16, Il nuovo percorso Stroke\SERGI Laura, M2 non vista\cbv08.jpg"/>
              <p:cNvPicPr>
                <a:picLocks noChangeAspect="1" noChangeArrowheads="1"/>
              </p:cNvPicPr>
              <p:nvPr/>
            </p:nvPicPr>
            <p:blipFill>
              <a:blip r:embed="rId6"/>
              <a:srcRect t="7825" r="20769" b="21385"/>
              <a:stretch>
                <a:fillRect/>
              </a:stretch>
            </p:blipFill>
            <p:spPr bwMode="auto">
              <a:xfrm>
                <a:off x="1367267" y="4499488"/>
                <a:ext cx="958477" cy="10272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36876" name="Picture 18" descr="C:\Documents and Settings\user\Desktop\Attività Scientifica\1b - Congressi, Corsi, Tesi da preparare\2015-05-16, Il nuovo percorso Stroke\SERGI Laura, M2 non vista\tcnoc20.jpg"/>
            <p:cNvPicPr>
              <a:picLocks noChangeAspect="1" noChangeArrowheads="1"/>
            </p:cNvPicPr>
            <p:nvPr/>
          </p:nvPicPr>
          <p:blipFill>
            <a:blip r:embed="rId7"/>
            <a:srcRect l="13124" t="21690" r="11389"/>
            <a:stretch>
              <a:fillRect/>
            </a:stretch>
          </p:blipFill>
          <p:spPr bwMode="auto">
            <a:xfrm>
              <a:off x="264030" y="3607435"/>
              <a:ext cx="1314450" cy="1631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6866" name="Gruppo 2"/>
          <p:cNvGrpSpPr>
            <a:grpSpLocks noChangeAspect="1"/>
          </p:cNvGrpSpPr>
          <p:nvPr/>
        </p:nvGrpSpPr>
        <p:grpSpPr bwMode="auto">
          <a:xfrm>
            <a:off x="3538538" y="2532063"/>
            <a:ext cx="4327525" cy="4075112"/>
            <a:chOff x="4036381" y="3891830"/>
            <a:chExt cx="3120664" cy="2205107"/>
          </a:xfrm>
        </p:grpSpPr>
        <p:pic>
          <p:nvPicPr>
            <p:cNvPr id="36871" name="Picture 19" descr="C:\Documents and Settings\user\Desktop\Attività Scientifica\1b - Congressi, Corsi, Tesi da preparare\2015-05-16, Il nuovo percorso Stroke\SERGI Laura, M2 non vista\angiotc103.jpg"/>
            <p:cNvPicPr>
              <a:picLocks noChangeAspect="1" noChangeArrowheads="1"/>
            </p:cNvPicPr>
            <p:nvPr/>
          </p:nvPicPr>
          <p:blipFill>
            <a:blip r:embed="rId8"/>
            <a:srcRect t="12024" b="30835"/>
            <a:stretch>
              <a:fillRect/>
            </a:stretch>
          </p:blipFill>
          <p:spPr bwMode="auto">
            <a:xfrm>
              <a:off x="4036382" y="5039696"/>
              <a:ext cx="1541460" cy="1057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72" name="Picture 21" descr="C:\Documents and Settings\user\Desktop\Attività Scientifica\1b - Congressi, Corsi, Tesi da preparare\2015-05-16, Il nuovo percorso Stroke\SERGI Laura, M2 non vista\angiotc105.jpg"/>
            <p:cNvPicPr>
              <a:picLocks noChangeAspect="1" noChangeArrowheads="1"/>
            </p:cNvPicPr>
            <p:nvPr/>
          </p:nvPicPr>
          <p:blipFill>
            <a:blip r:embed="rId9"/>
            <a:srcRect t="36343" b="13698"/>
            <a:stretch>
              <a:fillRect/>
            </a:stretch>
          </p:blipFill>
          <p:spPr bwMode="auto">
            <a:xfrm>
              <a:off x="4036381" y="3891830"/>
              <a:ext cx="1541460" cy="923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73" name="Picture 22" descr="C:\Documents and Settings\user\Desktop\Attività Scientifica\1b - Congressi, Corsi, Tesi da preparare\2015-05-16, Il nuovo percorso Stroke\SERGI Laura, M2 non vista\angiotc108.jpg"/>
            <p:cNvPicPr>
              <a:picLocks noChangeAspect="1" noChangeArrowheads="1"/>
            </p:cNvPicPr>
            <p:nvPr/>
          </p:nvPicPr>
          <p:blipFill>
            <a:blip r:embed="rId10"/>
            <a:srcRect t="14661" b="22018"/>
            <a:stretch>
              <a:fillRect/>
            </a:stretch>
          </p:blipFill>
          <p:spPr bwMode="auto">
            <a:xfrm>
              <a:off x="5600738" y="3898118"/>
              <a:ext cx="1556307" cy="1182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6867" name="CasellaDiTesto 36"/>
          <p:cNvSpPr txBox="1">
            <a:spLocks noChangeArrowheads="1"/>
          </p:cNvSpPr>
          <p:nvPr/>
        </p:nvSpPr>
        <p:spPr bwMode="auto">
          <a:xfrm>
            <a:off x="792163" y="1374775"/>
            <a:ext cx="8351837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 eaLnBrk="0" hangingPunct="0"/>
            <a:r>
              <a:rPr lang="it-IT" altLang="it-IT" sz="1800" b="0">
                <a:solidFill>
                  <a:srgbClr val="000000"/>
                </a:solidFill>
              </a:rPr>
              <a:t>10 Aprile 2015 – </a:t>
            </a:r>
            <a:r>
              <a:rPr lang="it-IT" altLang="it-IT" sz="1800">
                <a:solidFill>
                  <a:srgbClr val="000000"/>
                </a:solidFill>
              </a:rPr>
              <a:t>REI</a:t>
            </a:r>
            <a:r>
              <a:rPr lang="it-IT" altLang="it-IT" sz="1800" b="0">
                <a:solidFill>
                  <a:srgbClr val="000000"/>
                </a:solidFill>
              </a:rPr>
              <a:t> </a:t>
            </a:r>
            <a:r>
              <a:rPr lang="it-IT" altLang="it-IT" sz="1800">
                <a:solidFill>
                  <a:srgbClr val="000000"/>
                </a:solidFill>
              </a:rPr>
              <a:t>SI1_********_01 -</a:t>
            </a:r>
            <a:r>
              <a:rPr lang="it-IT" altLang="it-IT" sz="1800" b="0">
                <a:solidFill>
                  <a:srgbClr val="000000"/>
                </a:solidFill>
              </a:rPr>
              <a:t> F, 48 aa., mRS:0, in terapia con ASA</a:t>
            </a:r>
          </a:p>
          <a:p>
            <a:pPr defTabSz="457200" eaLnBrk="0" hangingPunct="0"/>
            <a:r>
              <a:rPr lang="it-IT" altLang="it-IT" sz="1800" b="0">
                <a:solidFill>
                  <a:srgbClr val="000000"/>
                </a:solidFill>
              </a:rPr>
              <a:t>Inizio sintomi (improvviso disturbo eloquio): 8.35, Arrivo in ospedale: 9.59 –</a:t>
            </a:r>
          </a:p>
          <a:p>
            <a:pPr defTabSz="457200" eaLnBrk="0" hangingPunct="0"/>
            <a:r>
              <a:rPr lang="it-IT" altLang="it-IT" sz="1800" b="0">
                <a:solidFill>
                  <a:srgbClr val="000000"/>
                </a:solidFill>
              </a:rPr>
              <a:t>TC: 10.18, NIHSS: 10, GCS: 15 – EV</a:t>
            </a:r>
          </a:p>
        </p:txBody>
      </p:sp>
      <p:sp>
        <p:nvSpPr>
          <p:cNvPr id="36868" name="CasellaDiTesto 1"/>
          <p:cNvSpPr txBox="1">
            <a:spLocks noChangeArrowheads="1"/>
          </p:cNvSpPr>
          <p:nvPr/>
        </p:nvSpPr>
        <p:spPr bwMode="auto">
          <a:xfrm>
            <a:off x="1403350" y="855663"/>
            <a:ext cx="6153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altLang="it-IT" sz="2000" b="0">
                <a:solidFill>
                  <a:srgbClr val="000000"/>
                </a:solidFill>
              </a:rPr>
              <a:t>Trombo-embolia distale (M2, M3) - </a:t>
            </a:r>
            <a:r>
              <a:rPr lang="en-US" altLang="it-IT" sz="2000" b="0" i="1">
                <a:solidFill>
                  <a:srgbClr val="000000"/>
                </a:solidFill>
              </a:rPr>
              <a:t>caso “storico”</a:t>
            </a:r>
          </a:p>
        </p:txBody>
      </p:sp>
      <p:pic>
        <p:nvPicPr>
          <p:cNvPr id="36869" name="Picture 4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464550" y="115888"/>
            <a:ext cx="5842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81" name="Picture 10" descr="logo sno2019"/>
          <p:cNvPicPr>
            <a:picLocks noChangeAspect="1" noChangeArrowheads="1"/>
          </p:cNvPicPr>
          <p:nvPr/>
        </p:nvPicPr>
        <p:blipFill>
          <a:blip r:embed="rId12">
            <a:lum bright="30000" contrast="-48000"/>
          </a:blip>
          <a:srcRect/>
          <a:stretch>
            <a:fillRect/>
          </a:stretch>
        </p:blipFill>
        <p:spPr bwMode="auto">
          <a:xfrm>
            <a:off x="2195513" y="0"/>
            <a:ext cx="4897437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82" name="Picture 4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464550" y="115888"/>
            <a:ext cx="67945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83" name="Picture 5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8900" y="115888"/>
            <a:ext cx="690563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uppo 28"/>
          <p:cNvGrpSpPr>
            <a:grpSpLocks noChangeAspect="1"/>
          </p:cNvGrpSpPr>
          <p:nvPr/>
        </p:nvGrpSpPr>
        <p:grpSpPr bwMode="auto">
          <a:xfrm>
            <a:off x="4475163" y="2492375"/>
            <a:ext cx="3984625" cy="3438525"/>
            <a:chOff x="93134" y="3473250"/>
            <a:chExt cx="5134516" cy="3321857"/>
          </a:xfrm>
        </p:grpSpPr>
        <p:pic>
          <p:nvPicPr>
            <p:cNvPr id="37900" name="Picture 22" descr="C:\Documents and Settings\user\Desktop\Attività Scientifica\1b - Congressi, Corsi, Tesi da preparare\2015-05-16, Il nuovo percorso Stroke\SERGI Laura, M2 non vista\angiotc108.jpg"/>
            <p:cNvPicPr>
              <a:picLocks noChangeAspect="1" noChangeArrowheads="1"/>
            </p:cNvPicPr>
            <p:nvPr/>
          </p:nvPicPr>
          <p:blipFill>
            <a:blip r:embed="rId2"/>
            <a:srcRect t="24036" b="22018"/>
            <a:stretch>
              <a:fillRect/>
            </a:stretch>
          </p:blipFill>
          <p:spPr bwMode="auto">
            <a:xfrm>
              <a:off x="93134" y="3473250"/>
              <a:ext cx="5134516" cy="3321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7901" name="Connettore 2 3"/>
            <p:cNvCxnSpPr>
              <a:cxnSpLocks noChangeShapeType="1"/>
            </p:cNvCxnSpPr>
            <p:nvPr/>
          </p:nvCxnSpPr>
          <p:spPr bwMode="auto">
            <a:xfrm flipV="1">
              <a:off x="3158128" y="4797152"/>
              <a:ext cx="720080" cy="211231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sp>
        <p:nvSpPr>
          <p:cNvPr id="37890" name="CasellaDiTesto 23"/>
          <p:cNvSpPr txBox="1">
            <a:spLocks noChangeArrowheads="1"/>
          </p:cNvSpPr>
          <p:nvPr/>
        </p:nvSpPr>
        <p:spPr bwMode="auto">
          <a:xfrm>
            <a:off x="611188" y="1196975"/>
            <a:ext cx="7526337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 eaLnBrk="0" hangingPunct="0"/>
            <a:r>
              <a:rPr lang="it-IT" altLang="it-IT" sz="1400" b="0">
                <a:solidFill>
                  <a:schemeClr val="bg2"/>
                </a:solidFill>
              </a:rPr>
              <a:t>10 Aprile 2015 – </a:t>
            </a:r>
            <a:r>
              <a:rPr lang="it-IT" altLang="it-IT" sz="1400">
                <a:solidFill>
                  <a:schemeClr val="bg2"/>
                </a:solidFill>
              </a:rPr>
              <a:t>REI</a:t>
            </a:r>
            <a:r>
              <a:rPr lang="it-IT" altLang="it-IT" sz="1400" b="0">
                <a:solidFill>
                  <a:schemeClr val="bg2"/>
                </a:solidFill>
              </a:rPr>
              <a:t> </a:t>
            </a:r>
            <a:r>
              <a:rPr lang="it-IT" altLang="it-IT" sz="1400">
                <a:solidFill>
                  <a:schemeClr val="bg2"/>
                </a:solidFill>
              </a:rPr>
              <a:t>SI1_******** -</a:t>
            </a:r>
            <a:r>
              <a:rPr lang="it-IT" altLang="it-IT" sz="1400" b="0">
                <a:solidFill>
                  <a:schemeClr val="bg2"/>
                </a:solidFill>
              </a:rPr>
              <a:t> F, 48 aa., mRS:0, in terapia con ASA</a:t>
            </a:r>
          </a:p>
          <a:p>
            <a:pPr defTabSz="457200" eaLnBrk="0" hangingPunct="0"/>
            <a:r>
              <a:rPr lang="it-IT" altLang="it-IT" sz="1400" b="0">
                <a:solidFill>
                  <a:schemeClr val="bg2"/>
                </a:solidFill>
              </a:rPr>
              <a:t>Inizio sintomi (improvviso disturbo eloquio): 8.35, Arrivo in ospedale: 9.59 - TC: 10.18, NIHSS: 10, GCS: 15 – EV</a:t>
            </a:r>
          </a:p>
          <a:p>
            <a:pPr defTabSz="457200" eaLnBrk="0" hangingPunct="0"/>
            <a:r>
              <a:rPr lang="it-IT" altLang="it-IT" sz="1800" b="0">
                <a:solidFill>
                  <a:srgbClr val="000000"/>
                </a:solidFill>
              </a:rPr>
              <a:t>11.45: Peggioramento – Rescue – IA, M2 - Inizio: 12.35, Fine: 13.50, TICI: 3 - mRS 3 mesi: 1</a:t>
            </a:r>
          </a:p>
          <a:p>
            <a:pPr defTabSz="457200" eaLnBrk="0" hangingPunct="0"/>
            <a:endParaRPr lang="it-IT" altLang="it-IT" sz="1400" b="0">
              <a:solidFill>
                <a:srgbClr val="000000"/>
              </a:solidFill>
            </a:endParaRPr>
          </a:p>
        </p:txBody>
      </p:sp>
      <p:grpSp>
        <p:nvGrpSpPr>
          <p:cNvPr id="37891" name="Gruppo 1"/>
          <p:cNvGrpSpPr>
            <a:grpSpLocks noChangeAspect="1"/>
          </p:cNvGrpSpPr>
          <p:nvPr/>
        </p:nvGrpSpPr>
        <p:grpSpPr bwMode="auto">
          <a:xfrm>
            <a:off x="755650" y="2522538"/>
            <a:ext cx="2922588" cy="3859212"/>
            <a:chOff x="714797" y="2943811"/>
            <a:chExt cx="3649663" cy="3614737"/>
          </a:xfrm>
        </p:grpSpPr>
        <p:pic>
          <p:nvPicPr>
            <p:cNvPr id="37895" name="Picture 29" descr="C:\Documents and Settings\user\Desktop\Attività Scientifica\1b - Congressi, Corsi, Tesi da preparare\2015-05-16, Il nuovo percorso Stroke\SERGI Laura, M2 non vista\SERGI Laura, Angiografia\1.jpg"/>
            <p:cNvPicPr>
              <a:picLocks noChangeAspect="1" noChangeArrowheads="1"/>
            </p:cNvPicPr>
            <p:nvPr/>
          </p:nvPicPr>
          <p:blipFill>
            <a:blip r:embed="rId3"/>
            <a:srcRect t="11195" b="9270"/>
            <a:stretch>
              <a:fillRect/>
            </a:stretch>
          </p:blipFill>
          <p:spPr bwMode="auto">
            <a:xfrm>
              <a:off x="714797" y="4786898"/>
              <a:ext cx="1811338" cy="1768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896" name="Picture 30" descr="C:\Documents and Settings\user\Desktop\Attività Scientifica\1b - Congressi, Corsi, Tesi da preparare\2015-05-16, Il nuovo percorso Stroke\SERGI Laura, M2 non vista\SERGI Laura, Angiografia\7.jpg"/>
            <p:cNvPicPr>
              <a:picLocks noChangeAspect="1" noChangeArrowheads="1"/>
            </p:cNvPicPr>
            <p:nvPr/>
          </p:nvPicPr>
          <p:blipFill>
            <a:blip r:embed="rId4"/>
            <a:srcRect t="11195" b="9270"/>
            <a:stretch>
              <a:fillRect/>
            </a:stretch>
          </p:blipFill>
          <p:spPr bwMode="auto">
            <a:xfrm>
              <a:off x="2551535" y="4786898"/>
              <a:ext cx="1812925" cy="1771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897" name="Picture 33" descr="C:\Documents and Settings\user\Desktop\Attività Scientifica\1b - Congressi, Corsi, Tesi da preparare\2015-05-16, Il nuovo percorso Stroke\SERGI Laura, M2 non vista\SERGI Laura, Angiografia\2.jpg"/>
            <p:cNvPicPr>
              <a:picLocks noChangeAspect="1" noChangeArrowheads="1"/>
            </p:cNvPicPr>
            <p:nvPr/>
          </p:nvPicPr>
          <p:blipFill>
            <a:blip r:embed="rId5"/>
            <a:srcRect t="9280" b="7925"/>
            <a:stretch>
              <a:fillRect/>
            </a:stretch>
          </p:blipFill>
          <p:spPr bwMode="auto">
            <a:xfrm>
              <a:off x="714797" y="2943811"/>
              <a:ext cx="1809750" cy="1843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898" name="Picture 34" descr="C:\Documents and Settings\user\Desktop\Attività Scientifica\1b - Congressi, Corsi, Tesi da preparare\2015-05-16, Il nuovo percorso Stroke\SERGI Laura, M2 non vista\SERGI Laura, Angiografia\10a.jpg"/>
            <p:cNvPicPr>
              <a:picLocks noChangeAspect="1" noChangeArrowheads="1"/>
            </p:cNvPicPr>
            <p:nvPr/>
          </p:nvPicPr>
          <p:blipFill>
            <a:blip r:embed="rId6"/>
            <a:srcRect t="9280" b="7925"/>
            <a:stretch>
              <a:fillRect/>
            </a:stretch>
          </p:blipFill>
          <p:spPr bwMode="auto">
            <a:xfrm>
              <a:off x="2551535" y="2945398"/>
              <a:ext cx="1809750" cy="1841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899" name="Ovale 23"/>
            <p:cNvSpPr>
              <a:spLocks noChangeArrowheads="1"/>
            </p:cNvSpPr>
            <p:nvPr/>
          </p:nvSpPr>
          <p:spPr bwMode="auto">
            <a:xfrm>
              <a:off x="1743497" y="5366336"/>
              <a:ext cx="720725" cy="573087"/>
            </a:xfrm>
            <a:prstGeom prst="ellipse">
              <a:avLst/>
            </a:prstGeom>
            <a:noFill/>
            <a:ln w="12700" algn="ctr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eaLnBrk="0" hangingPunct="0"/>
              <a:endParaRPr lang="it-IT" altLang="it-IT" sz="2800" b="0" noProof="1">
                <a:solidFill>
                  <a:srgbClr val="FAFD00"/>
                </a:solidFill>
                <a:latin typeface="Tahoma" pitchFamily="34" charset="0"/>
              </a:endParaRPr>
            </a:p>
          </p:txBody>
        </p:sp>
      </p:grpSp>
      <p:pic>
        <p:nvPicPr>
          <p:cNvPr id="37903" name="Picture 10" descr="logo sno2019"/>
          <p:cNvPicPr>
            <a:picLocks noChangeAspect="1" noChangeArrowheads="1"/>
          </p:cNvPicPr>
          <p:nvPr/>
        </p:nvPicPr>
        <p:blipFill>
          <a:blip r:embed="rId7">
            <a:lum bright="30000" contrast="-48000"/>
          </a:blip>
          <a:srcRect/>
          <a:stretch>
            <a:fillRect/>
          </a:stretch>
        </p:blipFill>
        <p:spPr bwMode="auto">
          <a:xfrm>
            <a:off x="2195513" y="0"/>
            <a:ext cx="4897437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4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464550" y="115888"/>
            <a:ext cx="67945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5" name="Picture 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8900" y="115888"/>
            <a:ext cx="690563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3" name="Gruppo 1"/>
          <p:cNvGrpSpPr>
            <a:grpSpLocks noChangeAspect="1"/>
          </p:cNvGrpSpPr>
          <p:nvPr/>
        </p:nvGrpSpPr>
        <p:grpSpPr bwMode="auto">
          <a:xfrm>
            <a:off x="198438" y="1897063"/>
            <a:ext cx="6008687" cy="3060700"/>
            <a:chOff x="92953" y="3144070"/>
            <a:chExt cx="6964219" cy="2659858"/>
          </a:xfrm>
        </p:grpSpPr>
        <p:pic>
          <p:nvPicPr>
            <p:cNvPr id="38918" name="Picture 5" descr="C:\Users\Alfonso\Desktop\2016-06-14, Ictus, Roma UCSC\FIASCHI, No Penombra, Distale, Trifasica, No trattamento per LLA et, vedi\117.jpg"/>
            <p:cNvPicPr>
              <a:picLocks noChangeAspect="1" noChangeArrowheads="1"/>
            </p:cNvPicPr>
            <p:nvPr/>
          </p:nvPicPr>
          <p:blipFill>
            <a:blip r:embed="rId2"/>
            <a:srcRect l="8589" t="16367" r="12613" b="9444"/>
            <a:stretch>
              <a:fillRect/>
            </a:stretch>
          </p:blipFill>
          <p:spPr bwMode="auto">
            <a:xfrm>
              <a:off x="92953" y="3144070"/>
              <a:ext cx="2349500" cy="2659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19" name="Picture 3" descr="C:\Users\Alfonso\Desktop\2016-06-14, Ictus, Roma UCSC\FIASCHI, No Penombra, Distale, Trifasica, No trattamento per LLA et, vedi\118.jpg"/>
            <p:cNvPicPr>
              <a:picLocks noChangeAspect="1" noChangeArrowheads="1"/>
            </p:cNvPicPr>
            <p:nvPr/>
          </p:nvPicPr>
          <p:blipFill>
            <a:blip r:embed="rId3"/>
            <a:srcRect l="10049" t="16104" r="12144" b="9474"/>
            <a:stretch>
              <a:fillRect/>
            </a:stretch>
          </p:blipFill>
          <p:spPr bwMode="auto">
            <a:xfrm>
              <a:off x="2442453" y="3144865"/>
              <a:ext cx="2312987" cy="2657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0" name="Picture 4" descr="C:\Users\Alfonso\Desktop\2016-06-14, Ictus, Roma UCSC\FIASCHI, No Penombra, Distale, Trifasica, No trattamento per LLA et, vedi\119.jpg"/>
            <p:cNvPicPr>
              <a:picLocks noChangeAspect="1" noChangeArrowheads="1"/>
            </p:cNvPicPr>
            <p:nvPr/>
          </p:nvPicPr>
          <p:blipFill>
            <a:blip r:embed="rId4"/>
            <a:srcRect l="10155" t="16104" r="12440" b="9474"/>
            <a:stretch>
              <a:fillRect/>
            </a:stretch>
          </p:blipFill>
          <p:spPr bwMode="auto">
            <a:xfrm>
              <a:off x="4755440" y="3144865"/>
              <a:ext cx="2301732" cy="2659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8921" name="Picture 7" descr="C:\Users\Alfonso\Desktop\2016-06-14, Ictus, Roma UCSC\FIASCHI, No Penombra, Distale, Trifasica, No trattamento per LLA et, vedi\1 aci sn16.jpg"/>
          <p:cNvPicPr>
            <a:picLocks noChangeAspect="1" noChangeArrowheads="1"/>
          </p:cNvPicPr>
          <p:nvPr/>
        </p:nvPicPr>
        <p:blipFill>
          <a:blip r:embed="rId5"/>
          <a:srcRect l="29375" t="13197" r="34564" b="1315"/>
          <a:stretch>
            <a:fillRect/>
          </a:stretch>
        </p:blipFill>
        <p:spPr bwMode="auto">
          <a:xfrm>
            <a:off x="6556375" y="303213"/>
            <a:ext cx="1676400" cy="636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2" name="Picture 10" descr="logo sno2019"/>
          <p:cNvPicPr>
            <a:picLocks noChangeAspect="1" noChangeArrowheads="1"/>
          </p:cNvPicPr>
          <p:nvPr/>
        </p:nvPicPr>
        <p:blipFill>
          <a:blip r:embed="rId6">
            <a:lum bright="30000" contrast="-48000"/>
          </a:blip>
          <a:srcRect/>
          <a:stretch>
            <a:fillRect/>
          </a:stretch>
        </p:blipFill>
        <p:spPr bwMode="auto">
          <a:xfrm>
            <a:off x="1476375" y="44450"/>
            <a:ext cx="4897438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3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464550" y="115888"/>
            <a:ext cx="67945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4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8900" y="115888"/>
            <a:ext cx="690563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1" descr="C:\Users\Alfonso\Desktop\2016-06-14, Ictus, Roma UCSC\FIASCHI, No Penombra, Distale, Trifasica, No trattamento per LLA et, vedi\1b1.jpg"/>
          <p:cNvPicPr>
            <a:picLocks noChangeAspect="1" noChangeArrowheads="1"/>
          </p:cNvPicPr>
          <p:nvPr/>
        </p:nvPicPr>
        <p:blipFill>
          <a:blip r:embed="rId3"/>
          <a:srcRect l="10625" t="12318" r="9375" b="12074"/>
          <a:stretch>
            <a:fillRect/>
          </a:stretch>
        </p:blipFill>
        <p:spPr bwMode="auto">
          <a:xfrm>
            <a:off x="1908175" y="3073400"/>
            <a:ext cx="2043113" cy="309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9938" name="Gruppo 1"/>
          <p:cNvGrpSpPr>
            <a:grpSpLocks noChangeAspect="1"/>
          </p:cNvGrpSpPr>
          <p:nvPr/>
        </p:nvGrpSpPr>
        <p:grpSpPr bwMode="auto">
          <a:xfrm>
            <a:off x="1939925" y="115888"/>
            <a:ext cx="5245100" cy="2905125"/>
            <a:chOff x="1117599" y="277091"/>
            <a:chExt cx="6604702" cy="2743201"/>
          </a:xfrm>
        </p:grpSpPr>
        <p:pic>
          <p:nvPicPr>
            <p:cNvPr id="39954" name="Picture 8" descr="C:\Users\Alfonso\Desktop\2016-06-14, Ictus, Roma UCSC\FIASCHI, No Penombra, Distale, Trifasica, No trattamento per LLA et, vedi\1b AngioTC11.jpg"/>
            <p:cNvPicPr>
              <a:picLocks noChangeAspect="1" noChangeArrowheads="1"/>
            </p:cNvPicPr>
            <p:nvPr/>
          </p:nvPicPr>
          <p:blipFill>
            <a:blip r:embed="rId4"/>
            <a:srcRect l="13455" t="17294" r="11916" b="24991"/>
            <a:stretch>
              <a:fillRect/>
            </a:stretch>
          </p:blipFill>
          <p:spPr bwMode="auto">
            <a:xfrm>
              <a:off x="4769552" y="277092"/>
              <a:ext cx="2952749" cy="274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955" name="Picture 9" descr="C:\Users\Alfonso\Desktop\2016-06-14, Ictus, Roma UCSC\FIASCHI, No Penombra, Distale, Trifasica, No trattamento per LLA et, vedi\1b AngioTC15.jpg"/>
            <p:cNvPicPr>
              <a:picLocks noChangeAspect="1" noChangeArrowheads="1"/>
            </p:cNvPicPr>
            <p:nvPr/>
          </p:nvPicPr>
          <p:blipFill>
            <a:blip r:embed="rId5"/>
            <a:srcRect l="4810" t="17290" r="2844" b="25055"/>
            <a:stretch>
              <a:fillRect/>
            </a:stretch>
          </p:blipFill>
          <p:spPr bwMode="auto">
            <a:xfrm>
              <a:off x="1117599" y="277091"/>
              <a:ext cx="3657601" cy="274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9939" name="Gruppo 2"/>
          <p:cNvGrpSpPr>
            <a:grpSpLocks noChangeAspect="1"/>
          </p:cNvGrpSpPr>
          <p:nvPr/>
        </p:nvGrpSpPr>
        <p:grpSpPr bwMode="auto">
          <a:xfrm>
            <a:off x="3773488" y="3071813"/>
            <a:ext cx="3825875" cy="3094037"/>
            <a:chOff x="1283543" y="722625"/>
            <a:chExt cx="5868258" cy="3559842"/>
          </a:xfrm>
        </p:grpSpPr>
        <p:pic>
          <p:nvPicPr>
            <p:cNvPr id="39948" name="Picture 2" descr="C:\Users\Alfonso\Desktop\2016-06-14, Ictus, Roma UCSC\FIASCHI, No Penombra, Distale, Trifasica, No trattamento per LLA et, vedi\1 mtt09.jpg"/>
            <p:cNvPicPr>
              <a:picLocks noChangeAspect="1" noChangeArrowheads="1"/>
            </p:cNvPicPr>
            <p:nvPr/>
          </p:nvPicPr>
          <p:blipFill>
            <a:blip r:embed="rId6"/>
            <a:srcRect t="12669" b="18919"/>
            <a:stretch>
              <a:fillRect/>
            </a:stretch>
          </p:blipFill>
          <p:spPr bwMode="auto">
            <a:xfrm>
              <a:off x="1287848" y="722626"/>
              <a:ext cx="2219325" cy="1823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9949" name="Gruppo 1"/>
            <p:cNvGrpSpPr>
              <a:grpSpLocks/>
            </p:cNvGrpSpPr>
            <p:nvPr/>
          </p:nvGrpSpPr>
          <p:grpSpPr bwMode="auto">
            <a:xfrm>
              <a:off x="1283543" y="2546030"/>
              <a:ext cx="5868258" cy="1736437"/>
              <a:chOff x="1300163" y="3489953"/>
              <a:chExt cx="5868258" cy="1736437"/>
            </a:xfrm>
          </p:grpSpPr>
          <p:pic>
            <p:nvPicPr>
              <p:cNvPr id="39951" name="Picture 4" descr="C:\Users\Alfonso\Desktop\2016-06-14, Ictus, Roma UCSC\FIASCHI, No Penombra, Distale, Trifasica, No trattamento per LLA et, vedi\1 tmax 1609.jpg"/>
              <p:cNvPicPr>
                <a:picLocks noChangeAspect="1" noChangeArrowheads="1"/>
              </p:cNvPicPr>
              <p:nvPr/>
            </p:nvPicPr>
            <p:blipFill>
              <a:blip r:embed="rId7"/>
              <a:srcRect t="13399" r="17863" b="21494"/>
              <a:stretch>
                <a:fillRect/>
              </a:stretch>
            </p:blipFill>
            <p:spPr bwMode="auto">
              <a:xfrm>
                <a:off x="5345565" y="3489953"/>
                <a:ext cx="1822856" cy="17364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9952" name="Picture 6" descr="C:\Users\Alfonso\Desktop\2016-06-14, Ictus, Roma UCSC\FIASCHI, No Penombra, Distale, Trifasica, No trattamento per LLA et, vedi\1 cbf09.jpg"/>
              <p:cNvPicPr>
                <a:picLocks noChangeAspect="1" noChangeArrowheads="1"/>
              </p:cNvPicPr>
              <p:nvPr/>
            </p:nvPicPr>
            <p:blipFill>
              <a:blip r:embed="rId8"/>
              <a:srcRect t="13406" b="21448"/>
              <a:stretch>
                <a:fillRect/>
              </a:stretch>
            </p:blipFill>
            <p:spPr bwMode="auto">
              <a:xfrm>
                <a:off x="1300163" y="3489954"/>
                <a:ext cx="2219325" cy="17364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9953" name="Picture 3" descr="C:\Users\Alfonso\Desktop\2016-06-14, Ictus, Roma UCSC\FIASCHI, No Penombra, Distale, Trifasica, No trattamento per LLA et, vedi\1 tmax 9.509.jpg"/>
              <p:cNvPicPr>
                <a:picLocks noChangeAspect="1" noChangeArrowheads="1"/>
              </p:cNvPicPr>
              <p:nvPr/>
            </p:nvPicPr>
            <p:blipFill>
              <a:blip r:embed="rId9"/>
              <a:srcRect t="13399" r="17554" b="21494"/>
              <a:stretch>
                <a:fillRect/>
              </a:stretch>
            </p:blipFill>
            <p:spPr bwMode="auto">
              <a:xfrm>
                <a:off x="3519006" y="3489953"/>
                <a:ext cx="1829736" cy="17364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39950" name="Picture 5" descr="C:\Users\Alfonso\Desktop\2016-06-14, Ictus, Roma UCSC\FIASCHI, No Penombra, Distale, Trifasica, No trattamento per LLA et, vedi\1 cbv09.jpg"/>
            <p:cNvPicPr>
              <a:picLocks noChangeAspect="1" noChangeArrowheads="1"/>
            </p:cNvPicPr>
            <p:nvPr/>
          </p:nvPicPr>
          <p:blipFill>
            <a:blip r:embed="rId10"/>
            <a:srcRect t="12669" r="19205" b="18919"/>
            <a:stretch>
              <a:fillRect/>
            </a:stretch>
          </p:blipFill>
          <p:spPr bwMode="auto">
            <a:xfrm>
              <a:off x="3491881" y="722625"/>
              <a:ext cx="1793099" cy="1823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9940" name="Picture 10" descr="C:\Users\Alfonso\Desktop\2016-06-14, Ictus, Roma UCSC\FIASCHI, No Penombra, Distale, Trifasica, No trattamento per LLA et, vedi\219.jpg"/>
          <p:cNvPicPr>
            <a:picLocks noChangeAspect="1" noChangeArrowheads="1"/>
          </p:cNvPicPr>
          <p:nvPr/>
        </p:nvPicPr>
        <p:blipFill>
          <a:blip r:embed="rId11"/>
          <a:srcRect l="12318" t="19046" r="13875" b="14885"/>
          <a:stretch>
            <a:fillRect/>
          </a:stretch>
        </p:blipFill>
        <p:spPr bwMode="auto">
          <a:xfrm>
            <a:off x="6940550" y="3071813"/>
            <a:ext cx="1087438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1" name="CasellaDiTesto 3"/>
          <p:cNvSpPr txBox="1">
            <a:spLocks noChangeArrowheads="1"/>
          </p:cNvSpPr>
          <p:nvPr/>
        </p:nvSpPr>
        <p:spPr bwMode="auto">
          <a:xfrm>
            <a:off x="3805238" y="3049588"/>
            <a:ext cx="25923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it-IT" altLang="it-IT" sz="2000" b="0">
                <a:solidFill>
                  <a:srgbClr val="FFFFFF"/>
                </a:solidFill>
                <a:latin typeface="Tahoma" pitchFamily="34" charset="0"/>
              </a:rPr>
              <a:t>MTT / CBV</a:t>
            </a:r>
          </a:p>
        </p:txBody>
      </p:sp>
      <p:sp>
        <p:nvSpPr>
          <p:cNvPr id="39942" name="CasellaDiTesto 12"/>
          <p:cNvSpPr txBox="1">
            <a:spLocks noChangeArrowheads="1"/>
          </p:cNvSpPr>
          <p:nvPr/>
        </p:nvSpPr>
        <p:spPr bwMode="auto">
          <a:xfrm>
            <a:off x="3779838" y="4565650"/>
            <a:ext cx="39131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it-IT" altLang="it-IT" sz="1800" b="0">
                <a:solidFill>
                  <a:srgbClr val="FFFFFF"/>
                </a:solidFill>
                <a:latin typeface="Tahoma" pitchFamily="34" charset="0"/>
              </a:rPr>
              <a:t>CBF / Tmax &amp; Tmax 9.5 / Tmax 16</a:t>
            </a:r>
          </a:p>
        </p:txBody>
      </p:sp>
      <p:sp>
        <p:nvSpPr>
          <p:cNvPr id="39943" name="CasellaDiTesto 1"/>
          <p:cNvSpPr txBox="1">
            <a:spLocks noChangeArrowheads="1"/>
          </p:cNvSpPr>
          <p:nvPr/>
        </p:nvSpPr>
        <p:spPr bwMode="auto">
          <a:xfrm>
            <a:off x="3011488" y="4111625"/>
            <a:ext cx="5397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altLang="it-IT" sz="2400" b="0">
                <a:latin typeface="Tahoma" pitchFamily="34" charset="0"/>
              </a:rPr>
              <a:t>x</a:t>
            </a:r>
          </a:p>
        </p:txBody>
      </p:sp>
      <p:sp>
        <p:nvSpPr>
          <p:cNvPr id="39944" name="CasellaDiTesto 19"/>
          <p:cNvSpPr txBox="1">
            <a:spLocks noChangeArrowheads="1"/>
          </p:cNvSpPr>
          <p:nvPr/>
        </p:nvSpPr>
        <p:spPr bwMode="auto">
          <a:xfrm>
            <a:off x="3870325" y="1704975"/>
            <a:ext cx="5397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altLang="it-IT" sz="2400" b="0">
                <a:latin typeface="Tahoma" pitchFamily="34" charset="0"/>
              </a:rPr>
              <a:t>x</a:t>
            </a:r>
          </a:p>
        </p:txBody>
      </p:sp>
      <p:sp>
        <p:nvSpPr>
          <p:cNvPr id="39945" name="CasellaDiTesto 20"/>
          <p:cNvSpPr txBox="1">
            <a:spLocks noChangeArrowheads="1"/>
          </p:cNvSpPr>
          <p:nvPr/>
        </p:nvSpPr>
        <p:spPr bwMode="auto">
          <a:xfrm>
            <a:off x="6084888" y="1382713"/>
            <a:ext cx="5397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altLang="it-IT" sz="2400" b="0">
                <a:latin typeface="Tahoma" pitchFamily="34" charset="0"/>
              </a:rPr>
              <a:t>x</a:t>
            </a:r>
          </a:p>
        </p:txBody>
      </p:sp>
      <p:pic>
        <p:nvPicPr>
          <p:cNvPr id="39946" name="Picture 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464550" y="115888"/>
            <a:ext cx="67945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7" name="Picture 5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8900" y="115888"/>
            <a:ext cx="690563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CasellaDiTesto 1"/>
          <p:cNvSpPr txBox="1">
            <a:spLocks noChangeArrowheads="1"/>
          </p:cNvSpPr>
          <p:nvPr/>
        </p:nvSpPr>
        <p:spPr bwMode="auto">
          <a:xfrm>
            <a:off x="746125" y="1114425"/>
            <a:ext cx="76692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it-IT" altLang="it-IT" sz="2800" b="0">
                <a:solidFill>
                  <a:srgbClr val="000000"/>
                </a:solidFill>
                <a:latin typeface="Tahoma" pitchFamily="34" charset="0"/>
              </a:rPr>
              <a:t>Stroke ischemico: Linee Guida Trombectomia</a:t>
            </a:r>
          </a:p>
        </p:txBody>
      </p:sp>
      <p:grpSp>
        <p:nvGrpSpPr>
          <p:cNvPr id="16388" name="Group 9"/>
          <p:cNvGrpSpPr>
            <a:grpSpLocks/>
          </p:cNvGrpSpPr>
          <p:nvPr/>
        </p:nvGrpSpPr>
        <p:grpSpPr bwMode="auto">
          <a:xfrm>
            <a:off x="1087438" y="1700213"/>
            <a:ext cx="7445375" cy="2736850"/>
            <a:chOff x="685" y="527"/>
            <a:chExt cx="4690" cy="1724"/>
          </a:xfrm>
        </p:grpSpPr>
        <p:grpSp>
          <p:nvGrpSpPr>
            <p:cNvPr id="16389" name="Group 13"/>
            <p:cNvGrpSpPr>
              <a:grpSpLocks/>
            </p:cNvGrpSpPr>
            <p:nvPr/>
          </p:nvGrpSpPr>
          <p:grpSpPr bwMode="auto">
            <a:xfrm>
              <a:off x="685" y="527"/>
              <a:ext cx="4690" cy="1724"/>
              <a:chOff x="685" y="527"/>
              <a:chExt cx="4690" cy="1724"/>
            </a:xfrm>
          </p:grpSpPr>
          <p:pic>
            <p:nvPicPr>
              <p:cNvPr id="16391" name="Picture 2"/>
              <p:cNvPicPr>
                <a:picLocks noChangeAspect="1" noChangeArrowheads="1"/>
              </p:cNvPicPr>
              <p:nvPr/>
            </p:nvPicPr>
            <p:blipFill>
              <a:blip r:embed="rId2"/>
              <a:srcRect b="83009"/>
              <a:stretch>
                <a:fillRect/>
              </a:stretch>
            </p:blipFill>
            <p:spPr bwMode="auto">
              <a:xfrm>
                <a:off x="685" y="527"/>
                <a:ext cx="4690" cy="152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pic>
            <p:nvPicPr>
              <p:cNvPr id="16392" name="Picture 12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655" y="2011"/>
                <a:ext cx="3168" cy="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6390" name="Text Box 8"/>
            <p:cNvSpPr txBox="1">
              <a:spLocks noChangeArrowheads="1"/>
            </p:cNvSpPr>
            <p:nvPr/>
          </p:nvSpPr>
          <p:spPr bwMode="auto">
            <a:xfrm>
              <a:off x="4228" y="1748"/>
              <a:ext cx="47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2000"/>
                <a:t>2019</a:t>
              </a:r>
            </a:p>
          </p:txBody>
        </p:sp>
      </p:grpSp>
      <p:pic>
        <p:nvPicPr>
          <p:cNvPr id="1639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64538" y="46038"/>
            <a:ext cx="779462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6038"/>
            <a:ext cx="79057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6" name="Picture 10" descr="logo sno2019"/>
          <p:cNvPicPr>
            <a:picLocks noChangeAspect="1" noChangeArrowheads="1"/>
          </p:cNvPicPr>
          <p:nvPr/>
        </p:nvPicPr>
        <p:blipFill>
          <a:blip r:embed="rId6">
            <a:lum bright="30000" contrast="-48000"/>
          </a:blip>
          <a:srcRect/>
          <a:stretch>
            <a:fillRect/>
          </a:stretch>
        </p:blipFill>
        <p:spPr bwMode="auto">
          <a:xfrm>
            <a:off x="2195513" y="0"/>
            <a:ext cx="4897437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AutoShape 6" descr="Inbox?number=565681261&amp;part=1"/>
          <p:cNvSpPr>
            <a:spLocks noChangeAspect="1" noChangeArrowheads="1"/>
          </p:cNvSpPr>
          <p:nvPr/>
        </p:nvSpPr>
        <p:spPr bwMode="auto">
          <a:xfrm>
            <a:off x="1509713" y="2828925"/>
            <a:ext cx="61245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 sz="1800" b="0"/>
          </a:p>
        </p:txBody>
      </p:sp>
      <p:sp>
        <p:nvSpPr>
          <p:cNvPr id="40962" name="AutoShape 7" descr="Inbox?number=565681261&amp;part=1"/>
          <p:cNvSpPr>
            <a:spLocks noChangeAspect="1" noChangeArrowheads="1"/>
          </p:cNvSpPr>
          <p:nvPr/>
        </p:nvSpPr>
        <p:spPr bwMode="auto">
          <a:xfrm>
            <a:off x="1476375" y="2852738"/>
            <a:ext cx="61245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 sz="1800" b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7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it-IT" sz="2400" b="0">
                <a:latin typeface="Tahoma" pitchFamily="34" charset="0"/>
              </a:rPr>
              <a:t>stratificazione dei pazienti più accurata relativamente alla rappresentazione dei circoli collaterali di compenso leptomeningeo</a:t>
            </a:r>
          </a:p>
          <a:p>
            <a:pPr marL="342900" indent="-342900">
              <a:lnSpc>
                <a:spcPct val="170000"/>
              </a:lnSpc>
              <a:spcBef>
                <a:spcPct val="20000"/>
              </a:spcBef>
              <a:buFont typeface="Wingdings" pitchFamily="2" charset="2"/>
              <a:buChar char="Ø"/>
            </a:pPr>
            <a:endParaRPr lang="it-IT" sz="2400" b="0">
              <a:latin typeface="Tahoma" pitchFamily="34" charset="0"/>
            </a:endParaRPr>
          </a:p>
          <a:p>
            <a:pPr marL="342900" indent="-342900">
              <a:lnSpc>
                <a:spcPct val="17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it-IT" sz="2400" b="0">
                <a:latin typeface="Tahoma" pitchFamily="34" charset="0"/>
              </a:rPr>
              <a:t>Capacità diagnostiche nelle occlusioni di vasi distali</a:t>
            </a:r>
          </a:p>
        </p:txBody>
      </p:sp>
      <p:pic>
        <p:nvPicPr>
          <p:cNvPr id="40965" name="Picture 10" descr="logo sno2019"/>
          <p:cNvPicPr>
            <a:picLocks noChangeAspect="1" noChangeArrowheads="1"/>
          </p:cNvPicPr>
          <p:nvPr/>
        </p:nvPicPr>
        <p:blipFill>
          <a:blip r:embed="rId3">
            <a:lum bright="30000" contrast="-48000"/>
          </a:blip>
          <a:srcRect/>
          <a:stretch>
            <a:fillRect/>
          </a:stretch>
        </p:blipFill>
        <p:spPr bwMode="auto">
          <a:xfrm>
            <a:off x="2195513" y="0"/>
            <a:ext cx="4897437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64550" y="115888"/>
            <a:ext cx="67945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8900" y="115888"/>
            <a:ext cx="690563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8" name="Text Box 8"/>
          <p:cNvSpPr txBox="1">
            <a:spLocks noChangeArrowheads="1"/>
          </p:cNvSpPr>
          <p:nvPr/>
        </p:nvSpPr>
        <p:spPr bwMode="auto">
          <a:xfrm>
            <a:off x="2555875" y="811213"/>
            <a:ext cx="4060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2400"/>
              <a:t>Angiografia-TC multifasica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AutoShape 6" descr="Inbox?number=565681261&amp;part=1"/>
          <p:cNvSpPr>
            <a:spLocks noChangeAspect="1" noChangeArrowheads="1"/>
          </p:cNvSpPr>
          <p:nvPr/>
        </p:nvSpPr>
        <p:spPr bwMode="auto">
          <a:xfrm>
            <a:off x="1509713" y="2828925"/>
            <a:ext cx="61245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 sz="1800" b="0"/>
          </a:p>
        </p:txBody>
      </p:sp>
      <p:sp>
        <p:nvSpPr>
          <p:cNvPr id="43010" name="AutoShape 7" descr="Inbox?number=565681261&amp;part=1"/>
          <p:cNvSpPr>
            <a:spLocks noChangeAspect="1" noChangeArrowheads="1"/>
          </p:cNvSpPr>
          <p:nvPr/>
        </p:nvSpPr>
        <p:spPr bwMode="auto">
          <a:xfrm>
            <a:off x="1476375" y="2852738"/>
            <a:ext cx="61245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 sz="1800" b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7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it-IT" sz="2400" b="0">
                <a:solidFill>
                  <a:srgbClr val="B2B2B2"/>
                </a:solidFill>
                <a:latin typeface="Tahoma" pitchFamily="34" charset="0"/>
              </a:rPr>
              <a:t>stratificazione dei pazienti più accurata relativamente alla rappresentazione dei circoli collaterali di compenso leptomeningeo</a:t>
            </a:r>
          </a:p>
          <a:p>
            <a:pPr marL="342900" indent="-342900">
              <a:lnSpc>
                <a:spcPct val="170000"/>
              </a:lnSpc>
              <a:spcBef>
                <a:spcPct val="20000"/>
              </a:spcBef>
              <a:buFont typeface="Wingdings" pitchFamily="2" charset="2"/>
              <a:buChar char="Ø"/>
            </a:pPr>
            <a:endParaRPr lang="it-IT" sz="2400" b="0">
              <a:solidFill>
                <a:srgbClr val="B2B2B2"/>
              </a:solidFill>
              <a:latin typeface="Tahoma" pitchFamily="34" charset="0"/>
            </a:endParaRPr>
          </a:p>
          <a:p>
            <a:pPr marL="342900" indent="-342900">
              <a:lnSpc>
                <a:spcPct val="17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it-IT" sz="2200" u="sng">
                <a:latin typeface="Tahoma" pitchFamily="34" charset="0"/>
              </a:rPr>
              <a:t>Capacità diagnostiche nelle occlusioni di vasi distali</a:t>
            </a:r>
          </a:p>
        </p:txBody>
      </p:sp>
      <p:pic>
        <p:nvPicPr>
          <p:cNvPr id="4301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64550" y="115888"/>
            <a:ext cx="67945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900" y="115888"/>
            <a:ext cx="690563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Picture 10" descr="logo sno2019"/>
          <p:cNvPicPr>
            <a:picLocks noChangeAspect="1" noChangeArrowheads="1"/>
          </p:cNvPicPr>
          <p:nvPr/>
        </p:nvPicPr>
        <p:blipFill>
          <a:blip r:embed="rId5">
            <a:lum bright="30000" contrast="-48000"/>
          </a:blip>
          <a:srcRect/>
          <a:stretch>
            <a:fillRect/>
          </a:stretch>
        </p:blipFill>
        <p:spPr bwMode="auto">
          <a:xfrm>
            <a:off x="2195513" y="0"/>
            <a:ext cx="4897437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6" name="Text Box 8"/>
          <p:cNvSpPr txBox="1">
            <a:spLocks noChangeArrowheads="1"/>
          </p:cNvSpPr>
          <p:nvPr/>
        </p:nvSpPr>
        <p:spPr bwMode="auto">
          <a:xfrm>
            <a:off x="2555875" y="811213"/>
            <a:ext cx="4060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2400"/>
              <a:t>Angiografia-TC multifasica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AutoShape 6" descr="Inbox?number=565681261&amp;part=1"/>
          <p:cNvSpPr>
            <a:spLocks noChangeAspect="1" noChangeArrowheads="1"/>
          </p:cNvSpPr>
          <p:nvPr/>
        </p:nvSpPr>
        <p:spPr bwMode="auto">
          <a:xfrm>
            <a:off x="1509713" y="2828925"/>
            <a:ext cx="61245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 sz="1800" b="0"/>
          </a:p>
        </p:txBody>
      </p:sp>
      <p:sp>
        <p:nvSpPr>
          <p:cNvPr id="45058" name="AutoShape 7" descr="Inbox?number=565681261&amp;part=1"/>
          <p:cNvSpPr>
            <a:spLocks noChangeAspect="1" noChangeArrowheads="1"/>
          </p:cNvSpPr>
          <p:nvPr/>
        </p:nvSpPr>
        <p:spPr bwMode="auto">
          <a:xfrm>
            <a:off x="1476375" y="2852738"/>
            <a:ext cx="61245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 sz="1800" b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1836738"/>
            <a:ext cx="5616575" cy="438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64538" y="46038"/>
            <a:ext cx="779462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6038"/>
            <a:ext cx="79057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2" name="CasellaDiTesto 1"/>
          <p:cNvSpPr txBox="1">
            <a:spLocks noChangeArrowheads="1"/>
          </p:cNvSpPr>
          <p:nvPr/>
        </p:nvSpPr>
        <p:spPr bwMode="auto">
          <a:xfrm>
            <a:off x="409575" y="735013"/>
            <a:ext cx="80502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it-IT" sz="2400">
                <a:solidFill>
                  <a:srgbClr val="000000"/>
                </a:solidFill>
              </a:rPr>
              <a:t>Definizion</a:t>
            </a:r>
            <a:r>
              <a:rPr lang="it-IT" altLang="it-IT" sz="2400">
                <a:solidFill>
                  <a:srgbClr val="000000"/>
                </a:solidFill>
              </a:rPr>
              <a:t>i</a:t>
            </a:r>
          </a:p>
          <a:p>
            <a:pPr algn="ctr"/>
            <a:r>
              <a:rPr lang="it-IT" altLang="it-IT" sz="2400">
                <a:solidFill>
                  <a:srgbClr val="000000"/>
                </a:solidFill>
              </a:rPr>
              <a:t>Segmento M2 di arteria cerebrale media</a:t>
            </a:r>
            <a:endParaRPr lang="en-US" altLang="it-IT" sz="2400">
              <a:solidFill>
                <a:srgbClr val="000000"/>
              </a:solidFill>
            </a:endParaRPr>
          </a:p>
        </p:txBody>
      </p:sp>
      <p:pic>
        <p:nvPicPr>
          <p:cNvPr id="45064" name="Picture 10" descr="logo sno2019"/>
          <p:cNvPicPr>
            <a:picLocks noChangeAspect="1" noChangeArrowheads="1"/>
          </p:cNvPicPr>
          <p:nvPr/>
        </p:nvPicPr>
        <p:blipFill>
          <a:blip r:embed="rId6">
            <a:lum bright="30000" contrast="-48000"/>
          </a:blip>
          <a:srcRect/>
          <a:stretch>
            <a:fillRect/>
          </a:stretch>
        </p:blipFill>
        <p:spPr bwMode="auto">
          <a:xfrm>
            <a:off x="2195513" y="0"/>
            <a:ext cx="4897437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AutoShape 6" descr="Inbox?number=565681261&amp;part=1"/>
          <p:cNvSpPr>
            <a:spLocks noChangeAspect="1" noChangeArrowheads="1"/>
          </p:cNvSpPr>
          <p:nvPr/>
        </p:nvSpPr>
        <p:spPr bwMode="auto">
          <a:xfrm>
            <a:off x="1509713" y="2828925"/>
            <a:ext cx="61245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 sz="1800" b="0"/>
          </a:p>
        </p:txBody>
      </p:sp>
      <p:sp>
        <p:nvSpPr>
          <p:cNvPr id="47106" name="AutoShape 7" descr="Inbox?number=565681261&amp;part=1"/>
          <p:cNvSpPr>
            <a:spLocks noChangeAspect="1" noChangeArrowheads="1"/>
          </p:cNvSpPr>
          <p:nvPr/>
        </p:nvSpPr>
        <p:spPr bwMode="auto">
          <a:xfrm>
            <a:off x="1476375" y="2852738"/>
            <a:ext cx="61245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 sz="1800" b="0"/>
          </a:p>
        </p:txBody>
      </p:sp>
      <p:sp>
        <p:nvSpPr>
          <p:cNvPr id="47107" name="CasellaDiTesto 1"/>
          <p:cNvSpPr txBox="1">
            <a:spLocks noChangeArrowheads="1"/>
          </p:cNvSpPr>
          <p:nvPr/>
        </p:nvSpPr>
        <p:spPr bwMode="auto">
          <a:xfrm>
            <a:off x="636588" y="877888"/>
            <a:ext cx="805021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it-IT" sz="2400" b="0">
                <a:solidFill>
                  <a:srgbClr val="000000"/>
                </a:solidFill>
              </a:rPr>
              <a:t>Definizion</a:t>
            </a:r>
            <a:r>
              <a:rPr lang="it-IT" altLang="it-IT" sz="2400" b="0">
                <a:solidFill>
                  <a:srgbClr val="000000"/>
                </a:solidFill>
              </a:rPr>
              <a:t>i</a:t>
            </a:r>
          </a:p>
          <a:p>
            <a:pPr algn="ctr"/>
            <a:endParaRPr lang="en-US" altLang="it-IT" sz="2400" b="0">
              <a:solidFill>
                <a:srgbClr val="000000"/>
              </a:solidFill>
            </a:endParaRPr>
          </a:p>
        </p:txBody>
      </p:sp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64538" y="46038"/>
            <a:ext cx="779462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6038"/>
            <a:ext cx="79057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2636838"/>
            <a:ext cx="5181600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327150"/>
            <a:ext cx="6296025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3" name="Picture 10" descr="logo sno2019"/>
          <p:cNvPicPr>
            <a:picLocks noChangeAspect="1" noChangeArrowheads="1"/>
          </p:cNvPicPr>
          <p:nvPr/>
        </p:nvPicPr>
        <p:blipFill>
          <a:blip r:embed="rId7">
            <a:lum bright="30000" contrast="-48000"/>
          </a:blip>
          <a:srcRect/>
          <a:stretch>
            <a:fillRect/>
          </a:stretch>
        </p:blipFill>
        <p:spPr bwMode="auto">
          <a:xfrm>
            <a:off x="2195513" y="44450"/>
            <a:ext cx="4897437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AutoShape 6" descr="Inbox?number=565681261&amp;part=1"/>
          <p:cNvSpPr>
            <a:spLocks noChangeAspect="1" noChangeArrowheads="1"/>
          </p:cNvSpPr>
          <p:nvPr/>
        </p:nvSpPr>
        <p:spPr bwMode="auto">
          <a:xfrm>
            <a:off x="1509713" y="2828925"/>
            <a:ext cx="61245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 sz="1800" b="0"/>
          </a:p>
        </p:txBody>
      </p:sp>
      <p:sp>
        <p:nvSpPr>
          <p:cNvPr id="49154" name="AutoShape 7" descr="Inbox?number=565681261&amp;part=1"/>
          <p:cNvSpPr>
            <a:spLocks noChangeAspect="1" noChangeArrowheads="1"/>
          </p:cNvSpPr>
          <p:nvPr/>
        </p:nvSpPr>
        <p:spPr bwMode="auto">
          <a:xfrm>
            <a:off x="1476375" y="2852738"/>
            <a:ext cx="61245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 sz="1800" b="0"/>
          </a:p>
        </p:txBody>
      </p:sp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64538" y="46038"/>
            <a:ext cx="779462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6038"/>
            <a:ext cx="79057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2636838"/>
            <a:ext cx="5181600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9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327150"/>
            <a:ext cx="6296025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9" name="Picture 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47813" y="2652713"/>
            <a:ext cx="4343400" cy="380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700" name="Picture 1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84888" y="3644900"/>
            <a:ext cx="1162050" cy="1323975"/>
          </a:xfrm>
          <a:prstGeom prst="rect">
            <a:avLst/>
          </a:prstGeom>
          <a:solidFill>
            <a:srgbClr val="CCFFCC">
              <a:alpha val="29019"/>
            </a:srgbClr>
          </a:solidFill>
          <a:ln w="9525">
            <a:noFill/>
            <a:miter lim="800000"/>
            <a:headEnd/>
            <a:tailEnd/>
          </a:ln>
        </p:spPr>
      </p:pic>
      <p:pic>
        <p:nvPicPr>
          <p:cNvPr id="114701" name="Picture 1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744788" y="5657850"/>
            <a:ext cx="63992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4" name="CasellaDiTesto 1"/>
          <p:cNvSpPr txBox="1">
            <a:spLocks noChangeArrowheads="1"/>
          </p:cNvSpPr>
          <p:nvPr/>
        </p:nvSpPr>
        <p:spPr bwMode="auto">
          <a:xfrm>
            <a:off x="636588" y="877888"/>
            <a:ext cx="805021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it-IT" sz="2400" b="0">
                <a:solidFill>
                  <a:srgbClr val="000000"/>
                </a:solidFill>
              </a:rPr>
              <a:t>Definizion</a:t>
            </a:r>
            <a:r>
              <a:rPr lang="it-IT" altLang="it-IT" sz="2400" b="0">
                <a:solidFill>
                  <a:srgbClr val="000000"/>
                </a:solidFill>
              </a:rPr>
              <a:t>i</a:t>
            </a:r>
          </a:p>
          <a:p>
            <a:pPr algn="ctr"/>
            <a:endParaRPr lang="en-US" altLang="it-IT" sz="2400" b="0">
              <a:solidFill>
                <a:srgbClr val="000000"/>
              </a:solidFill>
            </a:endParaRPr>
          </a:p>
        </p:txBody>
      </p:sp>
      <p:pic>
        <p:nvPicPr>
          <p:cNvPr id="49165" name="Picture 10" descr="logo sno2019"/>
          <p:cNvPicPr>
            <a:picLocks noChangeAspect="1" noChangeArrowheads="1"/>
          </p:cNvPicPr>
          <p:nvPr/>
        </p:nvPicPr>
        <p:blipFill>
          <a:blip r:embed="rId10">
            <a:lum bright="30000" contrast="-48000"/>
          </a:blip>
          <a:srcRect/>
          <a:stretch>
            <a:fillRect/>
          </a:stretch>
        </p:blipFill>
        <p:spPr bwMode="auto">
          <a:xfrm>
            <a:off x="2195513" y="44450"/>
            <a:ext cx="4897437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4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4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4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4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AutoShape 6" descr="Inbox?number=565681261&amp;part=1"/>
          <p:cNvSpPr>
            <a:spLocks noChangeAspect="1" noChangeArrowheads="1"/>
          </p:cNvSpPr>
          <p:nvPr/>
        </p:nvSpPr>
        <p:spPr bwMode="auto">
          <a:xfrm>
            <a:off x="1509713" y="2828925"/>
            <a:ext cx="61245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 sz="1800" b="0"/>
          </a:p>
        </p:txBody>
      </p:sp>
      <p:sp>
        <p:nvSpPr>
          <p:cNvPr id="51202" name="AutoShape 7" descr="Inbox?number=565681261&amp;part=1"/>
          <p:cNvSpPr>
            <a:spLocks noChangeAspect="1" noChangeArrowheads="1"/>
          </p:cNvSpPr>
          <p:nvPr/>
        </p:nvSpPr>
        <p:spPr bwMode="auto">
          <a:xfrm>
            <a:off x="1476375" y="2852738"/>
            <a:ext cx="61245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 sz="1800" b="0"/>
          </a:p>
        </p:txBody>
      </p:sp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64538" y="46038"/>
            <a:ext cx="779462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6038"/>
            <a:ext cx="79057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6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2581275"/>
            <a:ext cx="4392612" cy="341788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117770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03350" y="2636838"/>
            <a:ext cx="7134225" cy="33432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1209" name="CasellaDiTesto 1"/>
          <p:cNvSpPr txBox="1">
            <a:spLocks noChangeArrowheads="1"/>
          </p:cNvSpPr>
          <p:nvPr/>
        </p:nvSpPr>
        <p:spPr bwMode="auto">
          <a:xfrm>
            <a:off x="636588" y="877888"/>
            <a:ext cx="805021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it-IT" sz="2400" b="0">
                <a:solidFill>
                  <a:srgbClr val="000000"/>
                </a:solidFill>
              </a:rPr>
              <a:t>Definizion</a:t>
            </a:r>
            <a:r>
              <a:rPr lang="it-IT" altLang="it-IT" sz="2400" b="0">
                <a:solidFill>
                  <a:srgbClr val="000000"/>
                </a:solidFill>
              </a:rPr>
              <a:t>i</a:t>
            </a:r>
          </a:p>
          <a:p>
            <a:pPr algn="ctr"/>
            <a:endParaRPr lang="en-US" altLang="it-IT" sz="2400" b="0">
              <a:solidFill>
                <a:srgbClr val="000000"/>
              </a:solidFill>
            </a:endParaRPr>
          </a:p>
        </p:txBody>
      </p:sp>
      <p:pic>
        <p:nvPicPr>
          <p:cNvPr id="51210" name="Picture 10" descr="logo sno2019"/>
          <p:cNvPicPr>
            <a:picLocks noChangeAspect="1" noChangeArrowheads="1"/>
          </p:cNvPicPr>
          <p:nvPr/>
        </p:nvPicPr>
        <p:blipFill>
          <a:blip r:embed="rId7">
            <a:lum bright="30000" contrast="-48000"/>
          </a:blip>
          <a:srcRect/>
          <a:stretch>
            <a:fillRect/>
          </a:stretch>
        </p:blipFill>
        <p:spPr bwMode="auto">
          <a:xfrm>
            <a:off x="2195513" y="44450"/>
            <a:ext cx="4897437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7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AutoShape 6" descr="Inbox?number=565681261&amp;part=1"/>
          <p:cNvSpPr>
            <a:spLocks noChangeAspect="1" noChangeArrowheads="1"/>
          </p:cNvSpPr>
          <p:nvPr/>
        </p:nvSpPr>
        <p:spPr bwMode="auto">
          <a:xfrm>
            <a:off x="1509713" y="2828925"/>
            <a:ext cx="61245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 sz="1800" b="0"/>
          </a:p>
        </p:txBody>
      </p:sp>
      <p:sp>
        <p:nvSpPr>
          <p:cNvPr id="53250" name="AutoShape 7" descr="Inbox?number=565681261&amp;part=1"/>
          <p:cNvSpPr>
            <a:spLocks noChangeAspect="1" noChangeArrowheads="1"/>
          </p:cNvSpPr>
          <p:nvPr/>
        </p:nvSpPr>
        <p:spPr bwMode="auto">
          <a:xfrm>
            <a:off x="1476375" y="2852738"/>
            <a:ext cx="61245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 sz="1800" b="0"/>
          </a:p>
        </p:txBody>
      </p:sp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64538" y="46038"/>
            <a:ext cx="779462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6038"/>
            <a:ext cx="79057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4" name="Picture 7"/>
          <p:cNvPicPr>
            <a:picLocks noChangeAspect="1" noChangeArrowheads="1"/>
          </p:cNvPicPr>
          <p:nvPr/>
        </p:nvPicPr>
        <p:blipFill>
          <a:blip r:embed="rId5">
            <a:lum bright="36000" contrast="60000"/>
            <a:grayscl/>
          </a:blip>
          <a:srcRect l="28647" t="30527" r="11877" b="13467"/>
          <a:stretch>
            <a:fillRect/>
          </a:stretch>
        </p:blipFill>
        <p:spPr bwMode="auto">
          <a:xfrm>
            <a:off x="179388" y="1412875"/>
            <a:ext cx="2613025" cy="19129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53255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84438" y="1341438"/>
            <a:ext cx="4232275" cy="495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6" name="Text Box 10"/>
          <p:cNvSpPr txBox="1">
            <a:spLocks noChangeArrowheads="1"/>
          </p:cNvSpPr>
          <p:nvPr/>
        </p:nvSpPr>
        <p:spPr bwMode="auto">
          <a:xfrm>
            <a:off x="2608263" y="6257925"/>
            <a:ext cx="4873625" cy="2746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200"/>
              <a:t>da A. Cerase, </a:t>
            </a:r>
            <a:r>
              <a:rPr lang="it-IT" sz="1200" i="1"/>
              <a:t>et al</a:t>
            </a:r>
            <a:r>
              <a:rPr lang="it-IT" sz="1200"/>
              <a:t>., ECR2019-ECR </a:t>
            </a:r>
            <a:r>
              <a:rPr lang="it-IT" sz="1200" b="0"/>
              <a:t>(DOI</a:t>
            </a:r>
            <a:r>
              <a:rPr lang="it-IT" sz="1200"/>
              <a:t> </a:t>
            </a:r>
            <a:r>
              <a:rPr lang="it-IT" sz="1200" b="0"/>
              <a:t>10.26044/ecr2019/C-2297)</a:t>
            </a:r>
          </a:p>
        </p:txBody>
      </p:sp>
      <p:sp>
        <p:nvSpPr>
          <p:cNvPr id="53258" name="CasellaDiTesto 1"/>
          <p:cNvSpPr txBox="1">
            <a:spLocks noChangeArrowheads="1"/>
          </p:cNvSpPr>
          <p:nvPr/>
        </p:nvSpPr>
        <p:spPr bwMode="auto">
          <a:xfrm>
            <a:off x="636588" y="877888"/>
            <a:ext cx="805021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it-IT" sz="2400" b="0">
                <a:solidFill>
                  <a:srgbClr val="000000"/>
                </a:solidFill>
              </a:rPr>
              <a:t>Definizion</a:t>
            </a:r>
            <a:r>
              <a:rPr lang="it-IT" altLang="it-IT" sz="2400" b="0">
                <a:solidFill>
                  <a:srgbClr val="000000"/>
                </a:solidFill>
              </a:rPr>
              <a:t>i</a:t>
            </a:r>
          </a:p>
          <a:p>
            <a:pPr algn="ctr"/>
            <a:endParaRPr lang="en-US" altLang="it-IT" sz="2400" b="0">
              <a:solidFill>
                <a:srgbClr val="000000"/>
              </a:solidFill>
            </a:endParaRPr>
          </a:p>
        </p:txBody>
      </p:sp>
      <p:pic>
        <p:nvPicPr>
          <p:cNvPr id="53259" name="Picture 10" descr="logo sno2019"/>
          <p:cNvPicPr>
            <a:picLocks noChangeAspect="1" noChangeArrowheads="1"/>
          </p:cNvPicPr>
          <p:nvPr/>
        </p:nvPicPr>
        <p:blipFill>
          <a:blip r:embed="rId7">
            <a:lum bright="30000" contrast="-48000"/>
          </a:blip>
          <a:srcRect/>
          <a:stretch>
            <a:fillRect/>
          </a:stretch>
        </p:blipFill>
        <p:spPr bwMode="auto">
          <a:xfrm>
            <a:off x="2195513" y="44450"/>
            <a:ext cx="4897437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AutoShape 6" descr="Inbox?number=565681261&amp;part=1"/>
          <p:cNvSpPr>
            <a:spLocks noChangeAspect="1" noChangeArrowheads="1"/>
          </p:cNvSpPr>
          <p:nvPr/>
        </p:nvSpPr>
        <p:spPr bwMode="auto">
          <a:xfrm>
            <a:off x="1509713" y="2828925"/>
            <a:ext cx="61245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 sz="1800" b="0"/>
          </a:p>
        </p:txBody>
      </p:sp>
      <p:sp>
        <p:nvSpPr>
          <p:cNvPr id="55298" name="AutoShape 7" descr="Inbox?number=565681261&amp;part=1"/>
          <p:cNvSpPr>
            <a:spLocks noChangeAspect="1" noChangeArrowheads="1"/>
          </p:cNvSpPr>
          <p:nvPr/>
        </p:nvSpPr>
        <p:spPr bwMode="auto">
          <a:xfrm>
            <a:off x="1476375" y="2852738"/>
            <a:ext cx="61245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 sz="1800" b="0"/>
          </a:p>
        </p:txBody>
      </p:sp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64538" y="46038"/>
            <a:ext cx="779462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6038"/>
            <a:ext cx="79057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2" name="Picture 7"/>
          <p:cNvPicPr>
            <a:picLocks noChangeAspect="1" noChangeArrowheads="1"/>
          </p:cNvPicPr>
          <p:nvPr/>
        </p:nvPicPr>
        <p:blipFill>
          <a:blip r:embed="rId5">
            <a:lum bright="36000" contrast="60000"/>
            <a:grayscl/>
          </a:blip>
          <a:srcRect l="28647" t="30527" r="11877" b="13467"/>
          <a:stretch>
            <a:fillRect/>
          </a:stretch>
        </p:blipFill>
        <p:spPr bwMode="auto">
          <a:xfrm>
            <a:off x="179388" y="1412875"/>
            <a:ext cx="2613025" cy="19129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55303" name="Picture 8"/>
          <p:cNvPicPr>
            <a:picLocks noChangeAspect="1" noChangeArrowheads="1"/>
          </p:cNvPicPr>
          <p:nvPr/>
        </p:nvPicPr>
        <p:blipFill>
          <a:blip r:embed="rId6"/>
          <a:srcRect l="15146" t="32307" r="45439" b="32307"/>
          <a:stretch>
            <a:fillRect/>
          </a:stretch>
        </p:blipFill>
        <p:spPr bwMode="auto">
          <a:xfrm>
            <a:off x="2916238" y="1628775"/>
            <a:ext cx="3492500" cy="367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5" name="CasellaDiTesto 1"/>
          <p:cNvSpPr txBox="1">
            <a:spLocks noChangeArrowheads="1"/>
          </p:cNvSpPr>
          <p:nvPr/>
        </p:nvSpPr>
        <p:spPr bwMode="auto">
          <a:xfrm>
            <a:off x="636588" y="877888"/>
            <a:ext cx="805021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it-IT" sz="2400" b="0">
                <a:solidFill>
                  <a:srgbClr val="000000"/>
                </a:solidFill>
              </a:rPr>
              <a:t>Definizion</a:t>
            </a:r>
            <a:r>
              <a:rPr lang="it-IT" altLang="it-IT" sz="2400" b="0">
                <a:solidFill>
                  <a:srgbClr val="000000"/>
                </a:solidFill>
              </a:rPr>
              <a:t>i</a:t>
            </a:r>
          </a:p>
          <a:p>
            <a:pPr algn="ctr"/>
            <a:endParaRPr lang="en-US" altLang="it-IT" sz="2400" b="0">
              <a:solidFill>
                <a:srgbClr val="000000"/>
              </a:solidFill>
            </a:endParaRPr>
          </a:p>
        </p:txBody>
      </p:sp>
      <p:pic>
        <p:nvPicPr>
          <p:cNvPr id="55306" name="Picture 10" descr="logo sno2019"/>
          <p:cNvPicPr>
            <a:picLocks noChangeAspect="1" noChangeArrowheads="1"/>
          </p:cNvPicPr>
          <p:nvPr/>
        </p:nvPicPr>
        <p:blipFill>
          <a:blip r:embed="rId7">
            <a:lum bright="30000" contrast="-48000"/>
          </a:blip>
          <a:srcRect/>
          <a:stretch>
            <a:fillRect/>
          </a:stretch>
        </p:blipFill>
        <p:spPr bwMode="auto">
          <a:xfrm>
            <a:off x="2195513" y="44450"/>
            <a:ext cx="4897437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AutoShape 6" descr="Inbox?number=565681261&amp;part=1"/>
          <p:cNvSpPr>
            <a:spLocks noChangeAspect="1" noChangeArrowheads="1"/>
          </p:cNvSpPr>
          <p:nvPr/>
        </p:nvSpPr>
        <p:spPr bwMode="auto">
          <a:xfrm>
            <a:off x="1509713" y="2828925"/>
            <a:ext cx="61245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 sz="1800" b="0"/>
          </a:p>
        </p:txBody>
      </p:sp>
      <p:sp>
        <p:nvSpPr>
          <p:cNvPr id="57346" name="AutoShape 7" descr="Inbox?number=565681261&amp;part=1"/>
          <p:cNvSpPr>
            <a:spLocks noChangeAspect="1" noChangeArrowheads="1"/>
          </p:cNvSpPr>
          <p:nvPr/>
        </p:nvSpPr>
        <p:spPr bwMode="auto">
          <a:xfrm>
            <a:off x="1476375" y="2852738"/>
            <a:ext cx="61245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 sz="1800" b="0"/>
          </a:p>
        </p:txBody>
      </p:sp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64538" y="46038"/>
            <a:ext cx="779462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6038"/>
            <a:ext cx="79057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0" name="Picture 7"/>
          <p:cNvPicPr>
            <a:picLocks noChangeAspect="1" noChangeArrowheads="1"/>
          </p:cNvPicPr>
          <p:nvPr/>
        </p:nvPicPr>
        <p:blipFill>
          <a:blip r:embed="rId5">
            <a:lum bright="36000" contrast="60000"/>
            <a:grayscl/>
          </a:blip>
          <a:srcRect l="28647" t="30527" r="11877" b="13467"/>
          <a:stretch>
            <a:fillRect/>
          </a:stretch>
        </p:blipFill>
        <p:spPr bwMode="auto">
          <a:xfrm>
            <a:off x="179388" y="1412875"/>
            <a:ext cx="2613025" cy="19129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57351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3850" y="3500438"/>
            <a:ext cx="2413000" cy="257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2" name="Text Box 10"/>
          <p:cNvSpPr txBox="1">
            <a:spLocks noChangeArrowheads="1"/>
          </p:cNvSpPr>
          <p:nvPr/>
        </p:nvSpPr>
        <p:spPr bwMode="auto">
          <a:xfrm>
            <a:off x="250825" y="6237288"/>
            <a:ext cx="4873625" cy="27463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200"/>
              <a:t>da A. Cerase, </a:t>
            </a:r>
            <a:r>
              <a:rPr lang="it-IT" sz="1200" i="1"/>
              <a:t>et al</a:t>
            </a:r>
            <a:r>
              <a:rPr lang="it-IT" sz="1200"/>
              <a:t>., ECR2019-ECR </a:t>
            </a:r>
            <a:r>
              <a:rPr lang="it-IT" sz="1200" b="0"/>
              <a:t>(DOI</a:t>
            </a:r>
            <a:r>
              <a:rPr lang="it-IT" sz="1200"/>
              <a:t> </a:t>
            </a:r>
            <a:r>
              <a:rPr lang="it-IT" sz="1200" b="0"/>
              <a:t>10.26044/ecr2019/C-2297)</a:t>
            </a:r>
          </a:p>
        </p:txBody>
      </p:sp>
      <p:grpSp>
        <p:nvGrpSpPr>
          <p:cNvPr id="57353" name="Group 16"/>
          <p:cNvGrpSpPr>
            <a:grpSpLocks/>
          </p:cNvGrpSpPr>
          <p:nvPr/>
        </p:nvGrpSpPr>
        <p:grpSpPr bwMode="auto">
          <a:xfrm>
            <a:off x="2987675" y="1412875"/>
            <a:ext cx="3492500" cy="3671888"/>
            <a:chOff x="1882" y="890"/>
            <a:chExt cx="2200" cy="2313"/>
          </a:xfrm>
        </p:grpSpPr>
        <p:pic>
          <p:nvPicPr>
            <p:cNvPr id="57357" name="Picture 8"/>
            <p:cNvPicPr>
              <a:picLocks noChangeAspect="1" noChangeArrowheads="1"/>
            </p:cNvPicPr>
            <p:nvPr/>
          </p:nvPicPr>
          <p:blipFill>
            <a:blip r:embed="rId7">
              <a:lum bright="24000" contrast="-12000"/>
              <a:grayscl/>
            </a:blip>
            <a:srcRect l="15146" t="32307" r="45439" b="32307"/>
            <a:stretch>
              <a:fillRect/>
            </a:stretch>
          </p:blipFill>
          <p:spPr bwMode="auto">
            <a:xfrm>
              <a:off x="1882" y="890"/>
              <a:ext cx="2200" cy="2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358" name="Line 12"/>
            <p:cNvSpPr>
              <a:spLocks noChangeShapeType="1"/>
            </p:cNvSpPr>
            <p:nvPr/>
          </p:nvSpPr>
          <p:spPr bwMode="auto">
            <a:xfrm flipV="1">
              <a:off x="2245" y="1616"/>
              <a:ext cx="272" cy="635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57354" name="Group 15"/>
          <p:cNvGrpSpPr>
            <a:grpSpLocks/>
          </p:cNvGrpSpPr>
          <p:nvPr/>
        </p:nvGrpSpPr>
        <p:grpSpPr bwMode="auto">
          <a:xfrm>
            <a:off x="5219700" y="3433763"/>
            <a:ext cx="3619500" cy="2947987"/>
            <a:chOff x="3288" y="2163"/>
            <a:chExt cx="2280" cy="1857"/>
          </a:xfrm>
        </p:grpSpPr>
        <p:pic>
          <p:nvPicPr>
            <p:cNvPr id="57355" name="Picture 11"/>
            <p:cNvPicPr>
              <a:picLocks noChangeAspect="1" noChangeArrowheads="1"/>
            </p:cNvPicPr>
            <p:nvPr/>
          </p:nvPicPr>
          <p:blipFill>
            <a:blip r:embed="rId8">
              <a:lum bright="-6000" contrast="6000"/>
            </a:blip>
            <a:srcRect/>
            <a:stretch>
              <a:fillRect/>
            </a:stretch>
          </p:blipFill>
          <p:spPr bwMode="auto">
            <a:xfrm>
              <a:off x="3288" y="2163"/>
              <a:ext cx="2280" cy="1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356" name="Line 14"/>
            <p:cNvSpPr>
              <a:spLocks noChangeShapeType="1"/>
            </p:cNvSpPr>
            <p:nvPr/>
          </p:nvSpPr>
          <p:spPr bwMode="auto">
            <a:xfrm flipV="1">
              <a:off x="3742" y="3294"/>
              <a:ext cx="272" cy="635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57360" name="CasellaDiTesto 1"/>
          <p:cNvSpPr txBox="1">
            <a:spLocks noChangeArrowheads="1"/>
          </p:cNvSpPr>
          <p:nvPr/>
        </p:nvSpPr>
        <p:spPr bwMode="auto">
          <a:xfrm>
            <a:off x="636588" y="877888"/>
            <a:ext cx="805021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it-IT" sz="2400" b="0">
                <a:solidFill>
                  <a:srgbClr val="000000"/>
                </a:solidFill>
              </a:rPr>
              <a:t>Definizion</a:t>
            </a:r>
            <a:r>
              <a:rPr lang="it-IT" altLang="it-IT" sz="2400" b="0">
                <a:solidFill>
                  <a:srgbClr val="000000"/>
                </a:solidFill>
              </a:rPr>
              <a:t>i</a:t>
            </a:r>
          </a:p>
          <a:p>
            <a:pPr algn="ctr"/>
            <a:endParaRPr lang="en-US" altLang="it-IT" sz="2400" b="0">
              <a:solidFill>
                <a:srgbClr val="000000"/>
              </a:solidFill>
            </a:endParaRPr>
          </a:p>
        </p:txBody>
      </p:sp>
      <p:pic>
        <p:nvPicPr>
          <p:cNvPr id="57361" name="Picture 10" descr="logo sno2019"/>
          <p:cNvPicPr>
            <a:picLocks noChangeAspect="1" noChangeArrowheads="1"/>
          </p:cNvPicPr>
          <p:nvPr/>
        </p:nvPicPr>
        <p:blipFill>
          <a:blip r:embed="rId9">
            <a:lum bright="30000" contrast="-48000"/>
          </a:blip>
          <a:srcRect/>
          <a:stretch>
            <a:fillRect/>
          </a:stretch>
        </p:blipFill>
        <p:spPr bwMode="auto">
          <a:xfrm>
            <a:off x="2195513" y="44450"/>
            <a:ext cx="4897437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AutoShape 6" descr="Inbox?number=565681261&amp;part=1"/>
          <p:cNvSpPr>
            <a:spLocks noChangeAspect="1" noChangeArrowheads="1"/>
          </p:cNvSpPr>
          <p:nvPr/>
        </p:nvSpPr>
        <p:spPr bwMode="auto">
          <a:xfrm>
            <a:off x="1509713" y="2828925"/>
            <a:ext cx="61245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 sz="1800" b="0"/>
          </a:p>
        </p:txBody>
      </p:sp>
      <p:pic>
        <p:nvPicPr>
          <p:cNvPr id="6144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64538" y="46038"/>
            <a:ext cx="779462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4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6038"/>
            <a:ext cx="79057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5" name="Picture 7"/>
          <p:cNvPicPr>
            <a:picLocks noChangeAspect="1" noChangeArrowheads="1"/>
          </p:cNvPicPr>
          <p:nvPr/>
        </p:nvPicPr>
        <p:blipFill>
          <a:blip r:embed="rId5"/>
          <a:srcRect l="15146" t="32307" r="45439" b="32307"/>
          <a:stretch>
            <a:fillRect/>
          </a:stretch>
        </p:blipFill>
        <p:spPr bwMode="auto">
          <a:xfrm>
            <a:off x="560388" y="1557338"/>
            <a:ext cx="3219450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8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9750" y="5157788"/>
            <a:ext cx="3168650" cy="14001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61447" name="Picture 9" descr="B interventional M2 vs M1 posthoc IMS3 - AJNR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51275" y="1765300"/>
            <a:ext cx="4627563" cy="295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8" name="Picture 1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859338" y="4868863"/>
            <a:ext cx="356235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9" name="Picture 1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957638" y="5805488"/>
            <a:ext cx="5186362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51" name="CasellaDiTesto 1"/>
          <p:cNvSpPr txBox="1">
            <a:spLocks noChangeArrowheads="1"/>
          </p:cNvSpPr>
          <p:nvPr/>
        </p:nvSpPr>
        <p:spPr bwMode="auto">
          <a:xfrm>
            <a:off x="636588" y="877888"/>
            <a:ext cx="805021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it-IT" sz="2400" b="0">
                <a:solidFill>
                  <a:srgbClr val="000000"/>
                </a:solidFill>
              </a:rPr>
              <a:t>Definizion</a:t>
            </a:r>
            <a:r>
              <a:rPr lang="it-IT" altLang="it-IT" sz="2400" b="0">
                <a:solidFill>
                  <a:srgbClr val="000000"/>
                </a:solidFill>
              </a:rPr>
              <a:t>i</a:t>
            </a:r>
          </a:p>
          <a:p>
            <a:pPr algn="ctr"/>
            <a:endParaRPr lang="en-US" altLang="it-IT" sz="2400" b="0">
              <a:solidFill>
                <a:srgbClr val="000000"/>
              </a:solidFill>
            </a:endParaRPr>
          </a:p>
        </p:txBody>
      </p:sp>
      <p:pic>
        <p:nvPicPr>
          <p:cNvPr id="61452" name="Picture 10" descr="logo sno2019"/>
          <p:cNvPicPr>
            <a:picLocks noChangeAspect="1" noChangeArrowheads="1"/>
          </p:cNvPicPr>
          <p:nvPr/>
        </p:nvPicPr>
        <p:blipFill>
          <a:blip r:embed="rId10">
            <a:lum bright="30000" contrast="-48000"/>
          </a:blip>
          <a:srcRect/>
          <a:stretch>
            <a:fillRect/>
          </a:stretch>
        </p:blipFill>
        <p:spPr bwMode="auto">
          <a:xfrm>
            <a:off x="2195513" y="44450"/>
            <a:ext cx="4897437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8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64550" y="115888"/>
            <a:ext cx="5842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900" y="115888"/>
            <a:ext cx="59372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CasellaDiTesto 1"/>
          <p:cNvSpPr txBox="1">
            <a:spLocks noChangeArrowheads="1"/>
          </p:cNvSpPr>
          <p:nvPr/>
        </p:nvSpPr>
        <p:spPr bwMode="auto">
          <a:xfrm>
            <a:off x="746125" y="250825"/>
            <a:ext cx="76692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it-IT" altLang="it-IT" sz="2800" b="0">
                <a:solidFill>
                  <a:srgbClr val="000000"/>
                </a:solidFill>
                <a:latin typeface="Tahoma" pitchFamily="34" charset="0"/>
              </a:rPr>
              <a:t>Stroke ischemico: Linee Guida Trombectomia</a:t>
            </a:r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5"/>
          <a:srcRect b="83009"/>
          <a:stretch>
            <a:fillRect/>
          </a:stretch>
        </p:blipFill>
        <p:spPr bwMode="auto">
          <a:xfrm>
            <a:off x="1087438" y="836613"/>
            <a:ext cx="7445375" cy="2420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17413" name="Group 14"/>
          <p:cNvGrpSpPr>
            <a:grpSpLocks noChangeAspect="1"/>
          </p:cNvGrpSpPr>
          <p:nvPr/>
        </p:nvGrpSpPr>
        <p:grpSpPr bwMode="auto">
          <a:xfrm>
            <a:off x="2051050" y="1312863"/>
            <a:ext cx="6192838" cy="3279775"/>
            <a:chOff x="1610" y="827"/>
            <a:chExt cx="3130" cy="1658"/>
          </a:xfrm>
        </p:grpSpPr>
        <p:pic>
          <p:nvPicPr>
            <p:cNvPr id="17417" name="Picture 7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610" y="827"/>
              <a:ext cx="3130" cy="16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18" name="Line 8"/>
            <p:cNvSpPr>
              <a:spLocks noChangeAspect="1" noChangeShapeType="1"/>
            </p:cNvSpPr>
            <p:nvPr/>
          </p:nvSpPr>
          <p:spPr bwMode="auto">
            <a:xfrm>
              <a:off x="3288" y="1933"/>
              <a:ext cx="118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7419" name="Line 9"/>
            <p:cNvSpPr>
              <a:spLocks noChangeAspect="1" noChangeShapeType="1"/>
            </p:cNvSpPr>
            <p:nvPr/>
          </p:nvSpPr>
          <p:spPr bwMode="auto">
            <a:xfrm>
              <a:off x="1837" y="2069"/>
              <a:ext cx="589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7420" name="Line 10"/>
            <p:cNvSpPr>
              <a:spLocks noChangeAspect="1" noChangeShapeType="1"/>
            </p:cNvSpPr>
            <p:nvPr/>
          </p:nvSpPr>
          <p:spPr bwMode="auto">
            <a:xfrm>
              <a:off x="2925" y="2341"/>
              <a:ext cx="1497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7421" name="Line 11"/>
            <p:cNvSpPr>
              <a:spLocks noChangeAspect="1" noChangeShapeType="1"/>
            </p:cNvSpPr>
            <p:nvPr/>
          </p:nvSpPr>
          <p:spPr bwMode="auto">
            <a:xfrm>
              <a:off x="2789" y="1389"/>
              <a:ext cx="862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7422" name="Line 12"/>
            <p:cNvSpPr>
              <a:spLocks noChangeAspect="1" noChangeShapeType="1"/>
            </p:cNvSpPr>
            <p:nvPr/>
          </p:nvSpPr>
          <p:spPr bwMode="auto">
            <a:xfrm>
              <a:off x="1882" y="1253"/>
              <a:ext cx="590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7423" name="Line 13"/>
            <p:cNvSpPr>
              <a:spLocks noChangeAspect="1" noChangeShapeType="1"/>
            </p:cNvSpPr>
            <p:nvPr/>
          </p:nvSpPr>
          <p:spPr bwMode="auto">
            <a:xfrm>
              <a:off x="1837" y="1525"/>
              <a:ext cx="1678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95249" name="Group 17"/>
          <p:cNvGrpSpPr>
            <a:grpSpLocks/>
          </p:cNvGrpSpPr>
          <p:nvPr/>
        </p:nvGrpSpPr>
        <p:grpSpPr bwMode="auto">
          <a:xfrm>
            <a:off x="2484438" y="4652963"/>
            <a:ext cx="5473700" cy="2016125"/>
            <a:chOff x="158" y="2957"/>
            <a:chExt cx="3218" cy="1153"/>
          </a:xfrm>
        </p:grpSpPr>
        <p:pic>
          <p:nvPicPr>
            <p:cNvPr id="17415" name="Picture 16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58" y="2957"/>
              <a:ext cx="3218" cy="1153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7416" name="Picture 17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442" y="3903"/>
              <a:ext cx="1934" cy="20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5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AutoShape 6" descr="Inbox?number=565681261&amp;part=1"/>
          <p:cNvSpPr>
            <a:spLocks noChangeAspect="1" noChangeArrowheads="1"/>
          </p:cNvSpPr>
          <p:nvPr/>
        </p:nvSpPr>
        <p:spPr bwMode="auto">
          <a:xfrm>
            <a:off x="1509713" y="2828925"/>
            <a:ext cx="61245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 sz="1800" b="0"/>
          </a:p>
        </p:txBody>
      </p:sp>
      <p:pic>
        <p:nvPicPr>
          <p:cNvPr id="6349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64538" y="46038"/>
            <a:ext cx="779462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2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6038"/>
            <a:ext cx="79057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3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16238" y="2205038"/>
            <a:ext cx="356235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4" name="Picture 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14538" y="3141663"/>
            <a:ext cx="5186362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5" name="Picture 1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19250" y="4365625"/>
            <a:ext cx="6064250" cy="110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7" name="CasellaDiTesto 1"/>
          <p:cNvSpPr txBox="1">
            <a:spLocks noChangeArrowheads="1"/>
          </p:cNvSpPr>
          <p:nvPr/>
        </p:nvSpPr>
        <p:spPr bwMode="auto">
          <a:xfrm>
            <a:off x="636588" y="877888"/>
            <a:ext cx="805021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it-IT" sz="2400" b="0">
                <a:solidFill>
                  <a:srgbClr val="000000"/>
                </a:solidFill>
              </a:rPr>
              <a:t>Definizion</a:t>
            </a:r>
            <a:r>
              <a:rPr lang="it-IT" altLang="it-IT" sz="2400" b="0">
                <a:solidFill>
                  <a:srgbClr val="000000"/>
                </a:solidFill>
              </a:rPr>
              <a:t>i</a:t>
            </a:r>
          </a:p>
          <a:p>
            <a:pPr algn="ctr"/>
            <a:endParaRPr lang="en-US" altLang="it-IT" sz="2400" b="0">
              <a:solidFill>
                <a:srgbClr val="000000"/>
              </a:solidFill>
            </a:endParaRPr>
          </a:p>
        </p:txBody>
      </p:sp>
      <p:pic>
        <p:nvPicPr>
          <p:cNvPr id="63498" name="Picture 10" descr="logo sno2019"/>
          <p:cNvPicPr>
            <a:picLocks noChangeAspect="1" noChangeArrowheads="1"/>
          </p:cNvPicPr>
          <p:nvPr/>
        </p:nvPicPr>
        <p:blipFill>
          <a:blip r:embed="rId8">
            <a:lum bright="30000" contrast="-48000"/>
          </a:blip>
          <a:srcRect/>
          <a:stretch>
            <a:fillRect/>
          </a:stretch>
        </p:blipFill>
        <p:spPr bwMode="auto">
          <a:xfrm>
            <a:off x="2195513" y="44450"/>
            <a:ext cx="4897437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CasellaDiTesto 1"/>
          <p:cNvSpPr txBox="1">
            <a:spLocks noChangeArrowheads="1"/>
          </p:cNvSpPr>
          <p:nvPr/>
        </p:nvSpPr>
        <p:spPr bwMode="auto">
          <a:xfrm>
            <a:off x="971550" y="1125538"/>
            <a:ext cx="7343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it-IT" sz="2400" b="0">
                <a:solidFill>
                  <a:srgbClr val="000000"/>
                </a:solidFill>
              </a:rPr>
              <a:t>Angio-TC multi</a:t>
            </a:r>
            <a:r>
              <a:rPr lang="it-IT" altLang="it-IT" sz="2400" b="0">
                <a:solidFill>
                  <a:srgbClr val="000000"/>
                </a:solidFill>
              </a:rPr>
              <a:t>fasica: pazienti con occlusione distale</a:t>
            </a:r>
            <a:endParaRPr lang="en-US" altLang="it-IT" sz="2400" b="0">
              <a:solidFill>
                <a:srgbClr val="000000"/>
              </a:solidFill>
            </a:endParaRPr>
          </a:p>
        </p:txBody>
      </p:sp>
      <p:sp>
        <p:nvSpPr>
          <p:cNvPr id="65538" name="AutoShape 6" descr="Inbox?number=565681261&amp;part=1"/>
          <p:cNvSpPr>
            <a:spLocks noChangeAspect="1" noChangeArrowheads="1"/>
          </p:cNvSpPr>
          <p:nvPr/>
        </p:nvSpPr>
        <p:spPr bwMode="auto">
          <a:xfrm>
            <a:off x="1509713" y="2828925"/>
            <a:ext cx="61245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 sz="1800" b="0"/>
          </a:p>
        </p:txBody>
      </p:sp>
      <p:sp>
        <p:nvSpPr>
          <p:cNvPr id="65539" name="AutoShape 7" descr="Inbox?number=565681261&amp;part=1"/>
          <p:cNvSpPr>
            <a:spLocks noChangeAspect="1" noChangeArrowheads="1"/>
          </p:cNvSpPr>
          <p:nvPr/>
        </p:nvSpPr>
        <p:spPr bwMode="auto">
          <a:xfrm>
            <a:off x="1509713" y="2828925"/>
            <a:ext cx="61245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 sz="1800" b="0"/>
          </a:p>
        </p:txBody>
      </p:sp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3"/>
          <a:srcRect l="3627" t="5540" r="6004" b="2954"/>
          <a:stretch>
            <a:fillRect/>
          </a:stretch>
        </p:blipFill>
        <p:spPr bwMode="auto">
          <a:xfrm>
            <a:off x="593725" y="2336800"/>
            <a:ext cx="2878138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po 1"/>
          <p:cNvGrpSpPr>
            <a:grpSpLocks/>
          </p:cNvGrpSpPr>
          <p:nvPr/>
        </p:nvGrpSpPr>
        <p:grpSpPr bwMode="auto">
          <a:xfrm>
            <a:off x="4930775" y="2336800"/>
            <a:ext cx="3384550" cy="3508375"/>
            <a:chOff x="4930707" y="2336799"/>
            <a:chExt cx="3384618" cy="3508445"/>
          </a:xfrm>
        </p:grpSpPr>
        <p:pic>
          <p:nvPicPr>
            <p:cNvPr id="65545" name="Picture 12"/>
            <p:cNvPicPr>
              <a:picLocks noChangeAspect="1" noChangeArrowheads="1"/>
            </p:cNvPicPr>
            <p:nvPr/>
          </p:nvPicPr>
          <p:blipFill>
            <a:blip r:embed="rId4"/>
            <a:srcRect l="7484" t="2" r="5293" b="9589"/>
            <a:stretch>
              <a:fillRect/>
            </a:stretch>
          </p:blipFill>
          <p:spPr bwMode="auto">
            <a:xfrm>
              <a:off x="4930707" y="2336799"/>
              <a:ext cx="3384618" cy="35084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5546" name="Line 14"/>
            <p:cNvSpPr>
              <a:spLocks noChangeShapeType="1"/>
            </p:cNvSpPr>
            <p:nvPr/>
          </p:nvSpPr>
          <p:spPr bwMode="auto">
            <a:xfrm flipV="1">
              <a:off x="6961827" y="3429000"/>
              <a:ext cx="287338" cy="1081087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</p:grpSp>
      <p:pic>
        <p:nvPicPr>
          <p:cNvPr id="65543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64538" y="92075"/>
            <a:ext cx="779462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4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92075"/>
            <a:ext cx="79057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9" name="Picture 10" descr="logo sno2019"/>
          <p:cNvPicPr>
            <a:picLocks noChangeAspect="1" noChangeArrowheads="1"/>
          </p:cNvPicPr>
          <p:nvPr/>
        </p:nvPicPr>
        <p:blipFill>
          <a:blip r:embed="rId7">
            <a:lum bright="30000" contrast="-48000"/>
          </a:blip>
          <a:srcRect/>
          <a:stretch>
            <a:fillRect/>
          </a:stretch>
        </p:blipFill>
        <p:spPr bwMode="auto">
          <a:xfrm>
            <a:off x="2195513" y="44450"/>
            <a:ext cx="4897437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>
            <a:spLocks noChangeArrowheads="1"/>
          </p:cNvSpPr>
          <p:nvPr/>
        </p:nvSpPr>
        <p:spPr bwMode="auto">
          <a:xfrm>
            <a:off x="71438" y="1628775"/>
            <a:ext cx="8964612" cy="493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it-IT" sz="2000" b="0">
                <a:latin typeface="Meiryo" pitchFamily="34" charset="-128"/>
              </a:rPr>
              <a:t> esporre i risultati relativi alla capacità diagnostica dell’Angiografia-TC trifasica nei confronti dell’occlusione acuta dei segmenti M2-M3</a:t>
            </a:r>
          </a:p>
          <a:p>
            <a:pPr>
              <a:buFont typeface="Wingdings" pitchFamily="2" charset="2"/>
              <a:buChar char="Ø"/>
            </a:pPr>
            <a:endParaRPr lang="it-IT" sz="2000" b="0">
              <a:latin typeface="Meiryo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it-IT" sz="2000" b="0">
              <a:latin typeface="Meiryo" pitchFamily="34" charset="-128"/>
            </a:endParaRPr>
          </a:p>
          <a:p>
            <a:pPr>
              <a:buFont typeface="Wingdings" pitchFamily="2" charset="2"/>
              <a:buChar char="Ø"/>
            </a:pPr>
            <a:r>
              <a:rPr lang="it-IT" sz="2000" b="0">
                <a:latin typeface="Meiryo" pitchFamily="34" charset="-128"/>
              </a:rPr>
              <a:t> presentare un atlante dei territori vascolari dei segmenti M2-M3 basato sulla Perfusione-TC</a:t>
            </a:r>
          </a:p>
          <a:p>
            <a:pPr>
              <a:buFont typeface="Wingdings" pitchFamily="2" charset="2"/>
              <a:buChar char="Ø"/>
            </a:pPr>
            <a:endParaRPr lang="it-IT" sz="2000" b="0">
              <a:latin typeface="Meiryo" pitchFamily="34" charset="-128"/>
            </a:endParaRPr>
          </a:p>
          <a:p>
            <a:pPr algn="ctr"/>
            <a:r>
              <a:rPr lang="it-IT" sz="2400"/>
              <a:t>Inclusione</a:t>
            </a:r>
          </a:p>
          <a:p>
            <a:r>
              <a:rPr lang="it-IT" sz="2200" b="0"/>
              <a:t> - Evidenza radiologica</a:t>
            </a:r>
          </a:p>
          <a:p>
            <a:r>
              <a:rPr lang="it-IT" sz="2200" b="0"/>
              <a:t>	- prime indagini diagnostiche in Pronto Soccorso:</a:t>
            </a:r>
          </a:p>
          <a:p>
            <a:r>
              <a:rPr lang="it-IT" sz="2200" b="0"/>
              <a:t>		- TC di base  e/o  Angio-TC   e/o  Perfusione-TC</a:t>
            </a:r>
          </a:p>
          <a:p>
            <a:r>
              <a:rPr lang="it-IT" sz="2200" b="0"/>
              <a:t>	- e/o controllo in fase subacuta TC (12~36 ore) / RM</a:t>
            </a:r>
          </a:p>
          <a:p>
            <a:endParaRPr lang="it-IT" sz="2200" b="0"/>
          </a:p>
          <a:p>
            <a:r>
              <a:rPr lang="it-IT" sz="2200" b="0"/>
              <a:t>	- ictus del circolo cerebrale anteriore </a:t>
            </a:r>
          </a:p>
          <a:p>
            <a:r>
              <a:rPr lang="it-IT" sz="2200" b="0"/>
              <a:t>	- assenza di stenosi severa o occlusione dei vasi del collo</a:t>
            </a:r>
          </a:p>
        </p:txBody>
      </p:sp>
      <p:pic>
        <p:nvPicPr>
          <p:cNvPr id="6758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64538" y="0"/>
            <a:ext cx="779462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79057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8" name="CasellaDiTesto 1"/>
          <p:cNvSpPr txBox="1">
            <a:spLocks noChangeArrowheads="1"/>
          </p:cNvSpPr>
          <p:nvPr/>
        </p:nvSpPr>
        <p:spPr bwMode="auto">
          <a:xfrm>
            <a:off x="1096963" y="1128713"/>
            <a:ext cx="695325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it-IT" altLang="it-IT" sz="2400"/>
              <a:t>Obiettivi e Metodi</a:t>
            </a:r>
          </a:p>
        </p:txBody>
      </p:sp>
      <p:pic>
        <p:nvPicPr>
          <p:cNvPr id="67590" name="Picture 10" descr="logo sno2019"/>
          <p:cNvPicPr>
            <a:picLocks noChangeAspect="1" noChangeArrowheads="1"/>
          </p:cNvPicPr>
          <p:nvPr/>
        </p:nvPicPr>
        <p:blipFill>
          <a:blip r:embed="rId4">
            <a:lum bright="30000" contrast="-48000"/>
          </a:blip>
          <a:srcRect/>
          <a:stretch>
            <a:fillRect/>
          </a:stretch>
        </p:blipFill>
        <p:spPr bwMode="auto">
          <a:xfrm>
            <a:off x="2195513" y="44450"/>
            <a:ext cx="4897437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64538" y="0"/>
            <a:ext cx="779462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0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79057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1" name="CasellaDiTesto 1"/>
          <p:cNvSpPr txBox="1">
            <a:spLocks noChangeArrowheads="1"/>
          </p:cNvSpPr>
          <p:nvPr/>
        </p:nvSpPr>
        <p:spPr bwMode="auto">
          <a:xfrm>
            <a:off x="1096963" y="1128713"/>
            <a:ext cx="695325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it-IT" altLang="it-IT" sz="2400"/>
              <a:t>Risultati</a:t>
            </a:r>
          </a:p>
        </p:txBody>
      </p:sp>
      <p:sp>
        <p:nvSpPr>
          <p:cNvPr id="68612" name="CasellaDiTesto 6"/>
          <p:cNvSpPr txBox="1">
            <a:spLocks noChangeArrowheads="1"/>
          </p:cNvSpPr>
          <p:nvPr/>
        </p:nvSpPr>
        <p:spPr bwMode="auto">
          <a:xfrm>
            <a:off x="0" y="1643063"/>
            <a:ext cx="8642350" cy="59626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it-IT" sz="2400" b="0"/>
              <a:t> </a:t>
            </a:r>
            <a:r>
              <a:rPr lang="it-IT" sz="2000" b="0">
                <a:solidFill>
                  <a:srgbClr val="000000"/>
                </a:solidFill>
                <a:cs typeface="Times New Roman" pitchFamily="18" charset="0"/>
              </a:rPr>
              <a:t>Sono state diagnosticate 38 occlusioni M2-M3 in 38 pazienti</a:t>
            </a:r>
          </a:p>
          <a:p>
            <a:pPr>
              <a:lnSpc>
                <a:spcPct val="120000"/>
              </a:lnSpc>
            </a:pPr>
            <a:endParaRPr lang="it-IT" sz="2000" b="0">
              <a:solidFill>
                <a:srgbClr val="000000"/>
              </a:solidFill>
              <a:cs typeface="Times New Roman" pitchFamily="18" charset="0"/>
            </a:endParaRP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it-IT" sz="1800" b="0">
                <a:solidFill>
                  <a:srgbClr val="000000"/>
                </a:solidFill>
                <a:cs typeface="Times New Roman" pitchFamily="18" charset="0"/>
              </a:rPr>
              <a:t>.</a:t>
            </a:r>
            <a:r>
              <a:rPr lang="it-IT" sz="2000" b="0">
                <a:solidFill>
                  <a:srgbClr val="000000"/>
                </a:solidFill>
                <a:cs typeface="Times New Roman" pitchFamily="18" charset="0"/>
              </a:rPr>
              <a:t>20 pazienti hanno ricevuto il trattamento fibrinolitico per via sistemica</a:t>
            </a:r>
          </a:p>
          <a:p>
            <a:pPr marL="742950" lvl="1" indent="-285750">
              <a:lnSpc>
                <a:spcPct val="120000"/>
              </a:lnSpc>
              <a:buFont typeface="Wingdings" pitchFamily="2" charset="2"/>
              <a:buChar char="Ø"/>
            </a:pPr>
            <a:r>
              <a:rPr lang="it-IT" sz="2000" b="0">
                <a:solidFill>
                  <a:srgbClr val="000000"/>
                </a:solidFill>
              </a:rPr>
              <a:t>per 3 Pazienti, l’Angiografia per catetere è stata condotta per conferma diagnostica e/o trattamento di rivascolarizzazione, con trattamento associato di rivascolarizzazione per via intra-arteriosa e sistemica in 2.</a:t>
            </a:r>
          </a:p>
          <a:p>
            <a:pPr marL="742950" lvl="1" indent="-285750">
              <a:lnSpc>
                <a:spcPct val="120000"/>
              </a:lnSpc>
              <a:buFont typeface="Wingdings" pitchFamily="2" charset="2"/>
              <a:buChar char="Ø"/>
            </a:pPr>
            <a:endParaRPr lang="it-IT" sz="2000" b="0">
              <a:solidFill>
                <a:srgbClr val="000000"/>
              </a:solidFill>
            </a:endParaRPr>
          </a:p>
          <a:p>
            <a:pPr marL="742950" lvl="1" indent="-285750">
              <a:lnSpc>
                <a:spcPct val="120000"/>
              </a:lnSpc>
              <a:buFont typeface="Wingdings" pitchFamily="2" charset="2"/>
              <a:buChar char="Ø"/>
            </a:pPr>
            <a:endParaRPr lang="it-IT" sz="2000" b="0">
              <a:solidFill>
                <a:srgbClr val="000000"/>
              </a:solidFill>
            </a:endParaRPr>
          </a:p>
          <a:p>
            <a:pPr>
              <a:lnSpc>
                <a:spcPct val="120000"/>
              </a:lnSpc>
              <a:spcBef>
                <a:spcPts val="600"/>
              </a:spcBef>
              <a:buFont typeface="Wingdings" pitchFamily="2" charset="2"/>
              <a:buChar char="Ø"/>
            </a:pPr>
            <a:r>
              <a:rPr lang="it-IT" sz="2000" b="0">
                <a:solidFill>
                  <a:srgbClr val="000000"/>
                </a:solidFill>
              </a:rPr>
              <a:t> In 5/38 pazienti (13%), la tecnica TCAm ha precocemente evidenziato ritardo di impregnazione arteriosa a valle della sede di occlusione.</a:t>
            </a:r>
            <a:r>
              <a:rPr lang="it-IT" sz="2000" b="0"/>
              <a:t> </a:t>
            </a:r>
          </a:p>
          <a:p>
            <a:pPr>
              <a:buFont typeface="Wingdings" pitchFamily="2" charset="2"/>
              <a:buChar char="Ø"/>
            </a:pPr>
            <a:endParaRPr lang="it-IT" sz="2000" b="0">
              <a:solidFill>
                <a:srgbClr val="000000"/>
              </a:solidFill>
              <a:cs typeface="Times New Roman" pitchFamily="18" charset="0"/>
            </a:endParaRPr>
          </a:p>
          <a:p>
            <a:endParaRPr lang="it-IT" sz="2000" b="0"/>
          </a:p>
          <a:p>
            <a:endParaRPr lang="it-IT" sz="2400" b="0"/>
          </a:p>
          <a:p>
            <a:endParaRPr lang="it-IT" sz="2400" b="0"/>
          </a:p>
          <a:p>
            <a:endParaRPr lang="it-IT" sz="2400" b="0"/>
          </a:p>
        </p:txBody>
      </p:sp>
      <p:pic>
        <p:nvPicPr>
          <p:cNvPr id="68614" name="Picture 10" descr="logo sno2019"/>
          <p:cNvPicPr>
            <a:picLocks noChangeAspect="1" noChangeArrowheads="1"/>
          </p:cNvPicPr>
          <p:nvPr/>
        </p:nvPicPr>
        <p:blipFill>
          <a:blip r:embed="rId4">
            <a:lum bright="30000" contrast="-48000"/>
          </a:blip>
          <a:srcRect/>
          <a:stretch>
            <a:fillRect/>
          </a:stretch>
        </p:blipFill>
        <p:spPr bwMode="auto">
          <a:xfrm>
            <a:off x="2195513" y="44450"/>
            <a:ext cx="4897437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47063" y="115888"/>
            <a:ext cx="779462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17475"/>
            <a:ext cx="79057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Text Box 4"/>
          <p:cNvSpPr txBox="1">
            <a:spLocks noChangeArrowheads="1"/>
          </p:cNvSpPr>
          <p:nvPr/>
        </p:nvSpPr>
        <p:spPr bwMode="auto">
          <a:xfrm>
            <a:off x="1116013" y="884238"/>
            <a:ext cx="698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400">
                <a:latin typeface="Tahoma" pitchFamily="34" charset="0"/>
              </a:rPr>
              <a:t>M: </a:t>
            </a:r>
            <a:r>
              <a:rPr lang="it-IT" sz="2400" b="0">
                <a:latin typeface="Tahoma" pitchFamily="34" charset="0"/>
              </a:rPr>
              <a:t>56 aa.			</a:t>
            </a:r>
            <a:r>
              <a:rPr lang="it-IT" sz="2200" b="0">
                <a:latin typeface="Tahoma" pitchFamily="34" charset="0"/>
              </a:rPr>
              <a:t>REI  ID: </a:t>
            </a:r>
            <a:r>
              <a:rPr lang="it-IT" sz="2000" b="0">
                <a:latin typeface="Tahoma" pitchFamily="34" charset="0"/>
              </a:rPr>
              <a:t>SI1_********_01</a:t>
            </a:r>
            <a:endParaRPr lang="it-IT" sz="2200">
              <a:latin typeface="Tahoma" pitchFamily="34" charset="0"/>
            </a:endParaRPr>
          </a:p>
        </p:txBody>
      </p:sp>
      <p:sp>
        <p:nvSpPr>
          <p:cNvPr id="16389" name="Text Box 7"/>
          <p:cNvSpPr txBox="1">
            <a:spLocks noChangeArrowheads="1"/>
          </p:cNvSpPr>
          <p:nvPr/>
        </p:nvSpPr>
        <p:spPr bwMode="auto">
          <a:xfrm>
            <a:off x="-36513" y="1668463"/>
            <a:ext cx="1944688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120000"/>
              </a:lnSpc>
            </a:pPr>
            <a:r>
              <a:rPr lang="it-IT" sz="1800" b="0">
                <a:solidFill>
                  <a:schemeClr val="accent2"/>
                </a:solidFill>
                <a:latin typeface="Meiryo" pitchFamily="34" charset="-128"/>
              </a:rPr>
              <a:t>23 Marzo 2017</a:t>
            </a:r>
          </a:p>
          <a:p>
            <a:pPr algn="r">
              <a:lnSpc>
                <a:spcPct val="140000"/>
              </a:lnSpc>
            </a:pPr>
            <a:r>
              <a:rPr lang="it-IT" sz="1800" b="0">
                <a:solidFill>
                  <a:schemeClr val="accent2"/>
                </a:solidFill>
                <a:latin typeface="Meiryo" pitchFamily="34" charset="-128"/>
              </a:rPr>
              <a:t>@9.00</a:t>
            </a:r>
          </a:p>
        </p:txBody>
      </p:sp>
      <p:sp>
        <p:nvSpPr>
          <p:cNvPr id="16390" name="Text Box 8"/>
          <p:cNvSpPr txBox="1">
            <a:spLocks noChangeArrowheads="1"/>
          </p:cNvSpPr>
          <p:nvPr/>
        </p:nvSpPr>
        <p:spPr bwMode="auto">
          <a:xfrm>
            <a:off x="2339975" y="1701800"/>
            <a:ext cx="5616575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800" b="0"/>
              <a:t>Deviazione rima orale,  Disturbo del linguaggio</a:t>
            </a:r>
            <a:endParaRPr lang="it-IT" sz="1800" b="0">
              <a:latin typeface="Meiryo" pitchFamily="34" charset="-128"/>
            </a:endParaRPr>
          </a:p>
          <a:p>
            <a:pPr>
              <a:lnSpc>
                <a:spcPct val="130000"/>
              </a:lnSpc>
            </a:pPr>
            <a:r>
              <a:rPr lang="it-IT" sz="1800" b="0"/>
              <a:t>Deficit lieve di forza emisoma sn</a:t>
            </a:r>
          </a:p>
        </p:txBody>
      </p:sp>
      <p:sp>
        <p:nvSpPr>
          <p:cNvPr id="16391" name="Text Box 9"/>
          <p:cNvSpPr txBox="1">
            <a:spLocks noChangeArrowheads="1"/>
          </p:cNvSpPr>
          <p:nvPr/>
        </p:nvSpPr>
        <p:spPr bwMode="auto">
          <a:xfrm>
            <a:off x="846138" y="2997200"/>
            <a:ext cx="10620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 b="0">
                <a:solidFill>
                  <a:schemeClr val="accent2"/>
                </a:solidFill>
                <a:latin typeface="Meiryo" pitchFamily="34" charset="-128"/>
              </a:rPr>
              <a:t>@11.30</a:t>
            </a:r>
          </a:p>
        </p:txBody>
      </p:sp>
      <p:sp>
        <p:nvSpPr>
          <p:cNvPr id="16392" name="Text Box 10"/>
          <p:cNvSpPr txBox="1">
            <a:spLocks noChangeArrowheads="1"/>
          </p:cNvSpPr>
          <p:nvPr/>
        </p:nvSpPr>
        <p:spPr bwMode="auto">
          <a:xfrm>
            <a:off x="2339975" y="2997200"/>
            <a:ext cx="5761038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800">
                <a:latin typeface="Meiryo" pitchFamily="34" charset="-128"/>
              </a:rPr>
              <a:t>D.E.A. :</a:t>
            </a:r>
          </a:p>
          <a:p>
            <a:endParaRPr lang="it-IT" sz="1200" b="0">
              <a:latin typeface="Meiryo" pitchFamily="34" charset="-128"/>
            </a:endParaRPr>
          </a:p>
          <a:p>
            <a:r>
              <a:rPr lang="it-IT" sz="1800" b="0"/>
              <a:t>Ipostenia arti sup sn,  Disartria</a:t>
            </a:r>
          </a:p>
          <a:p>
            <a:endParaRPr lang="it-IT" sz="1800" b="0"/>
          </a:p>
          <a:p>
            <a:pPr>
              <a:lnSpc>
                <a:spcPct val="60000"/>
              </a:lnSpc>
            </a:pPr>
            <a:r>
              <a:rPr lang="it-IT" sz="1800" b="0"/>
              <a:t>Deficit VII n.c. Sn,  Deviazione testa e sguardo a dx</a:t>
            </a:r>
          </a:p>
          <a:p>
            <a:pPr>
              <a:lnSpc>
                <a:spcPct val="190000"/>
              </a:lnSpc>
            </a:pPr>
            <a:r>
              <a:rPr lang="it-IT" sz="1800" b="0"/>
              <a:t>Neglect 		      </a:t>
            </a:r>
            <a:r>
              <a:rPr lang="it-IT" sz="1800"/>
              <a:t>NIHSS: 13</a:t>
            </a:r>
          </a:p>
        </p:txBody>
      </p:sp>
      <p:pic>
        <p:nvPicPr>
          <p:cNvPr id="69641" name="Picture 7" descr="http://www.nurse24.it/wp-content/uploads/2015/03/servizio-sanitario-toscano.jpg"/>
          <p:cNvPicPr>
            <a:picLocks noChangeAspect="1" noChangeArrowheads="1"/>
          </p:cNvPicPr>
          <p:nvPr/>
        </p:nvPicPr>
        <p:blipFill>
          <a:blip r:embed="rId4" r:link="rId5"/>
          <a:srcRect/>
          <a:stretch>
            <a:fillRect/>
          </a:stretch>
        </p:blipFill>
        <p:spPr bwMode="auto">
          <a:xfrm>
            <a:off x="8161338" y="6356350"/>
            <a:ext cx="803275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4" name="Text Box 5"/>
          <p:cNvSpPr txBox="1">
            <a:spLocks noChangeArrowheads="1"/>
          </p:cNvSpPr>
          <p:nvPr/>
        </p:nvSpPr>
        <p:spPr bwMode="auto">
          <a:xfrm>
            <a:off x="2339975" y="5019675"/>
            <a:ext cx="6553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800" b="0">
                <a:latin typeface="Meiryo" pitchFamily="34" charset="-128"/>
              </a:rPr>
              <a:t>TC  </a:t>
            </a:r>
            <a:r>
              <a:rPr lang="it-IT" sz="1800" b="0"/>
              <a:t>–</a:t>
            </a:r>
            <a:r>
              <a:rPr lang="it-IT" sz="1800" b="0">
                <a:latin typeface="Meiryo" pitchFamily="34" charset="-128"/>
              </a:rPr>
              <a:t>  Angio-TC  trifasica  –  Perfusione-TC</a:t>
            </a:r>
          </a:p>
        </p:txBody>
      </p:sp>
      <p:sp>
        <p:nvSpPr>
          <p:cNvPr id="16395" name="Text Box 6"/>
          <p:cNvSpPr txBox="1">
            <a:spLocks noChangeArrowheads="1"/>
          </p:cNvSpPr>
          <p:nvPr/>
        </p:nvSpPr>
        <p:spPr bwMode="auto">
          <a:xfrm>
            <a:off x="827088" y="5013325"/>
            <a:ext cx="12239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800">
                <a:solidFill>
                  <a:schemeClr val="accent2"/>
                </a:solidFill>
                <a:latin typeface="Meiryo" pitchFamily="34" charset="-128"/>
              </a:rPr>
              <a:t>@12.00</a:t>
            </a:r>
          </a:p>
        </p:txBody>
      </p:sp>
      <p:sp>
        <p:nvSpPr>
          <p:cNvPr id="16398" name="Text Box 6"/>
          <p:cNvSpPr txBox="1">
            <a:spLocks noChangeArrowheads="1"/>
          </p:cNvSpPr>
          <p:nvPr/>
        </p:nvSpPr>
        <p:spPr bwMode="auto">
          <a:xfrm>
            <a:off x="4356100" y="6446838"/>
            <a:ext cx="4679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800" i="1">
                <a:latin typeface="Meiryo" pitchFamily="34" charset="-128"/>
              </a:rPr>
              <a:t>Non eseguita fibrinolisi e.v. * </a:t>
            </a:r>
          </a:p>
        </p:txBody>
      </p:sp>
      <p:sp>
        <p:nvSpPr>
          <p:cNvPr id="28687" name="Text Box 5"/>
          <p:cNvSpPr txBox="1">
            <a:spLocks noChangeArrowheads="1"/>
          </p:cNvSpPr>
          <p:nvPr/>
        </p:nvSpPr>
        <p:spPr bwMode="auto">
          <a:xfrm>
            <a:off x="1476375" y="5594350"/>
            <a:ext cx="6697663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800" b="0">
                <a:solidFill>
                  <a:srgbClr val="006600"/>
                </a:solidFill>
                <a:latin typeface="Meiryo" pitchFamily="34" charset="-128"/>
              </a:rPr>
              <a:t>Anamnesi:  mRS=0, </a:t>
            </a:r>
            <a:r>
              <a:rPr lang="it-IT" sz="1800" b="0">
                <a:solidFill>
                  <a:srgbClr val="006600"/>
                </a:solidFill>
              </a:rPr>
              <a:t>Potus </a:t>
            </a:r>
            <a:r>
              <a:rPr lang="it-IT" sz="2200" i="1"/>
              <a:t>*  </a:t>
            </a:r>
          </a:p>
        </p:txBody>
      </p:sp>
      <p:pic>
        <p:nvPicPr>
          <p:cNvPr id="14352" name="Picture 1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76825" y="5300663"/>
            <a:ext cx="3781425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9" name="Picture 10" descr="logo sno2019"/>
          <p:cNvPicPr>
            <a:picLocks noChangeAspect="1" noChangeArrowheads="1"/>
          </p:cNvPicPr>
          <p:nvPr/>
        </p:nvPicPr>
        <p:blipFill>
          <a:blip r:embed="rId7">
            <a:lum bright="30000" contrast="-48000"/>
          </a:blip>
          <a:srcRect/>
          <a:stretch>
            <a:fillRect/>
          </a:stretch>
        </p:blipFill>
        <p:spPr bwMode="auto">
          <a:xfrm>
            <a:off x="2195513" y="44450"/>
            <a:ext cx="4897437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6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6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6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/>
      <p:bldP spid="16390" grpId="0"/>
      <p:bldP spid="16391" grpId="0"/>
      <p:bldP spid="16392" grpId="0"/>
      <p:bldP spid="16394" grpId="0"/>
      <p:bldP spid="16395" grpId="0"/>
      <p:bldP spid="16398" grpId="0"/>
      <p:bldP spid="2868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47063" y="115888"/>
            <a:ext cx="779462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5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17475"/>
            <a:ext cx="79057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59" name="Text Box 6"/>
          <p:cNvSpPr txBox="1">
            <a:spLocks noChangeArrowheads="1"/>
          </p:cNvSpPr>
          <p:nvPr/>
        </p:nvSpPr>
        <p:spPr bwMode="auto">
          <a:xfrm>
            <a:off x="1116013" y="620713"/>
            <a:ext cx="12239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800">
                <a:solidFill>
                  <a:schemeClr val="accent2"/>
                </a:solidFill>
                <a:latin typeface="Meiryo" pitchFamily="34" charset="-128"/>
              </a:rPr>
              <a:t>@12.00</a:t>
            </a:r>
          </a:p>
        </p:txBody>
      </p:sp>
      <p:sp>
        <p:nvSpPr>
          <p:cNvPr id="17412" name="Text Box 5"/>
          <p:cNvSpPr txBox="1">
            <a:spLocks noChangeArrowheads="1"/>
          </p:cNvSpPr>
          <p:nvPr/>
        </p:nvSpPr>
        <p:spPr bwMode="auto">
          <a:xfrm>
            <a:off x="395288" y="5970588"/>
            <a:ext cx="8280400" cy="84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1900" b="0" i="1">
                <a:latin typeface="Meiryo" pitchFamily="34" charset="-128"/>
              </a:rPr>
              <a:t>Referto: Non segni precoci di lesioni ischemiche in fase</a:t>
            </a:r>
          </a:p>
          <a:p>
            <a:pPr algn="ctr">
              <a:lnSpc>
                <a:spcPct val="110000"/>
              </a:lnSpc>
            </a:pPr>
            <a:r>
              <a:rPr lang="it-IT" sz="1900" b="0" i="1">
                <a:latin typeface="Meiryo" pitchFamily="34" charset="-128"/>
              </a:rPr>
              <a:t>acuta.  ASPECTS 10</a:t>
            </a:r>
            <a:endParaRPr lang="it-IT" sz="1800" b="0">
              <a:latin typeface="Meiryo" pitchFamily="34" charset="-128"/>
            </a:endParaRPr>
          </a:p>
        </p:txBody>
      </p:sp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2411413" y="620713"/>
            <a:ext cx="655320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200" u="sng">
                <a:latin typeface="Meiryo" pitchFamily="34" charset="-128"/>
              </a:rPr>
              <a:t>TC</a:t>
            </a:r>
            <a:r>
              <a:rPr lang="it-IT" sz="2200">
                <a:latin typeface="Meiryo" pitchFamily="34" charset="-128"/>
              </a:rPr>
              <a:t> </a:t>
            </a:r>
            <a:r>
              <a:rPr lang="it-IT" sz="1800" b="0"/>
              <a:t>–</a:t>
            </a:r>
            <a:r>
              <a:rPr lang="it-IT" sz="1800" b="0">
                <a:latin typeface="Meiryo" pitchFamily="34" charset="-128"/>
              </a:rPr>
              <a:t> </a:t>
            </a:r>
            <a:r>
              <a:rPr lang="it-IT" sz="1800" b="0">
                <a:solidFill>
                  <a:schemeClr val="bg2"/>
                </a:solidFill>
                <a:latin typeface="Meiryo" pitchFamily="34" charset="-128"/>
              </a:rPr>
              <a:t>Angio-TC  trifasica – Perfusione-TC</a:t>
            </a:r>
          </a:p>
        </p:txBody>
      </p:sp>
      <p:pic>
        <p:nvPicPr>
          <p:cNvPr id="70662" name="Picture 7" descr="http://www.nurse24.it/wp-content/uploads/2015/03/servizio-sanitario-toscano.jpg"/>
          <p:cNvPicPr>
            <a:picLocks noChangeAspect="1" noChangeArrowheads="1"/>
          </p:cNvPicPr>
          <p:nvPr/>
        </p:nvPicPr>
        <p:blipFill>
          <a:blip r:embed="rId4" r:link="rId5"/>
          <a:srcRect/>
          <a:stretch>
            <a:fillRect/>
          </a:stretch>
        </p:blipFill>
        <p:spPr bwMode="auto">
          <a:xfrm>
            <a:off x="8161338" y="6356350"/>
            <a:ext cx="803275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4" name="Text Box 6"/>
          <p:cNvSpPr txBox="1">
            <a:spLocks noChangeArrowheads="1"/>
          </p:cNvSpPr>
          <p:nvPr/>
        </p:nvSpPr>
        <p:spPr bwMode="auto">
          <a:xfrm>
            <a:off x="1135063" y="260350"/>
            <a:ext cx="1847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 i="1"/>
              <a:t>Caso clinico 1  </a:t>
            </a:r>
          </a:p>
        </p:txBody>
      </p:sp>
      <p:pic>
        <p:nvPicPr>
          <p:cNvPr id="15369" name="Picture 1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04888" y="3573463"/>
            <a:ext cx="1982787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18"/>
          <p:cNvPicPr>
            <a:picLocks noChangeAspect="1" noChangeArrowheads="1"/>
          </p:cNvPicPr>
          <p:nvPr/>
        </p:nvPicPr>
        <p:blipFill>
          <a:blip r:embed="rId7">
            <a:lum contrast="24000"/>
          </a:blip>
          <a:srcRect/>
          <a:stretch>
            <a:fillRect/>
          </a:stretch>
        </p:blipFill>
        <p:spPr bwMode="auto">
          <a:xfrm>
            <a:off x="3563938" y="3573463"/>
            <a:ext cx="1944687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Picture 1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973763" y="3573463"/>
            <a:ext cx="1982787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3" name="Picture 17"/>
          <p:cNvPicPr>
            <a:picLocks noChangeAspect="1" noChangeArrowheads="1"/>
          </p:cNvPicPr>
          <p:nvPr/>
        </p:nvPicPr>
        <p:blipFill>
          <a:blip r:embed="rId6">
            <a:lum bright="6000" contrast="54000"/>
          </a:blip>
          <a:srcRect/>
          <a:stretch>
            <a:fillRect/>
          </a:stretch>
        </p:blipFill>
        <p:spPr bwMode="auto">
          <a:xfrm>
            <a:off x="1004888" y="981075"/>
            <a:ext cx="1982787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4" name="Picture 18"/>
          <p:cNvPicPr>
            <a:picLocks noChangeAspect="1" noChangeArrowheads="1"/>
          </p:cNvPicPr>
          <p:nvPr/>
        </p:nvPicPr>
        <p:blipFill>
          <a:blip r:embed="rId7">
            <a:lum bright="6000" contrast="66000"/>
          </a:blip>
          <a:srcRect/>
          <a:stretch>
            <a:fillRect/>
          </a:stretch>
        </p:blipFill>
        <p:spPr bwMode="auto">
          <a:xfrm>
            <a:off x="3563938" y="981075"/>
            <a:ext cx="1944687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5" name="Picture 19"/>
          <p:cNvPicPr>
            <a:picLocks noChangeAspect="1" noChangeArrowheads="1"/>
          </p:cNvPicPr>
          <p:nvPr/>
        </p:nvPicPr>
        <p:blipFill>
          <a:blip r:embed="rId8">
            <a:lum bright="6000" contrast="60000"/>
          </a:blip>
          <a:srcRect/>
          <a:stretch>
            <a:fillRect/>
          </a:stretch>
        </p:blipFill>
        <p:spPr bwMode="auto">
          <a:xfrm>
            <a:off x="5973763" y="981075"/>
            <a:ext cx="1982787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5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47063" y="115888"/>
            <a:ext cx="779462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17475"/>
            <a:ext cx="79057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3" name="Picture 1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1484313"/>
            <a:ext cx="3119437" cy="406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0" name="Line 8"/>
          <p:cNvSpPr>
            <a:spLocks noChangeShapeType="1"/>
          </p:cNvSpPr>
          <p:nvPr/>
        </p:nvSpPr>
        <p:spPr bwMode="auto">
          <a:xfrm flipH="1" flipV="1">
            <a:off x="1282700" y="2997200"/>
            <a:ext cx="50800" cy="6302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pic>
        <p:nvPicPr>
          <p:cNvPr id="71685" name="Picture 7" descr="http://www.nurse24.it/wp-content/uploads/2015/03/servizio-sanitario-toscano.jpg"/>
          <p:cNvPicPr>
            <a:picLocks noChangeAspect="1" noChangeArrowheads="1"/>
          </p:cNvPicPr>
          <p:nvPr/>
        </p:nvPicPr>
        <p:blipFill>
          <a:blip r:embed="rId5" r:link="rId6"/>
          <a:srcRect/>
          <a:stretch>
            <a:fillRect/>
          </a:stretch>
        </p:blipFill>
        <p:spPr bwMode="auto">
          <a:xfrm>
            <a:off x="8161338" y="6356350"/>
            <a:ext cx="803275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7" name="Text Box 6"/>
          <p:cNvSpPr txBox="1">
            <a:spLocks noChangeArrowheads="1"/>
          </p:cNvSpPr>
          <p:nvPr/>
        </p:nvSpPr>
        <p:spPr bwMode="auto">
          <a:xfrm>
            <a:off x="1116013" y="836613"/>
            <a:ext cx="11525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800">
                <a:solidFill>
                  <a:schemeClr val="accent2"/>
                </a:solidFill>
                <a:latin typeface="Meiryo" pitchFamily="34" charset="-128"/>
              </a:rPr>
              <a:t>@12.00</a:t>
            </a:r>
          </a:p>
        </p:txBody>
      </p:sp>
      <p:sp>
        <p:nvSpPr>
          <p:cNvPr id="71688" name="Text Box 5"/>
          <p:cNvSpPr txBox="1">
            <a:spLocks noChangeArrowheads="1"/>
          </p:cNvSpPr>
          <p:nvPr/>
        </p:nvSpPr>
        <p:spPr bwMode="auto">
          <a:xfrm>
            <a:off x="2411413" y="836613"/>
            <a:ext cx="655320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800" b="0">
                <a:solidFill>
                  <a:schemeClr val="bg2"/>
                </a:solidFill>
                <a:latin typeface="Meiryo" pitchFamily="34" charset="-128"/>
              </a:rPr>
              <a:t>TC</a:t>
            </a:r>
            <a:r>
              <a:rPr lang="it-IT" sz="2200">
                <a:latin typeface="Meiryo" pitchFamily="34" charset="-128"/>
              </a:rPr>
              <a:t> </a:t>
            </a:r>
            <a:r>
              <a:rPr lang="it-IT" sz="1800" b="0"/>
              <a:t>–</a:t>
            </a:r>
            <a:r>
              <a:rPr lang="it-IT" sz="1800" b="0">
                <a:latin typeface="Meiryo" pitchFamily="34" charset="-128"/>
              </a:rPr>
              <a:t> </a:t>
            </a:r>
            <a:r>
              <a:rPr lang="it-IT" sz="2200" u="sng">
                <a:latin typeface="Meiryo" pitchFamily="34" charset="-128"/>
              </a:rPr>
              <a:t>Angio-TC  trifasica</a:t>
            </a:r>
            <a:r>
              <a:rPr lang="it-IT" sz="1800" b="0">
                <a:solidFill>
                  <a:schemeClr val="bg2"/>
                </a:solidFill>
                <a:latin typeface="Meiryo" pitchFamily="34" charset="-128"/>
              </a:rPr>
              <a:t> – Perfusione-TC</a:t>
            </a:r>
          </a:p>
        </p:txBody>
      </p:sp>
      <p:sp>
        <p:nvSpPr>
          <p:cNvPr id="71689" name="Text Box 6"/>
          <p:cNvSpPr txBox="1">
            <a:spLocks noChangeArrowheads="1"/>
          </p:cNvSpPr>
          <p:nvPr/>
        </p:nvSpPr>
        <p:spPr bwMode="auto">
          <a:xfrm>
            <a:off x="1135063" y="260350"/>
            <a:ext cx="1847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 i="1"/>
              <a:t>Caso clinico 1  </a:t>
            </a:r>
          </a:p>
        </p:txBody>
      </p:sp>
      <p:sp>
        <p:nvSpPr>
          <p:cNvPr id="71690" name="Text Box 15"/>
          <p:cNvSpPr txBox="1">
            <a:spLocks noChangeArrowheads="1"/>
          </p:cNvSpPr>
          <p:nvPr/>
        </p:nvSpPr>
        <p:spPr bwMode="auto">
          <a:xfrm>
            <a:off x="3276600" y="5695950"/>
            <a:ext cx="24590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2000" b="0">
                <a:latin typeface="Meiryo" pitchFamily="34" charset="-128"/>
              </a:rPr>
              <a:t>Sede di occlusione</a:t>
            </a:r>
          </a:p>
        </p:txBody>
      </p:sp>
      <p:sp>
        <p:nvSpPr>
          <p:cNvPr id="19472" name="Text Box 15"/>
          <p:cNvSpPr txBox="1">
            <a:spLocks noChangeArrowheads="1"/>
          </p:cNvSpPr>
          <p:nvPr/>
        </p:nvSpPr>
        <p:spPr bwMode="auto">
          <a:xfrm>
            <a:off x="1624013" y="6021388"/>
            <a:ext cx="61341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1800" i="1">
                <a:latin typeface="Meiryo" pitchFamily="34" charset="-128"/>
              </a:rPr>
              <a:t>Ramo insulare di biforcazione di arteria cerebrale</a:t>
            </a:r>
          </a:p>
          <a:p>
            <a:pPr algn="ctr"/>
            <a:r>
              <a:rPr lang="it-IT" sz="1800" i="1">
                <a:latin typeface="Meiryo" pitchFamily="34" charset="-128"/>
              </a:rPr>
              <a:t>media (ACM) dx (origine segmento M2)</a:t>
            </a:r>
          </a:p>
        </p:txBody>
      </p:sp>
      <p:pic>
        <p:nvPicPr>
          <p:cNvPr id="71692" name="Picture 13"/>
          <p:cNvPicPr>
            <a:picLocks noChangeAspect="1" noChangeArrowheads="1"/>
          </p:cNvPicPr>
          <p:nvPr/>
        </p:nvPicPr>
        <p:blipFill>
          <a:blip r:embed="rId7">
            <a:lum bright="-6000" contrast="64000"/>
          </a:blip>
          <a:srcRect/>
          <a:stretch>
            <a:fillRect/>
          </a:stretch>
        </p:blipFill>
        <p:spPr bwMode="auto">
          <a:xfrm>
            <a:off x="5716588" y="1484313"/>
            <a:ext cx="2743200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8" name="Line 11"/>
          <p:cNvSpPr>
            <a:spLocks noChangeShapeType="1"/>
          </p:cNvSpPr>
          <p:nvPr/>
        </p:nvSpPr>
        <p:spPr bwMode="auto">
          <a:xfrm flipV="1">
            <a:off x="6435725" y="2205038"/>
            <a:ext cx="144463" cy="6492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0" grpId="0" animBg="1"/>
      <p:bldP spid="19472" grpId="0"/>
      <p:bldP spid="1844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47063" y="115888"/>
            <a:ext cx="779462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17475"/>
            <a:ext cx="79057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7" name="Line 8"/>
          <p:cNvSpPr>
            <a:spLocks noChangeShapeType="1"/>
          </p:cNvSpPr>
          <p:nvPr/>
        </p:nvSpPr>
        <p:spPr bwMode="auto">
          <a:xfrm flipH="1" flipV="1">
            <a:off x="1403350" y="2997200"/>
            <a:ext cx="50800" cy="6302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pic>
        <p:nvPicPr>
          <p:cNvPr id="72708" name="Picture 7" descr="http://www.nurse24.it/wp-content/uploads/2015/03/servizio-sanitario-toscano.jpg"/>
          <p:cNvPicPr>
            <a:picLocks noChangeAspect="1" noChangeArrowheads="1"/>
          </p:cNvPicPr>
          <p:nvPr/>
        </p:nvPicPr>
        <p:blipFill>
          <a:blip r:embed="rId4" r:link="rId5"/>
          <a:srcRect/>
          <a:stretch>
            <a:fillRect/>
          </a:stretch>
        </p:blipFill>
        <p:spPr bwMode="auto">
          <a:xfrm>
            <a:off x="8161338" y="6356350"/>
            <a:ext cx="803275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10" name="Text Box 6"/>
          <p:cNvSpPr txBox="1">
            <a:spLocks noChangeArrowheads="1"/>
          </p:cNvSpPr>
          <p:nvPr/>
        </p:nvSpPr>
        <p:spPr bwMode="auto">
          <a:xfrm>
            <a:off x="1116013" y="836613"/>
            <a:ext cx="11525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800">
                <a:solidFill>
                  <a:schemeClr val="accent2"/>
                </a:solidFill>
                <a:latin typeface="Meiryo" pitchFamily="34" charset="-128"/>
              </a:rPr>
              <a:t>@12.00</a:t>
            </a:r>
          </a:p>
        </p:txBody>
      </p:sp>
      <p:sp>
        <p:nvSpPr>
          <p:cNvPr id="72711" name="Text Box 5"/>
          <p:cNvSpPr txBox="1">
            <a:spLocks noChangeArrowheads="1"/>
          </p:cNvSpPr>
          <p:nvPr/>
        </p:nvSpPr>
        <p:spPr bwMode="auto">
          <a:xfrm>
            <a:off x="2411413" y="836613"/>
            <a:ext cx="655320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800" b="0">
                <a:solidFill>
                  <a:schemeClr val="bg2"/>
                </a:solidFill>
                <a:latin typeface="Meiryo" pitchFamily="34" charset="-128"/>
              </a:rPr>
              <a:t>TC</a:t>
            </a:r>
            <a:r>
              <a:rPr lang="it-IT" sz="2200">
                <a:latin typeface="Meiryo" pitchFamily="34" charset="-128"/>
              </a:rPr>
              <a:t> </a:t>
            </a:r>
            <a:r>
              <a:rPr lang="it-IT" sz="1800" b="0"/>
              <a:t>–</a:t>
            </a:r>
            <a:r>
              <a:rPr lang="it-IT" sz="1800" b="0">
                <a:latin typeface="Meiryo" pitchFamily="34" charset="-128"/>
              </a:rPr>
              <a:t> </a:t>
            </a:r>
            <a:r>
              <a:rPr lang="it-IT" sz="2200" u="sng">
                <a:latin typeface="Meiryo" pitchFamily="34" charset="-128"/>
              </a:rPr>
              <a:t>Angio-TC  trifasica</a:t>
            </a:r>
            <a:r>
              <a:rPr lang="it-IT" sz="1800" b="0">
                <a:solidFill>
                  <a:schemeClr val="bg2"/>
                </a:solidFill>
                <a:latin typeface="Meiryo" pitchFamily="34" charset="-128"/>
              </a:rPr>
              <a:t> – Perfusione-TC</a:t>
            </a:r>
          </a:p>
        </p:txBody>
      </p:sp>
      <p:sp>
        <p:nvSpPr>
          <p:cNvPr id="72712" name="Text Box 6"/>
          <p:cNvSpPr txBox="1">
            <a:spLocks noChangeArrowheads="1"/>
          </p:cNvSpPr>
          <p:nvPr/>
        </p:nvSpPr>
        <p:spPr bwMode="auto">
          <a:xfrm>
            <a:off x="1135063" y="260350"/>
            <a:ext cx="1847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 i="1"/>
              <a:t>Caso clinico 1  </a:t>
            </a:r>
          </a:p>
        </p:txBody>
      </p:sp>
      <p:sp>
        <p:nvSpPr>
          <p:cNvPr id="72713" name="Text Box 15"/>
          <p:cNvSpPr txBox="1">
            <a:spLocks noChangeArrowheads="1"/>
          </p:cNvSpPr>
          <p:nvPr/>
        </p:nvSpPr>
        <p:spPr bwMode="auto">
          <a:xfrm>
            <a:off x="3276600" y="5734050"/>
            <a:ext cx="24590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2000" b="0">
                <a:latin typeface="Meiryo" pitchFamily="34" charset="-128"/>
              </a:rPr>
              <a:t>Sede di occlusione</a:t>
            </a:r>
          </a:p>
        </p:txBody>
      </p:sp>
      <p:sp>
        <p:nvSpPr>
          <p:cNvPr id="72714" name="Text Box 15"/>
          <p:cNvSpPr txBox="1">
            <a:spLocks noChangeArrowheads="1"/>
          </p:cNvSpPr>
          <p:nvPr/>
        </p:nvSpPr>
        <p:spPr bwMode="auto">
          <a:xfrm>
            <a:off x="1652588" y="6092825"/>
            <a:ext cx="56562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1800" b="0" i="1">
                <a:latin typeface="Meiryo" pitchFamily="34" charset="-128"/>
              </a:rPr>
              <a:t>Ramo insulare di biforcazione di arteria cerebrale</a:t>
            </a:r>
          </a:p>
          <a:p>
            <a:pPr algn="ctr"/>
            <a:r>
              <a:rPr lang="it-IT" sz="1800" b="0" i="1">
                <a:latin typeface="Meiryo" pitchFamily="34" charset="-128"/>
              </a:rPr>
              <a:t>media (ACM) dx (origine segmento M2)</a:t>
            </a:r>
          </a:p>
        </p:txBody>
      </p:sp>
      <p:pic>
        <p:nvPicPr>
          <p:cNvPr id="72715" name="Picture 13"/>
          <p:cNvPicPr>
            <a:picLocks noChangeAspect="1" noChangeArrowheads="1"/>
          </p:cNvPicPr>
          <p:nvPr/>
        </p:nvPicPr>
        <p:blipFill>
          <a:blip r:embed="rId6">
            <a:lum bright="-6000" contrast="64000"/>
          </a:blip>
          <a:srcRect/>
          <a:stretch>
            <a:fillRect/>
          </a:stretch>
        </p:blipFill>
        <p:spPr bwMode="auto">
          <a:xfrm>
            <a:off x="5716588" y="1484313"/>
            <a:ext cx="2743200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16" name="Line 11"/>
          <p:cNvSpPr>
            <a:spLocks noChangeShapeType="1"/>
          </p:cNvSpPr>
          <p:nvPr/>
        </p:nvSpPr>
        <p:spPr bwMode="auto">
          <a:xfrm flipV="1">
            <a:off x="6435725" y="2205038"/>
            <a:ext cx="144463" cy="6492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pic>
        <p:nvPicPr>
          <p:cNvPr id="72717" name="Picture 1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3550" y="1484313"/>
            <a:ext cx="4829175" cy="408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18" name="Line 11"/>
          <p:cNvSpPr>
            <a:spLocks noChangeShapeType="1"/>
          </p:cNvSpPr>
          <p:nvPr/>
        </p:nvSpPr>
        <p:spPr bwMode="auto">
          <a:xfrm flipH="1">
            <a:off x="1763713" y="4076700"/>
            <a:ext cx="215900" cy="5048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pic>
        <p:nvPicPr>
          <p:cNvPr id="18449" name="Picture 1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76600" y="1484313"/>
            <a:ext cx="5399088" cy="407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0" name="Line 8"/>
          <p:cNvSpPr>
            <a:spLocks noChangeShapeType="1"/>
          </p:cNvSpPr>
          <p:nvPr/>
        </p:nvSpPr>
        <p:spPr bwMode="auto">
          <a:xfrm flipV="1">
            <a:off x="4356100" y="3716338"/>
            <a:ext cx="433388" cy="4333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47063" y="115888"/>
            <a:ext cx="779462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17475"/>
            <a:ext cx="79057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5" name="Picture 7" descr="http://www.nurse24.it/wp-content/uploads/2015/03/servizio-sanitario-toscano.jpg"/>
          <p:cNvPicPr>
            <a:picLocks noChangeAspect="1" noChangeArrowheads="1"/>
          </p:cNvPicPr>
          <p:nvPr/>
        </p:nvPicPr>
        <p:blipFill>
          <a:blip r:embed="rId4" r:link="rId5"/>
          <a:srcRect/>
          <a:stretch>
            <a:fillRect/>
          </a:stretch>
        </p:blipFill>
        <p:spPr bwMode="auto">
          <a:xfrm>
            <a:off x="8161338" y="6356350"/>
            <a:ext cx="803275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7" name="Text Box 6"/>
          <p:cNvSpPr txBox="1">
            <a:spLocks noChangeArrowheads="1"/>
          </p:cNvSpPr>
          <p:nvPr/>
        </p:nvSpPr>
        <p:spPr bwMode="auto">
          <a:xfrm>
            <a:off x="1116013" y="836613"/>
            <a:ext cx="11096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>
                <a:solidFill>
                  <a:schemeClr val="accent2"/>
                </a:solidFill>
                <a:latin typeface="Meiryo" pitchFamily="34" charset="-128"/>
              </a:rPr>
              <a:t>@12.00</a:t>
            </a:r>
          </a:p>
        </p:txBody>
      </p:sp>
      <p:sp>
        <p:nvSpPr>
          <p:cNvPr id="74758" name="Text Box 5"/>
          <p:cNvSpPr txBox="1">
            <a:spLocks noChangeArrowheads="1"/>
          </p:cNvSpPr>
          <p:nvPr/>
        </p:nvSpPr>
        <p:spPr bwMode="auto">
          <a:xfrm>
            <a:off x="2411413" y="836613"/>
            <a:ext cx="655320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800" b="0">
                <a:solidFill>
                  <a:schemeClr val="bg2"/>
                </a:solidFill>
                <a:latin typeface="Meiryo" pitchFamily="34" charset="-128"/>
              </a:rPr>
              <a:t>TC</a:t>
            </a:r>
            <a:r>
              <a:rPr lang="it-IT" sz="2200">
                <a:latin typeface="Meiryo" pitchFamily="34" charset="-128"/>
              </a:rPr>
              <a:t> </a:t>
            </a:r>
            <a:r>
              <a:rPr lang="it-IT" sz="1800" b="0"/>
              <a:t>–</a:t>
            </a:r>
            <a:r>
              <a:rPr lang="it-IT" sz="1800" b="0">
                <a:latin typeface="Meiryo" pitchFamily="34" charset="-128"/>
              </a:rPr>
              <a:t> </a:t>
            </a:r>
            <a:r>
              <a:rPr lang="it-IT" sz="1800" b="0">
                <a:solidFill>
                  <a:schemeClr val="bg2"/>
                </a:solidFill>
                <a:latin typeface="Meiryo" pitchFamily="34" charset="-128"/>
              </a:rPr>
              <a:t>Angio-TC  trifasica – </a:t>
            </a:r>
            <a:r>
              <a:rPr lang="it-IT" sz="2200" u="sng">
                <a:latin typeface="Meiryo" pitchFamily="34" charset="-128"/>
              </a:rPr>
              <a:t>Perfusione-TC</a:t>
            </a:r>
          </a:p>
        </p:txBody>
      </p:sp>
      <p:sp>
        <p:nvSpPr>
          <p:cNvPr id="74759" name="Text Box 6"/>
          <p:cNvSpPr txBox="1">
            <a:spLocks noChangeArrowheads="1"/>
          </p:cNvSpPr>
          <p:nvPr/>
        </p:nvSpPr>
        <p:spPr bwMode="auto">
          <a:xfrm>
            <a:off x="1135063" y="260350"/>
            <a:ext cx="1847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 i="1"/>
              <a:t>Caso clinico 1  </a:t>
            </a:r>
          </a:p>
        </p:txBody>
      </p:sp>
      <p:sp>
        <p:nvSpPr>
          <p:cNvPr id="74760" name="Text Box 20"/>
          <p:cNvSpPr txBox="1">
            <a:spLocks noChangeArrowheads="1"/>
          </p:cNvSpPr>
          <p:nvPr/>
        </p:nvSpPr>
        <p:spPr bwMode="auto">
          <a:xfrm>
            <a:off x="735013" y="5608638"/>
            <a:ext cx="654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 b="0"/>
              <a:t>MTT</a:t>
            </a:r>
          </a:p>
        </p:txBody>
      </p:sp>
      <p:sp>
        <p:nvSpPr>
          <p:cNvPr id="74761" name="Text Box 21"/>
          <p:cNvSpPr txBox="1">
            <a:spLocks noChangeArrowheads="1"/>
          </p:cNvSpPr>
          <p:nvPr/>
        </p:nvSpPr>
        <p:spPr bwMode="auto">
          <a:xfrm>
            <a:off x="2608263" y="5608638"/>
            <a:ext cx="654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 b="0"/>
              <a:t>CBV</a:t>
            </a:r>
          </a:p>
        </p:txBody>
      </p:sp>
      <p:sp>
        <p:nvSpPr>
          <p:cNvPr id="74762" name="Text Box 22"/>
          <p:cNvSpPr txBox="1">
            <a:spLocks noChangeArrowheads="1"/>
          </p:cNvSpPr>
          <p:nvPr/>
        </p:nvSpPr>
        <p:spPr bwMode="auto">
          <a:xfrm>
            <a:off x="4479925" y="5608638"/>
            <a:ext cx="641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 b="0"/>
              <a:t>CBF</a:t>
            </a:r>
          </a:p>
        </p:txBody>
      </p:sp>
      <p:sp>
        <p:nvSpPr>
          <p:cNvPr id="20492" name="Text Box 23"/>
          <p:cNvSpPr txBox="1">
            <a:spLocks noChangeArrowheads="1"/>
          </p:cNvSpPr>
          <p:nvPr/>
        </p:nvSpPr>
        <p:spPr bwMode="auto">
          <a:xfrm>
            <a:off x="7451725" y="5608638"/>
            <a:ext cx="1073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1800" b="0"/>
              <a:t>Tmax</a:t>
            </a:r>
          </a:p>
          <a:p>
            <a:pPr algn="ctr"/>
            <a:r>
              <a:rPr lang="it-IT" sz="1800" b="0"/>
              <a:t>[16-25 s]</a:t>
            </a:r>
          </a:p>
        </p:txBody>
      </p:sp>
      <p:sp>
        <p:nvSpPr>
          <p:cNvPr id="74764" name="Text Box 24"/>
          <p:cNvSpPr txBox="1">
            <a:spLocks noChangeArrowheads="1"/>
          </p:cNvSpPr>
          <p:nvPr/>
        </p:nvSpPr>
        <p:spPr bwMode="auto">
          <a:xfrm>
            <a:off x="6227763" y="5589588"/>
            <a:ext cx="11525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1800" b="0"/>
              <a:t>Tmax</a:t>
            </a:r>
          </a:p>
          <a:p>
            <a:pPr algn="ctr"/>
            <a:r>
              <a:rPr lang="it-IT" sz="1800" b="0"/>
              <a:t>[9,5-25 s]</a:t>
            </a:r>
          </a:p>
        </p:txBody>
      </p:sp>
      <p:pic>
        <p:nvPicPr>
          <p:cNvPr id="74765" name="Picture 2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9388" y="3502025"/>
            <a:ext cx="1746250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4766" name="Group 27"/>
          <p:cNvGrpSpPr>
            <a:grpSpLocks/>
          </p:cNvGrpSpPr>
          <p:nvPr/>
        </p:nvGrpSpPr>
        <p:grpSpPr bwMode="auto">
          <a:xfrm>
            <a:off x="5867400" y="3500438"/>
            <a:ext cx="1989138" cy="2160587"/>
            <a:chOff x="4394" y="2205"/>
            <a:chExt cx="1253" cy="1361"/>
          </a:xfrm>
        </p:grpSpPr>
        <p:pic>
          <p:nvPicPr>
            <p:cNvPr id="74776" name="Picture 17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394" y="2205"/>
              <a:ext cx="1253" cy="13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4777" name="Picture 26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561" y="2225"/>
              <a:ext cx="1086" cy="13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4767" name="Picture 3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051050" y="3502025"/>
            <a:ext cx="1763713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68" name="Picture 3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924300" y="3502025"/>
            <a:ext cx="1782763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69" name="Picture 3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82563" y="1484313"/>
            <a:ext cx="1725612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70" name="Picture 3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049463" y="1484313"/>
            <a:ext cx="1730375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71" name="Picture 35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914775" y="1484313"/>
            <a:ext cx="1809750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72" name="Picture 36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867400" y="1484313"/>
            <a:ext cx="1789113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8" name="Picture 28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011988" y="1484313"/>
            <a:ext cx="1808162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6" name="Picture 29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032625" y="3502025"/>
            <a:ext cx="1787525" cy="213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60" name="Text Box 12"/>
          <p:cNvSpPr txBox="1">
            <a:spLocks noChangeArrowheads="1"/>
          </p:cNvSpPr>
          <p:nvPr/>
        </p:nvSpPr>
        <p:spPr bwMode="auto">
          <a:xfrm>
            <a:off x="5867400" y="6375400"/>
            <a:ext cx="1924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800">
                <a:solidFill>
                  <a:schemeClr val="accent2"/>
                </a:solidFill>
              </a:rPr>
              <a:t>@ 13.35 </a:t>
            </a:r>
            <a:r>
              <a:rPr lang="it-IT" sz="1800" b="0"/>
              <a:t> </a:t>
            </a:r>
            <a:r>
              <a:rPr lang="it-IT" sz="1800">
                <a:solidFill>
                  <a:schemeClr val="accent2"/>
                </a:solidFill>
              </a:rPr>
              <a:t>TICI 2a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0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7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2" grpId="0"/>
      <p:bldP spid="2766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47063" y="115888"/>
            <a:ext cx="779462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17475"/>
            <a:ext cx="79057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9" name="Picture 7" descr="http://www.nurse24.it/wp-content/uploads/2015/03/servizio-sanitario-toscano.jpg"/>
          <p:cNvPicPr>
            <a:picLocks noChangeAspect="1" noChangeArrowheads="1"/>
          </p:cNvPicPr>
          <p:nvPr/>
        </p:nvPicPr>
        <p:blipFill>
          <a:blip r:embed="rId4" r:link="rId5"/>
          <a:srcRect/>
          <a:stretch>
            <a:fillRect/>
          </a:stretch>
        </p:blipFill>
        <p:spPr bwMode="auto">
          <a:xfrm>
            <a:off x="8161338" y="6356350"/>
            <a:ext cx="803275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1" name="Text Box 6"/>
          <p:cNvSpPr txBox="1">
            <a:spLocks noChangeArrowheads="1"/>
          </p:cNvSpPr>
          <p:nvPr/>
        </p:nvSpPr>
        <p:spPr bwMode="auto">
          <a:xfrm>
            <a:off x="1135063" y="260350"/>
            <a:ext cx="1847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 i="1"/>
              <a:t>Caso clinico 1  </a:t>
            </a:r>
          </a:p>
        </p:txBody>
      </p:sp>
      <p:sp>
        <p:nvSpPr>
          <p:cNvPr id="27663" name="Text Box 5"/>
          <p:cNvSpPr txBox="1">
            <a:spLocks noChangeArrowheads="1"/>
          </p:cNvSpPr>
          <p:nvPr/>
        </p:nvSpPr>
        <p:spPr bwMode="auto">
          <a:xfrm>
            <a:off x="1979613" y="3422650"/>
            <a:ext cx="51847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1800">
                <a:solidFill>
                  <a:schemeClr val="accent2"/>
                </a:solidFill>
                <a:latin typeface="Meiryo" pitchFamily="34" charset="-128"/>
              </a:rPr>
              <a:t>A 24 ore </a:t>
            </a:r>
            <a:r>
              <a:rPr lang="it-IT" sz="1800" b="0">
                <a:latin typeface="Meiryo" pitchFamily="34" charset="-128"/>
              </a:rPr>
              <a:t>da ricanalizzazione</a:t>
            </a:r>
            <a:endParaRPr lang="it-IT" sz="1800">
              <a:latin typeface="Meiryo" pitchFamily="34" charset="-128"/>
            </a:endParaRPr>
          </a:p>
        </p:txBody>
      </p:sp>
      <p:sp>
        <p:nvSpPr>
          <p:cNvPr id="27664" name="Text Box 5"/>
          <p:cNvSpPr txBox="1">
            <a:spLocks noChangeArrowheads="1"/>
          </p:cNvSpPr>
          <p:nvPr/>
        </p:nvSpPr>
        <p:spPr bwMode="auto">
          <a:xfrm>
            <a:off x="2051050" y="6453188"/>
            <a:ext cx="51847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1800">
                <a:solidFill>
                  <a:schemeClr val="accent2"/>
                </a:solidFill>
                <a:latin typeface="Meiryo" pitchFamily="34" charset="-128"/>
              </a:rPr>
              <a:t>A 4 mesi</a:t>
            </a:r>
            <a:r>
              <a:rPr lang="it-IT" sz="1800" b="0">
                <a:solidFill>
                  <a:schemeClr val="accent2"/>
                </a:solidFill>
                <a:latin typeface="Meiryo" pitchFamily="34" charset="-128"/>
              </a:rPr>
              <a:t> </a:t>
            </a:r>
            <a:r>
              <a:rPr lang="it-IT" b="0">
                <a:solidFill>
                  <a:schemeClr val="accent2"/>
                </a:solidFill>
                <a:latin typeface="Meiryo" pitchFamily="34" charset="-128"/>
              </a:rPr>
              <a:t>(9 Luglio)</a:t>
            </a:r>
            <a:endParaRPr lang="it-IT" sz="1800">
              <a:latin typeface="Meiryo" pitchFamily="34" charset="-128"/>
            </a:endParaRPr>
          </a:p>
        </p:txBody>
      </p:sp>
      <p:pic>
        <p:nvPicPr>
          <p:cNvPr id="27665" name="Picture 17" descr="CT_successive_1(24-3_h11)I1200000"/>
          <p:cNvPicPr>
            <a:picLocks noChangeAspect="1" noChangeArrowheads="1"/>
          </p:cNvPicPr>
          <p:nvPr/>
        </p:nvPicPr>
        <p:blipFill>
          <a:blip r:embed="rId6">
            <a:lum bright="12000" contrast="12000"/>
          </a:blip>
          <a:srcRect/>
          <a:stretch>
            <a:fillRect/>
          </a:stretch>
        </p:blipFill>
        <p:spPr bwMode="auto">
          <a:xfrm>
            <a:off x="1031875" y="692150"/>
            <a:ext cx="2171700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6" name="Picture 18" descr="CT_successive_1(24-3_h11)I1300000"/>
          <p:cNvPicPr>
            <a:picLocks noChangeAspect="1" noChangeArrowheads="1"/>
          </p:cNvPicPr>
          <p:nvPr/>
        </p:nvPicPr>
        <p:blipFill>
          <a:blip r:embed="rId7">
            <a:lum bright="12000" contrast="12000"/>
          </a:blip>
          <a:srcRect/>
          <a:stretch>
            <a:fillRect/>
          </a:stretch>
        </p:blipFill>
        <p:spPr bwMode="auto">
          <a:xfrm>
            <a:off x="3419475" y="692150"/>
            <a:ext cx="2173288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7" name="Picture 19" descr="CT_successive_1(24-3_h11)I1400000"/>
          <p:cNvPicPr>
            <a:picLocks noChangeAspect="1" noChangeArrowheads="1"/>
          </p:cNvPicPr>
          <p:nvPr/>
        </p:nvPicPr>
        <p:blipFill>
          <a:blip r:embed="rId8">
            <a:lum bright="12000" contrast="12000"/>
          </a:blip>
          <a:srcRect/>
          <a:stretch>
            <a:fillRect/>
          </a:stretch>
        </p:blipFill>
        <p:spPr bwMode="auto">
          <a:xfrm>
            <a:off x="5815013" y="692150"/>
            <a:ext cx="2171700" cy="273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8" name="Picture 20" descr="CT_successive_2(9-7)I280000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42988" y="3789363"/>
            <a:ext cx="2154237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9" name="Picture 21" descr="CT_successive_2I290000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867400" y="3789363"/>
            <a:ext cx="2154238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70" name="Picture 22" descr="CT_successive_2I300000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419475" y="3789363"/>
            <a:ext cx="2154238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61" name="Line 11"/>
          <p:cNvSpPr>
            <a:spLocks noChangeShapeType="1"/>
          </p:cNvSpPr>
          <p:nvPr/>
        </p:nvSpPr>
        <p:spPr bwMode="auto">
          <a:xfrm flipH="1">
            <a:off x="1547813" y="1700213"/>
            <a:ext cx="215900" cy="3587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2" name="Line 11"/>
          <p:cNvSpPr>
            <a:spLocks noChangeShapeType="1"/>
          </p:cNvSpPr>
          <p:nvPr/>
        </p:nvSpPr>
        <p:spPr bwMode="auto">
          <a:xfrm flipH="1">
            <a:off x="3995738" y="1844675"/>
            <a:ext cx="215900" cy="3587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" name="Line 11"/>
          <p:cNvSpPr>
            <a:spLocks noChangeShapeType="1"/>
          </p:cNvSpPr>
          <p:nvPr/>
        </p:nvSpPr>
        <p:spPr bwMode="auto">
          <a:xfrm flipH="1">
            <a:off x="6300788" y="1557338"/>
            <a:ext cx="215900" cy="3587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4" name="Line 11"/>
          <p:cNvSpPr>
            <a:spLocks noChangeShapeType="1"/>
          </p:cNvSpPr>
          <p:nvPr/>
        </p:nvSpPr>
        <p:spPr bwMode="auto">
          <a:xfrm flipH="1">
            <a:off x="1619250" y="4797425"/>
            <a:ext cx="215900" cy="3587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5" name="Line 11"/>
          <p:cNvSpPr>
            <a:spLocks noChangeShapeType="1"/>
          </p:cNvSpPr>
          <p:nvPr/>
        </p:nvSpPr>
        <p:spPr bwMode="auto">
          <a:xfrm flipH="1">
            <a:off x="4067175" y="4797425"/>
            <a:ext cx="215900" cy="3587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6" name="Line 11"/>
          <p:cNvSpPr>
            <a:spLocks noChangeShapeType="1"/>
          </p:cNvSpPr>
          <p:nvPr/>
        </p:nvSpPr>
        <p:spPr bwMode="auto">
          <a:xfrm flipH="1">
            <a:off x="6372225" y="4868863"/>
            <a:ext cx="215900" cy="3587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7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7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6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6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7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7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7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7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7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6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63" grpId="0"/>
      <p:bldP spid="27664" grpId="0"/>
      <p:bldP spid="31761" grpId="0" animBg="1"/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64550" y="115888"/>
            <a:ext cx="5842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900" y="115888"/>
            <a:ext cx="59372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CasellaDiTesto 1"/>
          <p:cNvSpPr txBox="1">
            <a:spLocks noChangeArrowheads="1"/>
          </p:cNvSpPr>
          <p:nvPr/>
        </p:nvSpPr>
        <p:spPr bwMode="auto">
          <a:xfrm>
            <a:off x="746125" y="250825"/>
            <a:ext cx="76692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it-IT" altLang="it-IT" sz="2800" b="0">
                <a:solidFill>
                  <a:srgbClr val="000000"/>
                </a:solidFill>
                <a:latin typeface="Tahoma" pitchFamily="34" charset="0"/>
              </a:rPr>
              <a:t>Stroke ischemico: Linee Guida Trombectomia</a:t>
            </a:r>
          </a:p>
        </p:txBody>
      </p:sp>
      <p:pic>
        <p:nvPicPr>
          <p:cNvPr id="1843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27125" y="1168400"/>
            <a:ext cx="718978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437" name="Group 10"/>
          <p:cNvGrpSpPr>
            <a:grpSpLocks/>
          </p:cNvGrpSpPr>
          <p:nvPr/>
        </p:nvGrpSpPr>
        <p:grpSpPr bwMode="auto">
          <a:xfrm>
            <a:off x="793750" y="3500438"/>
            <a:ext cx="7810500" cy="2655887"/>
            <a:chOff x="500" y="2205"/>
            <a:chExt cx="4920" cy="1673"/>
          </a:xfrm>
        </p:grpSpPr>
        <p:pic>
          <p:nvPicPr>
            <p:cNvPr id="18438" name="Picture 3"/>
            <p:cNvPicPr>
              <a:picLocks noChangeAspect="1" noChangeArrowheads="1"/>
            </p:cNvPicPr>
            <p:nvPr/>
          </p:nvPicPr>
          <p:blipFill>
            <a:blip r:embed="rId5"/>
            <a:srcRect b="82631"/>
            <a:stretch>
              <a:fillRect/>
            </a:stretch>
          </p:blipFill>
          <p:spPr bwMode="auto">
            <a:xfrm>
              <a:off x="500" y="2205"/>
              <a:ext cx="4920" cy="16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8439" name="Picture 1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111" y="3475"/>
              <a:ext cx="2082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64538" y="46038"/>
            <a:ext cx="779462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2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6038"/>
            <a:ext cx="79057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3" name="Picture 9" descr="logo sno2019"/>
          <p:cNvPicPr>
            <a:picLocks noChangeAspect="1" noChangeArrowheads="1"/>
          </p:cNvPicPr>
          <p:nvPr/>
        </p:nvPicPr>
        <p:blipFill>
          <a:blip r:embed="rId5">
            <a:lum bright="30000" contrast="-48000"/>
          </a:blip>
          <a:srcRect/>
          <a:stretch>
            <a:fillRect/>
          </a:stretch>
        </p:blipFill>
        <p:spPr bwMode="auto">
          <a:xfrm>
            <a:off x="2771775" y="0"/>
            <a:ext cx="3816350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4" name="Rectangle 7"/>
          <p:cNvSpPr>
            <a:spLocks noChangeArrowheads="1"/>
          </p:cNvSpPr>
          <p:nvPr/>
        </p:nvSpPr>
        <p:spPr bwMode="auto">
          <a:xfrm>
            <a:off x="0" y="5084763"/>
            <a:ext cx="12488863" cy="5810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GB"/>
              <a:t>a 38 year-old patient presenting with aphasia and hemiplegia of right limbs.</a:t>
            </a:r>
          </a:p>
          <a:p>
            <a:r>
              <a:rPr lang="en-GB"/>
              <a:t>Early ischemic signs in left temporal-parietal lobes</a:t>
            </a:r>
            <a:r>
              <a:rPr lang="it-IT"/>
              <a:t> </a:t>
            </a:r>
          </a:p>
        </p:txBody>
      </p:sp>
      <p:pic>
        <p:nvPicPr>
          <p:cNvPr id="76805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125538"/>
            <a:ext cx="9012238" cy="36671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76807" name="Text Box 6"/>
          <p:cNvSpPr txBox="1">
            <a:spLocks noChangeArrowheads="1"/>
          </p:cNvSpPr>
          <p:nvPr/>
        </p:nvSpPr>
        <p:spPr bwMode="auto">
          <a:xfrm>
            <a:off x="900113" y="685800"/>
            <a:ext cx="1847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 i="1"/>
              <a:t>Caso clinico 2  </a:t>
            </a:r>
          </a:p>
        </p:txBody>
      </p:sp>
    </p:spTree>
    <p:custDataLst>
      <p:tags r:id="rId1"/>
    </p:custDataLst>
  </p:cSld>
  <p:clrMapOvr>
    <a:masterClrMapping/>
  </p:clrMapOvr>
  <p:transition spd="slow" advTm="96814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64538" y="46038"/>
            <a:ext cx="779462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898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6038"/>
            <a:ext cx="79057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899" name="Picture 9" descr="logo sno2019"/>
          <p:cNvPicPr>
            <a:picLocks noChangeAspect="1" noChangeArrowheads="1"/>
          </p:cNvPicPr>
          <p:nvPr/>
        </p:nvPicPr>
        <p:blipFill>
          <a:blip r:embed="rId6">
            <a:lum bright="30000" contrast="-48000"/>
          </a:blip>
          <a:srcRect/>
          <a:stretch>
            <a:fillRect/>
          </a:stretch>
        </p:blipFill>
        <p:spPr bwMode="auto">
          <a:xfrm>
            <a:off x="2771775" y="0"/>
            <a:ext cx="3816350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0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3850" y="1268413"/>
            <a:ext cx="5372100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0901" name="Group 11"/>
          <p:cNvGrpSpPr>
            <a:grpSpLocks/>
          </p:cNvGrpSpPr>
          <p:nvPr/>
        </p:nvGrpSpPr>
        <p:grpSpPr bwMode="auto">
          <a:xfrm>
            <a:off x="323850" y="3141663"/>
            <a:ext cx="3095625" cy="2228850"/>
            <a:chOff x="521" y="709"/>
            <a:chExt cx="4536" cy="2629"/>
          </a:xfrm>
        </p:grpSpPr>
        <p:pic>
          <p:nvPicPr>
            <p:cNvPr id="80906" name="Picture 12"/>
            <p:cNvPicPr>
              <a:picLocks noChangeAspect="1" noChangeArrowheads="1"/>
            </p:cNvPicPr>
            <p:nvPr/>
          </p:nvPicPr>
          <p:blipFill>
            <a:blip r:embed="rId8"/>
            <a:srcRect l="10400" t="9839" r="8090" b="22958"/>
            <a:stretch>
              <a:fillRect/>
            </a:stretch>
          </p:blipFill>
          <p:spPr bwMode="auto">
            <a:xfrm>
              <a:off x="521" y="709"/>
              <a:ext cx="4536" cy="26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0907" name="Line 13"/>
            <p:cNvSpPr>
              <a:spLocks noChangeShapeType="1"/>
            </p:cNvSpPr>
            <p:nvPr/>
          </p:nvSpPr>
          <p:spPr bwMode="auto">
            <a:xfrm flipH="1" flipV="1">
              <a:off x="4059" y="2659"/>
              <a:ext cx="454" cy="9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80902" name="Text Box 14"/>
          <p:cNvSpPr txBox="1">
            <a:spLocks noChangeArrowheads="1"/>
          </p:cNvSpPr>
          <p:nvPr/>
        </p:nvSpPr>
        <p:spPr bwMode="auto">
          <a:xfrm>
            <a:off x="6300788" y="3644900"/>
            <a:ext cx="4103687" cy="15589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3-days folowup CT scan.</a:t>
            </a:r>
          </a:p>
          <a:p>
            <a:r>
              <a:rPr lang="en-GB"/>
              <a:t>Subacute ischemic lesion</a:t>
            </a:r>
          </a:p>
          <a:p>
            <a:r>
              <a:rPr lang="en-GB"/>
              <a:t> in the upper parietal lobe,</a:t>
            </a:r>
          </a:p>
          <a:p>
            <a:r>
              <a:rPr lang="en-GB"/>
              <a:t>after succesful</a:t>
            </a:r>
          </a:p>
          <a:p>
            <a:r>
              <a:rPr lang="en-GB"/>
              <a:t>revascularisation</a:t>
            </a:r>
          </a:p>
          <a:p>
            <a:r>
              <a:rPr lang="en-GB"/>
              <a:t>therapy.</a:t>
            </a:r>
            <a:r>
              <a:rPr lang="it-IT"/>
              <a:t> </a:t>
            </a:r>
          </a:p>
        </p:txBody>
      </p:sp>
      <p:grpSp>
        <p:nvGrpSpPr>
          <p:cNvPr id="80903" name="Group 16"/>
          <p:cNvGrpSpPr>
            <a:grpSpLocks/>
          </p:cNvGrpSpPr>
          <p:nvPr/>
        </p:nvGrpSpPr>
        <p:grpSpPr bwMode="auto">
          <a:xfrm>
            <a:off x="3563938" y="3141663"/>
            <a:ext cx="2681287" cy="3024187"/>
            <a:chOff x="2245" y="1979"/>
            <a:chExt cx="1689" cy="1905"/>
          </a:xfrm>
        </p:grpSpPr>
        <p:pic>
          <p:nvPicPr>
            <p:cNvPr id="80904" name="Picture 9"/>
            <p:cNvPicPr>
              <a:picLocks noChangeAspect="1" noChangeArrowheads="1"/>
            </p:cNvPicPr>
            <p:nvPr/>
          </p:nvPicPr>
          <p:blipFill>
            <a:blip r:embed="rId9"/>
            <a:srcRect l="2953" t="5905" r="4428"/>
            <a:stretch>
              <a:fillRect/>
            </a:stretch>
          </p:blipFill>
          <p:spPr bwMode="auto">
            <a:xfrm>
              <a:off x="2245" y="1979"/>
              <a:ext cx="1689" cy="17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0905" name="Line 15"/>
            <p:cNvSpPr>
              <a:spLocks noChangeShapeType="1"/>
            </p:cNvSpPr>
            <p:nvPr/>
          </p:nvSpPr>
          <p:spPr bwMode="auto">
            <a:xfrm flipH="1" flipV="1">
              <a:off x="3470" y="3385"/>
              <a:ext cx="90" cy="49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</p:grpSp>
    </p:spTree>
    <p:custDataLst>
      <p:tags r:id="rId1"/>
    </p:custDataLst>
  </p:cSld>
  <p:clrMapOvr>
    <a:masterClrMapping/>
  </p:clrMapOvr>
  <p:transition spd="slow" advTm="968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9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9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09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09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>
            <a:spLocks noChangeArrowheads="1"/>
          </p:cNvSpPr>
          <p:nvPr/>
        </p:nvSpPr>
        <p:spPr bwMode="auto">
          <a:xfrm>
            <a:off x="376238" y="1914525"/>
            <a:ext cx="8372475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/>
            <a:r>
              <a:rPr lang="it-IT" sz="24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Design retrospettivo</a:t>
            </a:r>
          </a:p>
          <a:p>
            <a:pPr marL="285750" indent="-285750"/>
            <a:endParaRPr lang="it-IT" sz="240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  <a:p>
            <a:pPr marL="285750" indent="-285750"/>
            <a:r>
              <a:rPr lang="it-IT" sz="24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analisi puntuale di correlazioni con l’esito clinico</a:t>
            </a:r>
          </a:p>
          <a:p>
            <a:pPr marL="285750" indent="-285750"/>
            <a:endParaRPr lang="it-IT" sz="240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  <a:p>
            <a:pPr marL="285750" indent="-285750"/>
            <a:r>
              <a:rPr lang="it-IT" sz="24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Identificazione di occlusioni dei segmenti M2-M3</a:t>
            </a:r>
          </a:p>
          <a:p>
            <a:pPr marL="285750" indent="-285750"/>
            <a:r>
              <a:rPr lang="it-IT" sz="24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	emergente scenario di possibili interventi terapeutici.</a:t>
            </a:r>
          </a:p>
          <a:p>
            <a:pPr marL="285750" indent="-285750"/>
            <a:endParaRPr lang="it-IT" sz="240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  <a:p>
            <a:pPr marL="285750" indent="-285750"/>
            <a:r>
              <a:rPr lang="it-IT" sz="24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Valutazione dei dati perfusionali di mappatura dei territori vascolari</a:t>
            </a:r>
          </a:p>
          <a:p>
            <a:pPr marL="285750" indent="-285750"/>
            <a:r>
              <a:rPr lang="it-IT" sz="24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	più accurata conoscenza e correlazione con la clinica di esordio nelle fasi precoci dell’inquadramento diagnostico.</a:t>
            </a:r>
            <a:r>
              <a:rPr lang="it-IT" sz="2400">
                <a:latin typeface="Calibri" pitchFamily="34" charset="0"/>
              </a:rPr>
              <a:t> </a:t>
            </a:r>
          </a:p>
        </p:txBody>
      </p:sp>
      <p:sp>
        <p:nvSpPr>
          <p:cNvPr id="81922" name="CasellaDiTesto 1"/>
          <p:cNvSpPr txBox="1">
            <a:spLocks noChangeArrowheads="1"/>
          </p:cNvSpPr>
          <p:nvPr/>
        </p:nvSpPr>
        <p:spPr bwMode="auto">
          <a:xfrm rot="10800000" flipV="1">
            <a:off x="0" y="1027113"/>
            <a:ext cx="9315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400"/>
              <a:t>Conclusioni</a:t>
            </a:r>
          </a:p>
        </p:txBody>
      </p:sp>
      <p:pic>
        <p:nvPicPr>
          <p:cNvPr id="8192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64538" y="46038"/>
            <a:ext cx="779462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4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6038"/>
            <a:ext cx="79057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5" name="Picture 9" descr="logo sno2019"/>
          <p:cNvPicPr>
            <a:picLocks noChangeAspect="1" noChangeArrowheads="1"/>
          </p:cNvPicPr>
          <p:nvPr/>
        </p:nvPicPr>
        <p:blipFill>
          <a:blip r:embed="rId5">
            <a:lum bright="30000" contrast="-48000"/>
          </a:blip>
          <a:srcRect/>
          <a:stretch>
            <a:fillRect/>
          </a:stretch>
        </p:blipFill>
        <p:spPr bwMode="auto">
          <a:xfrm>
            <a:off x="2771775" y="0"/>
            <a:ext cx="3816350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 advTm="968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smtClean="0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smtClean="0"/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smtClean="0"/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AutoShape 6" descr="Inbox?number=565681261&amp;part=1"/>
          <p:cNvSpPr>
            <a:spLocks noChangeAspect="1" noChangeArrowheads="1"/>
          </p:cNvSpPr>
          <p:nvPr/>
        </p:nvSpPr>
        <p:spPr bwMode="auto">
          <a:xfrm>
            <a:off x="1509713" y="2828925"/>
            <a:ext cx="61245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 sz="1800" b="0"/>
          </a:p>
        </p:txBody>
      </p:sp>
      <p:sp>
        <p:nvSpPr>
          <p:cNvPr id="82947" name="AutoShape 7" descr="Inbox?number=565681261&amp;part=1"/>
          <p:cNvSpPr>
            <a:spLocks noChangeAspect="1" noChangeArrowheads="1"/>
          </p:cNvSpPr>
          <p:nvPr/>
        </p:nvSpPr>
        <p:spPr bwMode="auto">
          <a:xfrm>
            <a:off x="1476375" y="2852738"/>
            <a:ext cx="61245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 sz="1800" b="0"/>
          </a:p>
        </p:txBody>
      </p:sp>
      <p:pic>
        <p:nvPicPr>
          <p:cNvPr id="82948" name="Picture 20"/>
          <p:cNvPicPr>
            <a:picLocks noChangeAspect="1" noChangeArrowheads="1"/>
          </p:cNvPicPr>
          <p:nvPr/>
        </p:nvPicPr>
        <p:blipFill>
          <a:blip r:embed="rId3"/>
          <a:srcRect l="18175" t="11836" r="18204" b="7500"/>
          <a:stretch>
            <a:fillRect/>
          </a:stretch>
        </p:blipFill>
        <p:spPr bwMode="auto">
          <a:xfrm>
            <a:off x="5237163" y="2317750"/>
            <a:ext cx="2736850" cy="347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8" name="Oval 26"/>
          <p:cNvSpPr>
            <a:spLocks noChangeArrowheads="1"/>
          </p:cNvSpPr>
          <p:nvPr/>
        </p:nvSpPr>
        <p:spPr bwMode="auto">
          <a:xfrm>
            <a:off x="5237163" y="3859213"/>
            <a:ext cx="1008062" cy="863600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 sz="1800" b="0"/>
          </a:p>
        </p:txBody>
      </p:sp>
      <p:sp>
        <p:nvSpPr>
          <p:cNvPr id="82950" name="Text Box 10"/>
          <p:cNvSpPr txBox="1">
            <a:spLocks noChangeArrowheads="1"/>
          </p:cNvSpPr>
          <p:nvPr/>
        </p:nvSpPr>
        <p:spPr bwMode="auto">
          <a:xfrm>
            <a:off x="395288" y="2349500"/>
            <a:ext cx="3852862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000" b="0"/>
              <a:t>M. 75aa</a:t>
            </a:r>
          </a:p>
          <a:p>
            <a:r>
              <a:rPr lang="it-IT" sz="1800" b="0">
                <a:solidFill>
                  <a:schemeClr val="hlink"/>
                </a:solidFill>
              </a:rPr>
              <a:t>Ipostenia, ipoestesia degli arti di SN</a:t>
            </a:r>
          </a:p>
          <a:p>
            <a:r>
              <a:rPr lang="it-IT" sz="1800" b="0">
                <a:solidFill>
                  <a:schemeClr val="hlink"/>
                </a:solidFill>
              </a:rPr>
              <a:t>Deficit sfumato VII n.c. SN, centrale</a:t>
            </a:r>
          </a:p>
          <a:p>
            <a:endParaRPr lang="it-IT" sz="1800" b="0"/>
          </a:p>
          <a:p>
            <a:r>
              <a:rPr lang="it-IT" sz="1800" b="0">
                <a:solidFill>
                  <a:srgbClr val="002060"/>
                </a:solidFill>
              </a:rPr>
              <a:t>Latenza esordio -&gt; TC : </a:t>
            </a:r>
            <a:r>
              <a:rPr lang="it-IT" sz="1800">
                <a:solidFill>
                  <a:srgbClr val="002060"/>
                </a:solidFill>
              </a:rPr>
              <a:t>2 ore</a:t>
            </a:r>
          </a:p>
        </p:txBody>
      </p:sp>
      <p:pic>
        <p:nvPicPr>
          <p:cNvPr id="82951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64538" y="92075"/>
            <a:ext cx="779462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2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92075"/>
            <a:ext cx="79057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53" name="CasellaDiTesto 1"/>
          <p:cNvSpPr txBox="1">
            <a:spLocks noChangeArrowheads="1"/>
          </p:cNvSpPr>
          <p:nvPr/>
        </p:nvSpPr>
        <p:spPr bwMode="auto">
          <a:xfrm>
            <a:off x="636588" y="1141413"/>
            <a:ext cx="80502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it-IT" sz="2000" b="0">
                <a:solidFill>
                  <a:srgbClr val="000000"/>
                </a:solidFill>
              </a:rPr>
              <a:t>Tromboembolia di vaso distale: Angio-TC multifasica</a:t>
            </a:r>
          </a:p>
        </p:txBody>
      </p:sp>
      <p:sp>
        <p:nvSpPr>
          <p:cNvPr id="82954" name="CasellaDiTesto 1"/>
          <p:cNvSpPr txBox="1">
            <a:spLocks noChangeArrowheads="1"/>
          </p:cNvSpPr>
          <p:nvPr/>
        </p:nvSpPr>
        <p:spPr bwMode="auto">
          <a:xfrm>
            <a:off x="407988" y="1844675"/>
            <a:ext cx="12747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 b="0"/>
              <a:t>Paziente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AutoShape 6" descr="Inbox?number=565681261&amp;part=1"/>
          <p:cNvSpPr>
            <a:spLocks noChangeAspect="1" noChangeArrowheads="1"/>
          </p:cNvSpPr>
          <p:nvPr/>
        </p:nvSpPr>
        <p:spPr bwMode="auto">
          <a:xfrm>
            <a:off x="1509713" y="2828925"/>
            <a:ext cx="61245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 sz="1800" b="0"/>
          </a:p>
        </p:txBody>
      </p:sp>
      <p:sp>
        <p:nvSpPr>
          <p:cNvPr id="84995" name="AutoShape 7" descr="Inbox?number=565681261&amp;part=1"/>
          <p:cNvSpPr>
            <a:spLocks noChangeAspect="1" noChangeArrowheads="1"/>
          </p:cNvSpPr>
          <p:nvPr/>
        </p:nvSpPr>
        <p:spPr bwMode="auto">
          <a:xfrm>
            <a:off x="1476375" y="2852738"/>
            <a:ext cx="61245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 sz="1800" b="0"/>
          </a:p>
        </p:txBody>
      </p:sp>
      <p:pic>
        <p:nvPicPr>
          <p:cNvPr id="3093" name="Picture 21"/>
          <p:cNvPicPr>
            <a:picLocks noChangeAspect="1" noChangeArrowheads="1"/>
          </p:cNvPicPr>
          <p:nvPr/>
        </p:nvPicPr>
        <p:blipFill>
          <a:blip r:embed="rId3"/>
          <a:srcRect l="13638" t="3137" r="7970" b="1431"/>
          <a:stretch>
            <a:fillRect/>
          </a:stretch>
        </p:blipFill>
        <p:spPr bwMode="auto">
          <a:xfrm>
            <a:off x="3995738" y="3375025"/>
            <a:ext cx="2484437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5" name="Picture 23"/>
          <p:cNvPicPr>
            <a:picLocks noChangeAspect="1" noChangeArrowheads="1"/>
          </p:cNvPicPr>
          <p:nvPr/>
        </p:nvPicPr>
        <p:blipFill>
          <a:blip r:embed="rId4"/>
          <a:srcRect l="14784" t="4160" r="9315" b="1428"/>
          <a:stretch>
            <a:fillRect/>
          </a:stretch>
        </p:blipFill>
        <p:spPr bwMode="auto">
          <a:xfrm>
            <a:off x="6732588" y="3910013"/>
            <a:ext cx="1979612" cy="246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1" name="Picture 29"/>
          <p:cNvPicPr>
            <a:picLocks noChangeAspect="1" noChangeArrowheads="1"/>
          </p:cNvPicPr>
          <p:nvPr/>
        </p:nvPicPr>
        <p:blipFill>
          <a:blip r:embed="rId5"/>
          <a:srcRect l="12741" r="8821"/>
          <a:stretch>
            <a:fillRect/>
          </a:stretch>
        </p:blipFill>
        <p:spPr bwMode="auto">
          <a:xfrm>
            <a:off x="792163" y="1638300"/>
            <a:ext cx="2879725" cy="367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9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64538" y="92075"/>
            <a:ext cx="779462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00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92075"/>
            <a:ext cx="79057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5001" name="CasellaDiTesto 11"/>
          <p:cNvSpPr txBox="1">
            <a:spLocks noChangeArrowheads="1"/>
          </p:cNvSpPr>
          <p:nvPr/>
        </p:nvSpPr>
        <p:spPr bwMode="auto">
          <a:xfrm>
            <a:off x="6213475" y="1844675"/>
            <a:ext cx="12747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 b="0"/>
              <a:t>Paziente 2</a:t>
            </a:r>
          </a:p>
        </p:txBody>
      </p:sp>
      <p:sp>
        <p:nvSpPr>
          <p:cNvPr id="85002" name="CasellaDiTesto 1"/>
          <p:cNvSpPr txBox="1">
            <a:spLocks noChangeArrowheads="1"/>
          </p:cNvSpPr>
          <p:nvPr/>
        </p:nvSpPr>
        <p:spPr bwMode="auto">
          <a:xfrm>
            <a:off x="636588" y="1141413"/>
            <a:ext cx="80502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it-IT" sz="2000" b="0">
                <a:solidFill>
                  <a:srgbClr val="000000"/>
                </a:solidFill>
              </a:rPr>
              <a:t>Tromboembolia di vaso distale: Angio-TC multifasica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AutoShape 6" descr="Inbox?number=565681261&amp;part=1"/>
          <p:cNvSpPr>
            <a:spLocks noChangeAspect="1" noChangeArrowheads="1"/>
          </p:cNvSpPr>
          <p:nvPr/>
        </p:nvSpPr>
        <p:spPr bwMode="auto">
          <a:xfrm>
            <a:off x="1509713" y="2828925"/>
            <a:ext cx="61245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 sz="1800" b="0"/>
          </a:p>
        </p:txBody>
      </p:sp>
      <p:sp>
        <p:nvSpPr>
          <p:cNvPr id="87043" name="AutoShape 7" descr="Inbox?number=565681261&amp;part=1"/>
          <p:cNvSpPr>
            <a:spLocks noChangeAspect="1" noChangeArrowheads="1"/>
          </p:cNvSpPr>
          <p:nvPr/>
        </p:nvSpPr>
        <p:spPr bwMode="auto">
          <a:xfrm>
            <a:off x="1476375" y="2852738"/>
            <a:ext cx="61245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 sz="1800" b="0"/>
          </a:p>
        </p:txBody>
      </p:sp>
      <p:grpSp>
        <p:nvGrpSpPr>
          <p:cNvPr id="24583" name="Group 8"/>
          <p:cNvGrpSpPr>
            <a:grpSpLocks/>
          </p:cNvGrpSpPr>
          <p:nvPr/>
        </p:nvGrpSpPr>
        <p:grpSpPr bwMode="auto">
          <a:xfrm>
            <a:off x="3887788" y="1531938"/>
            <a:ext cx="5256212" cy="3516312"/>
            <a:chOff x="1565" y="981"/>
            <a:chExt cx="3311" cy="2215"/>
          </a:xfrm>
        </p:grpSpPr>
        <p:pic>
          <p:nvPicPr>
            <p:cNvPr id="87052" name="Picture 3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65" y="981"/>
              <a:ext cx="3311" cy="2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7053" name="Line 31"/>
            <p:cNvSpPr>
              <a:spLocks noChangeShapeType="1"/>
            </p:cNvSpPr>
            <p:nvPr/>
          </p:nvSpPr>
          <p:spPr bwMode="auto">
            <a:xfrm flipH="1" flipV="1">
              <a:off x="3016" y="2251"/>
              <a:ext cx="454" cy="544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24584" name="Group 11"/>
          <p:cNvGrpSpPr>
            <a:grpSpLocks/>
          </p:cNvGrpSpPr>
          <p:nvPr/>
        </p:nvGrpSpPr>
        <p:grpSpPr bwMode="auto">
          <a:xfrm>
            <a:off x="0" y="3789363"/>
            <a:ext cx="4968875" cy="2736850"/>
            <a:chOff x="-1928" y="4836"/>
            <a:chExt cx="3130" cy="1724"/>
          </a:xfrm>
        </p:grpSpPr>
        <p:pic>
          <p:nvPicPr>
            <p:cNvPr id="87050" name="Picture 3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1928" y="4836"/>
              <a:ext cx="3130" cy="1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7051" name="Line 51"/>
            <p:cNvSpPr>
              <a:spLocks noChangeShapeType="1"/>
            </p:cNvSpPr>
            <p:nvPr/>
          </p:nvSpPr>
          <p:spPr bwMode="auto">
            <a:xfrm flipH="1" flipV="1">
              <a:off x="-477" y="5653"/>
              <a:ext cx="363" cy="907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</p:grpSp>
      <p:pic>
        <p:nvPicPr>
          <p:cNvPr id="8704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64538" y="92075"/>
            <a:ext cx="779462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7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92075"/>
            <a:ext cx="79057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8" name="CasellaDiTesto 1"/>
          <p:cNvSpPr txBox="1">
            <a:spLocks noChangeArrowheads="1"/>
          </p:cNvSpPr>
          <p:nvPr/>
        </p:nvSpPr>
        <p:spPr bwMode="auto">
          <a:xfrm>
            <a:off x="636588" y="1141413"/>
            <a:ext cx="80502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it-IT" sz="2000" b="0">
                <a:solidFill>
                  <a:srgbClr val="000000"/>
                </a:solidFill>
              </a:rPr>
              <a:t>Tromboembolia di vaso distale: Angio-TC multifasica</a:t>
            </a:r>
          </a:p>
        </p:txBody>
      </p:sp>
      <p:sp>
        <p:nvSpPr>
          <p:cNvPr id="87049" name="CasellaDiTesto 15"/>
          <p:cNvSpPr txBox="1">
            <a:spLocks noChangeArrowheads="1"/>
          </p:cNvSpPr>
          <p:nvPr/>
        </p:nvSpPr>
        <p:spPr bwMode="auto">
          <a:xfrm>
            <a:off x="407988" y="1844675"/>
            <a:ext cx="12747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 b="0"/>
              <a:t>Paziente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AutoShape 6" descr="Inbox?number=565681261&amp;part=1"/>
          <p:cNvSpPr>
            <a:spLocks noChangeAspect="1" noChangeArrowheads="1"/>
          </p:cNvSpPr>
          <p:nvPr/>
        </p:nvSpPr>
        <p:spPr bwMode="auto">
          <a:xfrm>
            <a:off x="1509713" y="2828925"/>
            <a:ext cx="61245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 sz="1800" b="0"/>
          </a:p>
        </p:txBody>
      </p:sp>
      <p:sp>
        <p:nvSpPr>
          <p:cNvPr id="89091" name="AutoShape 7" descr="Inbox?number=565681261&amp;part=1"/>
          <p:cNvSpPr>
            <a:spLocks noChangeAspect="1" noChangeArrowheads="1"/>
          </p:cNvSpPr>
          <p:nvPr/>
        </p:nvSpPr>
        <p:spPr bwMode="auto">
          <a:xfrm>
            <a:off x="1476375" y="2852738"/>
            <a:ext cx="61245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 sz="1800" b="0"/>
          </a:p>
        </p:txBody>
      </p:sp>
      <p:pic>
        <p:nvPicPr>
          <p:cNvPr id="3096" name="Picture 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78450" y="1341438"/>
            <a:ext cx="4876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0" name="Picture 2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650" y="3429000"/>
            <a:ext cx="5111750" cy="319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9" name="Picture 2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825" y="1196975"/>
            <a:ext cx="5435600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97" name="Text Box 25"/>
          <p:cNvSpPr txBox="1">
            <a:spLocks noChangeArrowheads="1"/>
          </p:cNvSpPr>
          <p:nvPr/>
        </p:nvSpPr>
        <p:spPr bwMode="auto">
          <a:xfrm>
            <a:off x="6877050" y="6165850"/>
            <a:ext cx="1250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 b="0"/>
              <a:t>Ca. 36 ore</a:t>
            </a:r>
          </a:p>
        </p:txBody>
      </p:sp>
      <p:pic>
        <p:nvPicPr>
          <p:cNvPr id="89096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64538" y="92075"/>
            <a:ext cx="779462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7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92075"/>
            <a:ext cx="79057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3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64550" y="115888"/>
            <a:ext cx="5842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900" y="115888"/>
            <a:ext cx="59372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CasellaDiTesto 1"/>
          <p:cNvSpPr txBox="1">
            <a:spLocks noChangeArrowheads="1"/>
          </p:cNvSpPr>
          <p:nvPr/>
        </p:nvSpPr>
        <p:spPr bwMode="auto">
          <a:xfrm>
            <a:off x="746125" y="250825"/>
            <a:ext cx="76692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it-IT" altLang="it-IT" sz="2800" b="0">
                <a:solidFill>
                  <a:srgbClr val="000000"/>
                </a:solidFill>
                <a:latin typeface="Tahoma" pitchFamily="34" charset="0"/>
              </a:rPr>
              <a:t>Stroke ischemico: Linee Guida Trombectomia</a:t>
            </a:r>
          </a:p>
        </p:txBody>
      </p:sp>
      <p:pic>
        <p:nvPicPr>
          <p:cNvPr id="19460" name="Picture 3"/>
          <p:cNvPicPr>
            <a:picLocks noChangeAspect="1" noChangeArrowheads="1"/>
          </p:cNvPicPr>
          <p:nvPr/>
        </p:nvPicPr>
        <p:blipFill>
          <a:blip r:embed="rId4"/>
          <a:srcRect b="82631"/>
          <a:stretch>
            <a:fillRect/>
          </a:stretch>
        </p:blipFill>
        <p:spPr bwMode="auto">
          <a:xfrm>
            <a:off x="793750" y="3889375"/>
            <a:ext cx="7810500" cy="2563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9461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27125" y="908050"/>
            <a:ext cx="718978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462" name="Group 12"/>
          <p:cNvGrpSpPr>
            <a:grpSpLocks/>
          </p:cNvGrpSpPr>
          <p:nvPr/>
        </p:nvGrpSpPr>
        <p:grpSpPr bwMode="auto">
          <a:xfrm>
            <a:off x="0" y="1546225"/>
            <a:ext cx="8604250" cy="4691063"/>
            <a:chOff x="0" y="890"/>
            <a:chExt cx="5420" cy="2955"/>
          </a:xfrm>
        </p:grpSpPr>
        <p:pic>
          <p:nvPicPr>
            <p:cNvPr id="19468" name="Picture 7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890"/>
              <a:ext cx="5420" cy="29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69" name="Line 9"/>
            <p:cNvSpPr>
              <a:spLocks noChangeShapeType="1"/>
            </p:cNvSpPr>
            <p:nvPr/>
          </p:nvSpPr>
          <p:spPr bwMode="auto">
            <a:xfrm>
              <a:off x="204" y="1206"/>
              <a:ext cx="3403" cy="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9470" name="Line 10"/>
            <p:cNvSpPr>
              <a:spLocks noChangeShapeType="1"/>
            </p:cNvSpPr>
            <p:nvPr/>
          </p:nvSpPr>
          <p:spPr bwMode="auto">
            <a:xfrm>
              <a:off x="158" y="1344"/>
              <a:ext cx="409" cy="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9471" name="Line 11"/>
            <p:cNvSpPr>
              <a:spLocks noChangeShapeType="1"/>
            </p:cNvSpPr>
            <p:nvPr/>
          </p:nvSpPr>
          <p:spPr bwMode="auto">
            <a:xfrm>
              <a:off x="158" y="1706"/>
              <a:ext cx="3403" cy="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9463" name="Line 12"/>
          <p:cNvSpPr>
            <a:spLocks noChangeShapeType="1"/>
          </p:cNvSpPr>
          <p:nvPr/>
        </p:nvSpPr>
        <p:spPr bwMode="auto">
          <a:xfrm>
            <a:off x="7524750" y="4940300"/>
            <a:ext cx="503238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9464" name="Line 13"/>
          <p:cNvSpPr>
            <a:spLocks noChangeShapeType="1"/>
          </p:cNvSpPr>
          <p:nvPr/>
        </p:nvSpPr>
        <p:spPr bwMode="auto">
          <a:xfrm>
            <a:off x="3635375" y="5229225"/>
            <a:ext cx="503238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9465" name="Line 14"/>
          <p:cNvSpPr>
            <a:spLocks noChangeShapeType="1"/>
          </p:cNvSpPr>
          <p:nvPr/>
        </p:nvSpPr>
        <p:spPr bwMode="auto">
          <a:xfrm>
            <a:off x="1547813" y="5445125"/>
            <a:ext cx="72072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9466" name="Line 15"/>
          <p:cNvSpPr>
            <a:spLocks noChangeShapeType="1"/>
          </p:cNvSpPr>
          <p:nvPr/>
        </p:nvSpPr>
        <p:spPr bwMode="auto">
          <a:xfrm>
            <a:off x="2627313" y="5445125"/>
            <a:ext cx="50482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9467" name="Line 16"/>
          <p:cNvSpPr>
            <a:spLocks noChangeShapeType="1"/>
          </p:cNvSpPr>
          <p:nvPr/>
        </p:nvSpPr>
        <p:spPr bwMode="auto">
          <a:xfrm>
            <a:off x="0" y="5734050"/>
            <a:ext cx="550862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AutoShape 6" descr="Inbox?number=565681261&amp;part=1"/>
          <p:cNvSpPr>
            <a:spLocks noChangeAspect="1" noChangeArrowheads="1"/>
          </p:cNvSpPr>
          <p:nvPr/>
        </p:nvSpPr>
        <p:spPr bwMode="auto">
          <a:xfrm>
            <a:off x="1509713" y="2828925"/>
            <a:ext cx="61245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 sz="1800" b="0"/>
          </a:p>
        </p:txBody>
      </p:sp>
      <p:sp>
        <p:nvSpPr>
          <p:cNvPr id="91139" name="AutoShape 7" descr="Inbox?number=565681261&amp;part=1"/>
          <p:cNvSpPr>
            <a:spLocks noChangeAspect="1" noChangeArrowheads="1"/>
          </p:cNvSpPr>
          <p:nvPr/>
        </p:nvSpPr>
        <p:spPr bwMode="auto">
          <a:xfrm>
            <a:off x="1476375" y="2852738"/>
            <a:ext cx="61245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 sz="1800" b="0"/>
          </a:p>
        </p:txBody>
      </p:sp>
      <p:pic>
        <p:nvPicPr>
          <p:cNvPr id="91140" name="Picture 24"/>
          <p:cNvPicPr>
            <a:picLocks noChangeAspect="1" noChangeArrowheads="1"/>
          </p:cNvPicPr>
          <p:nvPr/>
        </p:nvPicPr>
        <p:blipFill>
          <a:blip r:embed="rId3"/>
          <a:srcRect l="10612" t="9277" r="16132" b="2602"/>
          <a:stretch>
            <a:fillRect/>
          </a:stretch>
        </p:blipFill>
        <p:spPr bwMode="auto">
          <a:xfrm>
            <a:off x="6500813" y="1393825"/>
            <a:ext cx="2266950" cy="272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1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64538" y="92075"/>
            <a:ext cx="779462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2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92075"/>
            <a:ext cx="79057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3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341438"/>
            <a:ext cx="2700338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4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67050" y="1341438"/>
            <a:ext cx="22733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5" name="Picture 1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22613" y="4122738"/>
            <a:ext cx="2222500" cy="264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6" name="Picture 1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39750" y="4270375"/>
            <a:ext cx="2160588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7" name="CasellaDiTesto 14"/>
          <p:cNvSpPr txBox="1">
            <a:spLocks noChangeArrowheads="1"/>
          </p:cNvSpPr>
          <p:nvPr/>
        </p:nvSpPr>
        <p:spPr bwMode="auto">
          <a:xfrm>
            <a:off x="344488" y="957263"/>
            <a:ext cx="12747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 b="0"/>
              <a:t>Paziente 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AutoShape 6" descr="Inbox?number=565681261&amp;part=1"/>
          <p:cNvSpPr>
            <a:spLocks noChangeAspect="1" noChangeArrowheads="1"/>
          </p:cNvSpPr>
          <p:nvPr/>
        </p:nvSpPr>
        <p:spPr bwMode="auto">
          <a:xfrm>
            <a:off x="1509713" y="2828925"/>
            <a:ext cx="61245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 sz="1800" b="0"/>
          </a:p>
        </p:txBody>
      </p:sp>
      <p:sp>
        <p:nvSpPr>
          <p:cNvPr id="93187" name="AutoShape 7" descr="Inbox?number=565681261&amp;part=1"/>
          <p:cNvSpPr>
            <a:spLocks noChangeAspect="1" noChangeArrowheads="1"/>
          </p:cNvSpPr>
          <p:nvPr/>
        </p:nvSpPr>
        <p:spPr bwMode="auto">
          <a:xfrm>
            <a:off x="1476375" y="2852738"/>
            <a:ext cx="61245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 sz="1800" b="0"/>
          </a:p>
        </p:txBody>
      </p:sp>
      <p:pic>
        <p:nvPicPr>
          <p:cNvPr id="3109" name="Picture 3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2852738"/>
            <a:ext cx="2312987" cy="278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10" name="Picture 3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71775" y="3284538"/>
            <a:ext cx="230505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90" name="Text Box 36"/>
          <p:cNvSpPr txBox="1">
            <a:spLocks noChangeArrowheads="1"/>
          </p:cNvSpPr>
          <p:nvPr/>
        </p:nvSpPr>
        <p:spPr bwMode="auto">
          <a:xfrm>
            <a:off x="5340350" y="2420938"/>
            <a:ext cx="3541713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800" b="0"/>
              <a:t>F. 85aa</a:t>
            </a:r>
          </a:p>
          <a:p>
            <a:r>
              <a:rPr lang="it-IT" sz="1800" b="0">
                <a:solidFill>
                  <a:schemeClr val="hlink"/>
                </a:solidFill>
              </a:rPr>
              <a:t>Deficit forza mano SN</a:t>
            </a:r>
          </a:p>
          <a:p>
            <a:r>
              <a:rPr lang="it-IT" sz="1800" b="0">
                <a:solidFill>
                  <a:schemeClr val="hlink"/>
                </a:solidFill>
              </a:rPr>
              <a:t>Deviazione rima orale a SN</a:t>
            </a:r>
          </a:p>
          <a:p>
            <a:endParaRPr lang="it-IT" sz="1800" b="0">
              <a:solidFill>
                <a:schemeClr val="hlink"/>
              </a:solidFill>
            </a:endParaRPr>
          </a:p>
          <a:p>
            <a:r>
              <a:rPr lang="it-IT" sz="1800" b="0">
                <a:solidFill>
                  <a:schemeClr val="hlink"/>
                </a:solidFill>
              </a:rPr>
              <a:t>NIHSS 2</a:t>
            </a:r>
          </a:p>
          <a:p>
            <a:endParaRPr lang="it-IT" sz="1800" b="0"/>
          </a:p>
          <a:p>
            <a:r>
              <a:rPr lang="it-IT" sz="1800" b="0">
                <a:solidFill>
                  <a:srgbClr val="002060"/>
                </a:solidFill>
              </a:rPr>
              <a:t>Latenza esordio -&gt; TC : </a:t>
            </a:r>
            <a:r>
              <a:rPr lang="it-IT" sz="1800">
                <a:solidFill>
                  <a:srgbClr val="002060"/>
                </a:solidFill>
              </a:rPr>
              <a:t>3,5 ore</a:t>
            </a:r>
          </a:p>
          <a:p>
            <a:endParaRPr lang="it-IT" sz="1800" b="0"/>
          </a:p>
        </p:txBody>
      </p:sp>
      <p:pic>
        <p:nvPicPr>
          <p:cNvPr id="93191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64538" y="92075"/>
            <a:ext cx="779462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92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92075"/>
            <a:ext cx="79057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93" name="CasellaDiTesto 1"/>
          <p:cNvSpPr txBox="1">
            <a:spLocks noChangeArrowheads="1"/>
          </p:cNvSpPr>
          <p:nvPr/>
        </p:nvSpPr>
        <p:spPr bwMode="auto">
          <a:xfrm>
            <a:off x="636588" y="1141413"/>
            <a:ext cx="80502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it-IT" sz="2000" b="0">
                <a:solidFill>
                  <a:srgbClr val="000000"/>
                </a:solidFill>
              </a:rPr>
              <a:t>Tromboembolia di vaso distale: Angio-TC multifasica</a:t>
            </a:r>
          </a:p>
        </p:txBody>
      </p:sp>
      <p:sp>
        <p:nvSpPr>
          <p:cNvPr id="93194" name="CasellaDiTesto 12"/>
          <p:cNvSpPr txBox="1">
            <a:spLocks noChangeArrowheads="1"/>
          </p:cNvSpPr>
          <p:nvPr/>
        </p:nvSpPr>
        <p:spPr bwMode="auto">
          <a:xfrm>
            <a:off x="5397500" y="1844675"/>
            <a:ext cx="12747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 b="0"/>
              <a:t>Paziente 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AutoShape 6" descr="Inbox?number=565681261&amp;part=1"/>
          <p:cNvSpPr>
            <a:spLocks noChangeAspect="1" noChangeArrowheads="1"/>
          </p:cNvSpPr>
          <p:nvPr/>
        </p:nvSpPr>
        <p:spPr bwMode="auto">
          <a:xfrm>
            <a:off x="1509713" y="2828925"/>
            <a:ext cx="61245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 sz="1800" b="0"/>
          </a:p>
        </p:txBody>
      </p:sp>
      <p:sp>
        <p:nvSpPr>
          <p:cNvPr id="95235" name="AutoShape 7" descr="Inbox?number=565681261&amp;part=1"/>
          <p:cNvSpPr>
            <a:spLocks noChangeAspect="1" noChangeArrowheads="1"/>
          </p:cNvSpPr>
          <p:nvPr/>
        </p:nvSpPr>
        <p:spPr bwMode="auto">
          <a:xfrm>
            <a:off x="1476375" y="2852738"/>
            <a:ext cx="61245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 sz="1800" b="0"/>
          </a:p>
        </p:txBody>
      </p:sp>
      <p:pic>
        <p:nvPicPr>
          <p:cNvPr id="3111" name="Picture 39"/>
          <p:cNvPicPr>
            <a:picLocks noChangeAspect="1" noChangeArrowheads="1"/>
          </p:cNvPicPr>
          <p:nvPr/>
        </p:nvPicPr>
        <p:blipFill>
          <a:blip r:embed="rId3"/>
          <a:srcRect l="10735" t="4466" r="8315" b="1489"/>
          <a:stretch>
            <a:fillRect/>
          </a:stretch>
        </p:blipFill>
        <p:spPr bwMode="auto">
          <a:xfrm>
            <a:off x="395288" y="2143125"/>
            <a:ext cx="2989262" cy="347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12" name="Picture 40"/>
          <p:cNvPicPr>
            <a:picLocks noChangeAspect="1" noChangeArrowheads="1"/>
          </p:cNvPicPr>
          <p:nvPr/>
        </p:nvPicPr>
        <p:blipFill>
          <a:blip r:embed="rId4"/>
          <a:srcRect l="9459" t="6441" r="9454" b="1662"/>
          <a:stretch>
            <a:fillRect/>
          </a:stretch>
        </p:blipFill>
        <p:spPr bwMode="auto">
          <a:xfrm>
            <a:off x="3816350" y="2997200"/>
            <a:ext cx="215900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13" name="Picture 41"/>
          <p:cNvPicPr>
            <a:picLocks noChangeAspect="1" noChangeArrowheads="1"/>
          </p:cNvPicPr>
          <p:nvPr/>
        </p:nvPicPr>
        <p:blipFill>
          <a:blip r:embed="rId5"/>
          <a:srcRect l="10260" t="4036" r="8855" b="1843"/>
          <a:stretch>
            <a:fillRect/>
          </a:stretch>
        </p:blipFill>
        <p:spPr bwMode="auto">
          <a:xfrm>
            <a:off x="6335713" y="3095625"/>
            <a:ext cx="1979612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9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64538" y="92075"/>
            <a:ext cx="779462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0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92075"/>
            <a:ext cx="79057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41" name="CasellaDiTesto 1"/>
          <p:cNvSpPr txBox="1">
            <a:spLocks noChangeArrowheads="1"/>
          </p:cNvSpPr>
          <p:nvPr/>
        </p:nvSpPr>
        <p:spPr bwMode="auto">
          <a:xfrm>
            <a:off x="636588" y="1141413"/>
            <a:ext cx="80502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it-IT" sz="2000" b="0">
                <a:solidFill>
                  <a:srgbClr val="000000"/>
                </a:solidFill>
              </a:rPr>
              <a:t>Tromboembolia di vaso distale: Angio-TC multifasica</a:t>
            </a:r>
          </a:p>
        </p:txBody>
      </p:sp>
      <p:sp>
        <p:nvSpPr>
          <p:cNvPr id="95242" name="CasellaDiTesto 12"/>
          <p:cNvSpPr txBox="1">
            <a:spLocks noChangeArrowheads="1"/>
          </p:cNvSpPr>
          <p:nvPr/>
        </p:nvSpPr>
        <p:spPr bwMode="auto">
          <a:xfrm>
            <a:off x="5397500" y="1844675"/>
            <a:ext cx="12747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 b="0"/>
              <a:t>Paziente 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AutoShape 6" descr="Inbox?number=565681261&amp;part=1"/>
          <p:cNvSpPr>
            <a:spLocks noChangeAspect="1" noChangeArrowheads="1"/>
          </p:cNvSpPr>
          <p:nvPr/>
        </p:nvSpPr>
        <p:spPr bwMode="auto">
          <a:xfrm>
            <a:off x="1509713" y="2828925"/>
            <a:ext cx="61245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 sz="1800" b="0"/>
          </a:p>
        </p:txBody>
      </p:sp>
      <p:sp>
        <p:nvSpPr>
          <p:cNvPr id="97283" name="AutoShape 7" descr="Inbox?number=565681261&amp;part=1"/>
          <p:cNvSpPr>
            <a:spLocks noChangeAspect="1" noChangeArrowheads="1"/>
          </p:cNvSpPr>
          <p:nvPr/>
        </p:nvSpPr>
        <p:spPr bwMode="auto">
          <a:xfrm>
            <a:off x="1476375" y="2852738"/>
            <a:ext cx="61245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 sz="1800" b="0"/>
          </a:p>
        </p:txBody>
      </p:sp>
      <p:grpSp>
        <p:nvGrpSpPr>
          <p:cNvPr id="97284" name="Group 7"/>
          <p:cNvGrpSpPr>
            <a:grpSpLocks/>
          </p:cNvGrpSpPr>
          <p:nvPr/>
        </p:nvGrpSpPr>
        <p:grpSpPr bwMode="auto">
          <a:xfrm>
            <a:off x="0" y="1844675"/>
            <a:ext cx="2911475" cy="3505200"/>
            <a:chOff x="0" y="1162"/>
            <a:chExt cx="1834" cy="2208"/>
          </a:xfrm>
        </p:grpSpPr>
        <p:pic>
          <p:nvPicPr>
            <p:cNvPr id="97294" name="Picture 4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1162"/>
              <a:ext cx="1834" cy="2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7295" name="Line 51"/>
            <p:cNvSpPr>
              <a:spLocks noChangeShapeType="1"/>
            </p:cNvSpPr>
            <p:nvPr/>
          </p:nvSpPr>
          <p:spPr bwMode="auto">
            <a:xfrm flipH="1" flipV="1">
              <a:off x="518" y="2273"/>
              <a:ext cx="363" cy="907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43018" name="Group 10"/>
          <p:cNvGrpSpPr>
            <a:grpSpLocks/>
          </p:cNvGrpSpPr>
          <p:nvPr/>
        </p:nvGrpSpPr>
        <p:grpSpPr bwMode="auto">
          <a:xfrm>
            <a:off x="2771775" y="1700213"/>
            <a:ext cx="3211513" cy="3867150"/>
            <a:chOff x="1746" y="1071"/>
            <a:chExt cx="2023" cy="2436"/>
          </a:xfrm>
        </p:grpSpPr>
        <p:pic>
          <p:nvPicPr>
            <p:cNvPr id="97292" name="Picture 4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746" y="1071"/>
              <a:ext cx="2023" cy="24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7293" name="Line 52"/>
            <p:cNvSpPr>
              <a:spLocks noChangeShapeType="1"/>
            </p:cNvSpPr>
            <p:nvPr/>
          </p:nvSpPr>
          <p:spPr bwMode="auto">
            <a:xfrm flipH="1" flipV="1">
              <a:off x="2381" y="2251"/>
              <a:ext cx="0" cy="454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</p:grpSp>
      <p:pic>
        <p:nvPicPr>
          <p:cNvPr id="3125" name="Picture 5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95963" y="1895475"/>
            <a:ext cx="3386137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6" name="Picture 15"/>
          <p:cNvPicPr>
            <a:picLocks noChangeAspect="1" noChangeArrowheads="1"/>
          </p:cNvPicPr>
          <p:nvPr/>
        </p:nvPicPr>
        <p:blipFill>
          <a:blip r:embed="rId6"/>
          <a:srcRect l="11539" t="16933" r="13727" b="2805"/>
          <a:stretch>
            <a:fillRect/>
          </a:stretch>
        </p:blipFill>
        <p:spPr bwMode="auto">
          <a:xfrm>
            <a:off x="4932363" y="2133600"/>
            <a:ext cx="3563937" cy="382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8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364538" y="92075"/>
            <a:ext cx="779462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9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92075"/>
            <a:ext cx="79057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90" name="CasellaDiTesto 1"/>
          <p:cNvSpPr txBox="1">
            <a:spLocks noChangeArrowheads="1"/>
          </p:cNvSpPr>
          <p:nvPr/>
        </p:nvSpPr>
        <p:spPr bwMode="auto">
          <a:xfrm>
            <a:off x="636588" y="1141413"/>
            <a:ext cx="80502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it-IT" sz="2000" b="0">
                <a:solidFill>
                  <a:srgbClr val="000000"/>
                </a:solidFill>
              </a:rPr>
              <a:t>Tromboembolia di vaso distale: Angio-TC multifasica</a:t>
            </a:r>
          </a:p>
        </p:txBody>
      </p:sp>
      <p:sp>
        <p:nvSpPr>
          <p:cNvPr id="97291" name="CasellaDiTesto 17"/>
          <p:cNvSpPr txBox="1">
            <a:spLocks noChangeArrowheads="1"/>
          </p:cNvSpPr>
          <p:nvPr/>
        </p:nvSpPr>
        <p:spPr bwMode="auto">
          <a:xfrm>
            <a:off x="762000" y="5602288"/>
            <a:ext cx="12731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 b="0"/>
              <a:t>Paziente 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0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0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295" name="Group 15"/>
          <p:cNvGrpSpPr>
            <a:grpSpLocks/>
          </p:cNvGrpSpPr>
          <p:nvPr/>
        </p:nvGrpSpPr>
        <p:grpSpPr bwMode="auto">
          <a:xfrm>
            <a:off x="900113" y="908050"/>
            <a:ext cx="5222875" cy="7129463"/>
            <a:chOff x="567" y="572"/>
            <a:chExt cx="3290" cy="4491"/>
          </a:xfrm>
        </p:grpSpPr>
        <p:pic>
          <p:nvPicPr>
            <p:cNvPr id="20488" name="Picture 1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67" y="572"/>
              <a:ext cx="3290" cy="44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489" name="Line 13"/>
            <p:cNvSpPr>
              <a:spLocks noChangeShapeType="1"/>
            </p:cNvSpPr>
            <p:nvPr/>
          </p:nvSpPr>
          <p:spPr bwMode="auto">
            <a:xfrm>
              <a:off x="612" y="890"/>
              <a:ext cx="1225" cy="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0490" name="Line 14"/>
            <p:cNvSpPr>
              <a:spLocks noChangeShapeType="1"/>
            </p:cNvSpPr>
            <p:nvPr/>
          </p:nvSpPr>
          <p:spPr bwMode="auto">
            <a:xfrm>
              <a:off x="567" y="1026"/>
              <a:ext cx="816" cy="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64550" y="115888"/>
            <a:ext cx="5842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900" y="115888"/>
            <a:ext cx="59372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CasellaDiTesto 1"/>
          <p:cNvSpPr txBox="1">
            <a:spLocks noChangeArrowheads="1"/>
          </p:cNvSpPr>
          <p:nvPr/>
        </p:nvSpPr>
        <p:spPr bwMode="auto">
          <a:xfrm>
            <a:off x="746125" y="250825"/>
            <a:ext cx="76692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it-IT" altLang="it-IT" sz="2800" b="0">
                <a:solidFill>
                  <a:srgbClr val="000000"/>
                </a:solidFill>
                <a:latin typeface="Tahoma" pitchFamily="34" charset="0"/>
              </a:rPr>
              <a:t>Stroke ischemico: Linee Guida Trombectomia</a:t>
            </a:r>
          </a:p>
        </p:txBody>
      </p:sp>
      <p:grpSp>
        <p:nvGrpSpPr>
          <p:cNvPr id="20485" name="Group 20"/>
          <p:cNvGrpSpPr>
            <a:grpSpLocks/>
          </p:cNvGrpSpPr>
          <p:nvPr/>
        </p:nvGrpSpPr>
        <p:grpSpPr bwMode="auto">
          <a:xfrm>
            <a:off x="793750" y="3500438"/>
            <a:ext cx="7810500" cy="2655887"/>
            <a:chOff x="500" y="2205"/>
            <a:chExt cx="4920" cy="1673"/>
          </a:xfrm>
        </p:grpSpPr>
        <p:pic>
          <p:nvPicPr>
            <p:cNvPr id="20486" name="Picture 3"/>
            <p:cNvPicPr>
              <a:picLocks noChangeAspect="1" noChangeArrowheads="1"/>
            </p:cNvPicPr>
            <p:nvPr/>
          </p:nvPicPr>
          <p:blipFill>
            <a:blip r:embed="rId5"/>
            <a:srcRect b="82631"/>
            <a:stretch>
              <a:fillRect/>
            </a:stretch>
          </p:blipFill>
          <p:spPr bwMode="auto">
            <a:xfrm>
              <a:off x="500" y="2205"/>
              <a:ext cx="4920" cy="16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20487" name="Picture 19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111" y="3475"/>
              <a:ext cx="2082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7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64550" y="115888"/>
            <a:ext cx="5842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900" y="115888"/>
            <a:ext cx="59372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CasellaDiTesto 1"/>
          <p:cNvSpPr txBox="1">
            <a:spLocks noChangeArrowheads="1"/>
          </p:cNvSpPr>
          <p:nvPr/>
        </p:nvSpPr>
        <p:spPr bwMode="auto">
          <a:xfrm>
            <a:off x="746125" y="250825"/>
            <a:ext cx="76692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it-IT" altLang="it-IT" sz="2800" b="0">
                <a:solidFill>
                  <a:srgbClr val="000000"/>
                </a:solidFill>
                <a:latin typeface="Tahoma" pitchFamily="34" charset="0"/>
              </a:rPr>
              <a:t>Stroke ischemico: Linee Guida Trombectomia</a:t>
            </a:r>
          </a:p>
        </p:txBody>
      </p:sp>
      <p:grpSp>
        <p:nvGrpSpPr>
          <p:cNvPr id="98312" name="Group 8"/>
          <p:cNvGrpSpPr>
            <a:grpSpLocks/>
          </p:cNvGrpSpPr>
          <p:nvPr/>
        </p:nvGrpSpPr>
        <p:grpSpPr bwMode="auto">
          <a:xfrm>
            <a:off x="900113" y="908050"/>
            <a:ext cx="7559675" cy="2817813"/>
            <a:chOff x="567" y="572"/>
            <a:chExt cx="4762" cy="1775"/>
          </a:xfrm>
        </p:grpSpPr>
        <p:pic>
          <p:nvPicPr>
            <p:cNvPr id="21512" name="Picture 2"/>
            <p:cNvPicPr>
              <a:picLocks noChangeAspect="1" noChangeArrowheads="1"/>
            </p:cNvPicPr>
            <p:nvPr/>
          </p:nvPicPr>
          <p:blipFill>
            <a:blip r:embed="rId4"/>
            <a:srcRect t="72693"/>
            <a:stretch>
              <a:fillRect/>
            </a:stretch>
          </p:blipFill>
          <p:spPr bwMode="auto">
            <a:xfrm>
              <a:off x="567" y="572"/>
              <a:ext cx="4762" cy="1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13" name="Line 7"/>
            <p:cNvSpPr>
              <a:spLocks noChangeShapeType="1"/>
            </p:cNvSpPr>
            <p:nvPr/>
          </p:nvSpPr>
          <p:spPr bwMode="auto">
            <a:xfrm>
              <a:off x="1020" y="1797"/>
              <a:ext cx="3856" cy="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21509" name="Group 12"/>
          <p:cNvGrpSpPr>
            <a:grpSpLocks/>
          </p:cNvGrpSpPr>
          <p:nvPr/>
        </p:nvGrpSpPr>
        <p:grpSpPr bwMode="auto">
          <a:xfrm>
            <a:off x="793750" y="3500438"/>
            <a:ext cx="7810500" cy="2655887"/>
            <a:chOff x="500" y="2205"/>
            <a:chExt cx="4920" cy="1673"/>
          </a:xfrm>
        </p:grpSpPr>
        <p:pic>
          <p:nvPicPr>
            <p:cNvPr id="21510" name="Picture 3"/>
            <p:cNvPicPr>
              <a:picLocks noChangeAspect="1" noChangeArrowheads="1"/>
            </p:cNvPicPr>
            <p:nvPr/>
          </p:nvPicPr>
          <p:blipFill>
            <a:blip r:embed="rId5"/>
            <a:srcRect b="82631"/>
            <a:stretch>
              <a:fillRect/>
            </a:stretch>
          </p:blipFill>
          <p:spPr bwMode="auto">
            <a:xfrm>
              <a:off x="500" y="2205"/>
              <a:ext cx="4920" cy="16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21511" name="Picture 14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111" y="3475"/>
              <a:ext cx="2082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8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8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AutoShape 6" descr="Inbox?number=565681261&amp;part=1"/>
          <p:cNvSpPr>
            <a:spLocks noChangeAspect="1" noChangeArrowheads="1"/>
          </p:cNvSpPr>
          <p:nvPr/>
        </p:nvSpPr>
        <p:spPr bwMode="auto">
          <a:xfrm>
            <a:off x="1509713" y="2828925"/>
            <a:ext cx="61245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 sz="1800" b="0"/>
          </a:p>
        </p:txBody>
      </p:sp>
      <p:sp>
        <p:nvSpPr>
          <p:cNvPr id="22530" name="AutoShape 7" descr="Inbox?number=565681261&amp;part=1"/>
          <p:cNvSpPr>
            <a:spLocks noChangeAspect="1" noChangeArrowheads="1"/>
          </p:cNvSpPr>
          <p:nvPr/>
        </p:nvSpPr>
        <p:spPr bwMode="auto">
          <a:xfrm>
            <a:off x="1476375" y="2852738"/>
            <a:ext cx="61245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 sz="1800" b="0"/>
          </a:p>
        </p:txBody>
      </p:sp>
      <p:pic>
        <p:nvPicPr>
          <p:cNvPr id="2253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64538" y="0"/>
            <a:ext cx="779462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79057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10" descr="logo sno2019"/>
          <p:cNvPicPr>
            <a:picLocks noChangeAspect="1" noChangeArrowheads="1"/>
          </p:cNvPicPr>
          <p:nvPr/>
        </p:nvPicPr>
        <p:blipFill>
          <a:blip r:embed="rId5">
            <a:lum bright="30000" contrast="-48000"/>
          </a:blip>
          <a:srcRect/>
          <a:stretch>
            <a:fillRect/>
          </a:stretch>
        </p:blipFill>
        <p:spPr bwMode="auto">
          <a:xfrm>
            <a:off x="2195513" y="0"/>
            <a:ext cx="4897437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CasellaDiTesto 1"/>
          <p:cNvSpPr txBox="1">
            <a:spLocks noChangeArrowheads="1"/>
          </p:cNvSpPr>
          <p:nvPr/>
        </p:nvSpPr>
        <p:spPr bwMode="auto">
          <a:xfrm>
            <a:off x="900113" y="981075"/>
            <a:ext cx="7343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it-IT" sz="2400" b="0">
                <a:solidFill>
                  <a:srgbClr val="000000"/>
                </a:solidFill>
              </a:rPr>
              <a:t>St</a:t>
            </a:r>
            <a:r>
              <a:rPr lang="it-IT" altLang="it-IT" sz="2400" b="0">
                <a:solidFill>
                  <a:srgbClr val="000000"/>
                </a:solidFill>
              </a:rPr>
              <a:t>udi randomizzati e pazienti (non) </a:t>
            </a:r>
            <a:r>
              <a:rPr lang="it-IT" altLang="it-IT" sz="2400" b="0" i="1">
                <a:solidFill>
                  <a:srgbClr val="000000"/>
                </a:solidFill>
              </a:rPr>
              <a:t>Top-tier</a:t>
            </a:r>
            <a:endParaRPr lang="en-US" altLang="it-IT" sz="2400" b="0">
              <a:solidFill>
                <a:srgbClr val="000000"/>
              </a:solidFill>
            </a:endParaRPr>
          </a:p>
        </p:txBody>
      </p:sp>
      <p:pic>
        <p:nvPicPr>
          <p:cNvPr id="22535" name="Picture 1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03350" y="2060575"/>
            <a:ext cx="6373813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1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2163" y="4221163"/>
            <a:ext cx="7561262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CasellaDiTesto 1"/>
          <p:cNvSpPr txBox="1">
            <a:spLocks noChangeArrowheads="1"/>
          </p:cNvSpPr>
          <p:nvPr/>
        </p:nvSpPr>
        <p:spPr bwMode="auto">
          <a:xfrm>
            <a:off x="1079500" y="249238"/>
            <a:ext cx="69723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it-IT" altLang="it-IT" sz="2800" b="0">
                <a:solidFill>
                  <a:srgbClr val="000000"/>
                </a:solidFill>
                <a:latin typeface="Tahoma" pitchFamily="34" charset="0"/>
              </a:rPr>
              <a:t>Trombectomia vs Trombo-embolia distale</a:t>
            </a:r>
          </a:p>
        </p:txBody>
      </p:sp>
      <p:grpSp>
        <p:nvGrpSpPr>
          <p:cNvPr id="102403" name="Group 12"/>
          <p:cNvGrpSpPr>
            <a:grpSpLocks/>
          </p:cNvGrpSpPr>
          <p:nvPr/>
        </p:nvGrpSpPr>
        <p:grpSpPr bwMode="auto">
          <a:xfrm>
            <a:off x="357188" y="1052513"/>
            <a:ext cx="7670800" cy="5256212"/>
            <a:chOff x="225" y="663"/>
            <a:chExt cx="3202" cy="2317"/>
          </a:xfrm>
        </p:grpSpPr>
        <p:pic>
          <p:nvPicPr>
            <p:cNvPr id="102404" name="Picture 1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25" y="663"/>
              <a:ext cx="3202" cy="148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02405" name="Picture 1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25" y="2144"/>
              <a:ext cx="3151" cy="83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</p:grpSp>
      <p:pic>
        <p:nvPicPr>
          <p:cNvPr id="18433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84438" y="650875"/>
            <a:ext cx="6280150" cy="5862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8437" name="Picture 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20963" y="5157788"/>
            <a:ext cx="61277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464550" y="115888"/>
            <a:ext cx="67945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9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8900" y="115888"/>
            <a:ext cx="690563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2|6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2|6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2|60.4"/>
</p:tagLst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1444</TotalTime>
  <Words>1007</Words>
  <Application>Microsoft Office PowerPoint</Application>
  <PresentationFormat>Presentazione su schermo (4:3)</PresentationFormat>
  <Paragraphs>268</Paragraphs>
  <Slides>53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Design Template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1" baseType="lpstr">
      <vt:lpstr>Arial</vt:lpstr>
      <vt:lpstr>Times New Roman</vt:lpstr>
      <vt:lpstr>Tahoma</vt:lpstr>
      <vt:lpstr>Calibri</vt:lpstr>
      <vt:lpstr>Microsoft YaHei</vt:lpstr>
      <vt:lpstr>Wingdings</vt:lpstr>
      <vt:lpstr>Meiryo</vt:lpstr>
      <vt:lpstr>Struttura predefinita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cucciolotto</dc:creator>
  <cp:lastModifiedBy>NeoEpi2</cp:lastModifiedBy>
  <cp:revision>44</cp:revision>
  <dcterms:created xsi:type="dcterms:W3CDTF">2018-04-08T08:10:50Z</dcterms:created>
  <dcterms:modified xsi:type="dcterms:W3CDTF">2019-04-06T10:21:50Z</dcterms:modified>
</cp:coreProperties>
</file>