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667" r:id="rId1"/>
    <p:sldMasterId id="2147485728" r:id="rId2"/>
    <p:sldMasterId id="2147485966" r:id="rId3"/>
  </p:sldMasterIdLst>
  <p:notesMasterIdLst>
    <p:notesMasterId r:id="rId52"/>
  </p:notesMasterIdLst>
  <p:sldIdLst>
    <p:sldId id="408" r:id="rId4"/>
    <p:sldId id="427" r:id="rId5"/>
    <p:sldId id="476" r:id="rId6"/>
    <p:sldId id="471" r:id="rId7"/>
    <p:sldId id="429" r:id="rId8"/>
    <p:sldId id="257" r:id="rId9"/>
    <p:sldId id="258" r:id="rId10"/>
    <p:sldId id="261" r:id="rId11"/>
    <p:sldId id="400" r:id="rId12"/>
    <p:sldId id="457" r:id="rId13"/>
    <p:sldId id="469" r:id="rId14"/>
    <p:sldId id="264" r:id="rId15"/>
    <p:sldId id="260" r:id="rId16"/>
    <p:sldId id="475" r:id="rId17"/>
    <p:sldId id="430" r:id="rId18"/>
    <p:sldId id="431" r:id="rId19"/>
    <p:sldId id="432" r:id="rId20"/>
    <p:sldId id="434" r:id="rId21"/>
    <p:sldId id="436" r:id="rId22"/>
    <p:sldId id="437" r:id="rId23"/>
    <p:sldId id="438" r:id="rId24"/>
    <p:sldId id="439" r:id="rId25"/>
    <p:sldId id="466" r:id="rId26"/>
    <p:sldId id="441" r:id="rId27"/>
    <p:sldId id="442" r:id="rId28"/>
    <p:sldId id="443" r:id="rId29"/>
    <p:sldId id="444" r:id="rId30"/>
    <p:sldId id="445" r:id="rId31"/>
    <p:sldId id="446" r:id="rId32"/>
    <p:sldId id="447" r:id="rId33"/>
    <p:sldId id="448" r:id="rId34"/>
    <p:sldId id="458" r:id="rId35"/>
    <p:sldId id="459" r:id="rId36"/>
    <p:sldId id="470" r:id="rId37"/>
    <p:sldId id="472" r:id="rId38"/>
    <p:sldId id="262" r:id="rId39"/>
    <p:sldId id="449" r:id="rId40"/>
    <p:sldId id="474" r:id="rId41"/>
    <p:sldId id="477" r:id="rId42"/>
    <p:sldId id="451" r:id="rId43"/>
    <p:sldId id="453" r:id="rId44"/>
    <p:sldId id="478" r:id="rId45"/>
    <p:sldId id="267" r:id="rId46"/>
    <p:sldId id="473" r:id="rId47"/>
    <p:sldId id="464" r:id="rId48"/>
    <p:sldId id="465" r:id="rId49"/>
    <p:sldId id="467" r:id="rId50"/>
    <p:sldId id="468" r:id="rId5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74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2" autoAdjust="0"/>
  </p:normalViewPr>
  <p:slideViewPr>
    <p:cSldViewPr snapToGrid="0" snapToObjects="1">
      <p:cViewPr varScale="1">
        <p:scale>
          <a:sx n="70" d="100"/>
          <a:sy n="70" d="100"/>
        </p:scale>
        <p:origin x="-570" y="-90"/>
      </p:cViewPr>
      <p:guideLst>
        <p:guide orient="horz" pos="2160"/>
        <p:guide pos="3840"/>
      </p:guideLst>
    </p:cSldViewPr>
  </p:slideViewPr>
  <p:notesTextViewPr>
    <p:cViewPr>
      <p:scale>
        <a:sx n="1" d="1"/>
        <a:sy n="1" d="1"/>
      </p:scale>
      <p:origin x="0" y="0"/>
    </p:cViewPr>
  </p:notesTextViewPr>
  <p:sorterViewPr>
    <p:cViewPr>
      <p:scale>
        <a:sx n="66" d="100"/>
        <a:sy n="66" d="100"/>
      </p:scale>
      <p:origin x="0" y="1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2849994673899"/>
          <c:y val="0.138305693597844"/>
          <c:w val="0.76778664645412298"/>
          <c:h val="0.82759945567320603"/>
        </c:manualLayout>
      </c:layout>
      <c:barChart>
        <c:barDir val="col"/>
        <c:grouping val="clustered"/>
        <c:varyColors val="0"/>
        <c:ser>
          <c:idx val="0"/>
          <c:order val="0"/>
          <c:tx>
            <c:strRef>
              <c:f>Sheet1!$B$1</c:f>
              <c:strCache>
                <c:ptCount val="1"/>
                <c:pt idx="0">
                  <c:v>Monthly Migraine Days, Baseline to Week 12</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2"/>
              </a:solidFill>
              <a:ln>
                <a:solidFill>
                  <a:schemeClr val="accent2"/>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EAD3-5548-87FD-B2204F316427}"/>
              </c:ext>
            </c:extLst>
          </c:dPt>
          <c:dPt>
            <c:idx val="1"/>
            <c:invertIfNegative val="0"/>
            <c:bubble3D val="0"/>
            <c:spPr>
              <a:solidFill>
                <a:schemeClr val="bg2"/>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EAD3-5548-87FD-B2204F316427}"/>
              </c:ext>
            </c:extLst>
          </c:dPt>
          <c:dPt>
            <c:idx val="2"/>
            <c:invertIfNegative val="0"/>
            <c:bubble3D val="0"/>
            <c:spPr>
              <a:solidFill>
                <a:schemeClr val="tx1">
                  <a:lumMod val="65000"/>
                  <a:lumOff val="35000"/>
                </a:schemeClr>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EAD3-5548-87FD-B2204F316427}"/>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Sheet1!$D$2:$D$4</c:f>
                <c:numCache>
                  <c:formatCode>General</c:formatCode>
                  <c:ptCount val="3"/>
                  <c:pt idx="0">
                    <c:v>0.28999999999999998</c:v>
                  </c:pt>
                  <c:pt idx="1">
                    <c:v>0.28999999999999998</c:v>
                  </c:pt>
                  <c:pt idx="2">
                    <c:v>0.28000000000000003</c:v>
                  </c:pt>
                </c:numCache>
              </c:numRef>
            </c:plus>
            <c:minus>
              <c:numRef>
                <c:f>Sheet1!$D$2:$D$4</c:f>
                <c:numCache>
                  <c:formatCode>General</c:formatCode>
                  <c:ptCount val="3"/>
                  <c:pt idx="0">
                    <c:v>0.28999999999999998</c:v>
                  </c:pt>
                  <c:pt idx="1">
                    <c:v>0.28999999999999998</c:v>
                  </c:pt>
                  <c:pt idx="2">
                    <c:v>0.28000000000000003</c:v>
                  </c:pt>
                </c:numCache>
              </c:numRef>
            </c:minus>
            <c:spPr>
              <a:noFill/>
              <a:ln w="9525" cap="flat" cmpd="sng" algn="ctr">
                <a:solidFill>
                  <a:schemeClr val="tx1">
                    <a:lumMod val="65000"/>
                    <a:lumOff val="35000"/>
                  </a:schemeClr>
                </a:solidFill>
                <a:round/>
              </a:ln>
              <a:effectLst/>
            </c:spPr>
          </c:errBars>
          <c:cat>
            <c:strRef>
              <c:f>Sheet1!$A$2:$A$4</c:f>
              <c:strCache>
                <c:ptCount val="3"/>
                <c:pt idx="0">
                  <c:v>Quarterly (N=288)</c:v>
                </c:pt>
                <c:pt idx="1">
                  <c:v>Monthly (N=287)</c:v>
                </c:pt>
                <c:pt idx="2">
                  <c:v>Placebo (N=290)</c:v>
                </c:pt>
              </c:strCache>
            </c:strRef>
          </c:cat>
          <c:val>
            <c:numRef>
              <c:f>Sheet1!$B$2:$B$4</c:f>
              <c:numCache>
                <c:formatCode>General</c:formatCode>
                <c:ptCount val="3"/>
                <c:pt idx="0">
                  <c:v>-3.3</c:v>
                </c:pt>
                <c:pt idx="1">
                  <c:v>-3.5</c:v>
                </c:pt>
                <c:pt idx="2">
                  <c:v>-1.7</c:v>
                </c:pt>
              </c:numCache>
            </c:numRef>
          </c:val>
          <c:extLst xmlns:c16r2="http://schemas.microsoft.com/office/drawing/2015/06/chart">
            <c:ext xmlns:c16="http://schemas.microsoft.com/office/drawing/2014/chart" uri="{C3380CC4-5D6E-409C-BE32-E72D297353CC}">
              <c16:uniqueId val="{00000006-EAD3-5548-87FD-B2204F316427}"/>
            </c:ext>
          </c:extLst>
        </c:ser>
        <c:dLbls>
          <c:showLegendKey val="0"/>
          <c:showVal val="0"/>
          <c:showCatName val="0"/>
          <c:showSerName val="0"/>
          <c:showPercent val="0"/>
          <c:showBubbleSize val="0"/>
        </c:dLbls>
        <c:gapWidth val="75"/>
        <c:overlap val="-68"/>
        <c:axId val="182732288"/>
        <c:axId val="182733824"/>
      </c:barChart>
      <c:catAx>
        <c:axId val="182732288"/>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182733824"/>
        <c:crosses val="autoZero"/>
        <c:auto val="1"/>
        <c:lblAlgn val="ctr"/>
        <c:lblOffset val="100"/>
        <c:noMultiLvlLbl val="0"/>
      </c:catAx>
      <c:valAx>
        <c:axId val="182733824"/>
        <c:scaling>
          <c:orientation val="minMax"/>
          <c:min val="-5"/>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err="1" smtClean="0"/>
                  <a:t>Variazione</a:t>
                </a:r>
                <a:r>
                  <a:rPr lang="en-US" sz="1400" b="1" dirty="0" smtClean="0"/>
                  <a:t> della LSM (ES) </a:t>
                </a:r>
                <a:r>
                  <a:rPr lang="en-US" sz="1400" b="1" dirty="0" err="1" smtClean="0"/>
                  <a:t>nel</a:t>
                </a:r>
                <a:r>
                  <a:rPr lang="en-US" sz="1400" b="1" dirty="0" smtClean="0"/>
                  <a:t> </a:t>
                </a:r>
                <a:r>
                  <a:rPr lang="en-US" sz="1400" b="1" dirty="0" err="1" smtClean="0"/>
                  <a:t>numero</a:t>
                </a:r>
                <a:r>
                  <a:rPr lang="en-US" sz="1400" b="1" dirty="0" smtClean="0"/>
                  <a:t> </a:t>
                </a:r>
                <a:br>
                  <a:rPr lang="en-US" sz="1400" b="1" dirty="0" smtClean="0"/>
                </a:br>
                <a:r>
                  <a:rPr lang="en-US" sz="1400" b="1" dirty="0" smtClean="0"/>
                  <a:t>di</a:t>
                </a:r>
                <a:r>
                  <a:rPr lang="en-US" sz="1400" b="1" baseline="0" dirty="0" smtClean="0"/>
                  <a:t> </a:t>
                </a:r>
                <a:r>
                  <a:rPr lang="en-US" sz="1400" b="1" baseline="0" dirty="0" err="1" smtClean="0"/>
                  <a:t>giorni</a:t>
                </a:r>
                <a:r>
                  <a:rPr lang="en-US" sz="1400" b="1" baseline="0" dirty="0" smtClean="0"/>
                  <a:t> </a:t>
                </a:r>
                <a:r>
                  <a:rPr lang="en-US" sz="1400" b="1" baseline="0" dirty="0" err="1" smtClean="0"/>
                  <a:t>mensili</a:t>
                </a:r>
                <a:r>
                  <a:rPr lang="en-US" sz="1400" b="1" baseline="0" dirty="0" smtClean="0"/>
                  <a:t> con </a:t>
                </a:r>
                <a:r>
                  <a:rPr lang="en-US" sz="1400" b="1" baseline="0" dirty="0" err="1" smtClean="0"/>
                  <a:t>emicrania</a:t>
                </a:r>
                <a:endParaRPr lang="en-US" sz="1400" b="1" dirty="0"/>
              </a:p>
            </c:rich>
          </c:tx>
          <c:layout>
            <c:manualLayout>
              <c:xMode val="edge"/>
              <c:yMode val="edge"/>
              <c:x val="4.664933926447111E-2"/>
              <c:y val="0.25086382778256439"/>
            </c:manualLayout>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1827322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8F185F"/>
                </a:solidFill>
              </a:defRPr>
            </a:pPr>
            <a:r>
              <a:rPr lang="it-IT" sz="1400" dirty="0">
                <a:solidFill>
                  <a:srgbClr val="8F185F"/>
                </a:solidFill>
              </a:rPr>
              <a:t>Perdite di produttività</a:t>
            </a:r>
          </a:p>
        </c:rich>
      </c:tx>
      <c:layout>
        <c:manualLayout>
          <c:xMode val="edge"/>
          <c:yMode val="edge"/>
          <c:x val="0.26425470954616154"/>
          <c:y val="5.2873367892060624E-2"/>
        </c:manualLayout>
      </c:layout>
      <c:overlay val="1"/>
    </c:title>
    <c:autoTitleDeleted val="0"/>
    <c:plotArea>
      <c:layout>
        <c:manualLayout>
          <c:layoutTarget val="inner"/>
          <c:xMode val="edge"/>
          <c:yMode val="edge"/>
          <c:x val="0.13629583692089764"/>
          <c:y val="0.21556239874083927"/>
          <c:w val="0.70413481455480398"/>
          <c:h val="0.60827192040390599"/>
        </c:manualLayout>
      </c:layout>
      <c:barChart>
        <c:barDir val="col"/>
        <c:grouping val="clustered"/>
        <c:varyColors val="0"/>
        <c:ser>
          <c:idx val="0"/>
          <c:order val="0"/>
          <c:tx>
            <c:strRef>
              <c:f>Sheet1!$D$5</c:f>
              <c:strCache>
                <c:ptCount val="1"/>
                <c:pt idx="0">
                  <c:v>Pazienti con emicrania </c:v>
                </c:pt>
              </c:strCache>
            </c:strRef>
          </c:tx>
          <c:spPr>
            <a:solidFill>
              <a:srgbClr val="8F185F"/>
            </a:solidFill>
          </c:spPr>
          <c:invertIfNegative val="0"/>
          <c:dLbls>
            <c:spPr>
              <a:noFill/>
              <a:ln>
                <a:noFill/>
              </a:ln>
              <a:effectLst/>
            </c:spPr>
            <c:txPr>
              <a:bodyPr/>
              <a:lstStyle/>
              <a:p>
                <a:pPr>
                  <a:defRPr sz="1100" b="1"/>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Sheet1!$C$6:$C$7</c:f>
              <c:strCache>
                <c:ptCount val="2"/>
                <c:pt idx="0">
                  <c:v>Giorni persi a lavoro/scuola per anno</c:v>
                </c:pt>
                <c:pt idx="1">
                  <c:v>Giorni con produttività ridotta  </c:v>
                </c:pt>
              </c:strCache>
            </c:strRef>
          </c:cat>
          <c:val>
            <c:numRef>
              <c:f>Sheet1!$D$6:$D$7</c:f>
              <c:numCache>
                <c:formatCode>General</c:formatCode>
                <c:ptCount val="2"/>
                <c:pt idx="0">
                  <c:v>35.1</c:v>
                </c:pt>
                <c:pt idx="1">
                  <c:v>51.6</c:v>
                </c:pt>
              </c:numCache>
            </c:numRef>
          </c:val>
          <c:extLst xmlns:c16r2="http://schemas.microsoft.com/office/drawing/2015/06/chart">
            <c:ext xmlns:c16="http://schemas.microsoft.com/office/drawing/2014/chart" uri="{C3380CC4-5D6E-409C-BE32-E72D297353CC}">
              <c16:uniqueId val="{00000000-9862-43BC-A526-1924096658E7}"/>
            </c:ext>
          </c:extLst>
        </c:ser>
        <c:dLbls>
          <c:showLegendKey val="0"/>
          <c:showVal val="0"/>
          <c:showCatName val="0"/>
          <c:showSerName val="0"/>
          <c:showPercent val="0"/>
          <c:showBubbleSize val="0"/>
        </c:dLbls>
        <c:gapWidth val="150"/>
        <c:axId val="131579264"/>
        <c:axId val="131589248"/>
      </c:barChart>
      <c:catAx>
        <c:axId val="131579264"/>
        <c:scaling>
          <c:orientation val="minMax"/>
        </c:scaling>
        <c:delete val="0"/>
        <c:axPos val="b"/>
        <c:numFmt formatCode="General" sourceLinked="0"/>
        <c:majorTickMark val="out"/>
        <c:minorTickMark val="none"/>
        <c:tickLblPos val="nextTo"/>
        <c:txPr>
          <a:bodyPr/>
          <a:lstStyle/>
          <a:p>
            <a:pPr>
              <a:defRPr sz="1050">
                <a:solidFill>
                  <a:schemeClr val="tx1">
                    <a:lumMod val="95000"/>
                    <a:lumOff val="5000"/>
                  </a:schemeClr>
                </a:solidFill>
              </a:defRPr>
            </a:pPr>
            <a:endParaRPr lang="it-IT"/>
          </a:p>
        </c:txPr>
        <c:crossAx val="131589248"/>
        <c:crosses val="autoZero"/>
        <c:auto val="1"/>
        <c:lblAlgn val="ctr"/>
        <c:lblOffset val="100"/>
        <c:noMultiLvlLbl val="0"/>
      </c:catAx>
      <c:valAx>
        <c:axId val="131589248"/>
        <c:scaling>
          <c:orientation val="minMax"/>
        </c:scaling>
        <c:delete val="0"/>
        <c:axPos val="l"/>
        <c:majorGridlines>
          <c:spPr>
            <a:ln>
              <a:noFill/>
            </a:ln>
          </c:spPr>
        </c:majorGridlines>
        <c:title>
          <c:tx>
            <c:rich>
              <a:bodyPr rot="-5400000" vert="horz"/>
              <a:lstStyle/>
              <a:p>
                <a:pPr>
                  <a:defRPr sz="1050">
                    <a:solidFill>
                      <a:schemeClr val="tx1">
                        <a:lumMod val="95000"/>
                        <a:lumOff val="5000"/>
                      </a:schemeClr>
                    </a:solidFill>
                  </a:defRPr>
                </a:pPr>
                <a:r>
                  <a:rPr lang="it-IT" sz="1050" dirty="0">
                    <a:solidFill>
                      <a:schemeClr val="tx1">
                        <a:lumMod val="95000"/>
                        <a:lumOff val="5000"/>
                      </a:schemeClr>
                    </a:solidFill>
                  </a:rPr>
                  <a:t>Giorni/anno</a:t>
                </a:r>
              </a:p>
            </c:rich>
          </c:tx>
          <c:layout>
            <c:manualLayout>
              <c:xMode val="edge"/>
              <c:yMode val="edge"/>
              <c:x val="1.7434694756138208E-2"/>
              <c:y val="0.33496035425445209"/>
            </c:manualLayout>
          </c:layout>
          <c:overlay val="0"/>
        </c:title>
        <c:numFmt formatCode="General" sourceLinked="1"/>
        <c:majorTickMark val="out"/>
        <c:minorTickMark val="none"/>
        <c:tickLblPos val="nextTo"/>
        <c:crossAx val="131579264"/>
        <c:crosses val="autoZero"/>
        <c:crossBetween val="between"/>
      </c:valAx>
      <c:spPr>
        <a:no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DF4C07-7184-4F94-BB96-AD3C1195245E}" type="datetimeFigureOut">
              <a:rPr lang="it-IT"/>
              <a:pPr>
                <a:defRPr/>
              </a:pPr>
              <a:t>04/04/2019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1011C7-B052-4667-9EBE-39167EDE0F11}" type="slidenum">
              <a:rPr lang="it-IT"/>
              <a:pPr>
                <a:defRPr/>
              </a:pPr>
              <a:t>‹N›</a:t>
            </a:fld>
            <a:endParaRPr lang="it-IT"/>
          </a:p>
        </p:txBody>
      </p:sp>
    </p:spTree>
    <p:extLst>
      <p:ext uri="{BB962C8B-B14F-4D97-AF65-F5344CB8AC3E}">
        <p14:creationId xmlns:p14="http://schemas.microsoft.com/office/powerpoint/2010/main" val="800489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5"/>
          </p:nvPr>
        </p:nvSpPr>
        <p:spPr/>
        <p:txBody>
          <a:bodyPr/>
          <a:lstStyle/>
          <a:p>
            <a:fld id="{56B20E38-1281-42B2-B32E-A38622973232}" type="slidenum">
              <a:rPr lang="en-US" smtClean="0">
                <a:solidFill>
                  <a:prstClr val="black"/>
                </a:solidFill>
              </a:rPr>
              <a:pPr/>
              <a:t>4</a:t>
            </a:fld>
            <a:endParaRPr lang="en-US" smtClean="0">
              <a:solidFill>
                <a:prstClr val="black"/>
              </a:solidFill>
            </a:endParaRPr>
          </a:p>
        </p:txBody>
      </p:sp>
      <p:sp>
        <p:nvSpPr>
          <p:cNvPr id="7" name="Slide Image Placeholder 6"/>
          <p:cNvSpPr>
            <a:spLocks noGrp="1" noRot="1" noChangeAspect="1"/>
          </p:cNvSpPr>
          <p:nvPr>
            <p:ph type="sldImg"/>
          </p:nvPr>
        </p:nvSpPr>
        <p:spPr>
          <a:xfrm>
            <a:off x="-412750" y="971550"/>
            <a:ext cx="7512050" cy="4225925"/>
          </a:xfrm>
        </p:spPr>
      </p:sp>
      <p:sp>
        <p:nvSpPr>
          <p:cNvPr id="5" name="TextBox 4"/>
          <p:cNvSpPr txBox="1"/>
          <p:nvPr/>
        </p:nvSpPr>
        <p:spPr>
          <a:xfrm>
            <a:off x="5558707" y="1225080"/>
            <a:ext cx="989391" cy="844659"/>
          </a:xfrm>
          <a:prstGeom prst="rect">
            <a:avLst/>
          </a:prstGeom>
          <a:solidFill>
            <a:schemeClr val="bg1"/>
          </a:solidFill>
          <a:ln>
            <a:solidFill>
              <a:srgbClr val="FF0000"/>
            </a:solidFill>
          </a:ln>
        </p:spPr>
        <p:txBody>
          <a:bodyPr wrap="square" lIns="89724" tIns="44862" rIns="89724" bIns="44862" rtlCol="0">
            <a:spAutoFit/>
          </a:bodyPr>
          <a:lstStyle/>
          <a:p>
            <a:r>
              <a:rPr lang="it-IT" sz="700">
                <a:solidFill>
                  <a:srgbClr val="FF0000"/>
                </a:solidFill>
              </a:rPr>
              <a:t>Silberstein SD. </a:t>
            </a:r>
            <a:r>
              <a:rPr lang="it-IT" sz="700" i="1">
                <a:solidFill>
                  <a:srgbClr val="FF0000"/>
                </a:solidFill>
              </a:rPr>
              <a:t>Neurology</a:t>
            </a:r>
            <a:r>
              <a:rPr lang="it-IT" sz="700">
                <a:solidFill>
                  <a:srgbClr val="FF0000"/>
                </a:solidFill>
              </a:rPr>
              <a:t>. 2000: 2-A-8, 3-A-4</a:t>
            </a:r>
          </a:p>
          <a:p>
            <a:endParaRPr lang="en-US" sz="700" dirty="0">
              <a:solidFill>
                <a:srgbClr val="FF0000"/>
              </a:solidFill>
            </a:endParaRPr>
          </a:p>
          <a:p>
            <a:r>
              <a:rPr lang="it-IT" sz="700">
                <a:solidFill>
                  <a:srgbClr val="FF0000"/>
                </a:solidFill>
              </a:rPr>
              <a:t>Maramura MA, et al. </a:t>
            </a:r>
            <a:r>
              <a:rPr lang="it-IT" sz="700" i="1">
                <a:solidFill>
                  <a:srgbClr val="FF0000"/>
                </a:solidFill>
              </a:rPr>
              <a:t>Headache</a:t>
            </a:r>
            <a:r>
              <a:rPr lang="it-IT" sz="700">
                <a:solidFill>
                  <a:srgbClr val="FF0000"/>
                </a:solidFill>
              </a:rPr>
              <a:t>. 2015: 3-B-1, 4-A-1</a:t>
            </a:r>
          </a:p>
        </p:txBody>
      </p:sp>
      <p:cxnSp>
        <p:nvCxnSpPr>
          <p:cNvPr id="6" name="Straight Arrow Connector 5"/>
          <p:cNvCxnSpPr>
            <a:stCxn id="5" idx="1"/>
          </p:cNvCxnSpPr>
          <p:nvPr/>
        </p:nvCxnSpPr>
        <p:spPr>
          <a:xfrm flipH="1">
            <a:off x="4255700" y="1647410"/>
            <a:ext cx="1303007" cy="4966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0548" y="5424195"/>
            <a:ext cx="989391" cy="413772"/>
          </a:xfrm>
          <a:prstGeom prst="rect">
            <a:avLst/>
          </a:prstGeom>
          <a:solidFill>
            <a:schemeClr val="bg1"/>
          </a:solidFill>
          <a:ln>
            <a:solidFill>
              <a:srgbClr val="FF0000"/>
            </a:solidFill>
          </a:ln>
        </p:spPr>
        <p:txBody>
          <a:bodyPr wrap="square" lIns="89724" tIns="44862" rIns="89724" bIns="44862" rtlCol="0">
            <a:spAutoFit/>
          </a:bodyPr>
          <a:lstStyle/>
          <a:p>
            <a:r>
              <a:rPr lang="it-IT" sz="700">
                <a:solidFill>
                  <a:srgbClr val="FF0000"/>
                </a:solidFill>
              </a:rPr>
              <a:t>Silberstein SD. </a:t>
            </a:r>
            <a:r>
              <a:rPr lang="it-IT" sz="700" i="1">
                <a:solidFill>
                  <a:srgbClr val="FF0000"/>
                </a:solidFill>
              </a:rPr>
              <a:t>Continuum</a:t>
            </a:r>
            <a:r>
              <a:rPr lang="it-IT" sz="700">
                <a:solidFill>
                  <a:srgbClr val="FF0000"/>
                </a:solidFill>
              </a:rPr>
              <a:t>. 2015: 973-B-2</a:t>
            </a:r>
          </a:p>
        </p:txBody>
      </p:sp>
      <p:cxnSp>
        <p:nvCxnSpPr>
          <p:cNvPr id="12" name="Straight Arrow Connector 11"/>
          <p:cNvCxnSpPr>
            <a:stCxn id="9" idx="0"/>
          </p:cNvCxnSpPr>
          <p:nvPr/>
        </p:nvCxnSpPr>
        <p:spPr>
          <a:xfrm flipH="1" flipV="1">
            <a:off x="4600232" y="4817374"/>
            <a:ext cx="315012" cy="6068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604" y="3135246"/>
            <a:ext cx="989391" cy="413772"/>
          </a:xfrm>
          <a:prstGeom prst="rect">
            <a:avLst/>
          </a:prstGeom>
          <a:solidFill>
            <a:schemeClr val="bg1"/>
          </a:solidFill>
          <a:ln>
            <a:solidFill>
              <a:srgbClr val="FF0000"/>
            </a:solidFill>
          </a:ln>
        </p:spPr>
        <p:txBody>
          <a:bodyPr wrap="square" lIns="89724" tIns="44862" rIns="89724" bIns="44862" rtlCol="0">
            <a:spAutoFit/>
          </a:bodyPr>
          <a:lstStyle/>
          <a:p>
            <a:r>
              <a:rPr lang="it-IT" sz="700">
                <a:solidFill>
                  <a:srgbClr val="FF0000"/>
                </a:solidFill>
              </a:rPr>
              <a:t>Silberstein SD. </a:t>
            </a:r>
            <a:r>
              <a:rPr lang="it-IT" sz="700" i="1">
                <a:solidFill>
                  <a:srgbClr val="FF0000"/>
                </a:solidFill>
              </a:rPr>
              <a:t>Continuum</a:t>
            </a:r>
            <a:r>
              <a:rPr lang="it-IT" sz="700">
                <a:solidFill>
                  <a:srgbClr val="FF0000"/>
                </a:solidFill>
              </a:rPr>
              <a:t>. 2015: 986-A-4, 986-B-1</a:t>
            </a:r>
          </a:p>
        </p:txBody>
      </p:sp>
      <p:cxnSp>
        <p:nvCxnSpPr>
          <p:cNvPr id="14" name="Straight Arrow Connector 13"/>
          <p:cNvCxnSpPr>
            <a:stCxn id="13" idx="3"/>
          </p:cNvCxnSpPr>
          <p:nvPr/>
        </p:nvCxnSpPr>
        <p:spPr>
          <a:xfrm>
            <a:off x="1164995" y="3342133"/>
            <a:ext cx="1825864" cy="136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53493" y="3416696"/>
            <a:ext cx="989391" cy="413772"/>
          </a:xfrm>
          <a:prstGeom prst="rect">
            <a:avLst/>
          </a:prstGeom>
          <a:solidFill>
            <a:schemeClr val="bg1"/>
          </a:solidFill>
          <a:ln>
            <a:solidFill>
              <a:srgbClr val="FF0000"/>
            </a:solidFill>
          </a:ln>
        </p:spPr>
        <p:txBody>
          <a:bodyPr wrap="square" lIns="89724" tIns="44862" rIns="89724" bIns="44862" rtlCol="0">
            <a:spAutoFit/>
          </a:bodyPr>
          <a:lstStyle/>
          <a:p>
            <a:r>
              <a:rPr lang="it-IT" sz="700">
                <a:solidFill>
                  <a:srgbClr val="FF0000"/>
                </a:solidFill>
              </a:rPr>
              <a:t>Silberstein SD. </a:t>
            </a:r>
            <a:r>
              <a:rPr lang="it-IT" sz="700" i="1">
                <a:solidFill>
                  <a:srgbClr val="FF0000"/>
                </a:solidFill>
              </a:rPr>
              <a:t>Continuum</a:t>
            </a:r>
            <a:r>
              <a:rPr lang="it-IT" sz="700">
                <a:solidFill>
                  <a:srgbClr val="FF0000"/>
                </a:solidFill>
              </a:rPr>
              <a:t>. 2015: 974-B-2</a:t>
            </a:r>
          </a:p>
        </p:txBody>
      </p:sp>
      <p:cxnSp>
        <p:nvCxnSpPr>
          <p:cNvPr id="24" name="Straight Arrow Connector 23"/>
          <p:cNvCxnSpPr>
            <a:stCxn id="20" idx="1"/>
          </p:cNvCxnSpPr>
          <p:nvPr/>
        </p:nvCxnSpPr>
        <p:spPr>
          <a:xfrm flipH="1">
            <a:off x="5291998" y="3623583"/>
            <a:ext cx="361494" cy="546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58706" y="2439429"/>
            <a:ext cx="1097572" cy="736937"/>
          </a:xfrm>
          <a:prstGeom prst="rect">
            <a:avLst/>
          </a:prstGeom>
          <a:solidFill>
            <a:schemeClr val="bg1"/>
          </a:solidFill>
          <a:ln>
            <a:solidFill>
              <a:srgbClr val="FF0000"/>
            </a:solidFill>
          </a:ln>
        </p:spPr>
        <p:txBody>
          <a:bodyPr wrap="square" lIns="89724" tIns="44862" rIns="89724" bIns="44862" rtlCol="0">
            <a:spAutoFit/>
          </a:bodyPr>
          <a:lstStyle/>
          <a:p>
            <a:r>
              <a:rPr lang="it-IT" sz="700">
                <a:solidFill>
                  <a:srgbClr val="FF0000"/>
                </a:solidFill>
              </a:rPr>
              <a:t>Silberstein SD. </a:t>
            </a:r>
            <a:r>
              <a:rPr lang="it-IT" sz="700" i="1">
                <a:solidFill>
                  <a:srgbClr val="FF0000"/>
                </a:solidFill>
              </a:rPr>
              <a:t>Continuum</a:t>
            </a:r>
            <a:r>
              <a:rPr lang="it-IT" sz="700">
                <a:solidFill>
                  <a:srgbClr val="FF0000"/>
                </a:solidFill>
              </a:rPr>
              <a:t>. 2015: 973-B-2</a:t>
            </a:r>
          </a:p>
          <a:p>
            <a:endParaRPr lang="en-US" sz="700" dirty="0">
              <a:solidFill>
                <a:srgbClr val="FF0000"/>
              </a:solidFill>
            </a:endParaRPr>
          </a:p>
          <a:p>
            <a:r>
              <a:rPr lang="it-IT" sz="700">
                <a:solidFill>
                  <a:srgbClr val="FF0000"/>
                </a:solidFill>
              </a:rPr>
              <a:t>Silberstein SD. </a:t>
            </a:r>
            <a:r>
              <a:rPr lang="it-IT" sz="700" i="1">
                <a:solidFill>
                  <a:srgbClr val="FF0000"/>
                </a:solidFill>
              </a:rPr>
              <a:t>Neurology</a:t>
            </a:r>
            <a:r>
              <a:rPr lang="it-IT" sz="700">
                <a:solidFill>
                  <a:srgbClr val="FF0000"/>
                </a:solidFill>
              </a:rPr>
              <a:t>. 2000: 8-A-1</a:t>
            </a:r>
          </a:p>
        </p:txBody>
      </p:sp>
      <p:cxnSp>
        <p:nvCxnSpPr>
          <p:cNvPr id="48" name="Straight Arrow Connector 47"/>
          <p:cNvCxnSpPr>
            <a:stCxn id="47" idx="1"/>
          </p:cNvCxnSpPr>
          <p:nvPr/>
        </p:nvCxnSpPr>
        <p:spPr>
          <a:xfrm flipH="1" flipV="1">
            <a:off x="5168466" y="2700995"/>
            <a:ext cx="390241" cy="1069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563849" y="4450474"/>
            <a:ext cx="989391" cy="413772"/>
          </a:xfrm>
          <a:prstGeom prst="rect">
            <a:avLst/>
          </a:prstGeom>
          <a:solidFill>
            <a:schemeClr val="bg1"/>
          </a:solidFill>
          <a:ln>
            <a:solidFill>
              <a:srgbClr val="FF0000"/>
            </a:solidFill>
          </a:ln>
        </p:spPr>
        <p:txBody>
          <a:bodyPr wrap="square" lIns="89724" tIns="44862" rIns="89724" bIns="44862" rtlCol="0">
            <a:spAutoFit/>
          </a:bodyPr>
          <a:lstStyle/>
          <a:p>
            <a:r>
              <a:rPr lang="it-IT" sz="700">
                <a:solidFill>
                  <a:srgbClr val="FF0000"/>
                </a:solidFill>
              </a:rPr>
              <a:t>Silberstein SD. </a:t>
            </a:r>
            <a:r>
              <a:rPr lang="it-IT" sz="700" i="1">
                <a:solidFill>
                  <a:srgbClr val="FF0000"/>
                </a:solidFill>
              </a:rPr>
              <a:t>Continuum</a:t>
            </a:r>
            <a:r>
              <a:rPr lang="it-IT" sz="700">
                <a:solidFill>
                  <a:srgbClr val="FF0000"/>
                </a:solidFill>
              </a:rPr>
              <a:t>. 2015: 974-B-3</a:t>
            </a:r>
          </a:p>
        </p:txBody>
      </p:sp>
      <p:cxnSp>
        <p:nvCxnSpPr>
          <p:cNvPr id="61" name="Straight Arrow Connector 60"/>
          <p:cNvCxnSpPr>
            <a:stCxn id="60" idx="1"/>
          </p:cNvCxnSpPr>
          <p:nvPr/>
        </p:nvCxnSpPr>
        <p:spPr>
          <a:xfrm flipH="1" flipV="1">
            <a:off x="4725848" y="4163634"/>
            <a:ext cx="838001" cy="493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ket 26"/>
          <p:cNvSpPr/>
          <p:nvPr/>
        </p:nvSpPr>
        <p:spPr>
          <a:xfrm flipH="1">
            <a:off x="5150603" y="2962544"/>
            <a:ext cx="154702" cy="1323625"/>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89724" tIns="44862" rIns="89724" bIns="44862" rtlCol="0" anchor="ctr"/>
          <a:lstStyle/>
          <a:p>
            <a:pPr algn="ctr"/>
            <a:endParaRPr lang="en-US">
              <a:solidFill>
                <a:prstClr val="black"/>
              </a:solidFill>
            </a:endParaRPr>
          </a:p>
        </p:txBody>
      </p:sp>
      <p:sp>
        <p:nvSpPr>
          <p:cNvPr id="2" name="Notes Placeholder 1"/>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5183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CGRP is the most potent vasodilator peptide known and has been theoretically considered as dangerous in patients with diseases of the vascular system. In the cardiovascular system, CGRP is present in nerve </a:t>
            </a:r>
            <a:r>
              <a:rPr lang="en-US" sz="1200" b="0" i="0" u="none" strike="noStrike" kern="1200" baseline="0" dirty="0" err="1" smtClean="0">
                <a:solidFill>
                  <a:schemeClr val="tx1"/>
                </a:solidFill>
                <a:latin typeface="+mn-lt"/>
                <a:ea typeface="+mn-ea"/>
                <a:cs typeface="+mn-cs"/>
              </a:rPr>
              <a:t>fibres</a:t>
            </a:r>
            <a:r>
              <a:rPr lang="en-US" sz="1200" b="0" i="0" u="none" strike="noStrike" kern="1200" baseline="0" dirty="0" smtClean="0">
                <a:solidFill>
                  <a:schemeClr val="tx1"/>
                </a:solidFill>
                <a:latin typeface="+mn-lt"/>
                <a:ea typeface="+mn-ea"/>
                <a:cs typeface="+mn-cs"/>
              </a:rPr>
              <a:t> that innervate blood vessels and the heart and participates in the regulation of blood pressure.</a:t>
            </a:r>
          </a:p>
          <a:p>
            <a:r>
              <a:rPr lang="it-IT" sz="1200" b="0" i="0" u="none" strike="noStrike" kern="1200" baseline="0" dirty="0" smtClean="0">
                <a:solidFill>
                  <a:schemeClr val="tx1"/>
                </a:solidFill>
                <a:latin typeface="+mn-lt"/>
                <a:ea typeface="+mn-ea"/>
                <a:cs typeface="+mn-cs"/>
              </a:rPr>
              <a:t>In </a:t>
            </a:r>
            <a:r>
              <a:rPr lang="it-IT" sz="1200" b="0" i="0" u="none" strike="noStrike" kern="1200" baseline="0" dirty="0" err="1" smtClean="0">
                <a:solidFill>
                  <a:schemeClr val="tx1"/>
                </a:solidFill>
                <a:latin typeface="+mn-lt"/>
                <a:ea typeface="+mn-ea"/>
                <a:cs typeface="+mn-cs"/>
              </a:rPr>
              <a:t>available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studies</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there is no evidence of increased cardiovascular events or any other serious concerns.</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Negli studi clinici di fase 1, 2 o 3 non è stato riportato alcun cambiamento a livello emodinamico o cardiovascolare, </a:t>
            </a:r>
            <a:r>
              <a:rPr lang="it-IT" sz="1200" b="0" i="0" u="none" strike="noStrike" kern="1200" baseline="0" dirty="0" err="1" smtClean="0">
                <a:solidFill>
                  <a:schemeClr val="tx1"/>
                </a:solidFill>
                <a:latin typeface="+mn-lt"/>
                <a:ea typeface="+mn-ea"/>
                <a:cs typeface="+mn-cs"/>
              </a:rPr>
              <a:t>nè</a:t>
            </a:r>
            <a:r>
              <a:rPr lang="it-IT" sz="1200" b="0" i="0" u="none" strike="noStrike" kern="1200" baseline="0" dirty="0" smtClean="0">
                <a:solidFill>
                  <a:schemeClr val="tx1"/>
                </a:solidFill>
                <a:latin typeface="+mn-lt"/>
                <a:ea typeface="+mn-ea"/>
                <a:cs typeface="+mn-cs"/>
              </a:rPr>
              <a:t> alcun evento avverso a livello cardiaco correlato al trattamento con </a:t>
            </a:r>
            <a:r>
              <a:rPr lang="it-IT" sz="1200" b="0" i="0" u="none" strike="noStrike" kern="1200" baseline="0" dirty="0" err="1" smtClean="0">
                <a:solidFill>
                  <a:schemeClr val="tx1"/>
                </a:solidFill>
                <a:latin typeface="+mn-lt"/>
                <a:ea typeface="+mn-ea"/>
                <a:cs typeface="+mn-cs"/>
              </a:rPr>
              <a:t>fremanezumab</a:t>
            </a:r>
            <a:r>
              <a:rPr lang="it-IT" sz="1200" b="0" i="0" u="none" strike="noStrike" kern="1200" baseline="0" dirty="0" smtClean="0">
                <a:solidFill>
                  <a:schemeClr val="tx1"/>
                </a:solidFill>
                <a:latin typeface="+mn-lt"/>
                <a:ea typeface="+mn-ea"/>
                <a:cs typeface="+mn-cs"/>
              </a:rPr>
              <a:t>. </a:t>
            </a:r>
          </a:p>
          <a:p>
            <a:r>
              <a:rPr lang="it-IT" sz="1200" b="0" i="0" u="none" strike="noStrike" kern="1200" baseline="0" dirty="0" smtClean="0">
                <a:solidFill>
                  <a:schemeClr val="tx1"/>
                </a:solidFill>
                <a:latin typeface="+mn-lt"/>
                <a:ea typeface="+mn-ea"/>
                <a:cs typeface="+mn-cs"/>
              </a:rPr>
              <a:t>I dati aggregati derivanti da 2512 pazienti trattati con </a:t>
            </a:r>
            <a:r>
              <a:rPr lang="it-IT" sz="1200" b="0" i="0" u="none" strike="noStrike" kern="1200" baseline="0" dirty="0" err="1" smtClean="0">
                <a:solidFill>
                  <a:schemeClr val="tx1"/>
                </a:solidFill>
                <a:latin typeface="+mn-lt"/>
                <a:ea typeface="+mn-ea"/>
                <a:cs typeface="+mn-cs"/>
              </a:rPr>
              <a:t>fremanezumab</a:t>
            </a:r>
            <a:r>
              <a:rPr lang="it-IT" sz="1200" b="0" i="0" u="none" strike="noStrike" kern="1200" baseline="0" dirty="0" smtClean="0">
                <a:solidFill>
                  <a:schemeClr val="tx1"/>
                </a:solidFill>
                <a:latin typeface="+mn-lt"/>
                <a:ea typeface="+mn-ea"/>
                <a:cs typeface="+mn-cs"/>
              </a:rPr>
              <a:t>, inclusi 1398 (56%) con fattori di rischio cardiovascolare o cerebrovascolare, quali anamnesi per malattia cardiovascolare, ipertensione, obesità, disturbi del metabolismo lipidico e diabete mellito, non hanno evidenziato alcun problema di sicurezza cardiovascolare. Gli eventi avversi cardiovascolari più comuni in questi pazienti a rischio sono stati ipertensione (2%), palpitazioni (&lt;1%) e vampate di calore (&lt;1%). </a:t>
            </a:r>
            <a:endParaRPr lang="it-IT" dirty="0"/>
          </a:p>
        </p:txBody>
      </p:sp>
      <p:sp>
        <p:nvSpPr>
          <p:cNvPr id="4" name="Segnaposto numero diapositiva 3"/>
          <p:cNvSpPr>
            <a:spLocks noGrp="1"/>
          </p:cNvSpPr>
          <p:nvPr>
            <p:ph type="sldNum" sz="quarter" idx="10"/>
          </p:nvPr>
        </p:nvSpPr>
        <p:spPr/>
        <p:txBody>
          <a:bodyPr/>
          <a:lstStyle/>
          <a:p>
            <a:fld id="{989AE27C-ED00-4672-84C1-1B39704CB95A}" type="slidenum">
              <a:rPr lang="en-US" smtClean="0"/>
              <a:t>30</a:t>
            </a:fld>
            <a:endParaRPr lang="en-US"/>
          </a:p>
        </p:txBody>
      </p:sp>
    </p:spTree>
    <p:extLst>
      <p:ext uri="{BB962C8B-B14F-4D97-AF65-F5344CB8AC3E}">
        <p14:creationId xmlns:p14="http://schemas.microsoft.com/office/powerpoint/2010/main" val="360554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780" rtl="0" eaLnBrk="1" fontAlgn="auto" latinLnBrk="0" hangingPunct="1">
              <a:lnSpc>
                <a:spcPct val="100000"/>
              </a:lnSpc>
              <a:spcBef>
                <a:spcPts val="0"/>
              </a:spcBef>
              <a:spcAft>
                <a:spcPts val="0"/>
              </a:spcAft>
              <a:buClrTx/>
              <a:buSzTx/>
              <a:buFontTx/>
              <a:buNone/>
              <a:tabLst/>
              <a:defRPr/>
            </a:pPr>
            <a:r>
              <a:rPr lang="en-US" sz="3600" dirty="0" smtClean="0">
                <a:solidFill>
                  <a:srgbClr val="FFFFFF"/>
                </a:solidFill>
              </a:rPr>
              <a:t>an open-label extension of an episodic phase 2 migraine study, efficacy was maintained to 64 weeks</a:t>
            </a:r>
            <a:r>
              <a:rPr lang="en-US" sz="3600" baseline="30000" dirty="0" smtClean="0">
                <a:solidFill>
                  <a:srgbClr val="FFFFFF"/>
                </a:solidFill>
              </a:rPr>
              <a:t>123</a:t>
            </a:r>
            <a:endParaRPr lang="en-US" sz="36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1300780" rtl="0" eaLnBrk="1" fontAlgn="auto" latinLnBrk="0" hangingPunct="1">
              <a:lnSpc>
                <a:spcPct val="100000"/>
              </a:lnSpc>
              <a:spcBef>
                <a:spcPts val="0"/>
              </a:spcBef>
              <a:spcAft>
                <a:spcPts val="0"/>
              </a:spcAft>
              <a:buClrTx/>
              <a:buSzTx/>
              <a:buFontTx/>
              <a:buNone/>
              <a:tabLst/>
              <a:defRPr/>
            </a:pPr>
            <a:fld id="{9BB69D92-45D3-4C4A-8DC0-07D71FDCCD1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78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21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15238-C693-354C-99EB-91B1AA1243E1}" type="slidenum">
              <a:rPr lang="en-CA" smtClean="0"/>
              <a:t>33</a:t>
            </a:fld>
            <a:endParaRPr lang="en-CA"/>
          </a:p>
        </p:txBody>
      </p:sp>
    </p:spTree>
    <p:extLst>
      <p:ext uri="{BB962C8B-B14F-4D97-AF65-F5344CB8AC3E}">
        <p14:creationId xmlns:p14="http://schemas.microsoft.com/office/powerpoint/2010/main" val="276507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pPr marL="0" marR="0" lvl="0" indent="0" algn="r" defTabSz="1300780" rtl="0" eaLnBrk="1" fontAlgn="auto" latinLnBrk="0" hangingPunct="1">
              <a:lnSpc>
                <a:spcPct val="100000"/>
              </a:lnSpc>
              <a:spcBef>
                <a:spcPts val="0"/>
              </a:spcBef>
              <a:spcAft>
                <a:spcPts val="0"/>
              </a:spcAft>
              <a:buClrTx/>
              <a:buSzTx/>
              <a:buFontTx/>
              <a:buNone/>
              <a:tabLst/>
              <a:defRPr/>
            </a:pPr>
            <a:fld id="{6F9075A6-E601-B14B-9E2C-610A281A57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78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84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Tra</a:t>
            </a:r>
            <a:r>
              <a:rPr lang="en-US" dirty="0" smtClean="0"/>
              <a:t> </a:t>
            </a:r>
            <a:r>
              <a:rPr lang="en-US" dirty="0" err="1" smtClean="0"/>
              <a:t>gli</a:t>
            </a:r>
            <a:r>
              <a:rPr lang="en-US" dirty="0" smtClean="0"/>
              <a:t> </a:t>
            </a:r>
            <a:r>
              <a:rPr lang="en-US" i="1" dirty="0" smtClean="0"/>
              <a:t>endpoint</a:t>
            </a:r>
            <a:r>
              <a:rPr lang="en-US" dirty="0" smtClean="0"/>
              <a:t> </a:t>
            </a:r>
            <a:r>
              <a:rPr lang="en-US" dirty="0" err="1" smtClean="0"/>
              <a:t>secondari</a:t>
            </a:r>
            <a:r>
              <a:rPr lang="en-US" dirty="0" smtClean="0"/>
              <a:t> di </a:t>
            </a:r>
            <a:r>
              <a:rPr lang="en-US" dirty="0" err="1" smtClean="0"/>
              <a:t>efficacia</a:t>
            </a:r>
            <a:r>
              <a:rPr lang="en-US" dirty="0" smtClean="0"/>
              <a:t> </a:t>
            </a:r>
            <a:r>
              <a:rPr lang="en-US" dirty="0" err="1" smtClean="0"/>
              <a:t>stabiliti</a:t>
            </a:r>
            <a:r>
              <a:rPr lang="en-US" baseline="0" dirty="0" smtClean="0"/>
              <a:t> per questo studio era </a:t>
            </a:r>
            <a:r>
              <a:rPr lang="en-US" baseline="0" dirty="0" err="1" smtClean="0"/>
              <a:t>richiesta</a:t>
            </a:r>
            <a:r>
              <a:rPr lang="en-GB" sz="1200" b="0" i="0" u="none" strike="noStrike" kern="1200" baseline="0" dirty="0" smtClean="0">
                <a:solidFill>
                  <a:schemeClr val="tx1"/>
                </a:solidFill>
                <a:latin typeface="+mn-lt"/>
                <a:ea typeface="+mn-ea"/>
                <a:cs typeface="+mn-cs"/>
              </a:rPr>
              <a:t> la </a:t>
            </a:r>
            <a:r>
              <a:rPr lang="en-GB" sz="1200" b="0" i="0" u="none" strike="noStrike" kern="1200" baseline="0" dirty="0" err="1" smtClean="0">
                <a:solidFill>
                  <a:schemeClr val="tx1"/>
                </a:solidFill>
                <a:latin typeface="+mn-lt"/>
                <a:ea typeface="+mn-ea"/>
                <a:cs typeface="+mn-cs"/>
              </a:rPr>
              <a:t>variazione</a:t>
            </a:r>
            <a:r>
              <a:rPr lang="en-GB" sz="1200" b="0" i="0" u="none" strike="noStrike" kern="1200" baseline="0" dirty="0" smtClean="0">
                <a:solidFill>
                  <a:schemeClr val="tx1"/>
                </a:solidFill>
                <a:latin typeface="+mn-lt"/>
                <a:ea typeface="+mn-ea"/>
                <a:cs typeface="+mn-cs"/>
              </a:rPr>
              <a:t> media dal </a:t>
            </a:r>
            <a:r>
              <a:rPr lang="en-GB" sz="1200" b="0" i="0" u="none" strike="noStrike" kern="1200" baseline="0" dirty="0" err="1" smtClean="0">
                <a:solidFill>
                  <a:schemeClr val="tx1"/>
                </a:solidFill>
                <a:latin typeface="+mn-lt"/>
                <a:ea typeface="+mn-ea"/>
                <a:cs typeface="+mn-cs"/>
              </a:rPr>
              <a:t>basale</a:t>
            </a:r>
            <a:r>
              <a:rPr lang="en-GB" sz="1200" b="0" i="0" u="none" strike="noStrike" kern="1200" baseline="0" dirty="0" smtClean="0">
                <a:solidFill>
                  <a:schemeClr val="tx1"/>
                </a:solidFill>
                <a:latin typeface="+mn-lt"/>
                <a:ea typeface="+mn-ea"/>
                <a:cs typeface="+mn-cs"/>
              </a:rPr>
              <a:t> alla </a:t>
            </a:r>
            <a:r>
              <a:rPr lang="en-GB" sz="1200" b="0" i="0" u="none" strike="noStrike" kern="1200" baseline="0" dirty="0" err="1" smtClean="0">
                <a:solidFill>
                  <a:schemeClr val="tx1"/>
                </a:solidFill>
                <a:latin typeface="+mn-lt"/>
                <a:ea typeface="+mn-ea"/>
                <a:cs typeface="+mn-cs"/>
              </a:rPr>
              <a:t>settimana</a:t>
            </a:r>
            <a:r>
              <a:rPr lang="en-GB" sz="1200" b="0" i="0" u="none" strike="noStrike" kern="1200" baseline="0" dirty="0" smtClean="0">
                <a:solidFill>
                  <a:schemeClr val="tx1"/>
                </a:solidFill>
                <a:latin typeface="+mn-lt"/>
                <a:ea typeface="+mn-ea"/>
                <a:cs typeface="+mn-cs"/>
              </a:rPr>
              <a:t> 4 </a:t>
            </a:r>
            <a:r>
              <a:rPr lang="en-GB" sz="1200" b="0" i="0" u="none" strike="noStrike" kern="1200" baseline="0" dirty="0" err="1" smtClean="0">
                <a:solidFill>
                  <a:schemeClr val="tx1"/>
                </a:solidFill>
                <a:latin typeface="+mn-lt"/>
                <a:ea typeface="+mn-ea"/>
                <a:cs typeface="+mn-cs"/>
              </a:rPr>
              <a:t>nel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numero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medio</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mensili</a:t>
            </a:r>
            <a:r>
              <a:rPr lang="en-GB" sz="1200" b="0" i="0" u="none" strike="noStrike" kern="1200" baseline="0" dirty="0" smtClean="0">
                <a:solidFill>
                  <a:schemeClr val="tx1"/>
                </a:solidFill>
                <a:latin typeface="+mn-lt"/>
                <a:ea typeface="+mn-ea"/>
                <a:cs typeface="+mn-cs"/>
              </a:rPr>
              <a:t> con emicrania.</a:t>
            </a:r>
            <a:r>
              <a:rPr lang="en-GB" sz="1200" b="0" i="0" u="none" strike="noStrike" kern="1200" baseline="30000" dirty="0" smtClean="0">
                <a:solidFill>
                  <a:schemeClr val="tx1"/>
                </a:solidFill>
                <a:latin typeface="+mn-lt"/>
                <a:ea typeface="+mn-ea"/>
                <a:cs typeface="+mn-cs"/>
              </a:rPr>
              <a:t>1</a:t>
            </a: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Anche</a:t>
            </a:r>
            <a:r>
              <a:rPr lang="en-GB" sz="1200" b="0" i="0" u="none" strike="noStrike" kern="1200" baseline="0" dirty="0" smtClean="0">
                <a:solidFill>
                  <a:schemeClr val="tx1"/>
                </a:solidFill>
                <a:latin typeface="+mn-lt"/>
                <a:ea typeface="+mn-ea"/>
                <a:cs typeface="+mn-cs"/>
              </a:rPr>
              <a:t> per questo </a:t>
            </a:r>
            <a:r>
              <a:rPr lang="en-GB" sz="1200" b="0" i="1" u="none" strike="noStrike" kern="1200" baseline="0" dirty="0" smtClean="0">
                <a:solidFill>
                  <a:schemeClr val="tx1"/>
                </a:solidFill>
                <a:latin typeface="+mn-lt"/>
                <a:ea typeface="+mn-ea"/>
                <a:cs typeface="+mn-cs"/>
              </a:rPr>
              <a:t>endpoint</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risultati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ottenuti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sono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stati</a:t>
            </a:r>
            <a:r>
              <a:rPr lang="en-GB" sz="1200" b="0" i="0" u="none" strike="noStrike" kern="1200" baseline="0" dirty="0" smtClean="0">
                <a:solidFill>
                  <a:schemeClr val="tx1"/>
                </a:solidFill>
                <a:latin typeface="+mn-lt"/>
                <a:ea typeface="+mn-ea"/>
                <a:cs typeface="+mn-cs"/>
              </a:rPr>
              <a:t> a </a:t>
            </a:r>
            <a:r>
              <a:rPr lang="en-GB" sz="1200" b="0" i="0" u="none" strike="noStrike" kern="1200" baseline="0" dirty="0" err="1" smtClean="0">
                <a:solidFill>
                  <a:schemeClr val="tx1"/>
                </a:solidFill>
                <a:latin typeface="+mn-lt"/>
                <a:ea typeface="+mn-ea"/>
                <a:cs typeface="+mn-cs"/>
              </a:rPr>
              <a:t>favore</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fremanezumab</a:t>
            </a:r>
            <a:r>
              <a:rPr lang="en-GB" sz="1200" b="0" i="0" u="none" strike="noStrike" kern="1200" baseline="0" dirty="0" smtClean="0">
                <a:solidFill>
                  <a:schemeClr val="tx1"/>
                </a:solidFill>
                <a:latin typeface="+mn-lt"/>
                <a:ea typeface="+mn-ea"/>
                <a:cs typeface="+mn-cs"/>
              </a:rPr>
              <a:t> per </a:t>
            </a:r>
            <a:r>
              <a:rPr lang="en-GB" sz="1200" b="0" i="0" u="none" strike="noStrike" kern="1200" baseline="0" dirty="0" err="1" smtClean="0">
                <a:solidFill>
                  <a:schemeClr val="tx1"/>
                </a:solidFill>
                <a:latin typeface="+mn-lt"/>
                <a:ea typeface="+mn-ea"/>
                <a:cs typeface="+mn-cs"/>
              </a:rPr>
              <a:t>entrambi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regimi</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somministrazione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Nel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corso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delle</a:t>
            </a:r>
            <a:r>
              <a:rPr lang="en-GB" sz="1200" b="0" i="0" u="none" strike="noStrike" kern="1200" baseline="0" dirty="0" smtClean="0">
                <a:solidFill>
                  <a:schemeClr val="tx1"/>
                </a:solidFill>
                <a:latin typeface="+mn-lt"/>
                <a:ea typeface="+mn-ea"/>
                <a:cs typeface="+mn-cs"/>
              </a:rPr>
              <a:t> prime 4 </a:t>
            </a:r>
            <a:r>
              <a:rPr lang="en-GB" sz="1200" b="0" i="0" u="none" strike="noStrike" kern="1200" baseline="0" dirty="0" err="1" smtClean="0">
                <a:solidFill>
                  <a:schemeClr val="tx1"/>
                </a:solidFill>
                <a:latin typeface="+mn-lt"/>
                <a:ea typeface="+mn-ea"/>
                <a:cs typeface="+mn-cs"/>
              </a:rPr>
              <a:t>settimane</a:t>
            </a:r>
            <a:r>
              <a:rPr lang="en-GB" sz="1200" b="0" i="0" u="none" strike="noStrike" kern="1200" baseline="0" dirty="0" smtClean="0">
                <a:solidFill>
                  <a:schemeClr val="tx1"/>
                </a:solidFill>
                <a:latin typeface="+mn-lt"/>
                <a:ea typeface="+mn-ea"/>
                <a:cs typeface="+mn-cs"/>
              </a:rPr>
              <a:t> di studio, </a:t>
            </a:r>
            <a:r>
              <a:rPr lang="en-GB" sz="1200" b="0" i="0" u="none" strike="noStrike" kern="1200" baseline="0" dirty="0" err="1" smtClean="0">
                <a:solidFill>
                  <a:schemeClr val="tx1"/>
                </a:solidFill>
                <a:latin typeface="+mn-lt"/>
                <a:ea typeface="+mn-ea"/>
                <a:cs typeface="+mn-cs"/>
              </a:rPr>
              <a:t>infatti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sono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stati</a:t>
            </a:r>
            <a:r>
              <a:rPr lang="en-GB" sz="1200" b="0" i="0" u="none" strike="noStrike" kern="1200" baseline="0" dirty="0" smtClean="0">
                <a:solidFill>
                  <a:schemeClr val="tx1"/>
                </a:solidFill>
                <a:latin typeface="+mn-lt"/>
                <a:ea typeface="+mn-ea"/>
                <a:cs typeface="+mn-cs"/>
              </a:rPr>
              <a:t> riportati:</a:t>
            </a:r>
            <a:r>
              <a:rPr lang="en-GB" sz="1200" b="0" i="0" u="none" strike="noStrike" kern="1200" baseline="30000" dirty="0" smtClean="0">
                <a:solidFill>
                  <a:schemeClr val="tx1"/>
                </a:solidFill>
                <a:latin typeface="+mn-lt"/>
                <a:ea typeface="+mn-ea"/>
                <a:cs typeface="+mn-cs"/>
              </a:rPr>
              <a:t>1</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- 5,7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mensili</a:t>
            </a:r>
            <a:r>
              <a:rPr lang="en-GB" sz="1200" b="0" i="0" u="none" strike="noStrike" kern="1200" baseline="0" dirty="0" smtClean="0">
                <a:solidFill>
                  <a:schemeClr val="tx1"/>
                </a:solidFill>
                <a:latin typeface="+mn-lt"/>
                <a:ea typeface="+mn-ea"/>
                <a:cs typeface="+mn-cs"/>
              </a:rPr>
              <a:t> con </a:t>
            </a:r>
            <a:r>
              <a:rPr lang="en-GB" sz="1200" b="0" i="0" u="none" strike="noStrike" kern="1200" baseline="0" dirty="0" err="1" smtClean="0">
                <a:solidFill>
                  <a:schemeClr val="tx1"/>
                </a:solidFill>
                <a:latin typeface="+mn-lt"/>
                <a:ea typeface="+mn-ea"/>
                <a:cs typeface="+mn-cs"/>
              </a:rPr>
              <a:t>emicrania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nel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gruppo</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pazienti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trattati</a:t>
            </a:r>
            <a:r>
              <a:rPr lang="en-GB" sz="1200" b="0" i="0" u="none" strike="noStrike" kern="1200" baseline="0" dirty="0" smtClean="0">
                <a:solidFill>
                  <a:schemeClr val="tx1"/>
                </a:solidFill>
                <a:latin typeface="+mn-lt"/>
                <a:ea typeface="+mn-ea"/>
                <a:cs typeface="+mn-cs"/>
              </a:rPr>
              <a:t> con </a:t>
            </a:r>
            <a:r>
              <a:rPr lang="en-GB" sz="1200" b="0" i="0" u="none" strike="noStrike" kern="1200" baseline="0" dirty="0" err="1" smtClean="0">
                <a:solidFill>
                  <a:schemeClr val="tx1"/>
                </a:solidFill>
                <a:latin typeface="+mn-lt"/>
                <a:ea typeface="+mn-ea"/>
                <a:cs typeface="+mn-cs"/>
              </a:rPr>
              <a:t>fremanezumab</a:t>
            </a:r>
            <a:r>
              <a:rPr lang="en-GB" sz="1200" b="0" i="0" u="none" strike="noStrike" kern="1200" baseline="0" dirty="0" smtClean="0">
                <a:solidFill>
                  <a:schemeClr val="tx1"/>
                </a:solidFill>
                <a:latin typeface="+mn-lt"/>
                <a:ea typeface="+mn-ea"/>
                <a:cs typeface="+mn-cs"/>
              </a:rPr>
              <a:t> in </a:t>
            </a:r>
            <a:r>
              <a:rPr lang="en-GB" sz="1200" b="0" i="0" u="none" strike="noStrike" kern="1200" baseline="0" dirty="0" err="1" smtClean="0">
                <a:solidFill>
                  <a:schemeClr val="tx1"/>
                </a:solidFill>
                <a:latin typeface="+mn-lt"/>
                <a:ea typeface="+mn-ea"/>
                <a:cs typeface="+mn-cs"/>
              </a:rPr>
              <a:t>somministrazione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trimestrale</a:t>
            </a:r>
            <a:r>
              <a:rPr lang="en-GB"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variazione della media dei minimi quadrati </a:t>
            </a:r>
            <a:r>
              <a:rPr lang="en-GB" sz="1200" b="0" i="0" u="none" strike="noStrike" kern="1200" baseline="0" dirty="0" smtClean="0">
                <a:solidFill>
                  <a:schemeClr val="tx1"/>
                </a:solidFill>
                <a:latin typeface="+mn-lt"/>
                <a:ea typeface="+mn-ea"/>
                <a:cs typeface="+mn-cs"/>
              </a:rPr>
              <a:t>(LSM) </a:t>
            </a:r>
            <a:r>
              <a:rPr lang="en-GB" sz="1200" b="0" i="0" u="none" strike="noStrike" kern="1200" baseline="0" dirty="0" err="1" smtClean="0">
                <a:solidFill>
                  <a:schemeClr val="tx1"/>
                </a:solidFill>
                <a:latin typeface="+mn-lt"/>
                <a:ea typeface="+mn-ea"/>
                <a:cs typeface="+mn-cs"/>
              </a:rPr>
              <a:t>rispetto</a:t>
            </a:r>
            <a:r>
              <a:rPr lang="en-GB" sz="1200" b="0" i="0" u="none" strike="noStrike" kern="1200" baseline="0" dirty="0" smtClean="0">
                <a:solidFill>
                  <a:schemeClr val="tx1"/>
                </a:solidFill>
                <a:latin typeface="+mn-lt"/>
                <a:ea typeface="+mn-ea"/>
                <a:cs typeface="+mn-cs"/>
              </a:rPr>
              <a:t> al </a:t>
            </a:r>
            <a:r>
              <a:rPr lang="en-GB" sz="1200" b="0" i="0" u="none" strike="noStrike" kern="1200" baseline="0" dirty="0" err="1" smtClean="0">
                <a:solidFill>
                  <a:schemeClr val="tx1"/>
                </a:solidFill>
                <a:latin typeface="+mn-lt"/>
                <a:ea typeface="+mn-ea"/>
                <a:cs typeface="+mn-cs"/>
              </a:rPr>
              <a:t>basale</a:t>
            </a:r>
            <a:r>
              <a:rPr lang="en-GB" sz="1200" b="0" i="0" u="none" strike="noStrike" kern="1200" baseline="0" dirty="0" smtClean="0">
                <a:solidFill>
                  <a:schemeClr val="tx1"/>
                </a:solidFill>
                <a:latin typeface="+mn-lt"/>
                <a:ea typeface="+mn-ea"/>
                <a:cs typeface="+mn-cs"/>
              </a:rPr>
              <a:t> di –3,3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differenza</a:t>
            </a:r>
            <a:r>
              <a:rPr lang="en-GB" sz="1200" b="0" i="0" u="none" strike="noStrike" kern="1200" baseline="0" dirty="0" smtClean="0">
                <a:solidFill>
                  <a:schemeClr val="tx1"/>
                </a:solidFill>
                <a:latin typeface="+mn-lt"/>
                <a:ea typeface="+mn-ea"/>
                <a:cs typeface="+mn-cs"/>
              </a:rPr>
              <a:t> di LSM dal placebo di –1,6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(IC al 95%: da –2,22 a –0,97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p &lt;0,001] </a:t>
            </a:r>
          </a:p>
          <a:p>
            <a:r>
              <a:rPr lang="en-GB" sz="1200" b="0" i="0" u="none" strike="noStrike" kern="1200" baseline="0" dirty="0" smtClean="0">
                <a:solidFill>
                  <a:schemeClr val="tx1"/>
                </a:solidFill>
                <a:latin typeface="+mn-lt"/>
                <a:ea typeface="+mn-ea"/>
                <a:cs typeface="+mn-cs"/>
              </a:rPr>
              <a:t>- 5,3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mensili</a:t>
            </a:r>
            <a:r>
              <a:rPr lang="en-GB" sz="1200" b="0" i="0" u="none" strike="noStrike" kern="1200" baseline="0" dirty="0" smtClean="0">
                <a:solidFill>
                  <a:schemeClr val="tx1"/>
                </a:solidFill>
                <a:latin typeface="+mn-lt"/>
                <a:ea typeface="+mn-ea"/>
                <a:cs typeface="+mn-cs"/>
              </a:rPr>
              <a:t> con </a:t>
            </a:r>
            <a:r>
              <a:rPr lang="en-GB" sz="1200" b="0" i="0" u="none" strike="noStrike" kern="1200" baseline="0" dirty="0" err="1" smtClean="0">
                <a:solidFill>
                  <a:schemeClr val="tx1"/>
                </a:solidFill>
                <a:latin typeface="+mn-lt"/>
                <a:ea typeface="+mn-ea"/>
                <a:cs typeface="+mn-cs"/>
              </a:rPr>
              <a:t>emicrania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nel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gruppo</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pazienti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trattati</a:t>
            </a:r>
            <a:r>
              <a:rPr lang="en-GB" sz="1200" b="0" i="0" u="none" strike="noStrike" kern="1200" baseline="0" dirty="0" smtClean="0">
                <a:solidFill>
                  <a:schemeClr val="tx1"/>
                </a:solidFill>
                <a:latin typeface="+mn-lt"/>
                <a:ea typeface="+mn-ea"/>
                <a:cs typeface="+mn-cs"/>
              </a:rPr>
              <a:t> con </a:t>
            </a:r>
            <a:r>
              <a:rPr lang="en-GB" sz="1200" b="0" i="0" u="none" strike="noStrike" kern="1200" baseline="0" dirty="0" err="1" smtClean="0">
                <a:solidFill>
                  <a:schemeClr val="tx1"/>
                </a:solidFill>
                <a:latin typeface="+mn-lt"/>
                <a:ea typeface="+mn-ea"/>
                <a:cs typeface="+mn-cs"/>
              </a:rPr>
              <a:t>fremanezumab</a:t>
            </a:r>
            <a:r>
              <a:rPr lang="en-GB" sz="1200" b="0" i="0" u="none" strike="noStrike" kern="1200" baseline="0" dirty="0" smtClean="0">
                <a:solidFill>
                  <a:schemeClr val="tx1"/>
                </a:solidFill>
                <a:latin typeface="+mn-lt"/>
                <a:ea typeface="+mn-ea"/>
                <a:cs typeface="+mn-cs"/>
              </a:rPr>
              <a:t> in </a:t>
            </a:r>
            <a:r>
              <a:rPr lang="en-GB" sz="1200" b="0" i="0" u="none" strike="noStrike" kern="1200" baseline="0" dirty="0" err="1" smtClean="0">
                <a:solidFill>
                  <a:schemeClr val="tx1"/>
                </a:solidFill>
                <a:latin typeface="+mn-lt"/>
                <a:ea typeface="+mn-ea"/>
                <a:cs typeface="+mn-cs"/>
              </a:rPr>
              <a:t>somministrazione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mensile</a:t>
            </a:r>
            <a:r>
              <a:rPr lang="en-GB"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variazione di </a:t>
            </a:r>
            <a:r>
              <a:rPr lang="en-GB" sz="1200" b="0" i="0" u="none" strike="noStrike" kern="1200" baseline="0" dirty="0" smtClean="0">
                <a:solidFill>
                  <a:schemeClr val="tx1"/>
                </a:solidFill>
                <a:latin typeface="+mn-lt"/>
                <a:ea typeface="+mn-ea"/>
                <a:cs typeface="+mn-cs"/>
              </a:rPr>
              <a:t>LSM </a:t>
            </a:r>
            <a:r>
              <a:rPr lang="en-GB" sz="1200" b="0" i="0" u="none" strike="noStrike" kern="1200" baseline="0" dirty="0" err="1" smtClean="0">
                <a:solidFill>
                  <a:schemeClr val="tx1"/>
                </a:solidFill>
                <a:latin typeface="+mn-lt"/>
                <a:ea typeface="+mn-ea"/>
                <a:cs typeface="+mn-cs"/>
              </a:rPr>
              <a:t>rispetto</a:t>
            </a:r>
            <a:r>
              <a:rPr lang="en-GB" sz="1200" b="0" i="0" u="none" strike="noStrike" kern="1200" baseline="0" dirty="0" smtClean="0">
                <a:solidFill>
                  <a:schemeClr val="tx1"/>
                </a:solidFill>
                <a:latin typeface="+mn-lt"/>
                <a:ea typeface="+mn-ea"/>
                <a:cs typeface="+mn-cs"/>
              </a:rPr>
              <a:t> al </a:t>
            </a:r>
            <a:r>
              <a:rPr lang="en-GB" sz="1200" b="0" i="0" u="none" strike="noStrike" kern="1200" baseline="0" dirty="0" err="1" smtClean="0">
                <a:solidFill>
                  <a:schemeClr val="tx1"/>
                </a:solidFill>
                <a:latin typeface="+mn-lt"/>
                <a:ea typeface="+mn-ea"/>
                <a:cs typeface="+mn-cs"/>
              </a:rPr>
              <a:t>basale</a:t>
            </a:r>
            <a:r>
              <a:rPr lang="en-GB" sz="1200" b="0" i="0" u="none" strike="noStrike" kern="1200" baseline="0" dirty="0" smtClean="0">
                <a:solidFill>
                  <a:schemeClr val="tx1"/>
                </a:solidFill>
                <a:latin typeface="+mn-lt"/>
                <a:ea typeface="+mn-ea"/>
                <a:cs typeface="+mn-cs"/>
              </a:rPr>
              <a:t> di –3,5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differenza</a:t>
            </a:r>
            <a:r>
              <a:rPr lang="en-GB" sz="1200" b="0" i="0" u="none" strike="noStrike" kern="1200" baseline="0" dirty="0" smtClean="0">
                <a:solidFill>
                  <a:schemeClr val="tx1"/>
                </a:solidFill>
                <a:latin typeface="+mn-lt"/>
                <a:ea typeface="+mn-ea"/>
                <a:cs typeface="+mn-cs"/>
              </a:rPr>
              <a:t> di LSM dal placebo di –1,8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(IC al 95%: da –2,43 a –1,18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p &lt;0,001]</a:t>
            </a:r>
          </a:p>
          <a:p>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rispetto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ai</a:t>
            </a:r>
            <a:r>
              <a:rPr lang="en-GB" sz="1200" b="0" i="0" u="none" strike="noStrike" kern="1200" baseline="0" dirty="0" smtClean="0">
                <a:solidFill>
                  <a:schemeClr val="tx1"/>
                </a:solidFill>
                <a:latin typeface="+mn-lt"/>
                <a:ea typeface="+mn-ea"/>
                <a:cs typeface="+mn-cs"/>
              </a:rPr>
              <a:t> 7,2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mensili</a:t>
            </a:r>
            <a:r>
              <a:rPr lang="en-GB" sz="1200" b="0" i="0" u="none" strike="noStrike" kern="1200" baseline="0" dirty="0" smtClean="0">
                <a:solidFill>
                  <a:schemeClr val="tx1"/>
                </a:solidFill>
                <a:latin typeface="+mn-lt"/>
                <a:ea typeface="+mn-ea"/>
                <a:cs typeface="+mn-cs"/>
              </a:rPr>
              <a:t> con </a:t>
            </a:r>
            <a:r>
              <a:rPr lang="en-GB" sz="1200" b="0" i="0" u="none" strike="noStrike" kern="1200" baseline="0" dirty="0" err="1" smtClean="0">
                <a:solidFill>
                  <a:schemeClr val="tx1"/>
                </a:solidFill>
                <a:latin typeface="+mn-lt"/>
                <a:ea typeface="+mn-ea"/>
                <a:cs typeface="+mn-cs"/>
              </a:rPr>
              <a:t>emicrania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nel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gruppo</a:t>
            </a:r>
            <a:r>
              <a:rPr lang="en-GB" sz="1200" b="0" i="0" u="none" strike="noStrike" kern="1200" baseline="0" dirty="0" smtClean="0">
                <a:solidFill>
                  <a:schemeClr val="tx1"/>
                </a:solidFill>
                <a:latin typeface="+mn-lt"/>
                <a:ea typeface="+mn-ea"/>
                <a:cs typeface="+mn-cs"/>
              </a:rPr>
              <a:t> placebo (</a:t>
            </a:r>
            <a:r>
              <a:rPr lang="en-GB" sz="1200" b="0" i="0" u="none" strike="noStrike" kern="1200" baseline="0" dirty="0" err="1" smtClean="0">
                <a:solidFill>
                  <a:schemeClr val="tx1"/>
                </a:solidFill>
                <a:latin typeface="+mn-lt"/>
                <a:ea typeface="+mn-ea"/>
                <a:cs typeface="+mn-cs"/>
              </a:rPr>
              <a:t>variazione</a:t>
            </a:r>
            <a:r>
              <a:rPr lang="en-GB" sz="1200" b="0" i="0" u="none" strike="noStrike" kern="1200" baseline="0" dirty="0" smtClean="0">
                <a:solidFill>
                  <a:schemeClr val="tx1"/>
                </a:solidFill>
                <a:latin typeface="+mn-lt"/>
                <a:ea typeface="+mn-ea"/>
                <a:cs typeface="+mn-cs"/>
              </a:rPr>
              <a:t> di LSM dal </a:t>
            </a:r>
            <a:r>
              <a:rPr lang="en-GB" sz="1200" b="0" i="0" u="none" strike="noStrike" kern="1200" baseline="0" dirty="0" err="1" smtClean="0">
                <a:solidFill>
                  <a:schemeClr val="tx1"/>
                </a:solidFill>
                <a:latin typeface="+mn-lt"/>
                <a:ea typeface="+mn-ea"/>
                <a:cs typeface="+mn-cs"/>
              </a:rPr>
              <a:t>basale</a:t>
            </a:r>
            <a:r>
              <a:rPr lang="en-GB" sz="1200" b="0" i="0" u="none" strike="noStrike" kern="1200" baseline="0" dirty="0" smtClean="0">
                <a:solidFill>
                  <a:schemeClr val="tx1"/>
                </a:solidFill>
                <a:latin typeface="+mn-lt"/>
                <a:ea typeface="+mn-ea"/>
                <a:cs typeface="+mn-cs"/>
              </a:rPr>
              <a:t> di –1,7 </a:t>
            </a:r>
            <a:r>
              <a:rPr lang="en-GB" sz="1200" b="0" i="0" u="none" strike="noStrike" kern="1200" baseline="0" dirty="0" err="1" smtClean="0">
                <a:solidFill>
                  <a:schemeClr val="tx1"/>
                </a:solidFill>
                <a:latin typeface="+mn-lt"/>
                <a:ea typeface="+mn-ea"/>
                <a:cs typeface="+mn-cs"/>
              </a:rPr>
              <a:t>giorni</a:t>
            </a:r>
            <a:r>
              <a:rPr lang="en-GB" sz="1200" b="0" i="0" u="none" strike="noStrike" kern="1200" baseline="0" dirty="0" smtClean="0">
                <a:solidFill>
                  <a:schemeClr val="tx1"/>
                </a:solidFill>
                <a:latin typeface="+mn-lt"/>
                <a:ea typeface="+mn-ea"/>
                <a:cs typeface="+mn-cs"/>
              </a:rPr>
              <a:t>).</a:t>
            </a:r>
          </a:p>
          <a:p>
            <a:endParaRPr lang="en-US" dirty="0" smtClean="0"/>
          </a:p>
          <a:p>
            <a:endParaRPr lang="en-US" dirty="0" smtClean="0"/>
          </a:p>
          <a:p>
            <a:r>
              <a:rPr lang="en-GB" sz="1200" b="1" i="0" u="none" strike="noStrike" kern="1200" baseline="0" dirty="0" err="1" smtClean="0">
                <a:solidFill>
                  <a:schemeClr val="tx1"/>
                </a:solidFill>
                <a:latin typeface="+mn-lt"/>
                <a:ea typeface="+mn-ea"/>
                <a:cs typeface="+mn-cs"/>
              </a:rPr>
              <a:t>Bibliografia</a:t>
            </a:r>
            <a:endParaRPr lang="en-GB" sz="1200" b="1" i="0" u="none" strike="noStrike" kern="1200" baseline="0" dirty="0" smtClean="0">
              <a:solidFill>
                <a:schemeClr val="tx1"/>
              </a:solidFill>
              <a:latin typeface="+mn-lt"/>
              <a:ea typeface="+mn-ea"/>
              <a:cs typeface="+mn-cs"/>
            </a:endParaRPr>
          </a:p>
          <a:p>
            <a:pPr marL="0" marR="0" indent="0" algn="l" defTabSz="91422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1. </a:t>
            </a:r>
            <a:r>
              <a:rPr lang="en-GB" sz="1200" b="0" i="0" u="none" strike="noStrike" kern="1200" baseline="0" dirty="0" err="1" smtClean="0">
                <a:solidFill>
                  <a:schemeClr val="tx1"/>
                </a:solidFill>
                <a:latin typeface="+mn-lt"/>
                <a:ea typeface="+mn-ea"/>
                <a:cs typeface="+mn-cs"/>
              </a:rPr>
              <a:t>Dodick</a:t>
            </a:r>
            <a:r>
              <a:rPr lang="en-GB" sz="1200" b="0" i="0" u="none" strike="noStrike" kern="1200" baseline="0" dirty="0" smtClean="0">
                <a:solidFill>
                  <a:schemeClr val="tx1"/>
                </a:solidFill>
                <a:latin typeface="+mn-lt"/>
                <a:ea typeface="+mn-ea"/>
                <a:cs typeface="+mn-cs"/>
              </a:rPr>
              <a:t> DW, Silberstein SD, </a:t>
            </a:r>
            <a:r>
              <a:rPr lang="en-GB" sz="1200" b="0" i="0" u="none" strike="noStrike" kern="1200" baseline="0" dirty="0" err="1" smtClean="0">
                <a:solidFill>
                  <a:schemeClr val="tx1"/>
                </a:solidFill>
                <a:latin typeface="+mn-lt"/>
                <a:ea typeface="+mn-ea"/>
                <a:cs typeface="+mn-cs"/>
              </a:rPr>
              <a:t>Bigal</a:t>
            </a:r>
            <a:r>
              <a:rPr lang="en-GB" sz="1200" b="0" i="0" u="none" strike="noStrike" kern="1200" baseline="0" dirty="0" smtClean="0">
                <a:solidFill>
                  <a:schemeClr val="tx1"/>
                </a:solidFill>
                <a:latin typeface="+mn-lt"/>
                <a:ea typeface="+mn-ea"/>
                <a:cs typeface="+mn-cs"/>
              </a:rPr>
              <a:t> ME et al. Effect of </a:t>
            </a:r>
            <a:r>
              <a:rPr lang="en-GB" sz="1200" b="0" i="0" u="none" strike="noStrike" kern="1200" baseline="0" dirty="0" err="1" smtClean="0">
                <a:solidFill>
                  <a:schemeClr val="tx1"/>
                </a:solidFill>
                <a:latin typeface="+mn-lt"/>
                <a:ea typeface="+mn-ea"/>
                <a:cs typeface="+mn-cs"/>
              </a:rPr>
              <a:t>fremanezumab</a:t>
            </a:r>
            <a:r>
              <a:rPr lang="en-GB" sz="1200" b="0" i="0" u="none" strike="noStrike" kern="1200" baseline="0" dirty="0" smtClean="0">
                <a:solidFill>
                  <a:schemeClr val="tx1"/>
                </a:solidFill>
                <a:latin typeface="+mn-lt"/>
                <a:ea typeface="+mn-ea"/>
                <a:cs typeface="+mn-cs"/>
              </a:rPr>
              <a:t> compared with placebo for prevention of episodic migraine: A randomized clinical trial. </a:t>
            </a:r>
            <a:r>
              <a:rPr lang="en-GB" sz="1200" b="0" i="1" u="none" strike="noStrike" kern="1200" baseline="0" dirty="0" smtClean="0">
                <a:solidFill>
                  <a:schemeClr val="tx1"/>
                </a:solidFill>
                <a:latin typeface="+mn-lt"/>
                <a:ea typeface="+mn-ea"/>
                <a:cs typeface="+mn-cs"/>
              </a:rPr>
              <a:t>JAMA</a:t>
            </a:r>
            <a:r>
              <a:rPr lang="en-GB" sz="1200" b="0" i="0" u="none" strike="noStrike" kern="1200" baseline="0" dirty="0" smtClean="0">
                <a:solidFill>
                  <a:schemeClr val="tx1"/>
                </a:solidFill>
                <a:latin typeface="+mn-lt"/>
                <a:ea typeface="+mn-ea"/>
                <a:cs typeface="+mn-cs"/>
              </a:rPr>
              <a:t> 2018 May 15;319(19):1999-2008.</a:t>
            </a:r>
          </a:p>
          <a:p>
            <a:endParaRPr lang="en-US" dirty="0"/>
          </a:p>
        </p:txBody>
      </p:sp>
      <p:sp>
        <p:nvSpPr>
          <p:cNvPr id="4" name="Slide Number Placeholder 3"/>
          <p:cNvSpPr>
            <a:spLocks noGrp="1"/>
          </p:cNvSpPr>
          <p:nvPr>
            <p:ph type="sldNum" sz="quarter" idx="10"/>
          </p:nvPr>
        </p:nvSpPr>
        <p:spPr/>
        <p:txBody>
          <a:bodyPr/>
          <a:lstStyle/>
          <a:p>
            <a:pPr>
              <a:defRPr/>
            </a:pPr>
            <a:fld id="{E9845D93-905B-41E7-AF83-519274E75F2B}"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05762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5E39A-D31D-44F4-8EDE-994C7BF39135}" type="slidenum">
              <a:rPr lang="en-US" smtClean="0"/>
              <a:t>40</a:t>
            </a:fld>
            <a:endParaRPr lang="en-US" dirty="0"/>
          </a:p>
        </p:txBody>
      </p:sp>
    </p:spTree>
    <p:extLst>
      <p:ext uri="{BB962C8B-B14F-4D97-AF65-F5344CB8AC3E}">
        <p14:creationId xmlns:p14="http://schemas.microsoft.com/office/powerpoint/2010/main" val="134443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787400"/>
            <a:ext cx="6945313" cy="3908425"/>
          </a:xfrm>
        </p:spPr>
      </p:sp>
      <p:sp>
        <p:nvSpPr>
          <p:cNvPr id="3" name="Slide Number Placeholder 4">
            <a:extLst>
              <a:ext uri="{FF2B5EF4-FFF2-40B4-BE49-F238E27FC236}">
                <a16:creationId xmlns="" xmlns:a16="http://schemas.microsoft.com/office/drawing/2014/main" id="{09EA060C-C7DE-46F1-976C-DBE48D612E42}"/>
              </a:ext>
            </a:extLst>
          </p:cNvPr>
          <p:cNvSpPr>
            <a:spLocks noGrp="1"/>
          </p:cNvSpPr>
          <p:nvPr>
            <p:ph type="sldNum" sz="quarter" idx="5"/>
          </p:nvPr>
        </p:nvSpPr>
        <p:spPr>
          <a:xfrm>
            <a:off x="3801499" y="9654425"/>
            <a:ext cx="2980773" cy="247812"/>
          </a:xfrm>
        </p:spPr>
        <p:txBody>
          <a:bodyPr/>
          <a:lstStyle/>
          <a:p>
            <a:fld id="{56B20E38-1281-42B2-B32E-A38622973232}" type="slidenum">
              <a:rPr lang="en-US" sz="800" smtClean="0">
                <a:latin typeface="Arial" panose="020B0604020202020204" pitchFamily="34" charset="0"/>
                <a:cs typeface="Arial" panose="020B0604020202020204" pitchFamily="34" charset="0"/>
              </a:rPr>
              <a:pPr/>
              <a:t>45</a:t>
            </a:fld>
            <a:endParaRPr lang="en-US" sz="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BDC50EDD-22A7-453D-8BF9-1E0FE9C0A0BE}"/>
              </a:ext>
            </a:extLst>
          </p:cNvPr>
          <p:cNvSpPr txBox="1"/>
          <p:nvPr/>
        </p:nvSpPr>
        <p:spPr>
          <a:xfrm>
            <a:off x="2222714" y="102643"/>
            <a:ext cx="1434139" cy="461665"/>
          </a:xfrm>
          <a:prstGeom prst="rect">
            <a:avLst/>
          </a:prstGeom>
          <a:solidFill>
            <a:schemeClr val="bg1"/>
          </a:solidFill>
          <a:ln w="3175">
            <a:solidFill>
              <a:srgbClr val="FF0000"/>
            </a:solidFill>
          </a:ln>
        </p:spPr>
        <p:txBody>
          <a:bodyPr wrap="square" rtlCol="0">
            <a:spAutoFit/>
          </a:bodyPr>
          <a:lstStyle/>
          <a:p>
            <a:pPr algn="l" defTabSz="914400" fontAlgn="base">
              <a:spcBef>
                <a:spcPct val="0"/>
              </a:spcBef>
              <a:spcAft>
                <a:spcPct val="0"/>
              </a:spcAft>
            </a:pPr>
            <a:r>
              <a:rPr lang="en-US" sz="800" b="1" dirty="0">
                <a:solidFill>
                  <a:srgbClr val="FF0000"/>
                </a:solidFill>
                <a:latin typeface="Arial" panose="020B0604020202020204" pitchFamily="34" charset="0"/>
                <a:cs typeface="Arial" panose="020B0604020202020204" pitchFamily="34" charset="0"/>
              </a:rPr>
              <a:t>Russo AF. </a:t>
            </a:r>
            <a:r>
              <a:rPr lang="en-US" sz="800" i="1" dirty="0">
                <a:solidFill>
                  <a:srgbClr val="FF0000"/>
                </a:solidFill>
                <a:latin typeface="Arial" panose="020B0604020202020204" pitchFamily="34" charset="0"/>
                <a:cs typeface="Arial" panose="020B0604020202020204" pitchFamily="34" charset="0"/>
              </a:rPr>
              <a:t>Annu Rev Pharmacol Toxicol</a:t>
            </a:r>
            <a:r>
              <a:rPr lang="en-US" sz="800" b="1" dirty="0">
                <a:solidFill>
                  <a:srgbClr val="FF0000"/>
                </a:solidFill>
                <a:latin typeface="Arial" panose="020B0604020202020204" pitchFamily="34" charset="0"/>
                <a:cs typeface="Arial" panose="020B0604020202020204" pitchFamily="34" charset="0"/>
              </a:rPr>
              <a:t>. 2015: </a:t>
            </a:r>
            <a:r>
              <a:rPr lang="en-US" sz="800" b="1" dirty="0">
                <a:solidFill>
                  <a:srgbClr val="00B050"/>
                </a:solidFill>
                <a:latin typeface="Arial" panose="020B0604020202020204" pitchFamily="34" charset="0"/>
                <a:cs typeface="Arial" panose="020B0604020202020204" pitchFamily="34" charset="0"/>
              </a:rPr>
              <a:t>537-A-2</a:t>
            </a:r>
          </a:p>
        </p:txBody>
      </p:sp>
      <p:sp>
        <p:nvSpPr>
          <p:cNvPr id="5" name="Rectangle 4">
            <a:extLst>
              <a:ext uri="{FF2B5EF4-FFF2-40B4-BE49-F238E27FC236}">
                <a16:creationId xmlns="" xmlns:a16="http://schemas.microsoft.com/office/drawing/2014/main" id="{B3E1FCE8-53A8-4F10-935F-144921483B27}"/>
              </a:ext>
            </a:extLst>
          </p:cNvPr>
          <p:cNvSpPr/>
          <p:nvPr/>
        </p:nvSpPr>
        <p:spPr>
          <a:xfrm>
            <a:off x="1245672" y="3422349"/>
            <a:ext cx="4482328" cy="8791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B856F413-A01C-488F-A95B-9175B622DE49}"/>
              </a:ext>
            </a:extLst>
          </p:cNvPr>
          <p:cNvSpPr txBox="1"/>
          <p:nvPr/>
        </p:nvSpPr>
        <p:spPr>
          <a:xfrm>
            <a:off x="2679142" y="5148032"/>
            <a:ext cx="1615388" cy="954107"/>
          </a:xfrm>
          <a:prstGeom prst="rect">
            <a:avLst/>
          </a:prstGeom>
          <a:solidFill>
            <a:schemeClr val="bg1"/>
          </a:solidFill>
          <a:ln w="3175">
            <a:solidFill>
              <a:srgbClr val="FF0000"/>
            </a:solidFill>
          </a:ln>
        </p:spPr>
        <p:txBody>
          <a:bodyPr wrap="square" rtlCol="0">
            <a:spAutoFit/>
          </a:bodyPr>
          <a:lstStyle/>
          <a:p>
            <a:pPr algn="l"/>
            <a:r>
              <a:rPr lang="en-US" sz="800" dirty="0">
                <a:solidFill>
                  <a:srgbClr val="FF0000"/>
                </a:solidFill>
                <a:latin typeface="Arial" panose="020B0604020202020204" pitchFamily="34" charset="0"/>
                <a:cs typeface="Arial" panose="020B0604020202020204" pitchFamily="34" charset="0"/>
              </a:rPr>
              <a:t>Shi L, et al. </a:t>
            </a:r>
            <a:r>
              <a:rPr lang="en-US" sz="800" i="1" dirty="0">
                <a:solidFill>
                  <a:srgbClr val="FF0000"/>
                </a:solidFill>
                <a:latin typeface="Arial" panose="020B0604020202020204" pitchFamily="34" charset="0"/>
                <a:cs typeface="Arial" panose="020B0604020202020204" pitchFamily="34" charset="0"/>
              </a:rPr>
              <a:t>J Pharmacol Exp Ther</a:t>
            </a:r>
            <a:r>
              <a:rPr lang="en-US" sz="800" dirty="0">
                <a:solidFill>
                  <a:srgbClr val="FF0000"/>
                </a:solidFill>
                <a:latin typeface="Arial" panose="020B0604020202020204" pitchFamily="34" charset="0"/>
                <a:cs typeface="Arial" panose="020B0604020202020204" pitchFamily="34" charset="0"/>
              </a:rPr>
              <a:t>. 2015: </a:t>
            </a:r>
            <a:r>
              <a:rPr lang="en-US" sz="800" dirty="0">
                <a:solidFill>
                  <a:srgbClr val="00B050"/>
                </a:solidFill>
                <a:latin typeface="Arial" panose="020B0604020202020204" pitchFamily="34" charset="0"/>
                <a:cs typeface="Arial" panose="020B0604020202020204" pitchFamily="34" charset="0"/>
              </a:rPr>
              <a:t>224-A-2</a:t>
            </a:r>
          </a:p>
          <a:p>
            <a:pPr algn="l"/>
            <a:endParaRPr lang="en-US" sz="800" dirty="0">
              <a:solidFill>
                <a:srgbClr val="FF0000"/>
              </a:solidFill>
              <a:latin typeface="Arial" panose="020B0604020202020204" pitchFamily="34" charset="0"/>
              <a:cs typeface="Arial" panose="020B0604020202020204" pitchFamily="34" charset="0"/>
            </a:endParaRPr>
          </a:p>
          <a:p>
            <a:pPr algn="l"/>
            <a:r>
              <a:rPr lang="en-US" sz="800" dirty="0">
                <a:solidFill>
                  <a:srgbClr val="FF0000"/>
                </a:solidFill>
                <a:latin typeface="Arial" panose="020B0604020202020204" pitchFamily="34" charset="0"/>
                <a:cs typeface="Arial" panose="020B0604020202020204" pitchFamily="34" charset="0"/>
              </a:rPr>
              <a:t>Blumenthal DK and Garrison JC. Chapter 3 in </a:t>
            </a:r>
            <a:r>
              <a:rPr lang="en-US" sz="800" i="1" dirty="0">
                <a:solidFill>
                  <a:srgbClr val="FF0000"/>
                </a:solidFill>
                <a:latin typeface="Arial" panose="020B0604020202020204" pitchFamily="34" charset="0"/>
                <a:cs typeface="Arial" panose="020B0604020202020204" pitchFamily="34" charset="0"/>
              </a:rPr>
              <a:t>Goodman and Gilman’s</a:t>
            </a:r>
            <a:r>
              <a:rPr lang="en-US" sz="800" dirty="0">
                <a:solidFill>
                  <a:srgbClr val="FF0000"/>
                </a:solidFill>
                <a:latin typeface="Arial" panose="020B0604020202020204" pitchFamily="34" charset="0"/>
                <a:cs typeface="Arial" panose="020B0604020202020204" pitchFamily="34" charset="0"/>
              </a:rPr>
              <a:t>. 2011: </a:t>
            </a:r>
            <a:r>
              <a:rPr lang="en-US" sz="800" dirty="0">
                <a:solidFill>
                  <a:srgbClr val="00B050"/>
                </a:solidFill>
                <a:latin typeface="Arial" panose="020B0604020202020204" pitchFamily="34" charset="0"/>
                <a:cs typeface="Arial" panose="020B0604020202020204" pitchFamily="34" charset="0"/>
              </a:rPr>
              <a:t>1-A-8; 3-A-5</a:t>
            </a:r>
          </a:p>
        </p:txBody>
      </p:sp>
      <p:sp>
        <p:nvSpPr>
          <p:cNvPr id="7" name="Rectangle 6">
            <a:extLst>
              <a:ext uri="{FF2B5EF4-FFF2-40B4-BE49-F238E27FC236}">
                <a16:creationId xmlns="" xmlns:a16="http://schemas.microsoft.com/office/drawing/2014/main" id="{280D3BA4-3258-4410-8364-42CA402E1637}"/>
              </a:ext>
            </a:extLst>
          </p:cNvPr>
          <p:cNvSpPr/>
          <p:nvPr/>
        </p:nvSpPr>
        <p:spPr>
          <a:xfrm>
            <a:off x="1391768" y="1389956"/>
            <a:ext cx="2327916" cy="3098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407417B8-5245-4578-BAEB-17AA7FA350C2}"/>
              </a:ext>
            </a:extLst>
          </p:cNvPr>
          <p:cNvSpPr/>
          <p:nvPr/>
        </p:nvSpPr>
        <p:spPr>
          <a:xfrm>
            <a:off x="1391768" y="2048691"/>
            <a:ext cx="2310877" cy="27950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9C1072A6-8DFC-4297-B90B-39B35AA23E21}"/>
              </a:ext>
            </a:extLst>
          </p:cNvPr>
          <p:cNvSpPr/>
          <p:nvPr/>
        </p:nvSpPr>
        <p:spPr>
          <a:xfrm>
            <a:off x="1391768" y="2400168"/>
            <a:ext cx="2286401" cy="38000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 xmlns:a16="http://schemas.microsoft.com/office/drawing/2014/main" id="{2B8A55F2-8C0F-4AE0-8FF9-A86A15DF455D}"/>
              </a:ext>
            </a:extLst>
          </p:cNvPr>
          <p:cNvCxnSpPr>
            <a:stCxn id="4" idx="2"/>
          </p:cNvCxnSpPr>
          <p:nvPr/>
        </p:nvCxnSpPr>
        <p:spPr>
          <a:xfrm>
            <a:off x="2939784" y="564308"/>
            <a:ext cx="0" cy="825648"/>
          </a:xfrm>
          <a:prstGeom prst="straightConnector1">
            <a:avLst/>
          </a:prstGeom>
          <a:ln w="31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A2107A52-B355-418F-A0CF-A411F76216D5}"/>
              </a:ext>
            </a:extLst>
          </p:cNvPr>
          <p:cNvSpPr txBox="1"/>
          <p:nvPr/>
        </p:nvSpPr>
        <p:spPr>
          <a:xfrm>
            <a:off x="68432" y="4050366"/>
            <a:ext cx="944267" cy="830997"/>
          </a:xfrm>
          <a:prstGeom prst="rect">
            <a:avLst/>
          </a:prstGeom>
          <a:solidFill>
            <a:schemeClr val="bg1"/>
          </a:solidFill>
          <a:ln w="3175">
            <a:solidFill>
              <a:srgbClr val="FF0000"/>
            </a:solidFill>
          </a:ln>
        </p:spPr>
        <p:txBody>
          <a:bodyPr wrap="square" rtlCol="0">
            <a:spAutoFit/>
          </a:bodyPr>
          <a:lstStyle/>
          <a:p>
            <a:pPr algn="l"/>
            <a:r>
              <a:rPr lang="en-US" sz="800" b="1" dirty="0">
                <a:solidFill>
                  <a:srgbClr val="FF0000"/>
                </a:solidFill>
                <a:latin typeface="Arial" panose="020B0604020202020204" pitchFamily="34" charset="0"/>
                <a:cs typeface="Arial" panose="020B0604020202020204" pitchFamily="34" charset="0"/>
              </a:rPr>
              <a:t>Russo AF. </a:t>
            </a:r>
            <a:r>
              <a:rPr lang="en-US" sz="800" i="1" dirty="0">
                <a:solidFill>
                  <a:srgbClr val="FF0000"/>
                </a:solidFill>
                <a:latin typeface="Arial" panose="020B0604020202020204" pitchFamily="34" charset="0"/>
                <a:cs typeface="Arial" panose="020B0604020202020204" pitchFamily="34" charset="0"/>
              </a:rPr>
              <a:t>Annu Rev Pharmacol Toxicol</a:t>
            </a:r>
            <a:r>
              <a:rPr lang="en-US" sz="800" b="1" dirty="0">
                <a:solidFill>
                  <a:srgbClr val="FF0000"/>
                </a:solidFill>
                <a:latin typeface="Arial" panose="020B0604020202020204" pitchFamily="34" charset="0"/>
                <a:cs typeface="Arial" panose="020B0604020202020204" pitchFamily="34" charset="0"/>
              </a:rPr>
              <a:t>. 2015: </a:t>
            </a:r>
            <a:r>
              <a:rPr lang="en-US" sz="800" dirty="0">
                <a:solidFill>
                  <a:srgbClr val="00B050"/>
                </a:solidFill>
                <a:latin typeface="Arial" panose="020B0604020202020204" pitchFamily="34" charset="0"/>
                <a:cs typeface="Arial" panose="020B0604020202020204" pitchFamily="34" charset="0"/>
              </a:rPr>
              <a:t>537-A-2; 538-A-1</a:t>
            </a:r>
            <a:endParaRPr lang="en-US" sz="800" b="1" dirty="0">
              <a:solidFill>
                <a:srgbClr val="00B05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9B71459D-83FC-43F8-A820-81BFC6A4E828}"/>
              </a:ext>
            </a:extLst>
          </p:cNvPr>
          <p:cNvSpPr txBox="1"/>
          <p:nvPr/>
        </p:nvSpPr>
        <p:spPr>
          <a:xfrm>
            <a:off x="110595" y="5396424"/>
            <a:ext cx="2099825" cy="1200329"/>
          </a:xfrm>
          <a:prstGeom prst="rect">
            <a:avLst/>
          </a:prstGeom>
          <a:solidFill>
            <a:schemeClr val="bg1"/>
          </a:solidFill>
          <a:ln w="3175">
            <a:solidFill>
              <a:srgbClr val="FF0000"/>
            </a:solidFill>
          </a:ln>
        </p:spPr>
        <p:txBody>
          <a:bodyPr wrap="square" rtlCol="0">
            <a:spAutoFit/>
          </a:bodyPr>
          <a:lstStyle/>
          <a:p>
            <a:pPr algn="l" defTabSz="914400" fontAlgn="base">
              <a:spcBef>
                <a:spcPct val="0"/>
              </a:spcBef>
              <a:spcAft>
                <a:spcPct val="0"/>
              </a:spcAft>
            </a:pPr>
            <a:r>
              <a:rPr lang="en-US" sz="800" b="1" dirty="0">
                <a:solidFill>
                  <a:srgbClr val="FF0000"/>
                </a:solidFill>
                <a:latin typeface="Arial" panose="020B0604020202020204" pitchFamily="34" charset="0"/>
                <a:cs typeface="Arial" panose="020B0604020202020204" pitchFamily="34" charset="0"/>
              </a:rPr>
              <a:t>Russo AF. </a:t>
            </a:r>
            <a:r>
              <a:rPr lang="en-US" sz="800" i="1" dirty="0">
                <a:solidFill>
                  <a:srgbClr val="FF0000"/>
                </a:solidFill>
                <a:latin typeface="Arial" panose="020B0604020202020204" pitchFamily="34" charset="0"/>
                <a:cs typeface="Arial" panose="020B0604020202020204" pitchFamily="34" charset="0"/>
              </a:rPr>
              <a:t>Annu Rev Pharmacol Toxicol</a:t>
            </a:r>
            <a:r>
              <a:rPr lang="en-US" sz="800" b="1" dirty="0">
                <a:solidFill>
                  <a:srgbClr val="FF0000"/>
                </a:solidFill>
                <a:latin typeface="Arial" panose="020B0604020202020204" pitchFamily="34" charset="0"/>
                <a:cs typeface="Arial" panose="020B0604020202020204" pitchFamily="34" charset="0"/>
              </a:rPr>
              <a:t>. 2015: </a:t>
            </a:r>
            <a:r>
              <a:rPr lang="en-US" sz="800" b="1" dirty="0">
                <a:solidFill>
                  <a:srgbClr val="00B050"/>
                </a:solidFill>
                <a:latin typeface="Arial" panose="020B0604020202020204" pitchFamily="34" charset="0"/>
                <a:cs typeface="Arial" panose="020B0604020202020204" pitchFamily="34" charset="0"/>
              </a:rPr>
              <a:t>537-A-2</a:t>
            </a:r>
          </a:p>
          <a:p>
            <a:pPr algn="l" defTabSz="914400" fontAlgn="base">
              <a:spcBef>
                <a:spcPct val="0"/>
              </a:spcBef>
              <a:spcAft>
                <a:spcPct val="0"/>
              </a:spcAft>
            </a:pPr>
            <a:endParaRPr lang="en-US" sz="800" dirty="0">
              <a:solidFill>
                <a:srgbClr val="FF0000"/>
              </a:solidFill>
              <a:latin typeface="Arial" panose="020B0604020202020204" pitchFamily="34" charset="0"/>
              <a:cs typeface="Arial" panose="020B0604020202020204" pitchFamily="34" charset="0"/>
            </a:endParaRPr>
          </a:p>
          <a:p>
            <a:pPr algn="l" defTabSz="914400" fontAlgn="base">
              <a:spcBef>
                <a:spcPct val="0"/>
              </a:spcBef>
              <a:spcAft>
                <a:spcPct val="0"/>
              </a:spcAft>
            </a:pPr>
            <a:r>
              <a:rPr lang="en-US" sz="800" dirty="0">
                <a:solidFill>
                  <a:srgbClr val="FF0000"/>
                </a:solidFill>
                <a:latin typeface="Arial" panose="020B0604020202020204" pitchFamily="34" charset="0"/>
                <a:cs typeface="Arial" panose="020B0604020202020204" pitchFamily="34" charset="0"/>
              </a:rPr>
              <a:t>Shi L, et al. </a:t>
            </a:r>
            <a:r>
              <a:rPr lang="en-US" sz="800" i="1" dirty="0">
                <a:solidFill>
                  <a:srgbClr val="FF0000"/>
                </a:solidFill>
                <a:latin typeface="Arial" panose="020B0604020202020204" pitchFamily="34" charset="0"/>
                <a:cs typeface="Arial" panose="020B0604020202020204" pitchFamily="34" charset="0"/>
              </a:rPr>
              <a:t>J Pharmacol Exp Ther</a:t>
            </a:r>
            <a:r>
              <a:rPr lang="en-US" sz="800" dirty="0">
                <a:solidFill>
                  <a:srgbClr val="FF0000"/>
                </a:solidFill>
                <a:latin typeface="Arial" panose="020B0604020202020204" pitchFamily="34" charset="0"/>
                <a:cs typeface="Arial" panose="020B0604020202020204" pitchFamily="34" charset="0"/>
              </a:rPr>
              <a:t>. 2015: </a:t>
            </a:r>
            <a:r>
              <a:rPr lang="en-US" sz="800" dirty="0">
                <a:solidFill>
                  <a:srgbClr val="00B050"/>
                </a:solidFill>
                <a:latin typeface="Arial" panose="020B0604020202020204" pitchFamily="34" charset="0"/>
                <a:cs typeface="Arial" panose="020B0604020202020204" pitchFamily="34" charset="0"/>
              </a:rPr>
              <a:t>224-A-2</a:t>
            </a:r>
          </a:p>
          <a:p>
            <a:pPr algn="l" defTabSz="914400" fontAlgn="base">
              <a:spcBef>
                <a:spcPct val="0"/>
              </a:spcBef>
              <a:spcAft>
                <a:spcPct val="0"/>
              </a:spcAft>
            </a:pPr>
            <a:endParaRPr lang="en-US" sz="800" dirty="0">
              <a:latin typeface="Arial" panose="020B0604020202020204" pitchFamily="34" charset="0"/>
              <a:cs typeface="Arial" panose="020B0604020202020204" pitchFamily="34" charset="0"/>
            </a:endParaRPr>
          </a:p>
          <a:p>
            <a:pPr algn="l"/>
            <a:r>
              <a:rPr lang="en-US" sz="800" dirty="0">
                <a:solidFill>
                  <a:srgbClr val="FF0000"/>
                </a:solidFill>
                <a:latin typeface="Arial" panose="020B0604020202020204" pitchFamily="34" charset="0"/>
                <a:cs typeface="Arial" panose="020B0604020202020204" pitchFamily="34" charset="0"/>
              </a:rPr>
              <a:t>Blumenthal DK and Garrison JC. Chapter 3 in </a:t>
            </a:r>
            <a:r>
              <a:rPr lang="en-US" sz="800" i="1" dirty="0">
                <a:solidFill>
                  <a:srgbClr val="FF0000"/>
                </a:solidFill>
                <a:latin typeface="Arial" panose="020B0604020202020204" pitchFamily="34" charset="0"/>
                <a:cs typeface="Arial" panose="020B0604020202020204" pitchFamily="34" charset="0"/>
              </a:rPr>
              <a:t>Goodman and Gilman’s</a:t>
            </a:r>
            <a:r>
              <a:rPr lang="en-US" sz="800" dirty="0">
                <a:solidFill>
                  <a:srgbClr val="FF0000"/>
                </a:solidFill>
                <a:latin typeface="Arial" panose="020B0604020202020204" pitchFamily="34" charset="0"/>
                <a:cs typeface="Arial" panose="020B0604020202020204" pitchFamily="34" charset="0"/>
              </a:rPr>
              <a:t>. 2011: </a:t>
            </a:r>
            <a:r>
              <a:rPr lang="en-US" sz="800" dirty="0">
                <a:solidFill>
                  <a:srgbClr val="00B050"/>
                </a:solidFill>
                <a:latin typeface="Arial" panose="020B0604020202020204" pitchFamily="34" charset="0"/>
                <a:cs typeface="Arial" panose="020B0604020202020204" pitchFamily="34" charset="0"/>
              </a:rPr>
              <a:t>1-A-5; 1-A-8</a:t>
            </a:r>
          </a:p>
        </p:txBody>
      </p:sp>
      <p:cxnSp>
        <p:nvCxnSpPr>
          <p:cNvPr id="13" name="Straight Arrow Connector 12">
            <a:extLst>
              <a:ext uri="{FF2B5EF4-FFF2-40B4-BE49-F238E27FC236}">
                <a16:creationId xmlns="" xmlns:a16="http://schemas.microsoft.com/office/drawing/2014/main" id="{CB9A7348-CC22-486F-BD71-0A0A05A6E539}"/>
              </a:ext>
            </a:extLst>
          </p:cNvPr>
          <p:cNvCxnSpPr>
            <a:cxnSpLocks/>
            <a:stCxn id="6" idx="0"/>
            <a:endCxn id="5" idx="2"/>
          </p:cNvCxnSpPr>
          <p:nvPr/>
        </p:nvCxnSpPr>
        <p:spPr>
          <a:xfrm flipV="1">
            <a:off x="3486836" y="4301499"/>
            <a:ext cx="0" cy="846533"/>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CB540229-7DE7-4B98-A232-2E06B6230E40}"/>
              </a:ext>
            </a:extLst>
          </p:cNvPr>
          <p:cNvSpPr/>
          <p:nvPr/>
        </p:nvSpPr>
        <p:spPr>
          <a:xfrm>
            <a:off x="1453934" y="1769194"/>
            <a:ext cx="2143914" cy="22325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cxnSp>
        <p:nvCxnSpPr>
          <p:cNvPr id="15" name="Connector: Elbow 36">
            <a:extLst>
              <a:ext uri="{FF2B5EF4-FFF2-40B4-BE49-F238E27FC236}">
                <a16:creationId xmlns="" xmlns:a16="http://schemas.microsoft.com/office/drawing/2014/main" id="{D8944D5A-E637-4C76-A82A-560CC03CC8A7}"/>
              </a:ext>
            </a:extLst>
          </p:cNvPr>
          <p:cNvCxnSpPr>
            <a:cxnSpLocks/>
            <a:stCxn id="11" idx="0"/>
            <a:endCxn id="8" idx="1"/>
          </p:cNvCxnSpPr>
          <p:nvPr/>
        </p:nvCxnSpPr>
        <p:spPr>
          <a:xfrm rot="5400000" flipH="1" flipV="1">
            <a:off x="35206" y="2693804"/>
            <a:ext cx="1861923" cy="851202"/>
          </a:xfrm>
          <a:prstGeom prst="bentConnector2">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B801E862-3282-41CF-B274-5B9629AB6F6D}"/>
              </a:ext>
            </a:extLst>
          </p:cNvPr>
          <p:cNvSpPr txBox="1"/>
          <p:nvPr/>
        </p:nvSpPr>
        <p:spPr>
          <a:xfrm>
            <a:off x="30876" y="120343"/>
            <a:ext cx="982538" cy="584775"/>
          </a:xfrm>
          <a:prstGeom prst="rect">
            <a:avLst/>
          </a:prstGeom>
          <a:solidFill>
            <a:schemeClr val="bg1"/>
          </a:solidFill>
          <a:ln w="3175">
            <a:solidFill>
              <a:srgbClr val="FF0000"/>
            </a:solidFill>
          </a:ln>
        </p:spPr>
        <p:txBody>
          <a:bodyPr wrap="square" rtlCol="0">
            <a:spAutoFit/>
          </a:bodyPr>
          <a:lstStyle/>
          <a:p>
            <a:pPr algn="l" defTabSz="914400" fontAlgn="base">
              <a:spcBef>
                <a:spcPct val="0"/>
              </a:spcBef>
              <a:spcAft>
                <a:spcPct val="0"/>
              </a:spcAft>
            </a:pPr>
            <a:r>
              <a:rPr lang="en-US" sz="800" b="1" dirty="0">
                <a:solidFill>
                  <a:srgbClr val="FF0000"/>
                </a:solidFill>
                <a:latin typeface="Arial" panose="020B0604020202020204" pitchFamily="34" charset="0"/>
                <a:cs typeface="Arial" panose="020B0604020202020204" pitchFamily="34" charset="0"/>
              </a:rPr>
              <a:t>Hay DL and Walker CS. </a:t>
            </a:r>
            <a:r>
              <a:rPr lang="en-US" sz="800" b="1" i="1" dirty="0">
                <a:solidFill>
                  <a:srgbClr val="FF0000"/>
                </a:solidFill>
                <a:latin typeface="Arial" panose="020B0604020202020204" pitchFamily="34" charset="0"/>
                <a:cs typeface="Arial" panose="020B0604020202020204" pitchFamily="34" charset="0"/>
              </a:rPr>
              <a:t>Headache</a:t>
            </a:r>
            <a:r>
              <a:rPr lang="en-US" sz="800" b="1" dirty="0">
                <a:solidFill>
                  <a:srgbClr val="FF0000"/>
                </a:solidFill>
                <a:latin typeface="Arial" panose="020B0604020202020204" pitchFamily="34" charset="0"/>
                <a:cs typeface="Arial" panose="020B0604020202020204" pitchFamily="34" charset="0"/>
              </a:rPr>
              <a:t>. 2017: </a:t>
            </a:r>
            <a:r>
              <a:rPr lang="en-US" sz="800" b="1" dirty="0">
                <a:solidFill>
                  <a:srgbClr val="00B050"/>
                </a:solidFill>
                <a:latin typeface="Arial" panose="020B0604020202020204" pitchFamily="34" charset="0"/>
                <a:cs typeface="Arial" panose="020B0604020202020204" pitchFamily="34" charset="0"/>
              </a:rPr>
              <a:t>627-A-2</a:t>
            </a:r>
          </a:p>
        </p:txBody>
      </p:sp>
      <p:cxnSp>
        <p:nvCxnSpPr>
          <p:cNvPr id="17" name="Connector: Elbow 38">
            <a:extLst>
              <a:ext uri="{FF2B5EF4-FFF2-40B4-BE49-F238E27FC236}">
                <a16:creationId xmlns="" xmlns:a16="http://schemas.microsoft.com/office/drawing/2014/main" id="{2620F0FA-2F4F-4C69-A34C-3AD7EB8B30C6}"/>
              </a:ext>
            </a:extLst>
          </p:cNvPr>
          <p:cNvCxnSpPr>
            <a:cxnSpLocks/>
            <a:stCxn id="16" idx="2"/>
            <a:endCxn id="14" idx="1"/>
          </p:cNvCxnSpPr>
          <p:nvPr/>
        </p:nvCxnSpPr>
        <p:spPr>
          <a:xfrm rot="16200000" flipH="1">
            <a:off x="400187" y="827075"/>
            <a:ext cx="1175705" cy="931789"/>
          </a:xfrm>
          <a:prstGeom prst="bentConnector2">
            <a:avLst/>
          </a:prstGeom>
          <a:ln w="63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ctor: Elbow 36">
            <a:extLst>
              <a:ext uri="{FF2B5EF4-FFF2-40B4-BE49-F238E27FC236}">
                <a16:creationId xmlns="" xmlns:a16="http://schemas.microsoft.com/office/drawing/2014/main" id="{3B5CED1E-3B7F-4DB2-BC36-08B6F76E905E}"/>
              </a:ext>
            </a:extLst>
          </p:cNvPr>
          <p:cNvCxnSpPr>
            <a:cxnSpLocks/>
            <a:endCxn id="9" idx="1"/>
          </p:cNvCxnSpPr>
          <p:nvPr/>
        </p:nvCxnSpPr>
        <p:spPr>
          <a:xfrm rot="5400000" flipH="1" flipV="1">
            <a:off x="-185187" y="3819467"/>
            <a:ext cx="2806250" cy="347662"/>
          </a:xfrm>
          <a:prstGeom prst="bentConnector2">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75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00" kern="1200" dirty="0" smtClean="0">
                <a:solidFill>
                  <a:schemeClr val="tx1"/>
                </a:solidFill>
                <a:effectLst/>
                <a:latin typeface="+mn-lt"/>
                <a:ea typeface="+mn-ea"/>
                <a:cs typeface="+mn-cs"/>
              </a:rPr>
              <a:t>063_Russo_Annu Rev </a:t>
            </a:r>
            <a:r>
              <a:rPr lang="en-US" sz="3400" kern="1200" dirty="0" err="1" smtClean="0">
                <a:solidFill>
                  <a:schemeClr val="tx1"/>
                </a:solidFill>
                <a:effectLst/>
                <a:latin typeface="+mn-lt"/>
                <a:ea typeface="+mn-ea"/>
                <a:cs typeface="+mn-cs"/>
              </a:rPr>
              <a:t>Pharmacol</a:t>
            </a:r>
            <a:r>
              <a:rPr lang="en-US" sz="3400" kern="1200" dirty="0" smtClean="0">
                <a:solidFill>
                  <a:schemeClr val="tx1"/>
                </a:solidFill>
                <a:effectLst/>
                <a:latin typeface="+mn-lt"/>
                <a:ea typeface="+mn-ea"/>
                <a:cs typeface="+mn-cs"/>
              </a:rPr>
              <a:t> Toxicol_2015</a:t>
            </a:r>
            <a:endParaRPr lang="en-CA" sz="3400" kern="1200" dirty="0" smtClean="0">
              <a:solidFill>
                <a:schemeClr val="tx1"/>
              </a:solidFill>
              <a:effectLst/>
              <a:latin typeface="+mn-lt"/>
              <a:ea typeface="+mn-ea"/>
              <a:cs typeface="+mn-cs"/>
            </a:endParaRPr>
          </a:p>
          <a:p>
            <a:r>
              <a:rPr lang="en-US" sz="3400" kern="1200" dirty="0" smtClean="0">
                <a:solidFill>
                  <a:schemeClr val="tx1"/>
                </a:solidFill>
                <a:effectLst/>
                <a:latin typeface="+mn-lt"/>
                <a:ea typeface="+mn-ea"/>
                <a:cs typeface="+mn-cs"/>
              </a:rPr>
              <a:t>196_Bigal_Arq Neuropsiquiatr_2009</a:t>
            </a:r>
            <a:r>
              <a:rPr lang="en-CA" sz="800" dirty="0" smtClean="0">
                <a:effectLst/>
              </a:rPr>
              <a:t> </a:t>
            </a:r>
            <a:endParaRPr lang="en-GB" sz="600" dirty="0" smtClean="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47</a:t>
            </a:fld>
            <a:endParaRPr lang="en-US" dirty="0"/>
          </a:p>
        </p:txBody>
      </p:sp>
    </p:spTree>
    <p:extLst>
      <p:ext uri="{BB962C8B-B14F-4D97-AF65-F5344CB8AC3E}">
        <p14:creationId xmlns:p14="http://schemas.microsoft.com/office/powerpoint/2010/main" val="2057465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00" kern="1200" dirty="0" smtClean="0">
                <a:solidFill>
                  <a:schemeClr val="tx1"/>
                </a:solidFill>
                <a:effectLst/>
                <a:latin typeface="+mn-lt"/>
                <a:ea typeface="+mn-ea"/>
                <a:cs typeface="+mn-cs"/>
              </a:rPr>
              <a:t>055_Burgos-Vega_Prog </a:t>
            </a:r>
            <a:r>
              <a:rPr lang="en-US" sz="3400" kern="1200" dirty="0" err="1" smtClean="0">
                <a:solidFill>
                  <a:schemeClr val="tx1"/>
                </a:solidFill>
                <a:effectLst/>
                <a:latin typeface="+mn-lt"/>
                <a:ea typeface="+mn-ea"/>
                <a:cs typeface="+mn-cs"/>
              </a:rPr>
              <a:t>Mol</a:t>
            </a:r>
            <a:r>
              <a:rPr lang="en-US" sz="3400" kern="1200" dirty="0" smtClean="0">
                <a:solidFill>
                  <a:schemeClr val="tx1"/>
                </a:solidFill>
                <a:effectLst/>
                <a:latin typeface="+mn-lt"/>
                <a:ea typeface="+mn-ea"/>
                <a:cs typeface="+mn-cs"/>
              </a:rPr>
              <a:t> </a:t>
            </a:r>
            <a:r>
              <a:rPr lang="en-US" sz="3400" kern="1200" dirty="0" err="1" smtClean="0">
                <a:solidFill>
                  <a:schemeClr val="tx1"/>
                </a:solidFill>
                <a:effectLst/>
                <a:latin typeface="+mn-lt"/>
                <a:ea typeface="+mn-ea"/>
                <a:cs typeface="+mn-cs"/>
              </a:rPr>
              <a:t>Biol</a:t>
            </a:r>
            <a:r>
              <a:rPr lang="en-US" sz="3400" kern="1200" dirty="0" smtClean="0">
                <a:solidFill>
                  <a:schemeClr val="tx1"/>
                </a:solidFill>
                <a:effectLst/>
                <a:latin typeface="+mn-lt"/>
                <a:ea typeface="+mn-ea"/>
                <a:cs typeface="+mn-cs"/>
              </a:rPr>
              <a:t> </a:t>
            </a:r>
            <a:r>
              <a:rPr lang="en-US" sz="3400" kern="1200" dirty="0" err="1" smtClean="0">
                <a:solidFill>
                  <a:schemeClr val="tx1"/>
                </a:solidFill>
                <a:effectLst/>
                <a:latin typeface="+mn-lt"/>
                <a:ea typeface="+mn-ea"/>
                <a:cs typeface="+mn-cs"/>
              </a:rPr>
              <a:t>Transl</a:t>
            </a:r>
            <a:r>
              <a:rPr lang="en-US" sz="3400" kern="1200" dirty="0" smtClean="0">
                <a:solidFill>
                  <a:schemeClr val="tx1"/>
                </a:solidFill>
                <a:effectLst/>
                <a:latin typeface="+mn-lt"/>
                <a:ea typeface="+mn-ea"/>
                <a:cs typeface="+mn-cs"/>
              </a:rPr>
              <a:t> Sci_2015</a:t>
            </a:r>
            <a:endParaRPr lang="en-CA" sz="3400" kern="1200" dirty="0" smtClean="0">
              <a:solidFill>
                <a:schemeClr val="tx1"/>
              </a:solidFill>
              <a:effectLst/>
              <a:latin typeface="+mn-lt"/>
              <a:ea typeface="+mn-ea"/>
              <a:cs typeface="+mn-cs"/>
            </a:endParaRPr>
          </a:p>
          <a:p>
            <a:r>
              <a:rPr lang="en-US" sz="3400" kern="1200" dirty="0" smtClean="0">
                <a:solidFill>
                  <a:schemeClr val="tx1"/>
                </a:solidFill>
                <a:effectLst/>
                <a:latin typeface="+mn-lt"/>
                <a:ea typeface="+mn-ea"/>
                <a:cs typeface="+mn-cs"/>
              </a:rPr>
              <a:t>057_Raddant_Expert Rev </a:t>
            </a:r>
            <a:r>
              <a:rPr lang="en-US" sz="3400" kern="1200" dirty="0" err="1" smtClean="0">
                <a:solidFill>
                  <a:schemeClr val="tx1"/>
                </a:solidFill>
                <a:effectLst/>
                <a:latin typeface="+mn-lt"/>
                <a:ea typeface="+mn-ea"/>
                <a:cs typeface="+mn-cs"/>
              </a:rPr>
              <a:t>Mol</a:t>
            </a:r>
            <a:r>
              <a:rPr lang="en-US" sz="3400" kern="1200" dirty="0" smtClean="0">
                <a:solidFill>
                  <a:schemeClr val="tx1"/>
                </a:solidFill>
                <a:effectLst/>
                <a:latin typeface="+mn-lt"/>
                <a:ea typeface="+mn-ea"/>
                <a:cs typeface="+mn-cs"/>
              </a:rPr>
              <a:t> Med_2011</a:t>
            </a:r>
            <a:endParaRPr lang="en-CA" sz="3400" kern="1200" dirty="0" smtClean="0">
              <a:solidFill>
                <a:schemeClr val="tx1"/>
              </a:solidFill>
              <a:effectLst/>
              <a:latin typeface="+mn-lt"/>
              <a:ea typeface="+mn-ea"/>
              <a:cs typeface="+mn-cs"/>
            </a:endParaRPr>
          </a:p>
          <a:p>
            <a:r>
              <a:rPr lang="en-US" sz="3400" kern="1200" dirty="0" smtClean="0">
                <a:solidFill>
                  <a:schemeClr val="tx1"/>
                </a:solidFill>
                <a:effectLst/>
                <a:latin typeface="+mn-lt"/>
                <a:ea typeface="+mn-ea"/>
                <a:cs typeface="+mn-cs"/>
              </a:rPr>
              <a:t>063_Russo_Annu Rev </a:t>
            </a:r>
            <a:r>
              <a:rPr lang="en-US" sz="3400" kern="1200" dirty="0" err="1" smtClean="0">
                <a:solidFill>
                  <a:schemeClr val="tx1"/>
                </a:solidFill>
                <a:effectLst/>
                <a:latin typeface="+mn-lt"/>
                <a:ea typeface="+mn-ea"/>
                <a:cs typeface="+mn-cs"/>
              </a:rPr>
              <a:t>Pharmacol</a:t>
            </a:r>
            <a:r>
              <a:rPr lang="en-US" sz="3400" kern="1200" dirty="0" smtClean="0">
                <a:solidFill>
                  <a:schemeClr val="tx1"/>
                </a:solidFill>
                <a:effectLst/>
                <a:latin typeface="+mn-lt"/>
                <a:ea typeface="+mn-ea"/>
                <a:cs typeface="+mn-cs"/>
              </a:rPr>
              <a:t> Toxicol_2015</a:t>
            </a:r>
            <a:endParaRPr lang="en-CA" sz="3400" kern="1200" dirty="0" smtClean="0">
              <a:solidFill>
                <a:schemeClr val="tx1"/>
              </a:solidFill>
              <a:effectLst/>
              <a:latin typeface="+mn-lt"/>
              <a:ea typeface="+mn-ea"/>
              <a:cs typeface="+mn-cs"/>
            </a:endParaRPr>
          </a:p>
          <a:p>
            <a:r>
              <a:rPr lang="en-US" sz="3400" kern="1200" dirty="0" smtClean="0">
                <a:solidFill>
                  <a:schemeClr val="tx1"/>
                </a:solidFill>
                <a:effectLst/>
                <a:latin typeface="+mn-lt"/>
                <a:ea typeface="+mn-ea"/>
                <a:cs typeface="+mn-cs"/>
              </a:rPr>
              <a:t>064_Pietrobon_Annu Rev Physiol_2013</a:t>
            </a:r>
            <a:endParaRPr lang="en-CA" sz="3400" kern="1200" dirty="0" smtClean="0">
              <a:solidFill>
                <a:schemeClr val="tx1"/>
              </a:solidFill>
              <a:effectLst/>
              <a:latin typeface="+mn-lt"/>
              <a:ea typeface="+mn-ea"/>
              <a:cs typeface="+mn-cs"/>
            </a:endParaRPr>
          </a:p>
          <a:p>
            <a:r>
              <a:rPr lang="en-US" sz="3400" kern="1200" dirty="0" smtClean="0">
                <a:solidFill>
                  <a:schemeClr val="tx1"/>
                </a:solidFill>
                <a:effectLst/>
                <a:latin typeface="+mn-lt"/>
                <a:ea typeface="+mn-ea"/>
                <a:cs typeface="+mn-cs"/>
              </a:rPr>
              <a:t>065_Demarquay_Headache_2016</a:t>
            </a:r>
            <a:r>
              <a:rPr lang="en-CA" sz="1200" dirty="0" smtClean="0">
                <a:effectLst/>
              </a:rPr>
              <a:t> </a:t>
            </a:r>
            <a:endParaRPr lang="en-GB" sz="1200" dirty="0" smtClean="0"/>
          </a:p>
        </p:txBody>
      </p:sp>
      <p:sp>
        <p:nvSpPr>
          <p:cNvPr id="4" name="Slide Number Placeholder 3"/>
          <p:cNvSpPr>
            <a:spLocks noGrp="1"/>
          </p:cNvSpPr>
          <p:nvPr>
            <p:ph type="sldNum" sz="quarter" idx="10"/>
          </p:nvPr>
        </p:nvSpPr>
        <p:spPr/>
        <p:txBody>
          <a:bodyPr/>
          <a:lstStyle/>
          <a:p>
            <a:fld id="{997F337A-AEDD-2041-BECB-BF3C9046ADDA}" type="slidenum">
              <a:rPr lang="en-US" smtClean="0"/>
              <a:t>48</a:t>
            </a:fld>
            <a:endParaRPr lang="en-US"/>
          </a:p>
        </p:txBody>
      </p:sp>
    </p:spTree>
    <p:extLst>
      <p:ext uri="{BB962C8B-B14F-4D97-AF65-F5344CB8AC3E}">
        <p14:creationId xmlns:p14="http://schemas.microsoft.com/office/powerpoint/2010/main" val="418803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Ci sono almeno quattro siti di azione di CGRP che possono essere coinvolti nell'emicrania, vale a dire:</a:t>
            </a:r>
            <a:br>
              <a:rPr lang="it-IT" dirty="0" smtClean="0"/>
            </a:br>
            <a:r>
              <a:rPr lang="it-IT" dirty="0" smtClean="0"/>
              <a:t>(I) Vasi sanguigni cerebrali e </a:t>
            </a:r>
            <a:r>
              <a:rPr lang="it-IT" dirty="0" err="1" smtClean="0"/>
              <a:t>extracerebrali,in</a:t>
            </a:r>
            <a:r>
              <a:rPr lang="it-IT" dirty="0" smtClean="0"/>
              <a:t> cui l'attivazione dei recettori CGRP produce una risposta vasodilatatoria che </a:t>
            </a:r>
            <a:r>
              <a:rPr lang="it-IT" dirty="0" err="1" smtClean="0"/>
              <a:t>puo</a:t>
            </a:r>
            <a:r>
              <a:rPr lang="it-IT" dirty="0" smtClean="0"/>
              <a:t>̀ essere bloccata da </a:t>
            </a:r>
            <a:r>
              <a:rPr lang="it-IT" dirty="0" err="1" smtClean="0"/>
              <a:t>Olcegepant</a:t>
            </a:r>
            <a:r>
              <a:rPr lang="it-IT" dirty="0" smtClean="0"/>
              <a:t>; </a:t>
            </a:r>
          </a:p>
          <a:p>
            <a:pPr eaLnBrk="1" hangingPunct="1">
              <a:spcBef>
                <a:spcPct val="0"/>
              </a:spcBef>
            </a:pPr>
            <a:r>
              <a:rPr lang="it-IT" dirty="0" smtClean="0"/>
              <a:t>(II) Mastociti durali, da cui l'attivazione dei recettori CGRP porta al rilascio di citochine e agenti infiammatori durante l’infiammazione neurogena; (III) Neuroni di secondo ordine dei nuclei del trigemino nel tronco encefalico sul quale recettori per CGRP post-sinaptici possono anche essere bloccati da </a:t>
            </a:r>
            <a:r>
              <a:rPr lang="it-IT" dirty="0" err="1" smtClean="0"/>
              <a:t>Olcegepant</a:t>
            </a:r>
            <a:r>
              <a:rPr lang="it-IT" dirty="0" smtClean="0"/>
              <a:t>; </a:t>
            </a:r>
          </a:p>
          <a:p>
            <a:pPr eaLnBrk="1" hangingPunct="1">
              <a:spcBef>
                <a:spcPct val="0"/>
              </a:spcBef>
            </a:pPr>
            <a:r>
              <a:rPr lang="it-IT" dirty="0" smtClean="0"/>
              <a:t>(IV) Ganglio trigeminale, dove CGRP aumenta la propria sintesi e stimola il rilascio di NO e diverse citochine </a:t>
            </a:r>
            <a:r>
              <a:rPr lang="it-IT" dirty="0" err="1" smtClean="0"/>
              <a:t>proinfiammatorie</a:t>
            </a:r>
            <a:r>
              <a:rPr lang="it-IT" dirty="0" smtClean="0"/>
              <a:t>. </a:t>
            </a:r>
          </a:p>
          <a:p>
            <a:pPr eaLnBrk="1" hangingPunct="1">
              <a:spcBef>
                <a:spcPct val="0"/>
              </a:spcBef>
            </a:pPr>
            <a:endParaRPr lang="it-IT" dirty="0" smtClean="0"/>
          </a:p>
          <a:p>
            <a:pPr eaLnBrk="1" hangingPunct="1">
              <a:spcBef>
                <a:spcPct val="0"/>
              </a:spcBef>
            </a:pPr>
            <a:endParaRPr lang="it-IT" dirty="0" smtClean="0"/>
          </a:p>
        </p:txBody>
      </p:sp>
      <p:sp>
        <p:nvSpPr>
          <p:cNvPr id="3789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22A6E-7B74-4F72-AD37-D3A896AAE660}" type="slidenum">
              <a:rPr lang="it-IT">
                <a:cs typeface="Arial" charset="0"/>
              </a:rPr>
              <a:pPr fontAlgn="base">
                <a:spcBef>
                  <a:spcPct val="0"/>
                </a:spcBef>
                <a:spcAft>
                  <a:spcPct val="0"/>
                </a:spcAft>
                <a:defRPr/>
              </a:pPr>
              <a:t>6</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CGRP rilasciato dai corpi delle cellule neuronali nel ganglio del trigemino può: aumentare la propria sintesi all'interno dei neuroni del trigemino, stimolare il rilascio di NO e varie citochine pro-infiammatorie da cellule gliali satelliti e avere funzioni autocrine e paracrine. Questi effetti cellulari di CGRP sono mediati attraverso l'attivazione del recettore. </a:t>
            </a:r>
          </a:p>
        </p:txBody>
      </p:sp>
      <p:sp>
        <p:nvSpPr>
          <p:cNvPr id="3993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4D3B0-AEC5-4392-B3F6-07B70DB08D70}" type="slidenum">
              <a:rPr lang="it-IT">
                <a:cs typeface="Arial" charset="0"/>
              </a:rPr>
              <a:pPr fontAlgn="base">
                <a:spcBef>
                  <a:spcPct val="0"/>
                </a:spcBef>
                <a:spcAft>
                  <a:spcPct val="0"/>
                </a:spcAft>
                <a:defRPr/>
              </a:pPr>
              <a:t>7</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DetailedConcept_TEVA_Global_Migraine_Module6_V03_approved.pptx – slide 44 - Phase III column for all drugs</a:t>
            </a:r>
          </a:p>
          <a:p>
            <a:r>
              <a:rPr lang="en-US" dirty="0" smtClean="0"/>
              <a:t>Global Medical Slides – slide 70 for Fremanezumab Phase II </a:t>
            </a:r>
          </a:p>
          <a:p>
            <a:endParaRPr lang="en-US" dirty="0" smtClean="0"/>
          </a:p>
          <a:p>
            <a:pPr defTabSz="685624">
              <a:defRPr/>
            </a:pPr>
            <a:r>
              <a:rPr lang="en-US" dirty="0" smtClean="0"/>
              <a:t>Eptinezumab – Phase II CM: </a:t>
            </a:r>
            <a:r>
              <a:rPr lang="en-US" sz="900" dirty="0"/>
              <a:t>Eptinuzumab_Ph2_NCT02275117 – pg1 A</a:t>
            </a:r>
          </a:p>
          <a:p>
            <a:pPr defTabSz="685624">
              <a:defRPr/>
            </a:pPr>
            <a:r>
              <a:rPr lang="en-US" sz="900" dirty="0"/>
              <a:t>	Phase II EM: Pipeline – Alder Biopharmaceuticals.pdf – </a:t>
            </a:r>
            <a:r>
              <a:rPr lang="en-US" sz="900" dirty="0" err="1"/>
              <a:t>pg</a:t>
            </a:r>
            <a:r>
              <a:rPr lang="en-US" sz="900" dirty="0"/>
              <a:t> 2;  Goadsby AHS 2016 Poster</a:t>
            </a:r>
            <a:endParaRPr lang="en-US" dirty="0" smtClean="0"/>
          </a:p>
          <a:p>
            <a:r>
              <a:rPr lang="en-US" dirty="0" smtClean="0"/>
              <a:t>Galcanezumab: EM – Galcanezumab_Ph2_EM_NCT02163993 – pg 1 A, pg 2 A</a:t>
            </a:r>
          </a:p>
          <a:p>
            <a:r>
              <a:rPr lang="en-US" dirty="0" smtClean="0"/>
              <a:t>	</a:t>
            </a:r>
            <a:r>
              <a:rPr lang="en-US" baseline="0" dirty="0" smtClean="0"/>
              <a:t> EM - Dodick D 2014 Lancet Neurol_full_LY2951742</a:t>
            </a:r>
          </a:p>
          <a:p>
            <a:r>
              <a:rPr lang="en-US" baseline="0" dirty="0" smtClean="0"/>
              <a:t>Erenumab – CM - Erenumab_Ph2_CM_NCT02066415 – pg1 A</a:t>
            </a:r>
          </a:p>
          <a:p>
            <a:r>
              <a:rPr lang="en-US" baseline="0" dirty="0" smtClean="0"/>
              <a:t>	  CM - Erenumab_Ph2_CM_NCT02174861.pdf – pg1 A	</a:t>
            </a:r>
          </a:p>
          <a:p>
            <a:r>
              <a:rPr lang="en-US" baseline="0" dirty="0" smtClean="0"/>
              <a:t>	  EM - Erenumab_Ph2_EM_NCT02630459.pdf – pg1A, pg3A </a:t>
            </a:r>
          </a:p>
          <a:p>
            <a:r>
              <a:rPr lang="en-US" baseline="0" dirty="0" smtClean="0"/>
              <a:t>	  EM - Erenumab_Ph2_EM_NCT01952574.pdf – pg1A, pg2A</a:t>
            </a:r>
            <a:endParaRPr lang="en-US" dirty="0" smtClean="0"/>
          </a:p>
          <a:p>
            <a:endParaRPr lang="en-US" dirty="0"/>
          </a:p>
        </p:txBody>
      </p:sp>
      <p:sp>
        <p:nvSpPr>
          <p:cNvPr id="4" name="Slide Number Placeholder 3"/>
          <p:cNvSpPr>
            <a:spLocks noGrp="1"/>
          </p:cNvSpPr>
          <p:nvPr>
            <p:ph type="sldNum" sz="quarter" idx="10"/>
          </p:nvPr>
        </p:nvSpPr>
        <p:spPr/>
        <p:txBody>
          <a:bodyPr/>
          <a:lstStyle/>
          <a:p>
            <a:fld id="{E9845D93-905B-41E7-AF83-519274E75F2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0357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Medical Slides – slide</a:t>
            </a:r>
            <a:r>
              <a:rPr lang="en-US" baseline="0" dirty="0" smtClean="0"/>
              <a:t> 65</a:t>
            </a:r>
          </a:p>
          <a:p>
            <a:pPr defTabSz="685624">
              <a:defRPr/>
            </a:pPr>
            <a:r>
              <a:rPr lang="en-US" sz="900" dirty="0">
                <a:solidFill>
                  <a:prstClr val="black"/>
                </a:solidFill>
              </a:rPr>
              <a:t>Bigal et al, 2015; p888, Table 1</a:t>
            </a:r>
          </a:p>
          <a:p>
            <a:pPr defTabSz="685624">
              <a:defRPr/>
            </a:pPr>
            <a:r>
              <a:rPr lang="en-US" sz="900" dirty="0">
                <a:solidFill>
                  <a:prstClr val="black"/>
                </a:solidFill>
              </a:rPr>
              <a:t>Data on File (Teva Pharmaceutical Industries) = this supports 32 ms half-life of fremanezumab, but we do not yet have this data package</a:t>
            </a:r>
          </a:p>
          <a:p>
            <a:endParaRPr lang="en-US" dirty="0" smtClean="0"/>
          </a:p>
          <a:p>
            <a:r>
              <a:rPr lang="en-US" dirty="0">
                <a:solidFill>
                  <a:prstClr val="black">
                    <a:lumMod val="50000"/>
                    <a:lumOff val="50000"/>
                  </a:prstClr>
                </a:solidFill>
              </a:rPr>
              <a:t>*Potential for reformulation to subcutaneous (</a:t>
            </a:r>
            <a:r>
              <a:rPr lang="en-US" dirty="0" err="1">
                <a:solidFill>
                  <a:prstClr val="black">
                    <a:lumMod val="50000"/>
                    <a:lumOff val="50000"/>
                  </a:prstClr>
                </a:solidFill>
              </a:rPr>
              <a:t>s.c.</a:t>
            </a:r>
            <a:r>
              <a:rPr lang="en-US" dirty="0">
                <a:solidFill>
                  <a:prstClr val="black">
                    <a:lumMod val="50000"/>
                    <a:lumOff val="50000"/>
                  </a:prstClr>
                </a:solidFill>
              </a:rPr>
              <a:t>) injection. </a:t>
            </a:r>
          </a:p>
          <a:p>
            <a:r>
              <a:rPr lang="en-US" baseline="30000" dirty="0">
                <a:solidFill>
                  <a:prstClr val="black">
                    <a:lumMod val="50000"/>
                    <a:lumOff val="50000"/>
                  </a:prstClr>
                </a:solidFill>
              </a:rPr>
              <a:t>†</a:t>
            </a:r>
            <a:r>
              <a:rPr lang="en-US" dirty="0">
                <a:solidFill>
                  <a:prstClr val="black">
                    <a:lumMod val="50000"/>
                    <a:lumOff val="50000"/>
                  </a:prstClr>
                </a:solidFill>
              </a:rPr>
              <a:t>Alternative dosing regimens are currently under investigation.</a:t>
            </a:r>
            <a:endParaRPr lang="en-US" baseline="30000" dirty="0">
              <a:solidFill>
                <a:prstClr val="black">
                  <a:lumMod val="50000"/>
                  <a:lumOff val="50000"/>
                </a:prstClr>
              </a:solidFill>
            </a:endParaRPr>
          </a:p>
          <a:p>
            <a:r>
              <a:rPr lang="en-US" baseline="30000" dirty="0">
                <a:solidFill>
                  <a:prstClr val="black">
                    <a:lumMod val="50000"/>
                    <a:lumOff val="50000"/>
                  </a:prstClr>
                </a:solidFill>
              </a:rPr>
              <a:t>‡</a:t>
            </a:r>
            <a:r>
              <a:rPr lang="en-US" dirty="0">
                <a:solidFill>
                  <a:prstClr val="black">
                    <a:lumMod val="50000"/>
                    <a:lumOff val="50000"/>
                  </a:prstClr>
                </a:solidFill>
              </a:rPr>
              <a:t>Fully human sequence-derived or humanized, with the replacement of mouse constant regions and V framework regions for human sequences</a:t>
            </a:r>
            <a:r>
              <a:rPr lang="en-US" baseline="30000" dirty="0">
                <a:solidFill>
                  <a:prstClr val="black">
                    <a:lumMod val="50000"/>
                    <a:lumOff val="50000"/>
                  </a:prstClr>
                </a:solidFill>
              </a:rPr>
              <a:t>2</a:t>
            </a:r>
            <a:r>
              <a:rPr lang="en-US" dirty="0">
                <a:solidFill>
                  <a:prstClr val="black">
                    <a:lumMod val="50000"/>
                    <a:lumOff val="50000"/>
                  </a:prstClr>
                </a:solidFill>
              </a:rPr>
              <a:t>.</a:t>
            </a:r>
          </a:p>
          <a:p>
            <a:r>
              <a:rPr lang="en-US" dirty="0">
                <a:solidFill>
                  <a:prstClr val="black">
                    <a:lumMod val="50000"/>
                    <a:lumOff val="50000"/>
                  </a:prstClr>
                </a:solidFill>
              </a:rPr>
              <a:t>CGRP, calcitonin gene-related peptide; IgG, immunoglobulin G; ND, not disclosed; ROA, route of administration; t</a:t>
            </a:r>
            <a:r>
              <a:rPr lang="en-US" baseline="-25000" dirty="0">
                <a:solidFill>
                  <a:prstClr val="black">
                    <a:lumMod val="50000"/>
                    <a:lumOff val="50000"/>
                  </a:prstClr>
                </a:solidFill>
              </a:rPr>
              <a:t>½</a:t>
            </a:r>
            <a:r>
              <a:rPr lang="en-US" dirty="0">
                <a:solidFill>
                  <a:prstClr val="black">
                    <a:lumMod val="50000"/>
                    <a:lumOff val="50000"/>
                  </a:prstClr>
                </a:solidFill>
              </a:rPr>
              <a:t>,</a:t>
            </a:r>
            <a:r>
              <a:rPr lang="en-US" baseline="30000" dirty="0">
                <a:solidFill>
                  <a:prstClr val="black">
                    <a:lumMod val="50000"/>
                    <a:lumOff val="50000"/>
                  </a:prstClr>
                </a:solidFill>
              </a:rPr>
              <a:t> </a:t>
            </a:r>
            <a:r>
              <a:rPr lang="en-US" dirty="0">
                <a:solidFill>
                  <a:prstClr val="black">
                    <a:lumMod val="50000"/>
                    <a:lumOff val="50000"/>
                  </a:prstClr>
                </a:solidFill>
              </a:rPr>
              <a:t>half-life. </a:t>
            </a:r>
          </a:p>
          <a:p>
            <a:r>
              <a:rPr lang="en-US" dirty="0">
                <a:solidFill>
                  <a:prstClr val="black">
                    <a:lumMod val="50000"/>
                    <a:lumOff val="50000"/>
                  </a:prstClr>
                </a:solidFill>
              </a:rPr>
              <a:t>1. </a:t>
            </a:r>
            <a:r>
              <a:rPr lang="en-US" dirty="0" err="1">
                <a:solidFill>
                  <a:prstClr val="black">
                    <a:lumMod val="50000"/>
                    <a:lumOff val="50000"/>
                  </a:prstClr>
                </a:solidFill>
              </a:rPr>
              <a:t>Bigal</a:t>
            </a:r>
            <a:r>
              <a:rPr lang="en-US" dirty="0">
                <a:solidFill>
                  <a:prstClr val="black">
                    <a:lumMod val="50000"/>
                    <a:lumOff val="50000"/>
                  </a:prstClr>
                </a:solidFill>
              </a:rPr>
              <a:t> </a:t>
            </a:r>
            <a:r>
              <a:rPr lang="en-US" i="1" dirty="0">
                <a:solidFill>
                  <a:prstClr val="black">
                    <a:lumMod val="50000"/>
                    <a:lumOff val="50000"/>
                  </a:prstClr>
                </a:solidFill>
              </a:rPr>
              <a:t>ME et al. Br J </a:t>
            </a:r>
            <a:r>
              <a:rPr lang="en-US" i="1" dirty="0" err="1">
                <a:solidFill>
                  <a:prstClr val="black">
                    <a:lumMod val="50000"/>
                    <a:lumOff val="50000"/>
                  </a:prstClr>
                </a:solidFill>
              </a:rPr>
              <a:t>Clin</a:t>
            </a:r>
            <a:r>
              <a:rPr lang="en-US" i="1" dirty="0">
                <a:solidFill>
                  <a:prstClr val="black">
                    <a:lumMod val="50000"/>
                    <a:lumOff val="50000"/>
                  </a:prstClr>
                </a:solidFill>
              </a:rPr>
              <a:t> </a:t>
            </a:r>
            <a:r>
              <a:rPr lang="en-US" i="1" dirty="0" err="1">
                <a:solidFill>
                  <a:prstClr val="black">
                    <a:lumMod val="50000"/>
                    <a:lumOff val="50000"/>
                  </a:prstClr>
                </a:solidFill>
              </a:rPr>
              <a:t>Pharmacol</a:t>
            </a:r>
            <a:r>
              <a:rPr lang="en-US" i="1" dirty="0">
                <a:solidFill>
                  <a:prstClr val="black">
                    <a:lumMod val="50000"/>
                    <a:lumOff val="50000"/>
                  </a:prstClr>
                </a:solidFill>
              </a:rPr>
              <a:t> </a:t>
            </a:r>
            <a:r>
              <a:rPr lang="en-US" dirty="0">
                <a:solidFill>
                  <a:prstClr val="black">
                    <a:lumMod val="50000"/>
                    <a:lumOff val="50000"/>
                  </a:prstClr>
                </a:solidFill>
              </a:rPr>
              <a:t>2015;79:886–895. 2. Harding FA </a:t>
            </a:r>
            <a:r>
              <a:rPr lang="en-US" i="1" dirty="0">
                <a:solidFill>
                  <a:prstClr val="black">
                    <a:lumMod val="50000"/>
                    <a:lumOff val="50000"/>
                  </a:prstClr>
                </a:solidFill>
              </a:rPr>
              <a:t>et al. </a:t>
            </a:r>
            <a:r>
              <a:rPr lang="en-US" i="1" dirty="0" err="1">
                <a:solidFill>
                  <a:prstClr val="black">
                    <a:lumMod val="50000"/>
                    <a:lumOff val="50000"/>
                  </a:prstClr>
                </a:solidFill>
              </a:rPr>
              <a:t>MAbs</a:t>
            </a:r>
            <a:r>
              <a:rPr lang="en-US" i="1" dirty="0">
                <a:solidFill>
                  <a:prstClr val="black">
                    <a:lumMod val="50000"/>
                    <a:lumOff val="50000"/>
                  </a:prstClr>
                </a:solidFill>
              </a:rPr>
              <a:t> </a:t>
            </a:r>
            <a:r>
              <a:rPr lang="en-US" dirty="0">
                <a:solidFill>
                  <a:prstClr val="black">
                    <a:lumMod val="50000"/>
                    <a:lumOff val="50000"/>
                  </a:prstClr>
                </a:solidFill>
              </a:rPr>
              <a:t>2010;2:256–265. 3. Data on File (Teva Pharmaceutical Industries).</a:t>
            </a:r>
          </a:p>
          <a:p>
            <a:endParaRPr lang="en-US" dirty="0"/>
          </a:p>
        </p:txBody>
      </p:sp>
      <p:sp>
        <p:nvSpPr>
          <p:cNvPr id="4" name="Slide Number Placeholder 3"/>
          <p:cNvSpPr>
            <a:spLocks noGrp="1"/>
          </p:cNvSpPr>
          <p:nvPr>
            <p:ph type="sldNum" sz="quarter" idx="10"/>
          </p:nvPr>
        </p:nvSpPr>
        <p:spPr/>
        <p:txBody>
          <a:bodyPr/>
          <a:lstStyle/>
          <a:p>
            <a:fld id="{E9845D93-905B-41E7-AF83-519274E75F2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2833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Viene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analizzata</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qualità</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evidenze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studi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For </a:t>
            </a:r>
            <a:r>
              <a:rPr lang="en-US" sz="1200" b="0" i="0" u="none" strike="noStrike" kern="1200" baseline="0" dirty="0" err="1" smtClean="0">
                <a:solidFill>
                  <a:schemeClr val="tx1"/>
                </a:solidFill>
                <a:latin typeface="+mn-lt"/>
                <a:ea typeface="+mn-ea"/>
                <a:cs typeface="+mn-cs"/>
              </a:rPr>
              <a:t>eptinezumab</a:t>
            </a:r>
            <a:r>
              <a:rPr lang="en-US" sz="1200" b="0" i="0" u="none" strike="noStrike" kern="1200" baseline="0" dirty="0" smtClean="0">
                <a:solidFill>
                  <a:schemeClr val="tx1"/>
                </a:solidFill>
                <a:latin typeface="+mn-lt"/>
                <a:ea typeface="+mn-ea"/>
                <a:cs typeface="+mn-cs"/>
              </a:rPr>
              <a:t> benefits are not entirely clear and improvement was significant only in the reduction of medications used for acute attacks; additionally,</a:t>
            </a:r>
          </a:p>
          <a:p>
            <a:r>
              <a:rPr lang="en-US" sz="1200" b="0" i="0" u="none" strike="noStrike" kern="1200" baseline="0" dirty="0" smtClean="0">
                <a:solidFill>
                  <a:schemeClr val="tx1"/>
                </a:solidFill>
                <a:latin typeface="+mn-lt"/>
                <a:ea typeface="+mn-ea"/>
                <a:cs typeface="+mn-cs"/>
              </a:rPr>
              <a:t>evidence is based on an exploratory phase II RCT.</a:t>
            </a:r>
          </a:p>
          <a:p>
            <a:r>
              <a:rPr lang="it-IT" b="1" dirty="0" err="1" smtClean="0"/>
              <a:t>Inconsistency</a:t>
            </a:r>
            <a:endParaRPr lang="en-US" sz="1200" b="1" i="0" u="none" strike="noStrike" kern="1200" baseline="0" dirty="0" smtClean="0">
              <a:solidFill>
                <a:schemeClr val="tx1"/>
              </a:solidFill>
              <a:latin typeface="+mn-lt"/>
              <a:ea typeface="+mn-ea"/>
              <a:cs typeface="+mn-cs"/>
            </a:endParaRPr>
          </a:p>
          <a:p>
            <a:r>
              <a:rPr lang="it-IT" dirty="0" smtClean="0"/>
              <a:t>Indica la variabilità nelle stime di efficacia degli studi inclusi, che può essere dovuta sia a differenze cliniche e metodologiche nella conduzione degli studi stessi sia all’effetto del caso. Si valuta attraverso l’utilizzo di test di eterogeneità.</a:t>
            </a:r>
          </a:p>
          <a:p>
            <a:r>
              <a:rPr lang="it-IT" b="1" dirty="0" err="1" smtClean="0"/>
              <a:t>Indirectness</a:t>
            </a:r>
            <a:endParaRPr lang="it-IT" b="1" dirty="0" smtClean="0"/>
          </a:p>
          <a:p>
            <a:r>
              <a:rPr lang="it-IT" dirty="0" smtClean="0"/>
              <a:t>La </a:t>
            </a:r>
            <a:r>
              <a:rPr lang="it-IT" dirty="0" err="1" smtClean="0"/>
              <a:t>indirecteness</a:t>
            </a:r>
            <a:r>
              <a:rPr lang="it-IT" dirty="0" smtClean="0"/>
              <a:t> riguarda la non diretta trasferibilità dei risultati al contesto di interesse per la scarsa aderenza degli studi individuati al nostro PICO. </a:t>
            </a:r>
          </a:p>
          <a:p>
            <a:r>
              <a:rPr lang="it-IT" b="1" dirty="0" err="1" smtClean="0"/>
              <a:t>Imprecision</a:t>
            </a:r>
            <a:endParaRPr lang="it-IT" b="1" dirty="0" smtClean="0"/>
          </a:p>
          <a:p>
            <a:r>
              <a:rPr lang="it-IT" dirty="0" smtClean="0"/>
              <a:t>risultati possono essere «imprecisi» quando gli studi includono pochi pazienti e/o si verificano pochi eventi, producendo così stime con intervalli di confidenza molto ampi. </a:t>
            </a:r>
            <a:endParaRPr lang="it-IT" dirty="0"/>
          </a:p>
        </p:txBody>
      </p:sp>
      <p:sp>
        <p:nvSpPr>
          <p:cNvPr id="4" name="Segnaposto numero diapositiva 3"/>
          <p:cNvSpPr>
            <a:spLocks noGrp="1"/>
          </p:cNvSpPr>
          <p:nvPr>
            <p:ph type="sldNum" sz="quarter" idx="10"/>
          </p:nvPr>
        </p:nvSpPr>
        <p:spPr/>
        <p:txBody>
          <a:bodyPr/>
          <a:lstStyle/>
          <a:p>
            <a:fld id="{989AE27C-ED00-4672-84C1-1B39704CB95A}" type="slidenum">
              <a:rPr lang="en-US" smtClean="0"/>
              <a:t>20</a:t>
            </a:fld>
            <a:endParaRPr lang="en-US"/>
          </a:p>
        </p:txBody>
      </p:sp>
    </p:spTree>
    <p:extLst>
      <p:ext uri="{BB962C8B-B14F-4D97-AF65-F5344CB8AC3E}">
        <p14:creationId xmlns:p14="http://schemas.microsoft.com/office/powerpoint/2010/main" val="29059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89AE27C-ED00-4672-84C1-1B39704CB95A}" type="slidenum">
              <a:rPr lang="en-US" smtClean="0"/>
              <a:t>22</a:t>
            </a:fld>
            <a:endParaRPr lang="en-US"/>
          </a:p>
        </p:txBody>
      </p:sp>
    </p:spTree>
    <p:extLst>
      <p:ext uri="{BB962C8B-B14F-4D97-AF65-F5344CB8AC3E}">
        <p14:creationId xmlns:p14="http://schemas.microsoft.com/office/powerpoint/2010/main" val="208867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89AE27C-ED00-4672-84C1-1B39704CB95A}" type="slidenum">
              <a:rPr lang="en-US" smtClean="0"/>
              <a:t>28</a:t>
            </a:fld>
            <a:endParaRPr lang="en-US"/>
          </a:p>
        </p:txBody>
      </p:sp>
    </p:spTree>
    <p:extLst>
      <p:ext uri="{BB962C8B-B14F-4D97-AF65-F5344CB8AC3E}">
        <p14:creationId xmlns:p14="http://schemas.microsoft.com/office/powerpoint/2010/main" val="337449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Medication</a:t>
            </a:r>
            <a:r>
              <a:rPr lang="it-IT" dirty="0" smtClean="0"/>
              <a:t> </a:t>
            </a:r>
            <a:r>
              <a:rPr lang="it-IT" dirty="0" err="1" smtClean="0"/>
              <a:t>overuse</a:t>
            </a:r>
            <a:r>
              <a:rPr lang="it-IT" baseline="0" dirty="0" smtClean="0"/>
              <a:t> definita come utilizzo di 9 </a:t>
            </a:r>
            <a:r>
              <a:rPr lang="it-IT" baseline="0" dirty="0" err="1" smtClean="0"/>
              <a:t>triptani</a:t>
            </a:r>
            <a:r>
              <a:rPr lang="it-IT" baseline="0" dirty="0" smtClean="0"/>
              <a:t> o 15 FANS al mese per 3 mesi consecutivi in pazienti con emicrania cronica</a:t>
            </a:r>
            <a:endParaRPr lang="it-IT" dirty="0"/>
          </a:p>
        </p:txBody>
      </p:sp>
      <p:sp>
        <p:nvSpPr>
          <p:cNvPr id="4" name="Segnaposto numero diapositiva 3"/>
          <p:cNvSpPr>
            <a:spLocks noGrp="1"/>
          </p:cNvSpPr>
          <p:nvPr>
            <p:ph type="sldNum" sz="quarter" idx="10"/>
          </p:nvPr>
        </p:nvSpPr>
        <p:spPr/>
        <p:txBody>
          <a:bodyPr/>
          <a:lstStyle/>
          <a:p>
            <a:fld id="{989AE27C-ED00-4672-84C1-1B39704CB95A}" type="slidenum">
              <a:rPr lang="en-US" smtClean="0"/>
              <a:t>29</a:t>
            </a:fld>
            <a:endParaRPr lang="en-US"/>
          </a:p>
        </p:txBody>
      </p:sp>
    </p:spTree>
    <p:extLst>
      <p:ext uri="{BB962C8B-B14F-4D97-AF65-F5344CB8AC3E}">
        <p14:creationId xmlns:p14="http://schemas.microsoft.com/office/powerpoint/2010/main" val="57176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50AF607C-5E5A-4C61-B57D-043292E61B62}"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7DC364B8-3264-4C63-B1F8-844F76CF233C}" type="slidenum">
              <a:rPr lang="en-US"/>
              <a:pPr>
                <a:defRPr/>
              </a:pPr>
              <a:t>‹N›</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F0004A47-10E4-4BAD-A08A-4C8497729945}"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D681504-2BA7-40A0-AF89-AF8F539F73CF}"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8" name="Date Placeholder 3"/>
          <p:cNvSpPr>
            <a:spLocks noGrp="1"/>
          </p:cNvSpPr>
          <p:nvPr>
            <p:ph type="dt" sz="half" idx="14"/>
          </p:nvPr>
        </p:nvSpPr>
        <p:spPr/>
        <p:txBody>
          <a:bodyPr/>
          <a:lstStyle>
            <a:lvl1pPr>
              <a:defRPr/>
            </a:lvl1pPr>
          </a:lstStyle>
          <a:p>
            <a:pPr>
              <a:defRPr/>
            </a:pPr>
            <a:fld id="{BC1353DA-AE98-4D82-9BC9-CEA6A206FA5A}" type="datetimeFigureOut">
              <a:rPr lang="en-US"/>
              <a:pPr>
                <a:defRPr/>
              </a:pPr>
              <a:t>4/4/2019</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F86214C1-67D4-45B6-A959-57C50DC83E2D}" type="slidenum">
              <a:rPr lang="en-US"/>
              <a:pPr>
                <a:defRPr/>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a:t>Modifica gli stili del testo dello schema</a:t>
            </a:r>
          </a:p>
        </p:txBody>
      </p:sp>
      <p:sp>
        <p:nvSpPr>
          <p:cNvPr id="6" name="Date Placeholder 4"/>
          <p:cNvSpPr>
            <a:spLocks noGrp="1"/>
          </p:cNvSpPr>
          <p:nvPr>
            <p:ph type="dt" sz="half" idx="10"/>
          </p:nvPr>
        </p:nvSpPr>
        <p:spPr/>
        <p:txBody>
          <a:bodyPr/>
          <a:lstStyle>
            <a:lvl1pPr>
              <a:defRPr/>
            </a:lvl1pPr>
          </a:lstStyle>
          <a:p>
            <a:pPr>
              <a:defRPr/>
            </a:pPr>
            <a:fld id="{F7A1CA42-F029-4233-8C16-9197F5DAE0D1}" type="datetimeFigureOut">
              <a:rPr lang="en-US"/>
              <a:pPr>
                <a:defRPr/>
              </a:pPr>
              <a:t>4/4/2019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3B0E03F8-011D-417B-8ACA-13528A29BE02}" type="slidenum">
              <a:rPr lang="en-US"/>
              <a:pPr>
                <a:defRPr/>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a:t>Modifica gli stili del testo dello schema</a:t>
            </a:r>
          </a:p>
        </p:txBody>
      </p:sp>
      <p:sp>
        <p:nvSpPr>
          <p:cNvPr id="8" name="Date Placeholder 4"/>
          <p:cNvSpPr>
            <a:spLocks noGrp="1"/>
          </p:cNvSpPr>
          <p:nvPr>
            <p:ph type="dt" sz="half" idx="14"/>
          </p:nvPr>
        </p:nvSpPr>
        <p:spPr/>
        <p:txBody>
          <a:bodyPr/>
          <a:lstStyle>
            <a:lvl1pPr>
              <a:defRPr/>
            </a:lvl1pPr>
          </a:lstStyle>
          <a:p>
            <a:pPr>
              <a:defRPr/>
            </a:pPr>
            <a:fld id="{A7A4C1AD-F235-464E-9B06-3C88F3942D76}" type="datetimeFigureOut">
              <a:rPr lang="en-US"/>
              <a:pPr>
                <a:defRPr/>
              </a:pPr>
              <a:t>4/4/2019</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F50D7AD9-63B4-4EC9-AAB7-D9CC95F85F5D}" type="slidenum">
              <a:rPr lang="en-US"/>
              <a:pPr>
                <a:defRPr/>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a:t>Modifica gli stili del testo dello schema</a:t>
            </a:r>
          </a:p>
        </p:txBody>
      </p:sp>
      <p:sp>
        <p:nvSpPr>
          <p:cNvPr id="6" name="Date Placeholder 4"/>
          <p:cNvSpPr>
            <a:spLocks noGrp="1"/>
          </p:cNvSpPr>
          <p:nvPr>
            <p:ph type="dt" sz="half" idx="14"/>
          </p:nvPr>
        </p:nvSpPr>
        <p:spPr/>
        <p:txBody>
          <a:bodyPr/>
          <a:lstStyle>
            <a:lvl1pPr>
              <a:defRPr/>
            </a:lvl1pPr>
          </a:lstStyle>
          <a:p>
            <a:pPr>
              <a:defRPr/>
            </a:pPr>
            <a:fld id="{7E915F99-1205-4645-A36C-D95151C12EC2}" type="datetimeFigureOut">
              <a:rPr lang="en-US"/>
              <a:pPr>
                <a:defRPr/>
              </a:pPr>
              <a:t>4/4/2019</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130E16D1-5415-4FCF-B2A7-84D22FDF3A50}" type="slidenum">
              <a:rPr lang="en-US"/>
              <a:pPr>
                <a:defRPr/>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CA0CAC1D-AAE5-4407-9456-0E2095DB98FE}"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9B0631-4A29-4EB7-9B87-2712F2FD64C5}" type="slidenum">
              <a:rPr lang="en-US"/>
              <a:pPr>
                <a:defRPr/>
              </a:pPr>
              <a:t>‹N›</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4D72F8E9-BA41-4A05-8CD4-F4952872404E}"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B98E4-ABE2-4760-AA83-0DB11313CD73}" type="slidenum">
              <a:rPr lang="en-US"/>
              <a:pPr>
                <a:defRPr/>
              </a:pPr>
              <a:t>‹N›</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38201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822475" y="1604782"/>
            <a:ext cx="10285577" cy="4867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4725" y="541861"/>
            <a:ext cx="11222377" cy="701731"/>
          </a:xfrm>
        </p:spPr>
        <p:txBody>
          <a:bodyPr wrap="square" anchor="b">
            <a:spAutoFit/>
          </a:bodyPr>
          <a:lstStyle>
            <a:lvl1pPr>
              <a:defRPr cap="none" spc="0" baseline="0"/>
            </a:lvl1pPr>
          </a:lstStyle>
          <a:p>
            <a:r>
              <a:rPr lang="en-US" dirty="0"/>
              <a:t>CLICK TO EDIT MASTER TITLE STYLE</a:t>
            </a:r>
          </a:p>
        </p:txBody>
      </p:sp>
    </p:spTree>
    <p:extLst>
      <p:ext uri="{BB962C8B-B14F-4D97-AF65-F5344CB8AC3E}">
        <p14:creationId xmlns:p14="http://schemas.microsoft.com/office/powerpoint/2010/main" val="11912648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p>
        </p:txBody>
      </p:sp>
      <p:sp>
        <p:nvSpPr>
          <p:cNvPr id="2" name="Footer Placeholder 1"/>
          <p:cNvSpPr>
            <a:spLocks noGrp="1"/>
          </p:cNvSpPr>
          <p:nvPr>
            <p:ph type="ftr" sz="quarter" idx="10"/>
          </p:nvPr>
        </p:nvSpPr>
        <p:spPr>
          <a:xfrm>
            <a:off x="1334740" y="6356352"/>
            <a:ext cx="6818671" cy="365125"/>
          </a:xfrm>
          <a:prstGeom prst="rect">
            <a:avLst/>
          </a:prstGeom>
        </p:spPr>
        <p:txBody>
          <a:bodyPr/>
          <a:lstStyle/>
          <a:p>
            <a:endParaRPr lang="en-GB" dirty="0">
              <a:solidFill>
                <a:srgbClr val="9DA09F"/>
              </a:solidFill>
            </a:endParaRPr>
          </a:p>
        </p:txBody>
      </p:sp>
      <p:sp>
        <p:nvSpPr>
          <p:cNvPr id="4" name="Text Placeholder 8"/>
          <p:cNvSpPr>
            <a:spLocks noGrp="1"/>
          </p:cNvSpPr>
          <p:nvPr>
            <p:ph type="body" sz="quarter" idx="11" hasCustomPrompt="1"/>
          </p:nvPr>
        </p:nvSpPr>
        <p:spPr>
          <a:xfrm>
            <a:off x="11280576" y="6525344"/>
            <a:ext cx="911424" cy="359480"/>
          </a:xfrm>
          <a:noFill/>
          <a:ln w="9525">
            <a:noFill/>
            <a:miter lim="800000"/>
            <a:headEnd/>
            <a:tailEnd/>
          </a:ln>
        </p:spPr>
        <p:txBody>
          <a:bodyPr vert="horz" wrap="square" lIns="121890" tIns="60945" rIns="121890" bIns="60945" numCol="1" anchor="ctr" anchorCtr="0" compatLnSpc="1">
            <a:prstTxWarp prst="textNoShape">
              <a:avLst/>
            </a:prstTxWarp>
          </a:bodyPr>
          <a:lstStyle>
            <a:lvl1pPr marL="457071" indent="-457071" algn="ctr">
              <a:buNone/>
              <a:defRPr lang="en-GB" sz="1100" baseline="0" smtClean="0">
                <a:solidFill>
                  <a:schemeClr val="bg1"/>
                </a:solidFill>
              </a:defRPr>
            </a:lvl1pPr>
            <a:lvl2pPr>
              <a:defRPr lang="en-GB" smtClean="0"/>
            </a:lvl2pPr>
            <a:lvl3pPr>
              <a:defRPr lang="en-GB" smtClean="0"/>
            </a:lvl3pPr>
            <a:lvl4pPr>
              <a:defRPr lang="en-GB" smtClean="0"/>
            </a:lvl4pPr>
            <a:lvl5pPr>
              <a:defRPr lang="en-US"/>
            </a:lvl5pPr>
          </a:lstStyle>
          <a:p>
            <a:pPr marL="0" lvl="0" indent="0"/>
            <a:fld id="{970386AF-E2B7-6741-BB91-CBD82185E9E7}" type="slidenum">
              <a:rPr lang="en-US" smtClean="0"/>
              <a:pPr marL="0" lvl="0" indent="0"/>
              <a:t>‹N›</a:t>
            </a:fld>
            <a:endParaRPr lang="en-US" dirty="0"/>
          </a:p>
        </p:txBody>
      </p:sp>
    </p:spTree>
    <p:extLst>
      <p:ext uri="{BB962C8B-B14F-4D97-AF65-F5344CB8AC3E}">
        <p14:creationId xmlns:p14="http://schemas.microsoft.com/office/powerpoint/2010/main" val="377688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DB69AD57-5EA8-4FEE-BC34-227E55D85561}"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CDB7F7-78EF-42A0-BC77-81AF8E9293FE}" type="slidenum">
              <a:rPr lang="en-US"/>
              <a:pPr>
                <a:defRPr/>
              </a:pPr>
              <a:t>‹N›</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 name="T22" fmla="*/ 0 w 372"/>
              <a:gd name="T23" fmla="*/ 0 h 166"/>
              <a:gd name="T24" fmla="*/ 372 w 372"/>
              <a:gd name="T2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F3EF1443-44E2-4B72-85D1-3E36AE13D22E}"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DFCB6F06-CD94-46C8-B9C5-3C58096F1627}" type="slidenum">
              <a:rPr lang="en-US"/>
              <a:pPr>
                <a:defRPr/>
              </a:pPr>
              <a:t>‹N›</a:t>
            </a:fld>
            <a:endParaRPr lang="en-US"/>
          </a:p>
        </p:txBody>
      </p:sp>
    </p:spTree>
    <p:extLst>
      <p:ext uri="{BB962C8B-B14F-4D97-AF65-F5344CB8AC3E}">
        <p14:creationId xmlns:p14="http://schemas.microsoft.com/office/powerpoint/2010/main" val="346292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811767DC-BFEE-4060-AB68-8CD30968B135}"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BC56F9-4889-4BB4-A92F-CBFCC17736A5}" type="slidenum">
              <a:rPr lang="en-US"/>
              <a:pPr>
                <a:defRPr/>
              </a:pPr>
              <a:t>‹N›</a:t>
            </a:fld>
            <a:endParaRPr lang="en-US"/>
          </a:p>
        </p:txBody>
      </p:sp>
    </p:spTree>
    <p:extLst>
      <p:ext uri="{BB962C8B-B14F-4D97-AF65-F5344CB8AC3E}">
        <p14:creationId xmlns:p14="http://schemas.microsoft.com/office/powerpoint/2010/main" val="3883624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19B82667-169D-4293-B1E5-44F51B2FAE7A}"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8177C46-7C6D-4296-AAAE-1EDA18AF1944}" type="slidenum">
              <a:rPr lang="en-US"/>
              <a:pPr>
                <a:defRPr/>
              </a:pPr>
              <a:t>‹N›</a:t>
            </a:fld>
            <a:endParaRPr lang="en-US"/>
          </a:p>
        </p:txBody>
      </p:sp>
    </p:spTree>
    <p:extLst>
      <p:ext uri="{BB962C8B-B14F-4D97-AF65-F5344CB8AC3E}">
        <p14:creationId xmlns:p14="http://schemas.microsoft.com/office/powerpoint/2010/main" val="22773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fld id="{27376FA0-A515-45DA-9247-D3041882BC01}"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BA5568B-1529-4FEC-A74C-6EEA910AA8DE}" type="slidenum">
              <a:rPr lang="en-US"/>
              <a:pPr>
                <a:defRPr/>
              </a:pPr>
              <a:t>‹N›</a:t>
            </a:fld>
            <a:endParaRPr lang="en-US"/>
          </a:p>
        </p:txBody>
      </p:sp>
    </p:spTree>
    <p:extLst>
      <p:ext uri="{BB962C8B-B14F-4D97-AF65-F5344CB8AC3E}">
        <p14:creationId xmlns:p14="http://schemas.microsoft.com/office/powerpoint/2010/main" val="36375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9AEDB2EA-AA6F-413E-A292-461D989C1BE5}" type="datetimeFigureOut">
              <a:rPr lang="en-US">
                <a:solidFill>
                  <a:prstClr val="black">
                    <a:tint val="75000"/>
                  </a:prstClr>
                </a:solidFill>
              </a:rPr>
              <a:pPr>
                <a:defRPr/>
              </a:pPr>
              <a:t>4/4/2019</a:t>
            </a:fld>
            <a:endParaRPr 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C8A19456-D820-49EA-8149-F56FD587E57B}" type="slidenum">
              <a:rPr lang="en-US"/>
              <a:pPr>
                <a:defRPr/>
              </a:pPr>
              <a:t>‹N›</a:t>
            </a:fld>
            <a:endParaRPr lang="en-US"/>
          </a:p>
        </p:txBody>
      </p:sp>
    </p:spTree>
    <p:extLst>
      <p:ext uri="{BB962C8B-B14F-4D97-AF65-F5344CB8AC3E}">
        <p14:creationId xmlns:p14="http://schemas.microsoft.com/office/powerpoint/2010/main" val="220845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4" name="Date Placeholder 2"/>
          <p:cNvSpPr>
            <a:spLocks noGrp="1"/>
          </p:cNvSpPr>
          <p:nvPr>
            <p:ph type="dt" sz="half" idx="10"/>
          </p:nvPr>
        </p:nvSpPr>
        <p:spPr/>
        <p:txBody>
          <a:bodyPr/>
          <a:lstStyle>
            <a:lvl1pPr>
              <a:defRPr/>
            </a:lvl1pPr>
          </a:lstStyle>
          <a:p>
            <a:pPr>
              <a:defRPr/>
            </a:pPr>
            <a:fld id="{D29DA14A-BCB1-4A68-8459-BC9A0867B0CD}" type="datetimeFigureOut">
              <a:rPr lang="en-US">
                <a:solidFill>
                  <a:prstClr val="black">
                    <a:tint val="75000"/>
                  </a:prstClr>
                </a:solidFill>
              </a:rPr>
              <a:pPr>
                <a:defRPr/>
              </a:pPr>
              <a:t>4/4/2019</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79A018DA-A960-4855-A413-71012EB5A283}" type="slidenum">
              <a:rPr lang="en-US"/>
              <a:pPr>
                <a:defRPr/>
              </a:pPr>
              <a:t>‹N›</a:t>
            </a:fld>
            <a:endParaRPr lang="en-US"/>
          </a:p>
        </p:txBody>
      </p:sp>
    </p:spTree>
    <p:extLst>
      <p:ext uri="{BB962C8B-B14F-4D97-AF65-F5344CB8AC3E}">
        <p14:creationId xmlns:p14="http://schemas.microsoft.com/office/powerpoint/2010/main" val="389238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3" name="Date Placeholder 1"/>
          <p:cNvSpPr>
            <a:spLocks noGrp="1"/>
          </p:cNvSpPr>
          <p:nvPr>
            <p:ph type="dt" sz="half" idx="10"/>
          </p:nvPr>
        </p:nvSpPr>
        <p:spPr/>
        <p:txBody>
          <a:bodyPr/>
          <a:lstStyle>
            <a:lvl1pPr>
              <a:defRPr/>
            </a:lvl1pPr>
          </a:lstStyle>
          <a:p>
            <a:pPr>
              <a:defRPr/>
            </a:pPr>
            <a:fld id="{00DDB748-BAA2-483B-AC2C-9E1E9115094B}" type="datetimeFigureOut">
              <a:rPr lang="en-US">
                <a:solidFill>
                  <a:prstClr val="black">
                    <a:tint val="75000"/>
                  </a:prstClr>
                </a:solidFill>
              </a:rPr>
              <a:pPr>
                <a:defRPr/>
              </a:pPr>
              <a:t>4/4/2019</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B01F4A8-0785-4D60-A390-166580132968}" type="slidenum">
              <a:rPr lang="en-US"/>
              <a:pPr>
                <a:defRPr/>
              </a:pPr>
              <a:t>‹N›</a:t>
            </a:fld>
            <a:endParaRPr lang="en-US"/>
          </a:p>
        </p:txBody>
      </p:sp>
    </p:spTree>
    <p:extLst>
      <p:ext uri="{BB962C8B-B14F-4D97-AF65-F5344CB8AC3E}">
        <p14:creationId xmlns:p14="http://schemas.microsoft.com/office/powerpoint/2010/main" val="3034653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7C67DDA9-3B18-4948-B98F-98A88998092F}"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57417213-4CA8-43F5-9D41-4F680E2DC418}" type="slidenum">
              <a:rPr lang="en-US"/>
              <a:pPr>
                <a:defRPr/>
              </a:pPr>
              <a:t>‹N›</a:t>
            </a:fld>
            <a:endParaRPr lang="en-US"/>
          </a:p>
        </p:txBody>
      </p:sp>
    </p:spTree>
    <p:extLst>
      <p:ext uri="{BB962C8B-B14F-4D97-AF65-F5344CB8AC3E}">
        <p14:creationId xmlns:p14="http://schemas.microsoft.com/office/powerpoint/2010/main" val="142849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CBA96A0C-34DA-42DA-8DEF-717F332CDFA9}"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B6F71D81-A8B9-44E1-81B3-1F5BF0A26F2E}" type="slidenum">
              <a:rPr lang="en-US"/>
              <a:pPr>
                <a:defRPr/>
              </a:pPr>
              <a:t>‹N›</a:t>
            </a:fld>
            <a:endParaRPr lang="en-US"/>
          </a:p>
        </p:txBody>
      </p:sp>
    </p:spTree>
    <p:extLst>
      <p:ext uri="{BB962C8B-B14F-4D97-AF65-F5344CB8AC3E}">
        <p14:creationId xmlns:p14="http://schemas.microsoft.com/office/powerpoint/2010/main" val="4264861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C90B017F-AE93-4C47-A3D9-63B1D088E173}"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EE3D6AE2-7D68-4A19-BB66-B09516A2A935}" type="slidenum">
              <a:rPr lang="en-US"/>
              <a:pPr>
                <a:defRPr/>
              </a:pPr>
              <a:t>‹N›</a:t>
            </a:fld>
            <a:endParaRPr lang="en-US"/>
          </a:p>
        </p:txBody>
      </p:sp>
    </p:spTree>
    <p:extLst>
      <p:ext uri="{BB962C8B-B14F-4D97-AF65-F5344CB8AC3E}">
        <p14:creationId xmlns:p14="http://schemas.microsoft.com/office/powerpoint/2010/main" val="12499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9AE4DCEA-F4E8-466D-AAE8-99781CF33B93}" type="datetimeFigureOut">
              <a:rPr lang="en-US"/>
              <a:pPr>
                <a:defRPr/>
              </a:pPr>
              <a:t>4/4/2019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96ED10E0-BFC3-43A2-8CB6-EB9F54B82BB7}" type="slidenum">
              <a:rPr lang="en-US"/>
              <a:pPr>
                <a:defRPr/>
              </a:pPr>
              <a:t>‹N›</a:t>
            </a:fld>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8" name="Date Placeholder 3"/>
          <p:cNvSpPr>
            <a:spLocks noGrp="1"/>
          </p:cNvSpPr>
          <p:nvPr>
            <p:ph type="dt" sz="half" idx="14"/>
          </p:nvPr>
        </p:nvSpPr>
        <p:spPr/>
        <p:txBody>
          <a:bodyPr/>
          <a:lstStyle>
            <a:lvl1pPr>
              <a:defRPr/>
            </a:lvl1pPr>
          </a:lstStyle>
          <a:p>
            <a:pPr>
              <a:defRPr/>
            </a:pPr>
            <a:fld id="{3797123A-E265-48E7-8F10-99D642397F02}" type="datetimeFigureOut">
              <a:rPr lang="en-US">
                <a:solidFill>
                  <a:prstClr val="black">
                    <a:tint val="75000"/>
                  </a:prstClr>
                </a:solidFill>
              </a:rPr>
              <a:pPr>
                <a:defRPr/>
              </a:pPr>
              <a:t>4/4/2019</a:t>
            </a:fld>
            <a:endParaRPr lang="en-US">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93A961D9-D650-4481-B495-533F12F2D4D0}" type="slidenum">
              <a:rPr lang="en-US"/>
              <a:pPr>
                <a:defRPr/>
              </a:pPr>
              <a:t>‹N›</a:t>
            </a:fld>
            <a:endParaRPr lang="en-US"/>
          </a:p>
        </p:txBody>
      </p:sp>
    </p:spTree>
    <p:extLst>
      <p:ext uri="{BB962C8B-B14F-4D97-AF65-F5344CB8AC3E}">
        <p14:creationId xmlns:p14="http://schemas.microsoft.com/office/powerpoint/2010/main" val="151193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6F751A84-C278-434C-BB53-25C0C597205C}"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26EEF08-7AA2-4AD6-B8C3-3338BDA454EE}" type="slidenum">
              <a:rPr lang="en-US"/>
              <a:pPr>
                <a:defRPr/>
              </a:pPr>
              <a:t>‹N›</a:t>
            </a:fld>
            <a:endParaRPr lang="en-US"/>
          </a:p>
        </p:txBody>
      </p:sp>
    </p:spTree>
    <p:extLst>
      <p:ext uri="{BB962C8B-B14F-4D97-AF65-F5344CB8AC3E}">
        <p14:creationId xmlns:p14="http://schemas.microsoft.com/office/powerpoint/2010/main" val="2151730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8" name="Date Placeholder 4"/>
          <p:cNvSpPr>
            <a:spLocks noGrp="1"/>
          </p:cNvSpPr>
          <p:nvPr>
            <p:ph type="dt" sz="half" idx="14"/>
          </p:nvPr>
        </p:nvSpPr>
        <p:spPr/>
        <p:txBody>
          <a:bodyPr/>
          <a:lstStyle>
            <a:lvl1pPr>
              <a:defRPr/>
            </a:lvl1pPr>
          </a:lstStyle>
          <a:p>
            <a:pPr>
              <a:defRPr/>
            </a:pPr>
            <a:fld id="{A8DA2374-37A6-4E87-82C5-2AB739236763}" type="datetimeFigureOut">
              <a:rPr lang="en-US">
                <a:solidFill>
                  <a:prstClr val="black">
                    <a:tint val="75000"/>
                  </a:prstClr>
                </a:solidFill>
              </a:rPr>
              <a:pPr>
                <a:defRPr/>
              </a:pPr>
              <a:t>4/4/2019</a:t>
            </a:fld>
            <a:endParaRPr lang="en-US">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815B6298-4A9D-475F-8DB1-04D9B53F77EA}" type="slidenum">
              <a:rPr lang="en-US"/>
              <a:pPr>
                <a:defRPr/>
              </a:pPr>
              <a:t>‹N›</a:t>
            </a:fld>
            <a:endParaRPr lang="en-US"/>
          </a:p>
        </p:txBody>
      </p:sp>
    </p:spTree>
    <p:extLst>
      <p:ext uri="{BB962C8B-B14F-4D97-AF65-F5344CB8AC3E}">
        <p14:creationId xmlns:p14="http://schemas.microsoft.com/office/powerpoint/2010/main" val="1345507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6" name="Date Placeholder 4"/>
          <p:cNvSpPr>
            <a:spLocks noGrp="1"/>
          </p:cNvSpPr>
          <p:nvPr>
            <p:ph type="dt" sz="half" idx="14"/>
          </p:nvPr>
        </p:nvSpPr>
        <p:spPr/>
        <p:txBody>
          <a:bodyPr/>
          <a:lstStyle>
            <a:lvl1pPr>
              <a:defRPr/>
            </a:lvl1pPr>
          </a:lstStyle>
          <a:p>
            <a:pPr>
              <a:defRPr/>
            </a:pPr>
            <a:fld id="{1137D482-B5C1-4DD3-BBD8-2304AF1CA4C5}"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4DC9191D-9601-4E59-9829-F16870580226}" type="slidenum">
              <a:rPr lang="en-US"/>
              <a:pPr>
                <a:defRPr/>
              </a:pPr>
              <a:t>‹N›</a:t>
            </a:fld>
            <a:endParaRPr lang="en-US"/>
          </a:p>
        </p:txBody>
      </p:sp>
    </p:spTree>
    <p:extLst>
      <p:ext uri="{BB962C8B-B14F-4D97-AF65-F5344CB8AC3E}">
        <p14:creationId xmlns:p14="http://schemas.microsoft.com/office/powerpoint/2010/main" val="3635953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47A01D32-70E3-4B97-AC83-4FBF2469A95A}"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CA43F5-5773-494C-A684-C0A1A2B46ACF}" type="slidenum">
              <a:rPr lang="en-US"/>
              <a:pPr>
                <a:defRPr/>
              </a:pPr>
              <a:t>‹N›</a:t>
            </a:fld>
            <a:endParaRPr lang="en-US"/>
          </a:p>
        </p:txBody>
      </p:sp>
    </p:spTree>
    <p:extLst>
      <p:ext uri="{BB962C8B-B14F-4D97-AF65-F5344CB8AC3E}">
        <p14:creationId xmlns:p14="http://schemas.microsoft.com/office/powerpoint/2010/main" val="2129061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AF5FCC8B-FD68-445C-9908-70D6B116879A}"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E393FC-A00F-43B0-83F8-7C1D2F92C09F}" type="slidenum">
              <a:rPr lang="en-US"/>
              <a:pPr>
                <a:defRPr/>
              </a:pPr>
              <a:t>‹N›</a:t>
            </a:fld>
            <a:endParaRPr lang="en-US"/>
          </a:p>
        </p:txBody>
      </p:sp>
    </p:spTree>
    <p:extLst>
      <p:ext uri="{BB962C8B-B14F-4D97-AF65-F5344CB8AC3E}">
        <p14:creationId xmlns:p14="http://schemas.microsoft.com/office/powerpoint/2010/main" val="350236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 name="T22" fmla="*/ 0 w 372"/>
              <a:gd name="T23" fmla="*/ 0 h 166"/>
              <a:gd name="T24" fmla="*/ 372 w 372"/>
              <a:gd name="T2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F3EF1443-44E2-4B72-85D1-3E36AE13D22E}"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DFCB6F06-CD94-46C8-B9C5-3C58096F1627}" type="slidenum">
              <a:rPr lang="en-US"/>
              <a:pPr>
                <a:defRPr/>
              </a:pPr>
              <a:t>‹N›</a:t>
            </a:fld>
            <a:endParaRPr lang="en-US"/>
          </a:p>
        </p:txBody>
      </p:sp>
    </p:spTree>
    <p:extLst>
      <p:ext uri="{BB962C8B-B14F-4D97-AF65-F5344CB8AC3E}">
        <p14:creationId xmlns:p14="http://schemas.microsoft.com/office/powerpoint/2010/main" val="262918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811767DC-BFEE-4060-AB68-8CD30968B135}"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BC56F9-4889-4BB4-A92F-CBFCC17736A5}" type="slidenum">
              <a:rPr lang="en-US"/>
              <a:pPr>
                <a:defRPr/>
              </a:pPr>
              <a:t>‹N›</a:t>
            </a:fld>
            <a:endParaRPr lang="en-US"/>
          </a:p>
        </p:txBody>
      </p:sp>
    </p:spTree>
    <p:extLst>
      <p:ext uri="{BB962C8B-B14F-4D97-AF65-F5344CB8AC3E}">
        <p14:creationId xmlns:p14="http://schemas.microsoft.com/office/powerpoint/2010/main" val="1010657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19B82667-169D-4293-B1E5-44F51B2FAE7A}"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8177C46-7C6D-4296-AAAE-1EDA18AF1944}" type="slidenum">
              <a:rPr lang="en-US"/>
              <a:pPr>
                <a:defRPr/>
              </a:pPr>
              <a:t>‹N›</a:t>
            </a:fld>
            <a:endParaRPr lang="en-US"/>
          </a:p>
        </p:txBody>
      </p:sp>
    </p:spTree>
    <p:extLst>
      <p:ext uri="{BB962C8B-B14F-4D97-AF65-F5344CB8AC3E}">
        <p14:creationId xmlns:p14="http://schemas.microsoft.com/office/powerpoint/2010/main" val="3646679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fld id="{27376FA0-A515-45DA-9247-D3041882BC01}"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BA5568B-1529-4FEC-A74C-6EEA910AA8DE}" type="slidenum">
              <a:rPr lang="en-US"/>
              <a:pPr>
                <a:defRPr/>
              </a:pPr>
              <a:t>‹N›</a:t>
            </a:fld>
            <a:endParaRPr lang="en-US"/>
          </a:p>
        </p:txBody>
      </p:sp>
    </p:spTree>
    <p:extLst>
      <p:ext uri="{BB962C8B-B14F-4D97-AF65-F5344CB8AC3E}">
        <p14:creationId xmlns:p14="http://schemas.microsoft.com/office/powerpoint/2010/main" val="215963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fld id="{8E4AFE89-4248-45E3-9699-B02B0C0F382C}" type="datetimeFigureOut">
              <a:rPr lang="en-US"/>
              <a:pPr>
                <a:defRPr/>
              </a:pPr>
              <a:t>4/4/2019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A524BC-77E2-4E5B-A1F4-E2E144F11042}" type="slidenum">
              <a:rPr lang="en-US"/>
              <a:pPr>
                <a:defRPr/>
              </a:pPr>
              <a:t>‹N›</a:t>
            </a:fld>
            <a:endParaRPr lang="en-US" dirty="0"/>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9AEDB2EA-AA6F-413E-A292-461D989C1BE5}" type="datetimeFigureOut">
              <a:rPr lang="en-US">
                <a:solidFill>
                  <a:prstClr val="black">
                    <a:tint val="75000"/>
                  </a:prstClr>
                </a:solidFill>
              </a:rPr>
              <a:pPr>
                <a:defRPr/>
              </a:pPr>
              <a:t>4/4/2019</a:t>
            </a:fld>
            <a:endParaRPr 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C8A19456-D820-49EA-8149-F56FD587E57B}" type="slidenum">
              <a:rPr lang="en-US"/>
              <a:pPr>
                <a:defRPr/>
              </a:pPr>
              <a:t>‹N›</a:t>
            </a:fld>
            <a:endParaRPr lang="en-US"/>
          </a:p>
        </p:txBody>
      </p:sp>
    </p:spTree>
    <p:extLst>
      <p:ext uri="{BB962C8B-B14F-4D97-AF65-F5344CB8AC3E}">
        <p14:creationId xmlns:p14="http://schemas.microsoft.com/office/powerpoint/2010/main" val="2305497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4" name="Date Placeholder 2"/>
          <p:cNvSpPr>
            <a:spLocks noGrp="1"/>
          </p:cNvSpPr>
          <p:nvPr>
            <p:ph type="dt" sz="half" idx="10"/>
          </p:nvPr>
        </p:nvSpPr>
        <p:spPr/>
        <p:txBody>
          <a:bodyPr/>
          <a:lstStyle>
            <a:lvl1pPr>
              <a:defRPr/>
            </a:lvl1pPr>
          </a:lstStyle>
          <a:p>
            <a:pPr>
              <a:defRPr/>
            </a:pPr>
            <a:fld id="{D29DA14A-BCB1-4A68-8459-BC9A0867B0CD}" type="datetimeFigureOut">
              <a:rPr lang="en-US">
                <a:solidFill>
                  <a:prstClr val="black">
                    <a:tint val="75000"/>
                  </a:prstClr>
                </a:solidFill>
              </a:rPr>
              <a:pPr>
                <a:defRPr/>
              </a:pPr>
              <a:t>4/4/2019</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79A018DA-A960-4855-A413-71012EB5A283}" type="slidenum">
              <a:rPr lang="en-US"/>
              <a:pPr>
                <a:defRPr/>
              </a:pPr>
              <a:t>‹N›</a:t>
            </a:fld>
            <a:endParaRPr lang="en-US"/>
          </a:p>
        </p:txBody>
      </p:sp>
    </p:spTree>
    <p:extLst>
      <p:ext uri="{BB962C8B-B14F-4D97-AF65-F5344CB8AC3E}">
        <p14:creationId xmlns:p14="http://schemas.microsoft.com/office/powerpoint/2010/main" val="3325413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3" name="Date Placeholder 1"/>
          <p:cNvSpPr>
            <a:spLocks noGrp="1"/>
          </p:cNvSpPr>
          <p:nvPr>
            <p:ph type="dt" sz="half" idx="10"/>
          </p:nvPr>
        </p:nvSpPr>
        <p:spPr/>
        <p:txBody>
          <a:bodyPr/>
          <a:lstStyle>
            <a:lvl1pPr>
              <a:defRPr/>
            </a:lvl1pPr>
          </a:lstStyle>
          <a:p>
            <a:pPr>
              <a:defRPr/>
            </a:pPr>
            <a:fld id="{00DDB748-BAA2-483B-AC2C-9E1E9115094B}" type="datetimeFigureOut">
              <a:rPr lang="en-US">
                <a:solidFill>
                  <a:prstClr val="black">
                    <a:tint val="75000"/>
                  </a:prstClr>
                </a:solidFill>
              </a:rPr>
              <a:pPr>
                <a:defRPr/>
              </a:pPr>
              <a:t>4/4/2019</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B01F4A8-0785-4D60-A390-166580132968}" type="slidenum">
              <a:rPr lang="en-US"/>
              <a:pPr>
                <a:defRPr/>
              </a:pPr>
              <a:t>‹N›</a:t>
            </a:fld>
            <a:endParaRPr lang="en-US"/>
          </a:p>
        </p:txBody>
      </p:sp>
    </p:spTree>
    <p:extLst>
      <p:ext uri="{BB962C8B-B14F-4D97-AF65-F5344CB8AC3E}">
        <p14:creationId xmlns:p14="http://schemas.microsoft.com/office/powerpoint/2010/main" val="494043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7C67DDA9-3B18-4948-B98F-98A88998092F}"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57417213-4CA8-43F5-9D41-4F680E2DC418}" type="slidenum">
              <a:rPr lang="en-US"/>
              <a:pPr>
                <a:defRPr/>
              </a:pPr>
              <a:t>‹N›</a:t>
            </a:fld>
            <a:endParaRPr lang="en-US"/>
          </a:p>
        </p:txBody>
      </p:sp>
    </p:spTree>
    <p:extLst>
      <p:ext uri="{BB962C8B-B14F-4D97-AF65-F5344CB8AC3E}">
        <p14:creationId xmlns:p14="http://schemas.microsoft.com/office/powerpoint/2010/main" val="3324424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CBA96A0C-34DA-42DA-8DEF-717F332CDFA9}"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B6F71D81-A8B9-44E1-81B3-1F5BF0A26F2E}" type="slidenum">
              <a:rPr lang="en-US"/>
              <a:pPr>
                <a:defRPr/>
              </a:pPr>
              <a:t>‹N›</a:t>
            </a:fld>
            <a:endParaRPr lang="en-US"/>
          </a:p>
        </p:txBody>
      </p:sp>
    </p:spTree>
    <p:extLst>
      <p:ext uri="{BB962C8B-B14F-4D97-AF65-F5344CB8AC3E}">
        <p14:creationId xmlns:p14="http://schemas.microsoft.com/office/powerpoint/2010/main" val="1720147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C90B017F-AE93-4C47-A3D9-63B1D088E173}"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EE3D6AE2-7D68-4A19-BB66-B09516A2A935}" type="slidenum">
              <a:rPr lang="en-US"/>
              <a:pPr>
                <a:defRPr/>
              </a:pPr>
              <a:t>‹N›</a:t>
            </a:fld>
            <a:endParaRPr lang="en-US"/>
          </a:p>
        </p:txBody>
      </p:sp>
    </p:spTree>
    <p:extLst>
      <p:ext uri="{BB962C8B-B14F-4D97-AF65-F5344CB8AC3E}">
        <p14:creationId xmlns:p14="http://schemas.microsoft.com/office/powerpoint/2010/main" val="1207078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8" name="Date Placeholder 3"/>
          <p:cNvSpPr>
            <a:spLocks noGrp="1"/>
          </p:cNvSpPr>
          <p:nvPr>
            <p:ph type="dt" sz="half" idx="14"/>
          </p:nvPr>
        </p:nvSpPr>
        <p:spPr/>
        <p:txBody>
          <a:bodyPr/>
          <a:lstStyle>
            <a:lvl1pPr>
              <a:defRPr/>
            </a:lvl1pPr>
          </a:lstStyle>
          <a:p>
            <a:pPr>
              <a:defRPr/>
            </a:pPr>
            <a:fld id="{3797123A-E265-48E7-8F10-99D642397F02}" type="datetimeFigureOut">
              <a:rPr lang="en-US">
                <a:solidFill>
                  <a:prstClr val="black">
                    <a:tint val="75000"/>
                  </a:prstClr>
                </a:solidFill>
              </a:rPr>
              <a:pPr>
                <a:defRPr/>
              </a:pPr>
              <a:t>4/4/2019</a:t>
            </a:fld>
            <a:endParaRPr lang="en-US">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93A961D9-D650-4481-B495-533F12F2D4D0}" type="slidenum">
              <a:rPr lang="en-US"/>
              <a:pPr>
                <a:defRPr/>
              </a:pPr>
              <a:t>‹N›</a:t>
            </a:fld>
            <a:endParaRPr lang="en-US"/>
          </a:p>
        </p:txBody>
      </p:sp>
    </p:spTree>
    <p:extLst>
      <p:ext uri="{BB962C8B-B14F-4D97-AF65-F5344CB8AC3E}">
        <p14:creationId xmlns:p14="http://schemas.microsoft.com/office/powerpoint/2010/main" val="3193967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6F751A84-C278-434C-BB53-25C0C597205C}"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26EEF08-7AA2-4AD6-B8C3-3338BDA454EE}" type="slidenum">
              <a:rPr lang="en-US"/>
              <a:pPr>
                <a:defRPr/>
              </a:pPr>
              <a:t>‹N›</a:t>
            </a:fld>
            <a:endParaRPr lang="en-US"/>
          </a:p>
        </p:txBody>
      </p:sp>
    </p:spTree>
    <p:extLst>
      <p:ext uri="{BB962C8B-B14F-4D97-AF65-F5344CB8AC3E}">
        <p14:creationId xmlns:p14="http://schemas.microsoft.com/office/powerpoint/2010/main" val="3287369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8" name="Date Placeholder 4"/>
          <p:cNvSpPr>
            <a:spLocks noGrp="1"/>
          </p:cNvSpPr>
          <p:nvPr>
            <p:ph type="dt" sz="half" idx="14"/>
          </p:nvPr>
        </p:nvSpPr>
        <p:spPr/>
        <p:txBody>
          <a:bodyPr/>
          <a:lstStyle>
            <a:lvl1pPr>
              <a:defRPr/>
            </a:lvl1pPr>
          </a:lstStyle>
          <a:p>
            <a:pPr>
              <a:defRPr/>
            </a:pPr>
            <a:fld id="{A8DA2374-37A6-4E87-82C5-2AB739236763}" type="datetimeFigureOut">
              <a:rPr lang="en-US">
                <a:solidFill>
                  <a:prstClr val="black">
                    <a:tint val="75000"/>
                  </a:prstClr>
                </a:solidFill>
              </a:rPr>
              <a:pPr>
                <a:defRPr/>
              </a:pPr>
              <a:t>4/4/2019</a:t>
            </a:fld>
            <a:endParaRPr lang="en-US">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815B6298-4A9D-475F-8DB1-04D9B53F77EA}" type="slidenum">
              <a:rPr lang="en-US"/>
              <a:pPr>
                <a:defRPr/>
              </a:pPr>
              <a:t>‹N›</a:t>
            </a:fld>
            <a:endParaRPr lang="en-US"/>
          </a:p>
        </p:txBody>
      </p:sp>
    </p:spTree>
    <p:extLst>
      <p:ext uri="{BB962C8B-B14F-4D97-AF65-F5344CB8AC3E}">
        <p14:creationId xmlns:p14="http://schemas.microsoft.com/office/powerpoint/2010/main" val="4238054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6" name="Date Placeholder 4"/>
          <p:cNvSpPr>
            <a:spLocks noGrp="1"/>
          </p:cNvSpPr>
          <p:nvPr>
            <p:ph type="dt" sz="half" idx="14"/>
          </p:nvPr>
        </p:nvSpPr>
        <p:spPr/>
        <p:txBody>
          <a:bodyPr/>
          <a:lstStyle>
            <a:lvl1pPr>
              <a:defRPr/>
            </a:lvl1pPr>
          </a:lstStyle>
          <a:p>
            <a:pPr>
              <a:defRPr/>
            </a:pPr>
            <a:fld id="{1137D482-B5C1-4DD3-BBD8-2304AF1CA4C5}" type="datetimeFigureOut">
              <a:rPr lang="en-US">
                <a:solidFill>
                  <a:prstClr val="black">
                    <a:tint val="75000"/>
                  </a:prstClr>
                </a:solidFill>
              </a:rPr>
              <a:pPr>
                <a:defRPr/>
              </a:pPr>
              <a:t>4/4/2019</a:t>
            </a:fld>
            <a:endParaRPr lang="en-US">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4DC9191D-9601-4E59-9829-F16870580226}" type="slidenum">
              <a:rPr lang="en-US"/>
              <a:pPr>
                <a:defRPr/>
              </a:pPr>
              <a:t>‹N›</a:t>
            </a:fld>
            <a:endParaRPr lang="en-US"/>
          </a:p>
        </p:txBody>
      </p:sp>
    </p:spTree>
    <p:extLst>
      <p:ext uri="{BB962C8B-B14F-4D97-AF65-F5344CB8AC3E}">
        <p14:creationId xmlns:p14="http://schemas.microsoft.com/office/powerpoint/2010/main" val="103122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565FAA8A-3E33-4B10-A7E2-FC4D7AC5E8DA}" type="datetimeFigureOut">
              <a:rPr lang="en-US"/>
              <a:pPr>
                <a:defRPr/>
              </a:pPr>
              <a:t>4/4/2019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3FDE0B3-4119-40CB-9EA4-725F38D5C60C}" type="slidenum">
              <a:rPr lang="en-US"/>
              <a:pPr>
                <a:defRPr/>
              </a:pPr>
              <a:t>‹N›</a:t>
            </a:fld>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47A01D32-70E3-4B97-AC83-4FBF2469A95A}"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CA43F5-5773-494C-A684-C0A1A2B46ACF}" type="slidenum">
              <a:rPr lang="en-US"/>
              <a:pPr>
                <a:defRPr/>
              </a:pPr>
              <a:t>‹N›</a:t>
            </a:fld>
            <a:endParaRPr lang="en-US"/>
          </a:p>
        </p:txBody>
      </p:sp>
    </p:spTree>
    <p:extLst>
      <p:ext uri="{BB962C8B-B14F-4D97-AF65-F5344CB8AC3E}">
        <p14:creationId xmlns:p14="http://schemas.microsoft.com/office/powerpoint/2010/main" val="2222759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AF5FCC8B-FD68-445C-9908-70D6B116879A}" type="datetimeFigureOut">
              <a:rPr lang="en-US">
                <a:solidFill>
                  <a:prstClr val="black">
                    <a:tint val="75000"/>
                  </a:prstClr>
                </a:solidFill>
              </a:rPr>
              <a:pPr>
                <a:defRPr/>
              </a:pPr>
              <a:t>4/4/2019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E393FC-A00F-43B0-83F8-7C1D2F92C09F}" type="slidenum">
              <a:rPr lang="en-US"/>
              <a:pPr>
                <a:defRPr/>
              </a:pPr>
              <a:t>‹N›</a:t>
            </a:fld>
            <a:endParaRPr lang="en-US"/>
          </a:p>
        </p:txBody>
      </p:sp>
    </p:spTree>
    <p:extLst>
      <p:ext uri="{BB962C8B-B14F-4D97-AF65-F5344CB8AC3E}">
        <p14:creationId xmlns:p14="http://schemas.microsoft.com/office/powerpoint/2010/main" val="328262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p:txBody>
          <a:bodyPr/>
          <a:lstStyle/>
          <a:p>
            <a:r>
              <a:rPr lang="it-IT"/>
              <a:t>Fare clic per modificare lo stile del titolo</a:t>
            </a:r>
            <a:endParaRPr lang="en-US" dirty="0"/>
          </a:p>
        </p:txBody>
      </p:sp>
      <p:sp>
        <p:nvSpPr>
          <p:cNvPr id="4" name="Date Placeholder 2"/>
          <p:cNvSpPr>
            <a:spLocks noGrp="1"/>
          </p:cNvSpPr>
          <p:nvPr>
            <p:ph type="dt" sz="half" idx="10"/>
          </p:nvPr>
        </p:nvSpPr>
        <p:spPr/>
        <p:txBody>
          <a:bodyPr/>
          <a:lstStyle>
            <a:lvl1pPr>
              <a:defRPr/>
            </a:lvl1pPr>
          </a:lstStyle>
          <a:p>
            <a:pPr>
              <a:defRPr/>
            </a:pPr>
            <a:fld id="{FEB3A864-D143-4848-96F5-8A5AA78D3EFD}" type="datetimeFigureOut">
              <a:rPr lang="en-US"/>
              <a:pPr>
                <a:defRPr/>
              </a:pPr>
              <a:t>4/4/2019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40D990B-190B-4EA1-9502-19675A1A016D}" type="slidenum">
              <a:rPr lang="en-US"/>
              <a:pPr>
                <a:defRPr/>
              </a:pPr>
              <a:t>‹N›</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3" name="Date Placeholder 1"/>
          <p:cNvSpPr>
            <a:spLocks noGrp="1"/>
          </p:cNvSpPr>
          <p:nvPr>
            <p:ph type="dt" sz="half" idx="10"/>
          </p:nvPr>
        </p:nvSpPr>
        <p:spPr/>
        <p:txBody>
          <a:bodyPr/>
          <a:lstStyle>
            <a:lvl1pPr>
              <a:defRPr/>
            </a:lvl1pPr>
          </a:lstStyle>
          <a:p>
            <a:pPr>
              <a:defRPr/>
            </a:pPr>
            <a:fld id="{A25FFCAD-D973-439A-952C-E05D6A75E7E1}" type="datetimeFigureOut">
              <a:rPr lang="en-US"/>
              <a:pPr>
                <a:defRPr/>
              </a:pPr>
              <a:t>4/4/2019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8255B78-C6ED-40B1-BFBF-6917D65F1623}" type="slidenum">
              <a:rPr lang="en-US"/>
              <a:pPr>
                <a:defRPr/>
              </a:pPr>
              <a:t>‹N›</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6" name="Date Placeholder 4"/>
          <p:cNvSpPr>
            <a:spLocks noGrp="1"/>
          </p:cNvSpPr>
          <p:nvPr>
            <p:ph type="dt" sz="half" idx="10"/>
          </p:nvPr>
        </p:nvSpPr>
        <p:spPr/>
        <p:txBody>
          <a:bodyPr/>
          <a:lstStyle>
            <a:lvl1pPr>
              <a:defRPr/>
            </a:lvl1pPr>
          </a:lstStyle>
          <a:p>
            <a:pPr>
              <a:defRPr/>
            </a:pPr>
            <a:fld id="{9F0F287E-A4F8-45C6-B68F-5889F35057F8}" type="datetimeFigureOut">
              <a:rPr lang="en-US"/>
              <a:pPr>
                <a:defRPr/>
              </a:pPr>
              <a:t>4/4/2019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67B759A-D79C-4A7E-8647-D9FA42626396}" type="slidenum">
              <a:rPr lang="en-US"/>
              <a:pPr>
                <a:defRPr/>
              </a:pPr>
              <a:t>‹N›</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it-IT"/>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6" name="Date Placeholder 4"/>
          <p:cNvSpPr>
            <a:spLocks noGrp="1"/>
          </p:cNvSpPr>
          <p:nvPr>
            <p:ph type="dt" sz="half" idx="10"/>
          </p:nvPr>
        </p:nvSpPr>
        <p:spPr/>
        <p:txBody>
          <a:bodyPr/>
          <a:lstStyle>
            <a:lvl1pPr>
              <a:defRPr/>
            </a:lvl1pPr>
          </a:lstStyle>
          <a:p>
            <a:pPr>
              <a:defRPr/>
            </a:pPr>
            <a:fld id="{8227E3F7-A443-466F-8D6D-8BDAF229B7AC}" type="datetimeFigureOut">
              <a:rPr lang="en-US"/>
              <a:pPr>
                <a:defRPr/>
              </a:pPr>
              <a:t>4/4/2019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9A80FAF-5E35-446A-8387-537AC58269B2}" type="slidenum">
              <a:rPr lang="en-US"/>
              <a:pPr>
                <a:defRPr/>
              </a:pPr>
              <a:t>‹N›</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it-IT"/>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it-IT"/>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it-IT"/>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it-IT"/>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it-IT"/>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it-IT"/>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it-IT"/>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it-IT"/>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it-IT"/>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it-IT"/>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it-IT"/>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it-IT"/>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8933" cy="3646504"/>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it-IT"/>
            </a:p>
          </p:txBody>
        </p:sp>
        <p:sp>
          <p:nvSpPr>
            <p:cNvPr id="1035" name="Freeform 28"/>
            <p:cNvSpPr>
              <a:spLocks/>
            </p:cNvSpPr>
            <p:nvPr/>
          </p:nvSpPr>
          <p:spPr bwMode="auto">
            <a:xfrm>
              <a:off x="7061730" y="3771618"/>
              <a:ext cx="349763" cy="1310216"/>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it-IT"/>
            </a:p>
          </p:txBody>
        </p:sp>
        <p:sp>
          <p:nvSpPr>
            <p:cNvPr id="1036" name="Freeform 29"/>
            <p:cNvSpPr>
              <a:spLocks/>
            </p:cNvSpPr>
            <p:nvPr/>
          </p:nvSpPr>
          <p:spPr bwMode="auto">
            <a:xfrm>
              <a:off x="7439105" y="5052893"/>
              <a:ext cx="357653" cy="82085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it-IT"/>
            </a:p>
          </p:txBody>
        </p:sp>
        <p:sp>
          <p:nvSpPr>
            <p:cNvPr id="1037" name="Freeform 30"/>
            <p:cNvSpPr>
              <a:spLocks/>
            </p:cNvSpPr>
            <p:nvPr/>
          </p:nvSpPr>
          <p:spPr bwMode="auto">
            <a:xfrm>
              <a:off x="7036746" y="3811082"/>
              <a:ext cx="457585" cy="1853508"/>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it-IT"/>
            </a:p>
          </p:txBody>
        </p:sp>
        <p:sp>
          <p:nvSpPr>
            <p:cNvPr id="1038" name="Freeform 31"/>
            <p:cNvSpPr>
              <a:spLocks/>
            </p:cNvSpPr>
            <p:nvPr/>
          </p:nvSpPr>
          <p:spPr bwMode="auto">
            <a:xfrm>
              <a:off x="6993355" y="1263001"/>
              <a:ext cx="144639" cy="2508617"/>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it-IT"/>
            </a:p>
          </p:txBody>
        </p:sp>
        <p:sp>
          <p:nvSpPr>
            <p:cNvPr id="1039" name="Freeform 32"/>
            <p:cNvSpPr>
              <a:spLocks/>
            </p:cNvSpPr>
            <p:nvPr/>
          </p:nvSpPr>
          <p:spPr bwMode="auto">
            <a:xfrm>
              <a:off x="7525889" y="5640911"/>
              <a:ext cx="111767" cy="232840"/>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it-IT"/>
            </a:p>
          </p:txBody>
        </p:sp>
        <p:sp>
          <p:nvSpPr>
            <p:cNvPr id="1040" name="Freeform 33"/>
            <p:cNvSpPr>
              <a:spLocks/>
            </p:cNvSpPr>
            <p:nvPr/>
          </p:nvSpPr>
          <p:spPr bwMode="auto">
            <a:xfrm>
              <a:off x="7020967" y="3599290"/>
              <a:ext cx="68375" cy="423584"/>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it-IT"/>
            </a:p>
          </p:txBody>
        </p:sp>
        <p:sp>
          <p:nvSpPr>
            <p:cNvPr id="1041" name="Freeform 34"/>
            <p:cNvSpPr>
              <a:spLocks/>
            </p:cNvSpPr>
            <p:nvPr/>
          </p:nvSpPr>
          <p:spPr bwMode="auto">
            <a:xfrm>
              <a:off x="7411493" y="2802110"/>
              <a:ext cx="1168945" cy="2250783"/>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it-IT"/>
            </a:p>
          </p:txBody>
        </p:sp>
        <p:sp>
          <p:nvSpPr>
            <p:cNvPr id="1042" name="Freeform 35"/>
            <p:cNvSpPr>
              <a:spLocks/>
            </p:cNvSpPr>
            <p:nvPr/>
          </p:nvSpPr>
          <p:spPr bwMode="auto">
            <a:xfrm>
              <a:off x="7494331" y="5664590"/>
              <a:ext cx="99932" cy="209161"/>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it-IT"/>
            </a:p>
          </p:txBody>
        </p:sp>
        <p:sp>
          <p:nvSpPr>
            <p:cNvPr id="1043" name="Freeform 36"/>
            <p:cNvSpPr>
              <a:spLocks/>
            </p:cNvSpPr>
            <p:nvPr/>
          </p:nvSpPr>
          <p:spPr bwMode="auto">
            <a:xfrm>
              <a:off x="7411493" y="5081833"/>
              <a:ext cx="114396" cy="559078"/>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it-IT"/>
            </a:p>
          </p:txBody>
        </p:sp>
        <p:sp>
          <p:nvSpPr>
            <p:cNvPr id="1044" name="Freeform 37"/>
            <p:cNvSpPr>
              <a:spLocks/>
            </p:cNvSpPr>
            <p:nvPr/>
          </p:nvSpPr>
          <p:spPr bwMode="auto">
            <a:xfrm>
              <a:off x="7411493" y="4977910"/>
              <a:ext cx="32872" cy="189429"/>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it-IT"/>
            </a:p>
          </p:txBody>
        </p:sp>
        <p:sp>
          <p:nvSpPr>
            <p:cNvPr id="1045" name="Freeform 38"/>
            <p:cNvSpPr>
              <a:spLocks/>
            </p:cNvSpPr>
            <p:nvPr/>
          </p:nvSpPr>
          <p:spPr bwMode="auto">
            <a:xfrm>
              <a:off x="7439105" y="5434381"/>
              <a:ext cx="174882" cy="439370"/>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it-IT"/>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775B34E6-DE61-478A-A54A-8CDDB09BFF05}" type="datetimeFigureOut">
              <a:rPr lang="en-US"/>
              <a:pPr>
                <a:defRPr/>
              </a:pPr>
              <a:t>4/4/2019</a:t>
            </a:fld>
            <a:endParaRPr lang="en-US" dirty="0"/>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a:solidFill>
                  <a:srgbClr val="FEFFFF"/>
                </a:solidFill>
                <a:latin typeface="+mn-lt"/>
                <a:cs typeface="+mn-cs"/>
              </a:defRPr>
            </a:lvl1pPr>
          </a:lstStyle>
          <a:p>
            <a:pPr>
              <a:defRPr/>
            </a:pPr>
            <a:fld id="{40ED72EC-15D5-420B-A8C8-753B86BB3C3B}"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 id="2147485723" r:id="rId12"/>
    <p:sldLayoutId id="2147485724" r:id="rId13"/>
    <p:sldLayoutId id="2147485725" r:id="rId14"/>
    <p:sldLayoutId id="2147485726" r:id="rId15"/>
    <p:sldLayoutId id="2147485727" r:id="rId16"/>
    <p:sldLayoutId id="2147485984" r:id="rId17"/>
    <p:sldLayoutId id="2147485985" r:id="rId18"/>
    <p:sldLayoutId id="2147485986" r:id="rId19"/>
  </p:sldLayoutIdLst>
  <p:transition spd="slow">
    <p:fade/>
  </p:transition>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 name="T12" fmla="*/ 0 w 22"/>
                <a:gd name="T13" fmla="*/ 0 h 136"/>
                <a:gd name="T14" fmla="*/ 22 w 22"/>
                <a:gd name="T15" fmla="*/ 136 h 136"/>
              </a:gdLst>
              <a:ahLst/>
              <a:cxnLst>
                <a:cxn ang="0">
                  <a:pos x="T0" y="T1"/>
                </a:cxn>
                <a:cxn ang="0">
                  <a:pos x="T2" y="T3"/>
                </a:cxn>
                <a:cxn ang="0">
                  <a:pos x="T4" y="T5"/>
                </a:cxn>
                <a:cxn ang="0">
                  <a:pos x="T6" y="T7"/>
                </a:cxn>
                <a:cxn ang="0">
                  <a:pos x="T8" y="T9"/>
                </a:cxn>
                <a:cxn ang="0">
                  <a:pos x="T10" y="T11"/>
                </a:cxn>
              </a:cxnLst>
              <a:rect l="T12" t="T13" r="T14" b="T15"/>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 name="T14" fmla="*/ 0 w 140"/>
                <a:gd name="T15" fmla="*/ 0 h 504"/>
                <a:gd name="T16" fmla="*/ 140 w 140"/>
                <a:gd name="T17" fmla="*/ 504 h 504"/>
              </a:gdLst>
              <a:ahLst/>
              <a:cxnLst>
                <a:cxn ang="0">
                  <a:pos x="T0" y="T1"/>
                </a:cxn>
                <a:cxn ang="0">
                  <a:pos x="T2" y="T3"/>
                </a:cxn>
                <a:cxn ang="0">
                  <a:pos x="T4" y="T5"/>
                </a:cxn>
                <a:cxn ang="0">
                  <a:pos x="T6" y="T7"/>
                </a:cxn>
                <a:cxn ang="0">
                  <a:pos x="T8" y="T9"/>
                </a:cxn>
                <a:cxn ang="0">
                  <a:pos x="T10" y="T11"/>
                </a:cxn>
                <a:cxn ang="0">
                  <a:pos x="T12" y="T13"/>
                </a:cxn>
              </a:cxnLst>
              <a:rect l="T14" t="T15" r="T16" b="T17"/>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 name="T16" fmla="*/ 0 w 132"/>
                <a:gd name="T17" fmla="*/ 0 h 308"/>
                <a:gd name="T18" fmla="*/ 132 w 132"/>
                <a:gd name="T19"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 name="T8" fmla="*/ 0 w 37"/>
                <a:gd name="T9" fmla="*/ 0 h 79"/>
                <a:gd name="T10" fmla="*/ 37 w 37"/>
                <a:gd name="T11" fmla="*/ 79 h 79"/>
              </a:gdLst>
              <a:ahLst/>
              <a:cxnLst>
                <a:cxn ang="0">
                  <a:pos x="T0" y="T1"/>
                </a:cxn>
                <a:cxn ang="0">
                  <a:pos x="T2" y="T3"/>
                </a:cxn>
                <a:cxn ang="0">
                  <a:pos x="T4" y="T5"/>
                </a:cxn>
                <a:cxn ang="0">
                  <a:pos x="T6" y="T7"/>
                </a:cxn>
              </a:cxnLst>
              <a:rect l="T8" t="T9" r="T10" b="T11"/>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 name="T22" fmla="*/ 0 w 178"/>
                <a:gd name="T23" fmla="*/ 0 h 722"/>
                <a:gd name="T24" fmla="*/ 178 w 178"/>
                <a:gd name="T2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 name="T20" fmla="*/ 0 w 23"/>
                <a:gd name="T21" fmla="*/ 0 h 635"/>
                <a:gd name="T22" fmla="*/ 23 w 23"/>
                <a:gd name="T23"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 name="T12" fmla="*/ 0 w 17"/>
                <a:gd name="T13" fmla="*/ 0 h 107"/>
                <a:gd name="T14" fmla="*/ 17 w 17"/>
                <a:gd name="T15" fmla="*/ 107 h 107"/>
              </a:gdLst>
              <a:ahLst/>
              <a:cxnLst>
                <a:cxn ang="0">
                  <a:pos x="T0" y="T1"/>
                </a:cxn>
                <a:cxn ang="0">
                  <a:pos x="T2" y="T3"/>
                </a:cxn>
                <a:cxn ang="0">
                  <a:pos x="T4" y="T5"/>
                </a:cxn>
                <a:cxn ang="0">
                  <a:pos x="T6" y="T7"/>
                </a:cxn>
                <a:cxn ang="0">
                  <a:pos x="T8" y="T9"/>
                </a:cxn>
                <a:cxn ang="0">
                  <a:pos x="T10" y="T11"/>
                </a:cxn>
              </a:cxnLst>
              <a:rect l="T12" t="T13" r="T14" b="T15"/>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 name="T20" fmla="*/ 0 w 41"/>
                <a:gd name="T21" fmla="*/ 0 h 222"/>
                <a:gd name="T22" fmla="*/ 41 w 41"/>
                <a:gd name="T2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 name="T34" fmla="*/ 0 w 450"/>
                <a:gd name="T35" fmla="*/ 0 h 878"/>
                <a:gd name="T36" fmla="*/ 450 w 450"/>
                <a:gd name="T37"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 name="T8" fmla="*/ 0 w 35"/>
                <a:gd name="T9" fmla="*/ 0 h 73"/>
                <a:gd name="T10" fmla="*/ 35 w 35"/>
                <a:gd name="T11" fmla="*/ 73 h 73"/>
              </a:gdLst>
              <a:ahLst/>
              <a:cxnLst>
                <a:cxn ang="0">
                  <a:pos x="T0" y="T1"/>
                </a:cxn>
                <a:cxn ang="0">
                  <a:pos x="T2" y="T3"/>
                </a:cxn>
                <a:cxn ang="0">
                  <a:pos x="T4" y="T5"/>
                </a:cxn>
                <a:cxn ang="0">
                  <a:pos x="T6" y="T7"/>
                </a:cxn>
              </a:cxnLst>
              <a:rect l="T8" t="T9" r="T10" b="T11"/>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 name="T12" fmla="*/ 0 w 8"/>
                <a:gd name="T13" fmla="*/ 0 h 48"/>
                <a:gd name="T14" fmla="*/ 8 w 8"/>
                <a:gd name="T15" fmla="*/ 48 h 48"/>
              </a:gdLst>
              <a:ahLst/>
              <a:cxnLst>
                <a:cxn ang="0">
                  <a:pos x="T0" y="T1"/>
                </a:cxn>
                <a:cxn ang="0">
                  <a:pos x="T2" y="T3"/>
                </a:cxn>
                <a:cxn ang="0">
                  <a:pos x="T4" y="T5"/>
                </a:cxn>
                <a:cxn ang="0">
                  <a:pos x="T6" y="T7"/>
                </a:cxn>
                <a:cxn ang="0">
                  <a:pos x="T8" y="T9"/>
                </a:cxn>
                <a:cxn ang="0">
                  <a:pos x="T10" y="T11"/>
                </a:cxn>
              </a:cxnLst>
              <a:rect l="T12" t="T13" r="T14" b="T15"/>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 name="T16" fmla="*/ 0 w 52"/>
                <a:gd name="T17" fmla="*/ 0 h 135"/>
                <a:gd name="T18" fmla="*/ 52 w 52"/>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 name="T30" fmla="*/ 0 w 103"/>
                <a:gd name="T31" fmla="*/ 0 h 920"/>
                <a:gd name="T32" fmla="*/ 103 w 103"/>
                <a:gd name="T33"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 name="T16" fmla="*/ 0 w 88"/>
                <a:gd name="T17" fmla="*/ 0 h 330"/>
                <a:gd name="T18" fmla="*/ 88 w 88"/>
                <a:gd name="T19" fmla="*/ 330 h 33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 name="T16" fmla="*/ 0 w 90"/>
                <a:gd name="T17" fmla="*/ 0 h 207"/>
                <a:gd name="T18" fmla="*/ 90 w 90"/>
                <a:gd name="T19" fmla="*/ 207 h 20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 name="T22" fmla="*/ 0 w 115"/>
                <a:gd name="T23" fmla="*/ 0 h 467"/>
                <a:gd name="T24" fmla="*/ 115 w 115"/>
                <a:gd name="T2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 name="T26" fmla="*/ 0 w 36"/>
                <a:gd name="T27" fmla="*/ 0 h 633"/>
                <a:gd name="T28" fmla="*/ 36 w 36"/>
                <a:gd name="T2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 name="T8" fmla="*/ 0 w 28"/>
                <a:gd name="T9" fmla="*/ 0 h 59"/>
                <a:gd name="T10" fmla="*/ 28 w 28"/>
                <a:gd name="T11" fmla="*/ 59 h 59"/>
              </a:gdLst>
              <a:ahLst/>
              <a:cxnLst>
                <a:cxn ang="0">
                  <a:pos x="T0" y="T1"/>
                </a:cxn>
                <a:cxn ang="0">
                  <a:pos x="T2" y="T3"/>
                </a:cxn>
                <a:cxn ang="0">
                  <a:pos x="T4" y="T5"/>
                </a:cxn>
                <a:cxn ang="0">
                  <a:pos x="T6" y="T7"/>
                </a:cxn>
              </a:cxnLst>
              <a:rect l="T8" t="T9" r="T10" b="T11"/>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 name="T14" fmla="*/ 0 w 17"/>
                <a:gd name="T15" fmla="*/ 0 h 107"/>
                <a:gd name="T16" fmla="*/ 17 w 17"/>
                <a:gd name="T17" fmla="*/ 107 h 107"/>
              </a:gdLst>
              <a:ahLst/>
              <a:cxnLst>
                <a:cxn ang="0">
                  <a:pos x="T0" y="T1"/>
                </a:cxn>
                <a:cxn ang="0">
                  <a:pos x="T2" y="T3"/>
                </a:cxn>
                <a:cxn ang="0">
                  <a:pos x="T4" y="T5"/>
                </a:cxn>
                <a:cxn ang="0">
                  <a:pos x="T6" y="T7"/>
                </a:cxn>
                <a:cxn ang="0">
                  <a:pos x="T8" y="T9"/>
                </a:cxn>
                <a:cxn ang="0">
                  <a:pos x="T10" y="T11"/>
                </a:cxn>
                <a:cxn ang="0">
                  <a:pos x="T12" y="T13"/>
                </a:cxn>
              </a:cxnLst>
              <a:rect l="T14" t="T15" r="T16" b="T17"/>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 name="T32" fmla="*/ 0 w 294"/>
                <a:gd name="T33" fmla="*/ 0 h 568"/>
                <a:gd name="T34" fmla="*/ 294 w 294"/>
                <a:gd name="T3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 name="T8" fmla="*/ 0 w 25"/>
                <a:gd name="T9" fmla="*/ 0 h 53"/>
                <a:gd name="T10" fmla="*/ 25 w 25"/>
                <a:gd name="T11" fmla="*/ 53 h 53"/>
              </a:gdLst>
              <a:ahLst/>
              <a:cxnLst>
                <a:cxn ang="0">
                  <a:pos x="T0" y="T1"/>
                </a:cxn>
                <a:cxn ang="0">
                  <a:pos x="T2" y="T3"/>
                </a:cxn>
                <a:cxn ang="0">
                  <a:pos x="T4" y="T5"/>
                </a:cxn>
                <a:cxn ang="0">
                  <a:pos x="T6" y="T7"/>
                </a:cxn>
              </a:cxnLst>
              <a:rect l="T8" t="T9" r="T10" b="T11"/>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 name="T16" fmla="*/ 0 w 29"/>
                <a:gd name="T17" fmla="*/ 0 h 141"/>
                <a:gd name="T18" fmla="*/ 29 w 29"/>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 name="T14" fmla="*/ 0 w 8"/>
                <a:gd name="T15" fmla="*/ 0 h 48"/>
                <a:gd name="T16" fmla="*/ 8 w 8"/>
                <a:gd name="T17" fmla="*/ 48 h 48"/>
              </a:gdLst>
              <a:ahLst/>
              <a:cxnLst>
                <a:cxn ang="0">
                  <a:pos x="T0" y="T1"/>
                </a:cxn>
                <a:cxn ang="0">
                  <a:pos x="T2" y="T3"/>
                </a:cxn>
                <a:cxn ang="0">
                  <a:pos x="T4" y="T5"/>
                </a:cxn>
                <a:cxn ang="0">
                  <a:pos x="T6" y="T7"/>
                </a:cxn>
                <a:cxn ang="0">
                  <a:pos x="T8" y="T9"/>
                </a:cxn>
                <a:cxn ang="0">
                  <a:pos x="T10" y="T11"/>
                </a:cxn>
                <a:cxn ang="0">
                  <a:pos x="T12" y="T13"/>
                </a:cxn>
              </a:cxnLst>
              <a:rect l="T14" t="T15" r="T16" b="T17"/>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 name="T16" fmla="*/ 0 w 44"/>
                <a:gd name="T17" fmla="*/ 0 h 111"/>
                <a:gd name="T18" fmla="*/ 44 w 44"/>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dirty="0">
                <a:solidFill>
                  <a:schemeClr val="tx1">
                    <a:tint val="75000"/>
                  </a:schemeClr>
                </a:solidFill>
                <a:latin typeface="+mn-lt"/>
                <a:cs typeface="+mn-cs"/>
              </a:defRPr>
            </a:lvl1pPr>
          </a:lstStyle>
          <a:p>
            <a:pPr>
              <a:defRPr/>
            </a:pPr>
            <a:fld id="{C117C127-74C6-4D77-928A-ED7B3B6312B3}" type="datetimeFigureOut">
              <a:rPr lang="en-US">
                <a:solidFill>
                  <a:prstClr val="black">
                    <a:tint val="75000"/>
                  </a:prstClr>
                </a:solidFill>
              </a:rPr>
              <a:pPr>
                <a:def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dirty="0">
                <a:solidFill>
                  <a:srgbClr val="FEFFFF"/>
                </a:solidFill>
                <a:latin typeface="+mn-lt"/>
                <a:cs typeface="+mn-cs"/>
              </a:defRPr>
            </a:lvl1pPr>
          </a:lstStyle>
          <a:p>
            <a:pPr>
              <a:defRPr/>
            </a:pPr>
            <a:fld id="{6BF48066-C98A-458F-A38B-58E1A9AE7640}" type="slidenum">
              <a:rPr lang="en-US"/>
              <a:pPr>
                <a:defRPr/>
              </a:pPr>
              <a:t>‹N›</a:t>
            </a:fld>
            <a:endParaRPr lang="en-US"/>
          </a:p>
        </p:txBody>
      </p:sp>
    </p:spTree>
    <p:extLst>
      <p:ext uri="{BB962C8B-B14F-4D97-AF65-F5344CB8AC3E}">
        <p14:creationId xmlns:p14="http://schemas.microsoft.com/office/powerpoint/2010/main" val="3137018335"/>
      </p:ext>
    </p:extLst>
  </p:cSld>
  <p:clrMap bg1="lt1" tx1="dk1" bg2="lt2" tx2="dk2" accent1="accent1" accent2="accent2" accent3="accent3" accent4="accent4" accent5="accent5" accent6="accent6" hlink="hlink" folHlink="folHlink"/>
  <p:sldLayoutIdLst>
    <p:sldLayoutId id="2147485729"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 id="2147485740" r:id="rId12"/>
    <p:sldLayoutId id="2147485741" r:id="rId13"/>
    <p:sldLayoutId id="2147485742" r:id="rId14"/>
    <p:sldLayoutId id="2147485743" r:id="rId15"/>
    <p:sldLayoutId id="2147485744"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 name="T12" fmla="*/ 0 w 22"/>
                <a:gd name="T13" fmla="*/ 0 h 136"/>
                <a:gd name="T14" fmla="*/ 22 w 22"/>
                <a:gd name="T15" fmla="*/ 136 h 136"/>
              </a:gdLst>
              <a:ahLst/>
              <a:cxnLst>
                <a:cxn ang="0">
                  <a:pos x="T0" y="T1"/>
                </a:cxn>
                <a:cxn ang="0">
                  <a:pos x="T2" y="T3"/>
                </a:cxn>
                <a:cxn ang="0">
                  <a:pos x="T4" y="T5"/>
                </a:cxn>
                <a:cxn ang="0">
                  <a:pos x="T6" y="T7"/>
                </a:cxn>
                <a:cxn ang="0">
                  <a:pos x="T8" y="T9"/>
                </a:cxn>
                <a:cxn ang="0">
                  <a:pos x="T10" y="T11"/>
                </a:cxn>
              </a:cxnLst>
              <a:rect l="T12" t="T13" r="T14" b="T15"/>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 name="T14" fmla="*/ 0 w 140"/>
                <a:gd name="T15" fmla="*/ 0 h 504"/>
                <a:gd name="T16" fmla="*/ 140 w 140"/>
                <a:gd name="T17" fmla="*/ 504 h 504"/>
              </a:gdLst>
              <a:ahLst/>
              <a:cxnLst>
                <a:cxn ang="0">
                  <a:pos x="T0" y="T1"/>
                </a:cxn>
                <a:cxn ang="0">
                  <a:pos x="T2" y="T3"/>
                </a:cxn>
                <a:cxn ang="0">
                  <a:pos x="T4" y="T5"/>
                </a:cxn>
                <a:cxn ang="0">
                  <a:pos x="T6" y="T7"/>
                </a:cxn>
                <a:cxn ang="0">
                  <a:pos x="T8" y="T9"/>
                </a:cxn>
                <a:cxn ang="0">
                  <a:pos x="T10" y="T11"/>
                </a:cxn>
                <a:cxn ang="0">
                  <a:pos x="T12" y="T13"/>
                </a:cxn>
              </a:cxnLst>
              <a:rect l="T14" t="T15" r="T16" b="T17"/>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 name="T16" fmla="*/ 0 w 132"/>
                <a:gd name="T17" fmla="*/ 0 h 308"/>
                <a:gd name="T18" fmla="*/ 132 w 132"/>
                <a:gd name="T19"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 name="T8" fmla="*/ 0 w 37"/>
                <a:gd name="T9" fmla="*/ 0 h 79"/>
                <a:gd name="T10" fmla="*/ 37 w 37"/>
                <a:gd name="T11" fmla="*/ 79 h 79"/>
              </a:gdLst>
              <a:ahLst/>
              <a:cxnLst>
                <a:cxn ang="0">
                  <a:pos x="T0" y="T1"/>
                </a:cxn>
                <a:cxn ang="0">
                  <a:pos x="T2" y="T3"/>
                </a:cxn>
                <a:cxn ang="0">
                  <a:pos x="T4" y="T5"/>
                </a:cxn>
                <a:cxn ang="0">
                  <a:pos x="T6" y="T7"/>
                </a:cxn>
              </a:cxnLst>
              <a:rect l="T8" t="T9" r="T10" b="T11"/>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 name="T22" fmla="*/ 0 w 178"/>
                <a:gd name="T23" fmla="*/ 0 h 722"/>
                <a:gd name="T24" fmla="*/ 178 w 178"/>
                <a:gd name="T2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 name="T20" fmla="*/ 0 w 23"/>
                <a:gd name="T21" fmla="*/ 0 h 635"/>
                <a:gd name="T22" fmla="*/ 23 w 23"/>
                <a:gd name="T23"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 name="T12" fmla="*/ 0 w 17"/>
                <a:gd name="T13" fmla="*/ 0 h 107"/>
                <a:gd name="T14" fmla="*/ 17 w 17"/>
                <a:gd name="T15" fmla="*/ 107 h 107"/>
              </a:gdLst>
              <a:ahLst/>
              <a:cxnLst>
                <a:cxn ang="0">
                  <a:pos x="T0" y="T1"/>
                </a:cxn>
                <a:cxn ang="0">
                  <a:pos x="T2" y="T3"/>
                </a:cxn>
                <a:cxn ang="0">
                  <a:pos x="T4" y="T5"/>
                </a:cxn>
                <a:cxn ang="0">
                  <a:pos x="T6" y="T7"/>
                </a:cxn>
                <a:cxn ang="0">
                  <a:pos x="T8" y="T9"/>
                </a:cxn>
                <a:cxn ang="0">
                  <a:pos x="T10" y="T11"/>
                </a:cxn>
              </a:cxnLst>
              <a:rect l="T12" t="T13" r="T14" b="T15"/>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 name="T20" fmla="*/ 0 w 41"/>
                <a:gd name="T21" fmla="*/ 0 h 222"/>
                <a:gd name="T22" fmla="*/ 41 w 41"/>
                <a:gd name="T2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 name="T34" fmla="*/ 0 w 450"/>
                <a:gd name="T35" fmla="*/ 0 h 878"/>
                <a:gd name="T36" fmla="*/ 450 w 450"/>
                <a:gd name="T37"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 name="T8" fmla="*/ 0 w 35"/>
                <a:gd name="T9" fmla="*/ 0 h 73"/>
                <a:gd name="T10" fmla="*/ 35 w 35"/>
                <a:gd name="T11" fmla="*/ 73 h 73"/>
              </a:gdLst>
              <a:ahLst/>
              <a:cxnLst>
                <a:cxn ang="0">
                  <a:pos x="T0" y="T1"/>
                </a:cxn>
                <a:cxn ang="0">
                  <a:pos x="T2" y="T3"/>
                </a:cxn>
                <a:cxn ang="0">
                  <a:pos x="T4" y="T5"/>
                </a:cxn>
                <a:cxn ang="0">
                  <a:pos x="T6" y="T7"/>
                </a:cxn>
              </a:cxnLst>
              <a:rect l="T8" t="T9" r="T10" b="T11"/>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 name="T12" fmla="*/ 0 w 8"/>
                <a:gd name="T13" fmla="*/ 0 h 48"/>
                <a:gd name="T14" fmla="*/ 8 w 8"/>
                <a:gd name="T15" fmla="*/ 48 h 48"/>
              </a:gdLst>
              <a:ahLst/>
              <a:cxnLst>
                <a:cxn ang="0">
                  <a:pos x="T0" y="T1"/>
                </a:cxn>
                <a:cxn ang="0">
                  <a:pos x="T2" y="T3"/>
                </a:cxn>
                <a:cxn ang="0">
                  <a:pos x="T4" y="T5"/>
                </a:cxn>
                <a:cxn ang="0">
                  <a:pos x="T6" y="T7"/>
                </a:cxn>
                <a:cxn ang="0">
                  <a:pos x="T8" y="T9"/>
                </a:cxn>
                <a:cxn ang="0">
                  <a:pos x="T10" y="T11"/>
                </a:cxn>
              </a:cxnLst>
              <a:rect l="T12" t="T13" r="T14" b="T15"/>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 name="T16" fmla="*/ 0 w 52"/>
                <a:gd name="T17" fmla="*/ 0 h 135"/>
                <a:gd name="T18" fmla="*/ 52 w 52"/>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 name="T30" fmla="*/ 0 w 103"/>
                <a:gd name="T31" fmla="*/ 0 h 920"/>
                <a:gd name="T32" fmla="*/ 103 w 103"/>
                <a:gd name="T33"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 name="T16" fmla="*/ 0 w 88"/>
                <a:gd name="T17" fmla="*/ 0 h 330"/>
                <a:gd name="T18" fmla="*/ 88 w 88"/>
                <a:gd name="T19" fmla="*/ 330 h 33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 name="T16" fmla="*/ 0 w 90"/>
                <a:gd name="T17" fmla="*/ 0 h 207"/>
                <a:gd name="T18" fmla="*/ 90 w 90"/>
                <a:gd name="T19" fmla="*/ 207 h 20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 name="T22" fmla="*/ 0 w 115"/>
                <a:gd name="T23" fmla="*/ 0 h 467"/>
                <a:gd name="T24" fmla="*/ 115 w 115"/>
                <a:gd name="T2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 name="T26" fmla="*/ 0 w 36"/>
                <a:gd name="T27" fmla="*/ 0 h 633"/>
                <a:gd name="T28" fmla="*/ 36 w 36"/>
                <a:gd name="T2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 name="T8" fmla="*/ 0 w 28"/>
                <a:gd name="T9" fmla="*/ 0 h 59"/>
                <a:gd name="T10" fmla="*/ 28 w 28"/>
                <a:gd name="T11" fmla="*/ 59 h 59"/>
              </a:gdLst>
              <a:ahLst/>
              <a:cxnLst>
                <a:cxn ang="0">
                  <a:pos x="T0" y="T1"/>
                </a:cxn>
                <a:cxn ang="0">
                  <a:pos x="T2" y="T3"/>
                </a:cxn>
                <a:cxn ang="0">
                  <a:pos x="T4" y="T5"/>
                </a:cxn>
                <a:cxn ang="0">
                  <a:pos x="T6" y="T7"/>
                </a:cxn>
              </a:cxnLst>
              <a:rect l="T8" t="T9" r="T10" b="T11"/>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 name="T14" fmla="*/ 0 w 17"/>
                <a:gd name="T15" fmla="*/ 0 h 107"/>
                <a:gd name="T16" fmla="*/ 17 w 17"/>
                <a:gd name="T17" fmla="*/ 107 h 107"/>
              </a:gdLst>
              <a:ahLst/>
              <a:cxnLst>
                <a:cxn ang="0">
                  <a:pos x="T0" y="T1"/>
                </a:cxn>
                <a:cxn ang="0">
                  <a:pos x="T2" y="T3"/>
                </a:cxn>
                <a:cxn ang="0">
                  <a:pos x="T4" y="T5"/>
                </a:cxn>
                <a:cxn ang="0">
                  <a:pos x="T6" y="T7"/>
                </a:cxn>
                <a:cxn ang="0">
                  <a:pos x="T8" y="T9"/>
                </a:cxn>
                <a:cxn ang="0">
                  <a:pos x="T10" y="T11"/>
                </a:cxn>
                <a:cxn ang="0">
                  <a:pos x="T12" y="T13"/>
                </a:cxn>
              </a:cxnLst>
              <a:rect l="T14" t="T15" r="T16" b="T17"/>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 name="T32" fmla="*/ 0 w 294"/>
                <a:gd name="T33" fmla="*/ 0 h 568"/>
                <a:gd name="T34" fmla="*/ 294 w 294"/>
                <a:gd name="T3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 name="T8" fmla="*/ 0 w 25"/>
                <a:gd name="T9" fmla="*/ 0 h 53"/>
                <a:gd name="T10" fmla="*/ 25 w 25"/>
                <a:gd name="T11" fmla="*/ 53 h 53"/>
              </a:gdLst>
              <a:ahLst/>
              <a:cxnLst>
                <a:cxn ang="0">
                  <a:pos x="T0" y="T1"/>
                </a:cxn>
                <a:cxn ang="0">
                  <a:pos x="T2" y="T3"/>
                </a:cxn>
                <a:cxn ang="0">
                  <a:pos x="T4" y="T5"/>
                </a:cxn>
                <a:cxn ang="0">
                  <a:pos x="T6" y="T7"/>
                </a:cxn>
              </a:cxnLst>
              <a:rect l="T8" t="T9" r="T10" b="T11"/>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 name="T16" fmla="*/ 0 w 29"/>
                <a:gd name="T17" fmla="*/ 0 h 141"/>
                <a:gd name="T18" fmla="*/ 29 w 29"/>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 name="T14" fmla="*/ 0 w 8"/>
                <a:gd name="T15" fmla="*/ 0 h 48"/>
                <a:gd name="T16" fmla="*/ 8 w 8"/>
                <a:gd name="T17" fmla="*/ 48 h 48"/>
              </a:gdLst>
              <a:ahLst/>
              <a:cxnLst>
                <a:cxn ang="0">
                  <a:pos x="T0" y="T1"/>
                </a:cxn>
                <a:cxn ang="0">
                  <a:pos x="T2" y="T3"/>
                </a:cxn>
                <a:cxn ang="0">
                  <a:pos x="T4" y="T5"/>
                </a:cxn>
                <a:cxn ang="0">
                  <a:pos x="T6" y="T7"/>
                </a:cxn>
                <a:cxn ang="0">
                  <a:pos x="T8" y="T9"/>
                </a:cxn>
                <a:cxn ang="0">
                  <a:pos x="T10" y="T11"/>
                </a:cxn>
                <a:cxn ang="0">
                  <a:pos x="T12" y="T13"/>
                </a:cxn>
              </a:cxnLst>
              <a:rect l="T14" t="T15" r="T16" b="T17"/>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 name="T16" fmla="*/ 0 w 44"/>
                <a:gd name="T17" fmla="*/ 0 h 111"/>
                <a:gd name="T18" fmla="*/ 44 w 44"/>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mtClean="0">
                <a:solidFill>
                  <a:prstClr val="black"/>
                </a:solidFill>
                <a:latin typeface="Arial" pitchFamily="34" charset="0"/>
                <a:cs typeface="Arial" pitchFamily="34" charset="0"/>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dirty="0">
                <a:solidFill>
                  <a:schemeClr val="tx1">
                    <a:tint val="75000"/>
                  </a:schemeClr>
                </a:solidFill>
                <a:latin typeface="+mn-lt"/>
                <a:cs typeface="+mn-cs"/>
              </a:defRPr>
            </a:lvl1pPr>
          </a:lstStyle>
          <a:p>
            <a:pPr>
              <a:defRPr/>
            </a:pPr>
            <a:fld id="{C117C127-74C6-4D77-928A-ED7B3B6312B3}" type="datetimeFigureOut">
              <a:rPr lang="en-US">
                <a:solidFill>
                  <a:prstClr val="black">
                    <a:tint val="75000"/>
                  </a:prstClr>
                </a:solidFill>
              </a:rPr>
              <a:pPr>
                <a:def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dirty="0">
                <a:solidFill>
                  <a:srgbClr val="FEFFFF"/>
                </a:solidFill>
                <a:latin typeface="+mn-lt"/>
                <a:cs typeface="+mn-cs"/>
              </a:defRPr>
            </a:lvl1pPr>
          </a:lstStyle>
          <a:p>
            <a:pPr>
              <a:defRPr/>
            </a:pPr>
            <a:fld id="{6BF48066-C98A-458F-A38B-58E1A9AE7640}" type="slidenum">
              <a:rPr lang="en-US"/>
              <a:pPr>
                <a:defRPr/>
              </a:pPr>
              <a:t>‹N›</a:t>
            </a:fld>
            <a:endParaRPr lang="en-US"/>
          </a:p>
        </p:txBody>
      </p:sp>
    </p:spTree>
    <p:extLst>
      <p:ext uri="{BB962C8B-B14F-4D97-AF65-F5344CB8AC3E}">
        <p14:creationId xmlns:p14="http://schemas.microsoft.com/office/powerpoint/2010/main" val="789585596"/>
      </p:ext>
    </p:extLst>
  </p:cSld>
  <p:clrMap bg1="lt1" tx1="dk1" bg2="lt2" tx2="dk2" accent1="accent1" accent2="accent2" accent3="accent3" accent4="accent4" accent5="accent5" accent6="accent6" hlink="hlink" folHlink="folHlink"/>
  <p:sldLayoutIdLst>
    <p:sldLayoutId id="2147485967" r:id="rId1"/>
    <p:sldLayoutId id="2147485968" r:id="rId2"/>
    <p:sldLayoutId id="2147485969" r:id="rId3"/>
    <p:sldLayoutId id="2147485970" r:id="rId4"/>
    <p:sldLayoutId id="2147485971" r:id="rId5"/>
    <p:sldLayoutId id="2147485972" r:id="rId6"/>
    <p:sldLayoutId id="2147485973" r:id="rId7"/>
    <p:sldLayoutId id="2147485974" r:id="rId8"/>
    <p:sldLayoutId id="2147485975" r:id="rId9"/>
    <p:sldLayoutId id="2147485976" r:id="rId10"/>
    <p:sldLayoutId id="2147485977" r:id="rId11"/>
    <p:sldLayoutId id="2147485978" r:id="rId12"/>
    <p:sldLayoutId id="2147485979" r:id="rId13"/>
    <p:sldLayoutId id="2147485980" r:id="rId14"/>
    <p:sldLayoutId id="2147485981" r:id="rId15"/>
    <p:sldLayoutId id="214748598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ctrTitle"/>
          </p:nvPr>
        </p:nvSpPr>
        <p:spPr>
          <a:xfrm>
            <a:off x="2589213" y="2079183"/>
            <a:ext cx="8915400" cy="2262188"/>
          </a:xfrm>
          <a:noFill/>
        </p:spPr>
        <p:txBody>
          <a:bodyPr>
            <a:normAutofit/>
          </a:bodyPr>
          <a:lstStyle/>
          <a:p>
            <a:pPr algn="ctr"/>
            <a:r>
              <a:rPr lang="it-IT" b="1" dirty="0"/>
              <a:t>La </a:t>
            </a:r>
            <a:r>
              <a:rPr lang="it-IT" b="1" dirty="0" smtClean="0"/>
              <a:t>rivoluzione</a:t>
            </a:r>
            <a:br>
              <a:rPr lang="it-IT" b="1" dirty="0" smtClean="0"/>
            </a:br>
            <a:r>
              <a:rPr lang="it-IT" b="1" dirty="0" smtClean="0"/>
              <a:t>degli </a:t>
            </a:r>
            <a:r>
              <a:rPr lang="it-IT" b="1" dirty="0"/>
              <a:t>anti-CGRP </a:t>
            </a:r>
            <a:endParaRPr lang="it-IT" b="1" dirty="0" smtClean="0"/>
          </a:p>
        </p:txBody>
      </p:sp>
      <p:sp>
        <p:nvSpPr>
          <p:cNvPr id="3" name="Sottotitolo 2"/>
          <p:cNvSpPr>
            <a:spLocks noGrp="1"/>
          </p:cNvSpPr>
          <p:nvPr>
            <p:ph type="subTitle" idx="1"/>
          </p:nvPr>
        </p:nvSpPr>
        <p:spPr>
          <a:xfrm>
            <a:off x="2589213" y="4776788"/>
            <a:ext cx="8915400" cy="1127125"/>
          </a:xfrm>
        </p:spPr>
        <p:txBody>
          <a:bodyPr rtlCol="0">
            <a:normAutofit/>
          </a:bodyPr>
          <a:lstStyle/>
          <a:p>
            <a:pPr fontAlgn="auto">
              <a:spcAft>
                <a:spcPts val="0"/>
              </a:spcAft>
              <a:buFont typeface="Wingdings 3" charset="2"/>
              <a:buNone/>
              <a:defRPr/>
            </a:pPr>
            <a:r>
              <a:rPr lang="it-IT" sz="2000" b="1" dirty="0" smtClean="0"/>
              <a:t>Sara </a:t>
            </a:r>
            <a:r>
              <a:rPr lang="it-IT" sz="2000" b="1" dirty="0" err="1" smtClean="0"/>
              <a:t>Gori</a:t>
            </a:r>
            <a:endParaRPr lang="it-IT" sz="2000" b="1" dirty="0" smtClean="0"/>
          </a:p>
          <a:p>
            <a:pPr fontAlgn="auto">
              <a:spcAft>
                <a:spcPts val="0"/>
              </a:spcAft>
              <a:buFont typeface="Wingdings 3" charset="2"/>
              <a:buNone/>
              <a:defRPr/>
            </a:pPr>
            <a:r>
              <a:rPr lang="it-IT" sz="2000" b="1" dirty="0" smtClean="0"/>
              <a:t>U.O. Neurologia, Azienda Ospedaliero-Universitaria Pisana</a:t>
            </a:r>
            <a:endParaRPr lang="it-IT" sz="2000" b="1" dirty="0"/>
          </a:p>
        </p:txBody>
      </p:sp>
      <p:sp>
        <p:nvSpPr>
          <p:cNvPr id="4" name="CasellaDiTesto 3"/>
          <p:cNvSpPr txBox="1"/>
          <p:nvPr/>
        </p:nvSpPr>
        <p:spPr>
          <a:xfrm>
            <a:off x="217779" y="1277257"/>
            <a:ext cx="11756507" cy="646331"/>
          </a:xfrm>
          <a:prstGeom prst="rect">
            <a:avLst/>
          </a:prstGeom>
          <a:noFill/>
          <a:ln>
            <a:noFill/>
          </a:ln>
        </p:spPr>
        <p:txBody>
          <a:bodyPr wrap="square" rtlCol="0">
            <a:spAutoFit/>
          </a:bodyPr>
          <a:lstStyle/>
          <a:p>
            <a:pPr algn="ctr"/>
            <a:r>
              <a:rPr lang="it-IT" dirty="0">
                <a:latin typeface="+mn-lt"/>
              </a:rPr>
              <a:t>Segni e sintomi di esordio nelle malattie </a:t>
            </a:r>
            <a:r>
              <a:rPr lang="it-IT" dirty="0" smtClean="0">
                <a:latin typeface="+mn-lt"/>
              </a:rPr>
              <a:t>neurologiche:</a:t>
            </a:r>
          </a:p>
          <a:p>
            <a:pPr algn="ctr"/>
            <a:r>
              <a:rPr lang="it-IT" dirty="0" smtClean="0">
                <a:latin typeface="+mn-lt"/>
              </a:rPr>
              <a:t>dalla </a:t>
            </a:r>
            <a:r>
              <a:rPr lang="it-IT" dirty="0">
                <a:latin typeface="+mn-lt"/>
              </a:rPr>
              <a:t>diagnosi tempestiva alla sostenibilità </a:t>
            </a:r>
            <a:r>
              <a:rPr lang="it-IT" dirty="0" smtClean="0">
                <a:latin typeface="+mn-lt"/>
              </a:rPr>
              <a:t>delle cure</a:t>
            </a:r>
            <a:endParaRPr lang="it-IT" dirty="0">
              <a:latin typeface="+mn-lt"/>
            </a:endParaRPr>
          </a:p>
        </p:txBody>
      </p:sp>
      <p:sp>
        <p:nvSpPr>
          <p:cNvPr id="5" name="CasellaDiTesto 4"/>
          <p:cNvSpPr txBox="1"/>
          <p:nvPr/>
        </p:nvSpPr>
        <p:spPr>
          <a:xfrm>
            <a:off x="4061327" y="551543"/>
            <a:ext cx="4532010" cy="646331"/>
          </a:xfrm>
          <a:prstGeom prst="rect">
            <a:avLst/>
          </a:prstGeom>
          <a:noFill/>
        </p:spPr>
        <p:txBody>
          <a:bodyPr wrap="none" rtlCol="0">
            <a:spAutoFit/>
          </a:bodyPr>
          <a:lstStyle/>
          <a:p>
            <a:pPr algn="ctr"/>
            <a:r>
              <a:rPr lang="it-IT" b="1" dirty="0" smtClean="0">
                <a:solidFill>
                  <a:schemeClr val="accent1"/>
                </a:solidFill>
                <a:latin typeface="+mn-lt"/>
              </a:rPr>
              <a:t>III Meeting delle Neuroscienze Toscane</a:t>
            </a:r>
          </a:p>
          <a:p>
            <a:pPr algn="ctr"/>
            <a:r>
              <a:rPr lang="it-IT" b="1" dirty="0" smtClean="0">
                <a:solidFill>
                  <a:schemeClr val="accent1"/>
                </a:solidFill>
                <a:latin typeface="+mn-lt"/>
              </a:rPr>
              <a:t>Viareggio 5-7 Aprile 2019 </a:t>
            </a:r>
            <a:endParaRPr lang="it-IT" b="1" dirty="0">
              <a:solidFill>
                <a:schemeClr val="accent1"/>
              </a:solidFill>
              <a:latin typeface="+mn-lt"/>
            </a:endParaRPr>
          </a:p>
        </p:txBody>
      </p:sp>
      <p:sp>
        <p:nvSpPr>
          <p:cNvPr id="6" name="Rettangolo 5"/>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80801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a:xfrm>
            <a:off x="-665163" y="103188"/>
            <a:ext cx="8910638" cy="598487"/>
          </a:xfrm>
        </p:spPr>
        <p:txBody>
          <a:bodyPr/>
          <a:lstStyle/>
          <a:p>
            <a:pPr algn="ctr" eaLnBrk="1" hangingPunct="1"/>
            <a:r>
              <a:rPr lang="it-IT" sz="3200" smtClean="0">
                <a:solidFill>
                  <a:srgbClr val="C00000"/>
                </a:solidFill>
                <a:latin typeface="Stencil" pitchFamily="82" charset="0"/>
              </a:rPr>
              <a:t>FISIOPATOLOGIA DELL’EMICRANIA</a:t>
            </a:r>
          </a:p>
        </p:txBody>
      </p:sp>
      <p:sp>
        <p:nvSpPr>
          <p:cNvPr id="32770" name="CasellaDiTesto 7"/>
          <p:cNvSpPr txBox="1">
            <a:spLocks noChangeArrowheads="1"/>
          </p:cNvSpPr>
          <p:nvPr/>
        </p:nvSpPr>
        <p:spPr bwMode="auto">
          <a:xfrm>
            <a:off x="9220200" y="6562725"/>
            <a:ext cx="2971800" cy="274638"/>
          </a:xfrm>
          <a:prstGeom prst="rect">
            <a:avLst/>
          </a:prstGeom>
          <a:noFill/>
          <a:ln w="9525">
            <a:noFill/>
            <a:miter lim="800000"/>
            <a:headEnd/>
            <a:tailEnd/>
          </a:ln>
        </p:spPr>
        <p:txBody>
          <a:bodyPr wrap="none">
            <a:spAutoFit/>
          </a:bodyPr>
          <a:lstStyle/>
          <a:p>
            <a:r>
              <a:rPr lang="it-IT" sz="1200"/>
              <a:t>Goadsby, 2009; Noseda et Burstein 2013</a:t>
            </a:r>
          </a:p>
        </p:txBody>
      </p:sp>
      <p:pic>
        <p:nvPicPr>
          <p:cNvPr id="32771" name="Picture 6" descr="TVS TOP"/>
          <p:cNvPicPr>
            <a:picLocks noChangeAspect="1" noChangeArrowheads="1"/>
          </p:cNvPicPr>
          <p:nvPr/>
        </p:nvPicPr>
        <p:blipFill>
          <a:blip r:embed="rId2"/>
          <a:srcRect l="6677" r="6677"/>
          <a:stretch>
            <a:fillRect/>
          </a:stretch>
        </p:blipFill>
        <p:spPr bwMode="auto">
          <a:xfrm>
            <a:off x="192088" y="1227138"/>
            <a:ext cx="6192837" cy="4951412"/>
          </a:xfrm>
          <a:prstGeom prst="rect">
            <a:avLst/>
          </a:prstGeom>
          <a:noFill/>
          <a:ln w="9525">
            <a:noFill/>
            <a:miter lim="800000"/>
            <a:headEnd/>
            <a:tailEnd/>
          </a:ln>
        </p:spPr>
      </p:pic>
      <p:sp>
        <p:nvSpPr>
          <p:cNvPr id="32772" name="Text Box 7"/>
          <p:cNvSpPr txBox="1">
            <a:spLocks noChangeArrowheads="1"/>
          </p:cNvSpPr>
          <p:nvPr/>
        </p:nvSpPr>
        <p:spPr bwMode="auto">
          <a:xfrm>
            <a:off x="1054100" y="6216650"/>
            <a:ext cx="5048250" cy="517525"/>
          </a:xfrm>
          <a:prstGeom prst="rect">
            <a:avLst/>
          </a:prstGeom>
          <a:noFill/>
          <a:ln w="9525">
            <a:noFill/>
            <a:miter lim="800000"/>
            <a:headEnd/>
            <a:tailEnd/>
          </a:ln>
        </p:spPr>
        <p:txBody>
          <a:bodyPr>
            <a:spAutoFit/>
          </a:bodyPr>
          <a:lstStyle/>
          <a:p>
            <a:pPr defTabSz="914400">
              <a:spcBef>
                <a:spcPct val="50000"/>
              </a:spcBef>
            </a:pPr>
            <a:r>
              <a:rPr lang="it-IT" sz="1400">
                <a:latin typeface="Athelas"/>
              </a:rPr>
              <a:t>Principali strutture del SISTEMA TRIGEMINOVASCOLARE e principali strutture modulatorie</a:t>
            </a:r>
          </a:p>
        </p:txBody>
      </p:sp>
      <p:sp>
        <p:nvSpPr>
          <p:cNvPr id="32773" name="Text Box 9"/>
          <p:cNvSpPr txBox="1">
            <a:spLocks noChangeArrowheads="1"/>
          </p:cNvSpPr>
          <p:nvPr/>
        </p:nvSpPr>
        <p:spPr bwMode="auto">
          <a:xfrm>
            <a:off x="5872163" y="1127125"/>
            <a:ext cx="6319837" cy="639763"/>
          </a:xfrm>
          <a:prstGeom prst="rect">
            <a:avLst/>
          </a:prstGeom>
          <a:noFill/>
          <a:ln w="9525">
            <a:noFill/>
            <a:miter lim="800000"/>
            <a:headEnd/>
            <a:tailEnd/>
          </a:ln>
        </p:spPr>
        <p:txBody>
          <a:bodyPr>
            <a:spAutoFit/>
          </a:bodyPr>
          <a:lstStyle/>
          <a:p>
            <a:pPr defTabSz="914400">
              <a:spcBef>
                <a:spcPct val="50000"/>
              </a:spcBef>
            </a:pPr>
            <a:r>
              <a:rPr lang="it-IT" sz="1200">
                <a:latin typeface="Athelas"/>
              </a:rPr>
              <a:t>Attivazione dei </a:t>
            </a:r>
            <a:r>
              <a:rPr lang="it-IT" sz="1200" b="1">
                <a:latin typeface="Athelas"/>
              </a:rPr>
              <a:t>nocicettori</a:t>
            </a:r>
            <a:r>
              <a:rPr lang="it-IT" sz="1200">
                <a:latin typeface="Athelas"/>
              </a:rPr>
              <a:t> (fibre C o A</a:t>
            </a:r>
            <a:r>
              <a:rPr lang="el-GR" sz="1200">
                <a:latin typeface="Athelas"/>
              </a:rPr>
              <a:t>δ</a:t>
            </a:r>
            <a:r>
              <a:rPr lang="it-IT" sz="1200">
                <a:latin typeface="Athelas"/>
              </a:rPr>
              <a:t> originatesi a livello del ganglio trigeminale. Raggiungono la dura attraverso V1 e in misura minore V2 e V3.) e rilascio di neuropeptidi, tra cui CGRP e sostanza P</a:t>
            </a:r>
            <a:endParaRPr lang="it-IT" sz="1400">
              <a:latin typeface="Athelas"/>
            </a:endParaRPr>
          </a:p>
        </p:txBody>
      </p:sp>
      <p:sp>
        <p:nvSpPr>
          <p:cNvPr id="32774" name="AutoShape 10"/>
          <p:cNvSpPr>
            <a:spLocks noChangeArrowheads="1"/>
          </p:cNvSpPr>
          <p:nvPr/>
        </p:nvSpPr>
        <p:spPr bwMode="auto">
          <a:xfrm>
            <a:off x="8443913" y="1731963"/>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75" name="AutoShape 11"/>
          <p:cNvSpPr>
            <a:spLocks noChangeArrowheads="1"/>
          </p:cNvSpPr>
          <p:nvPr/>
        </p:nvSpPr>
        <p:spPr bwMode="auto">
          <a:xfrm>
            <a:off x="9959975" y="722313"/>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76" name="Text Box 12"/>
          <p:cNvSpPr txBox="1">
            <a:spLocks noChangeArrowheads="1"/>
          </p:cNvSpPr>
          <p:nvPr/>
        </p:nvSpPr>
        <p:spPr bwMode="auto">
          <a:xfrm>
            <a:off x="8891588" y="466725"/>
            <a:ext cx="2936875" cy="473075"/>
          </a:xfrm>
          <a:prstGeom prst="rect">
            <a:avLst/>
          </a:prstGeom>
          <a:noFill/>
          <a:ln w="9525">
            <a:noFill/>
            <a:miter lim="800000"/>
            <a:headEnd/>
            <a:tailEnd/>
          </a:ln>
        </p:spPr>
        <p:txBody>
          <a:bodyPr>
            <a:spAutoFit/>
          </a:bodyPr>
          <a:lstStyle/>
          <a:p>
            <a:pPr>
              <a:spcBef>
                <a:spcPct val="50000"/>
              </a:spcBef>
            </a:pPr>
            <a:r>
              <a:rPr lang="it-IT" sz="1000">
                <a:latin typeface="Athelas"/>
              </a:rPr>
              <a:t>Stimoli nocicettivi esogeni o endogeni</a:t>
            </a:r>
          </a:p>
          <a:p>
            <a:pPr>
              <a:spcBef>
                <a:spcPct val="50000"/>
              </a:spcBef>
            </a:pPr>
            <a:endParaRPr lang="it-IT" sz="1000">
              <a:latin typeface="Athelas"/>
            </a:endParaRPr>
          </a:p>
        </p:txBody>
      </p:sp>
      <p:sp>
        <p:nvSpPr>
          <p:cNvPr id="32777" name="Text Box 13"/>
          <p:cNvSpPr txBox="1">
            <a:spLocks noChangeArrowheads="1"/>
          </p:cNvSpPr>
          <p:nvPr/>
        </p:nvSpPr>
        <p:spPr bwMode="auto">
          <a:xfrm>
            <a:off x="5872163" y="2179638"/>
            <a:ext cx="6319837" cy="639762"/>
          </a:xfrm>
          <a:prstGeom prst="rect">
            <a:avLst/>
          </a:prstGeom>
          <a:noFill/>
          <a:ln w="9525">
            <a:noFill/>
            <a:miter lim="800000"/>
            <a:headEnd/>
            <a:tailEnd/>
          </a:ln>
        </p:spPr>
        <p:txBody>
          <a:bodyPr>
            <a:spAutoFit/>
          </a:bodyPr>
          <a:lstStyle/>
          <a:p>
            <a:pPr>
              <a:spcBef>
                <a:spcPct val="50000"/>
              </a:spcBef>
            </a:pPr>
            <a:r>
              <a:rPr lang="it-IT" sz="1200">
                <a:latin typeface="Athelas"/>
              </a:rPr>
              <a:t>L</a:t>
            </a:r>
            <a:r>
              <a:rPr lang="it-IT" sz="1200"/>
              <a:t>’</a:t>
            </a:r>
            <a:r>
              <a:rPr lang="it-IT" sz="1200">
                <a:latin typeface="Athelas"/>
              </a:rPr>
              <a:t>informazione nocicettiva giunge ai neuroni di secondo ordine del sistema trigeminovascolare a livello del </a:t>
            </a:r>
            <a:r>
              <a:rPr lang="it-IT" sz="1200" b="1">
                <a:latin typeface="Athelas"/>
              </a:rPr>
              <a:t>Nucleo Trigeminale Spinale (SpVC)</a:t>
            </a:r>
            <a:r>
              <a:rPr lang="it-IT" sz="1200">
                <a:latin typeface="Athelas"/>
              </a:rPr>
              <a:t> e ai primi segmenti cervicali (C1-C3)</a:t>
            </a:r>
          </a:p>
        </p:txBody>
      </p:sp>
      <p:sp>
        <p:nvSpPr>
          <p:cNvPr id="32778" name="AutoShape 14"/>
          <p:cNvSpPr>
            <a:spLocks noChangeArrowheads="1"/>
          </p:cNvSpPr>
          <p:nvPr/>
        </p:nvSpPr>
        <p:spPr bwMode="auto">
          <a:xfrm>
            <a:off x="5672138" y="3871913"/>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79" name="Text Box 15"/>
          <p:cNvSpPr txBox="1">
            <a:spLocks noChangeArrowheads="1"/>
          </p:cNvSpPr>
          <p:nvPr/>
        </p:nvSpPr>
        <p:spPr bwMode="auto">
          <a:xfrm>
            <a:off x="5916613" y="3181350"/>
            <a:ext cx="6319837" cy="274638"/>
          </a:xfrm>
          <a:prstGeom prst="rect">
            <a:avLst/>
          </a:prstGeom>
          <a:noFill/>
          <a:ln w="9525">
            <a:noFill/>
            <a:miter lim="800000"/>
            <a:headEnd/>
            <a:tailEnd/>
          </a:ln>
        </p:spPr>
        <p:txBody>
          <a:bodyPr>
            <a:spAutoFit/>
          </a:bodyPr>
          <a:lstStyle/>
          <a:p>
            <a:pPr>
              <a:spcBef>
                <a:spcPct val="50000"/>
              </a:spcBef>
            </a:pPr>
            <a:r>
              <a:rPr lang="it-IT" sz="1200">
                <a:latin typeface="Athelas"/>
              </a:rPr>
              <a:t>Proiezioni ai </a:t>
            </a:r>
            <a:r>
              <a:rPr lang="it-IT" sz="1200" b="1">
                <a:latin typeface="Athelas"/>
              </a:rPr>
              <a:t>nuclei talamici</a:t>
            </a:r>
            <a:r>
              <a:rPr lang="it-IT" sz="1200">
                <a:latin typeface="Athelas"/>
              </a:rPr>
              <a:t>:</a:t>
            </a:r>
          </a:p>
        </p:txBody>
      </p:sp>
      <p:sp>
        <p:nvSpPr>
          <p:cNvPr id="32780" name="Text Box 16"/>
          <p:cNvSpPr txBox="1">
            <a:spLocks noChangeArrowheads="1"/>
          </p:cNvSpPr>
          <p:nvPr/>
        </p:nvSpPr>
        <p:spPr bwMode="auto">
          <a:xfrm>
            <a:off x="5151438" y="3414713"/>
            <a:ext cx="1901825" cy="457200"/>
          </a:xfrm>
          <a:prstGeom prst="rect">
            <a:avLst/>
          </a:prstGeom>
          <a:noFill/>
          <a:ln w="9525">
            <a:noFill/>
            <a:miter lim="800000"/>
            <a:headEnd/>
            <a:tailEnd/>
          </a:ln>
        </p:spPr>
        <p:txBody>
          <a:bodyPr>
            <a:spAutoFit/>
          </a:bodyPr>
          <a:lstStyle/>
          <a:p>
            <a:pPr>
              <a:spcBef>
                <a:spcPct val="50000"/>
              </a:spcBef>
            </a:pPr>
            <a:r>
              <a:rPr lang="it-IT" sz="1200">
                <a:latin typeface="Athelas"/>
              </a:rPr>
              <a:t>ventrale postero-mediano (VPM)</a:t>
            </a:r>
          </a:p>
        </p:txBody>
      </p:sp>
      <p:sp>
        <p:nvSpPr>
          <p:cNvPr id="32781" name="Text Box 17"/>
          <p:cNvSpPr txBox="1">
            <a:spLocks noChangeArrowheads="1"/>
          </p:cNvSpPr>
          <p:nvPr/>
        </p:nvSpPr>
        <p:spPr bwMode="auto">
          <a:xfrm>
            <a:off x="7421563" y="3414713"/>
            <a:ext cx="2505075" cy="457200"/>
          </a:xfrm>
          <a:prstGeom prst="rect">
            <a:avLst/>
          </a:prstGeom>
          <a:noFill/>
          <a:ln w="9525">
            <a:noFill/>
            <a:miter lim="800000"/>
            <a:headEnd/>
            <a:tailEnd/>
          </a:ln>
        </p:spPr>
        <p:txBody>
          <a:bodyPr>
            <a:spAutoFit/>
          </a:bodyPr>
          <a:lstStyle/>
          <a:p>
            <a:pPr>
              <a:spcBef>
                <a:spcPct val="50000"/>
              </a:spcBef>
            </a:pPr>
            <a:r>
              <a:rPr lang="it-IT" sz="1200">
                <a:latin typeface="Athelas"/>
              </a:rPr>
              <a:t>nucleo laterale dorsale e laterale posteriore (LP/LD)</a:t>
            </a:r>
          </a:p>
        </p:txBody>
      </p:sp>
      <p:sp>
        <p:nvSpPr>
          <p:cNvPr id="32782" name="Text Box 18"/>
          <p:cNvSpPr txBox="1">
            <a:spLocks noChangeArrowheads="1"/>
          </p:cNvSpPr>
          <p:nvPr/>
        </p:nvSpPr>
        <p:spPr bwMode="auto">
          <a:xfrm>
            <a:off x="10160000" y="3548063"/>
            <a:ext cx="2424113" cy="274637"/>
          </a:xfrm>
          <a:prstGeom prst="rect">
            <a:avLst/>
          </a:prstGeom>
          <a:noFill/>
          <a:ln w="9525">
            <a:noFill/>
            <a:miter lim="800000"/>
            <a:headEnd/>
            <a:tailEnd/>
          </a:ln>
        </p:spPr>
        <p:txBody>
          <a:bodyPr>
            <a:spAutoFit/>
          </a:bodyPr>
          <a:lstStyle/>
          <a:p>
            <a:pPr>
              <a:spcBef>
                <a:spcPct val="50000"/>
              </a:spcBef>
            </a:pPr>
            <a:r>
              <a:rPr lang="it-IT" sz="1200">
                <a:latin typeface="Athelas"/>
              </a:rPr>
              <a:t>nucleo posteriore (Po)</a:t>
            </a:r>
          </a:p>
        </p:txBody>
      </p:sp>
      <p:sp>
        <p:nvSpPr>
          <p:cNvPr id="32783" name="AutoShape 19"/>
          <p:cNvSpPr>
            <a:spLocks noChangeArrowheads="1"/>
          </p:cNvSpPr>
          <p:nvPr/>
        </p:nvSpPr>
        <p:spPr bwMode="auto">
          <a:xfrm>
            <a:off x="8474075" y="2754313"/>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84" name="Text Box 22"/>
          <p:cNvSpPr txBox="1">
            <a:spLocks noChangeArrowheads="1"/>
          </p:cNvSpPr>
          <p:nvPr/>
        </p:nvSpPr>
        <p:spPr bwMode="auto">
          <a:xfrm>
            <a:off x="4833938" y="4319588"/>
            <a:ext cx="2535237" cy="457200"/>
          </a:xfrm>
          <a:prstGeom prst="rect">
            <a:avLst/>
          </a:prstGeom>
          <a:noFill/>
          <a:ln w="9525">
            <a:noFill/>
            <a:miter lim="800000"/>
            <a:headEnd/>
            <a:tailEnd/>
          </a:ln>
        </p:spPr>
        <p:txBody>
          <a:bodyPr>
            <a:spAutoFit/>
          </a:bodyPr>
          <a:lstStyle/>
          <a:p>
            <a:pPr defTabSz="914400">
              <a:spcBef>
                <a:spcPct val="50000"/>
              </a:spcBef>
            </a:pPr>
            <a:r>
              <a:rPr lang="it-IT" sz="1200" dirty="0">
                <a:latin typeface="Athelas"/>
              </a:rPr>
              <a:t>Proiezioni S1/S2, corteccia insulare</a:t>
            </a:r>
          </a:p>
        </p:txBody>
      </p:sp>
      <p:sp>
        <p:nvSpPr>
          <p:cNvPr id="32785" name="AutoShape 23"/>
          <p:cNvSpPr>
            <a:spLocks noChangeArrowheads="1"/>
          </p:cNvSpPr>
          <p:nvPr/>
        </p:nvSpPr>
        <p:spPr bwMode="auto">
          <a:xfrm>
            <a:off x="5672138" y="4776788"/>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86" name="Text Box 28"/>
          <p:cNvSpPr txBox="1">
            <a:spLocks noChangeArrowheads="1"/>
          </p:cNvSpPr>
          <p:nvPr/>
        </p:nvSpPr>
        <p:spPr bwMode="auto">
          <a:xfrm>
            <a:off x="4603750" y="5232400"/>
            <a:ext cx="2535238" cy="639763"/>
          </a:xfrm>
          <a:prstGeom prst="rect">
            <a:avLst/>
          </a:prstGeom>
          <a:noFill/>
          <a:ln w="9525">
            <a:noFill/>
            <a:miter lim="800000"/>
            <a:headEnd/>
            <a:tailEnd/>
          </a:ln>
        </p:spPr>
        <p:txBody>
          <a:bodyPr>
            <a:spAutoFit/>
          </a:bodyPr>
          <a:lstStyle/>
          <a:p>
            <a:pPr>
              <a:spcBef>
                <a:spcPct val="50000"/>
              </a:spcBef>
            </a:pPr>
            <a:r>
              <a:rPr lang="it-IT" sz="1200">
                <a:latin typeface="Athelas"/>
              </a:rPr>
              <a:t>Percezione delle componenti discriminative del dolore quali localizzazione, intensit</a:t>
            </a:r>
            <a:r>
              <a:rPr lang="it-IT" sz="1200"/>
              <a:t>à</a:t>
            </a:r>
            <a:r>
              <a:rPr lang="it-IT" sz="1200">
                <a:latin typeface="Athelas"/>
              </a:rPr>
              <a:t> e qualit</a:t>
            </a:r>
            <a:r>
              <a:rPr lang="it-IT" sz="1200"/>
              <a:t>à</a:t>
            </a:r>
            <a:endParaRPr lang="it-IT" sz="1200">
              <a:latin typeface="Athelas"/>
            </a:endParaRPr>
          </a:p>
        </p:txBody>
      </p:sp>
      <p:sp>
        <p:nvSpPr>
          <p:cNvPr id="32787" name="AutoShape 30"/>
          <p:cNvSpPr>
            <a:spLocks noChangeArrowheads="1"/>
          </p:cNvSpPr>
          <p:nvPr/>
        </p:nvSpPr>
        <p:spPr bwMode="auto">
          <a:xfrm>
            <a:off x="8443913" y="3871913"/>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88" name="AutoShape 31"/>
          <p:cNvSpPr>
            <a:spLocks noChangeArrowheads="1"/>
          </p:cNvSpPr>
          <p:nvPr/>
        </p:nvSpPr>
        <p:spPr bwMode="auto">
          <a:xfrm>
            <a:off x="10826750" y="3822700"/>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89" name="Text Box 32"/>
          <p:cNvSpPr txBox="1">
            <a:spLocks noChangeArrowheads="1"/>
          </p:cNvSpPr>
          <p:nvPr/>
        </p:nvSpPr>
        <p:spPr bwMode="auto">
          <a:xfrm>
            <a:off x="7413625" y="4284663"/>
            <a:ext cx="4822825" cy="639762"/>
          </a:xfrm>
          <a:prstGeom prst="rect">
            <a:avLst/>
          </a:prstGeom>
          <a:noFill/>
          <a:ln w="9525">
            <a:noFill/>
            <a:miter lim="800000"/>
            <a:headEnd/>
            <a:tailEnd/>
          </a:ln>
        </p:spPr>
        <p:txBody>
          <a:bodyPr>
            <a:spAutoFit/>
          </a:bodyPr>
          <a:lstStyle/>
          <a:p>
            <a:pPr defTabSz="914400">
              <a:spcBef>
                <a:spcPct val="50000"/>
              </a:spcBef>
            </a:pPr>
            <a:r>
              <a:rPr lang="it-IT" sz="1200">
                <a:latin typeface="Athelas"/>
              </a:rPr>
              <a:t>Proiezioni a multiple aree corticali: corteccia olfattiva, visiva, uditiva, S1, corteccia retrospleniale, corteccia associativa parieto-temporo-occipitale</a:t>
            </a:r>
          </a:p>
        </p:txBody>
      </p:sp>
      <p:sp>
        <p:nvSpPr>
          <p:cNvPr id="32790" name="AutoShape 33"/>
          <p:cNvSpPr>
            <a:spLocks noChangeArrowheads="1"/>
          </p:cNvSpPr>
          <p:nvPr/>
        </p:nvSpPr>
        <p:spPr bwMode="auto">
          <a:xfrm>
            <a:off x="9423400" y="4741863"/>
            <a:ext cx="200025" cy="447675"/>
          </a:xfrm>
          <a:prstGeom prst="downArrow">
            <a:avLst>
              <a:gd name="adj1" fmla="val 50000"/>
              <a:gd name="adj2" fmla="val 55952"/>
            </a:avLst>
          </a:prstGeom>
          <a:solidFill>
            <a:schemeClr val="accent1"/>
          </a:solidFill>
          <a:ln w="9525">
            <a:solidFill>
              <a:schemeClr val="tx1"/>
            </a:solidFill>
            <a:miter lim="800000"/>
            <a:headEnd/>
            <a:tailEnd/>
          </a:ln>
        </p:spPr>
        <p:txBody>
          <a:bodyPr wrap="none" anchor="ctr"/>
          <a:lstStyle/>
          <a:p>
            <a:endParaRPr lang="it-IT"/>
          </a:p>
        </p:txBody>
      </p:sp>
      <p:sp>
        <p:nvSpPr>
          <p:cNvPr id="32791" name="Text Box 34"/>
          <p:cNvSpPr txBox="1">
            <a:spLocks noChangeArrowheads="1"/>
          </p:cNvSpPr>
          <p:nvPr/>
        </p:nvSpPr>
        <p:spPr bwMode="auto">
          <a:xfrm>
            <a:off x="7421563" y="5189538"/>
            <a:ext cx="4241800" cy="457200"/>
          </a:xfrm>
          <a:prstGeom prst="rect">
            <a:avLst/>
          </a:prstGeom>
          <a:noFill/>
          <a:ln w="9525">
            <a:noFill/>
            <a:miter lim="800000"/>
            <a:headEnd/>
            <a:tailEnd/>
          </a:ln>
        </p:spPr>
        <p:txBody>
          <a:bodyPr>
            <a:spAutoFit/>
          </a:bodyPr>
          <a:lstStyle/>
          <a:p>
            <a:pPr>
              <a:spcBef>
                <a:spcPct val="50000"/>
              </a:spcBef>
            </a:pPr>
            <a:r>
              <a:rPr lang="it-IT" sz="1200">
                <a:latin typeface="Athelas"/>
              </a:rPr>
              <a:t>Fotofobia, fonofobia, osmofobia, difficolt</a:t>
            </a:r>
            <a:r>
              <a:rPr lang="it-IT" sz="1200"/>
              <a:t>à</a:t>
            </a:r>
            <a:r>
              <a:rPr lang="it-IT" sz="1200">
                <a:latin typeface="Athelas"/>
              </a:rPr>
              <a:t> di concentrazione, amnesia transitoria, mancanza di coordinazione motoria</a:t>
            </a:r>
          </a:p>
        </p:txBody>
      </p:sp>
    </p:spTree>
    <p:extLst>
      <p:ext uri="{BB962C8B-B14F-4D97-AF65-F5344CB8AC3E}">
        <p14:creationId xmlns:p14="http://schemas.microsoft.com/office/powerpoint/2010/main" val="245562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asellaDiTesto 3"/>
          <p:cNvSpPr txBox="1">
            <a:spLocks noChangeArrowheads="1"/>
          </p:cNvSpPr>
          <p:nvPr/>
        </p:nvSpPr>
        <p:spPr bwMode="auto">
          <a:xfrm>
            <a:off x="1058863" y="133350"/>
            <a:ext cx="9812337" cy="646113"/>
          </a:xfrm>
          <a:prstGeom prst="rect">
            <a:avLst/>
          </a:prstGeom>
          <a:noFill/>
          <a:ln w="9525">
            <a:noFill/>
            <a:miter lim="800000"/>
            <a:headEnd/>
            <a:tailEnd/>
          </a:ln>
        </p:spPr>
        <p:txBody>
          <a:bodyPr>
            <a:spAutoFit/>
          </a:bodyPr>
          <a:lstStyle/>
          <a:p>
            <a:pPr algn="ctr"/>
            <a:r>
              <a:rPr lang="it-IT" sz="3600" dirty="0">
                <a:solidFill>
                  <a:schemeClr val="accent1"/>
                </a:solidFill>
                <a:latin typeface="Stencil" pitchFamily="82" charset="0"/>
              </a:rPr>
              <a:t>ANTAGONISTI DEL </a:t>
            </a:r>
            <a:r>
              <a:rPr lang="it-IT" sz="3600" dirty="0" smtClean="0">
                <a:solidFill>
                  <a:schemeClr val="accent1"/>
                </a:solidFill>
                <a:latin typeface="Stencil" pitchFamily="82" charset="0"/>
              </a:rPr>
              <a:t>CGRP</a:t>
            </a:r>
            <a:endParaRPr lang="it-IT" sz="3600" dirty="0">
              <a:solidFill>
                <a:schemeClr val="accent1"/>
              </a:solidFill>
              <a:latin typeface="Stencil" pitchFamily="82" charset="0"/>
            </a:endParaRPr>
          </a:p>
        </p:txBody>
      </p:sp>
      <p:sp>
        <p:nvSpPr>
          <p:cNvPr id="45058" name="CasellaDiTesto 6"/>
          <p:cNvSpPr txBox="1">
            <a:spLocks noChangeArrowheads="1"/>
          </p:cNvSpPr>
          <p:nvPr/>
        </p:nvSpPr>
        <p:spPr bwMode="auto">
          <a:xfrm>
            <a:off x="3441700" y="804863"/>
            <a:ext cx="4976813" cy="369887"/>
          </a:xfrm>
          <a:prstGeom prst="rect">
            <a:avLst/>
          </a:prstGeom>
          <a:noFill/>
          <a:ln w="9525">
            <a:noFill/>
            <a:miter lim="800000"/>
            <a:headEnd/>
            <a:tailEnd/>
          </a:ln>
        </p:spPr>
        <p:txBody>
          <a:bodyPr wrap="none">
            <a:spAutoFit/>
          </a:bodyPr>
          <a:lstStyle/>
          <a:p>
            <a:pPr algn="ctr"/>
            <a:r>
              <a:rPr lang="it-IT">
                <a:latin typeface="Athelas"/>
              </a:rPr>
              <a:t>Potenziali siti di azione degli antagonisti del CGRP</a:t>
            </a:r>
          </a:p>
        </p:txBody>
      </p:sp>
      <p:pic>
        <p:nvPicPr>
          <p:cNvPr id="45059" name="Immagine 2"/>
          <p:cNvPicPr>
            <a:picLocks noChangeAspect="1"/>
          </p:cNvPicPr>
          <p:nvPr/>
        </p:nvPicPr>
        <p:blipFill>
          <a:blip r:embed="rId2"/>
          <a:srcRect/>
          <a:stretch>
            <a:fillRect/>
          </a:stretch>
        </p:blipFill>
        <p:spPr bwMode="auto">
          <a:xfrm>
            <a:off x="2432050" y="1200150"/>
            <a:ext cx="6996113" cy="5637213"/>
          </a:xfrm>
          <a:prstGeom prst="rect">
            <a:avLst/>
          </a:prstGeom>
          <a:noFill/>
          <a:ln w="9525">
            <a:noFill/>
            <a:miter lim="800000"/>
            <a:headEnd/>
            <a:tailEnd/>
          </a:ln>
        </p:spPr>
      </p:pic>
      <p:sp>
        <p:nvSpPr>
          <p:cNvPr id="45060" name="CasellaDiTesto 8"/>
          <p:cNvSpPr txBox="1">
            <a:spLocks noChangeArrowheads="1"/>
          </p:cNvSpPr>
          <p:nvPr/>
        </p:nvSpPr>
        <p:spPr bwMode="auto">
          <a:xfrm>
            <a:off x="10410825" y="6529388"/>
            <a:ext cx="1690688" cy="307975"/>
          </a:xfrm>
          <a:prstGeom prst="rect">
            <a:avLst/>
          </a:prstGeom>
          <a:noFill/>
          <a:ln w="9525">
            <a:noFill/>
            <a:miter lim="800000"/>
            <a:headEnd/>
            <a:tailEnd/>
          </a:ln>
        </p:spPr>
        <p:txBody>
          <a:bodyPr wrap="none">
            <a:spAutoFit/>
          </a:bodyPr>
          <a:lstStyle/>
          <a:p>
            <a:r>
              <a:rPr lang="it-IT" sz="1400">
                <a:latin typeface="Athelas"/>
              </a:rPr>
              <a:t>Edvinsson et al. 2017</a:t>
            </a:r>
          </a:p>
        </p:txBody>
      </p:sp>
    </p:spTree>
    <p:extLst>
      <p:ext uri="{BB962C8B-B14F-4D97-AF65-F5344CB8AC3E}">
        <p14:creationId xmlns:p14="http://schemas.microsoft.com/office/powerpoint/2010/main" val="381996901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asellaDiTesto 3"/>
          <p:cNvSpPr txBox="1">
            <a:spLocks noChangeArrowheads="1"/>
          </p:cNvSpPr>
          <p:nvPr/>
        </p:nvSpPr>
        <p:spPr bwMode="auto">
          <a:xfrm>
            <a:off x="1058863" y="15875"/>
            <a:ext cx="9812337" cy="647700"/>
          </a:xfrm>
          <a:prstGeom prst="rect">
            <a:avLst/>
          </a:prstGeom>
          <a:noFill/>
          <a:ln w="9525">
            <a:noFill/>
            <a:miter lim="800000"/>
            <a:headEnd/>
            <a:tailEnd/>
          </a:ln>
        </p:spPr>
        <p:txBody>
          <a:bodyPr>
            <a:spAutoFit/>
          </a:bodyPr>
          <a:lstStyle/>
          <a:p>
            <a:pPr algn="ctr"/>
            <a:r>
              <a:rPr lang="it-IT" sz="3600" dirty="0">
                <a:solidFill>
                  <a:schemeClr val="accent1"/>
                </a:solidFill>
                <a:latin typeface="Stencil" pitchFamily="82" charset="0"/>
              </a:rPr>
              <a:t>ANTAGONISTI DEL </a:t>
            </a:r>
            <a:r>
              <a:rPr lang="it-IT" sz="3600" dirty="0" smtClean="0">
                <a:solidFill>
                  <a:schemeClr val="accent1"/>
                </a:solidFill>
                <a:latin typeface="Stencil" pitchFamily="82" charset="0"/>
              </a:rPr>
              <a:t>CGRP</a:t>
            </a:r>
            <a:endParaRPr lang="it-IT" sz="3600" dirty="0">
              <a:solidFill>
                <a:schemeClr val="accent1"/>
              </a:solidFill>
              <a:latin typeface="Stencil" pitchFamily="82" charset="0"/>
            </a:endParaRPr>
          </a:p>
        </p:txBody>
      </p:sp>
      <p:pic>
        <p:nvPicPr>
          <p:cNvPr id="46082" name="Immagine 5"/>
          <p:cNvPicPr>
            <a:picLocks noChangeAspect="1"/>
          </p:cNvPicPr>
          <p:nvPr/>
        </p:nvPicPr>
        <p:blipFill>
          <a:blip r:embed="rId2"/>
          <a:srcRect/>
          <a:stretch>
            <a:fillRect/>
          </a:stretch>
        </p:blipFill>
        <p:spPr bwMode="auto">
          <a:xfrm>
            <a:off x="1212850" y="726436"/>
            <a:ext cx="7281863" cy="5813425"/>
          </a:xfrm>
          <a:prstGeom prst="rect">
            <a:avLst/>
          </a:prstGeom>
          <a:noFill/>
          <a:ln w="9525">
            <a:noFill/>
            <a:miter lim="800000"/>
            <a:headEnd/>
            <a:tailEnd/>
          </a:ln>
        </p:spPr>
      </p:pic>
      <p:sp>
        <p:nvSpPr>
          <p:cNvPr id="46083" name="CasellaDiTesto 8"/>
          <p:cNvSpPr txBox="1">
            <a:spLocks noChangeArrowheads="1"/>
          </p:cNvSpPr>
          <p:nvPr/>
        </p:nvSpPr>
        <p:spPr bwMode="auto">
          <a:xfrm>
            <a:off x="8629650" y="712788"/>
            <a:ext cx="2651125" cy="1581150"/>
          </a:xfrm>
          <a:prstGeom prst="rect">
            <a:avLst/>
          </a:prstGeom>
          <a:noFill/>
          <a:ln w="9525">
            <a:noFill/>
            <a:miter lim="800000"/>
            <a:headEnd/>
            <a:tailEnd/>
          </a:ln>
        </p:spPr>
        <p:txBody>
          <a:bodyPr>
            <a:spAutoFit/>
          </a:bodyPr>
          <a:lstStyle/>
          <a:p>
            <a:pPr algn="ctr"/>
            <a:r>
              <a:rPr lang="it-IT" sz="1400">
                <a:latin typeface="Athelas"/>
              </a:rPr>
              <a:t>Descrizione della localizzazione sinaptica dei recettori per CGRP e target per l’effetto antiemicranico di </a:t>
            </a:r>
            <a:r>
              <a:rPr lang="it-IT" sz="1400">
                <a:solidFill>
                  <a:srgbClr val="00B050"/>
                </a:solidFill>
                <a:latin typeface="Athelas"/>
              </a:rPr>
              <a:t>triptani</a:t>
            </a:r>
            <a:r>
              <a:rPr lang="it-IT" sz="1400">
                <a:latin typeface="Athelas"/>
              </a:rPr>
              <a:t>, </a:t>
            </a:r>
            <a:r>
              <a:rPr lang="it-IT" sz="1400">
                <a:solidFill>
                  <a:srgbClr val="FF0000"/>
                </a:solidFill>
                <a:latin typeface="Athelas"/>
              </a:rPr>
              <a:t>antagonisti</a:t>
            </a:r>
            <a:r>
              <a:rPr lang="it-IT" sz="1400">
                <a:latin typeface="Athelas"/>
              </a:rPr>
              <a:t> </a:t>
            </a:r>
            <a:r>
              <a:rPr lang="it-IT" sz="1400">
                <a:solidFill>
                  <a:srgbClr val="FF0000"/>
                </a:solidFill>
                <a:latin typeface="Athelas"/>
              </a:rPr>
              <a:t>CGRP</a:t>
            </a:r>
            <a:r>
              <a:rPr lang="it-IT" sz="1400">
                <a:latin typeface="Athelas"/>
              </a:rPr>
              <a:t>, </a:t>
            </a:r>
            <a:r>
              <a:rPr lang="it-IT" sz="1400">
                <a:solidFill>
                  <a:srgbClr val="0070C0"/>
                </a:solidFill>
                <a:latin typeface="Athelas"/>
              </a:rPr>
              <a:t>anticorpi anti CGR o suo recettore</a:t>
            </a:r>
          </a:p>
        </p:txBody>
      </p:sp>
      <p:sp>
        <p:nvSpPr>
          <p:cNvPr id="10" name="Ovale 9">
            <a:extLst/>
          </p:cNvPr>
          <p:cNvSpPr/>
          <p:nvPr/>
        </p:nvSpPr>
        <p:spPr>
          <a:xfrm>
            <a:off x="2857500" y="4389438"/>
            <a:ext cx="560388" cy="514350"/>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Ovale 10">
            <a:extLst/>
          </p:cNvPr>
          <p:cNvSpPr/>
          <p:nvPr/>
        </p:nvSpPr>
        <p:spPr>
          <a:xfrm>
            <a:off x="2419350" y="5067300"/>
            <a:ext cx="512763" cy="4810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Ovale 12">
            <a:extLst/>
          </p:cNvPr>
          <p:cNvSpPr/>
          <p:nvPr/>
        </p:nvSpPr>
        <p:spPr>
          <a:xfrm>
            <a:off x="2180087" y="4972960"/>
            <a:ext cx="412750" cy="379413"/>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Ovale 13">
            <a:extLst/>
          </p:cNvPr>
          <p:cNvSpPr/>
          <p:nvPr/>
        </p:nvSpPr>
        <p:spPr>
          <a:xfrm>
            <a:off x="3063875" y="4935538"/>
            <a:ext cx="434975" cy="401637"/>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6088" name="CasellaDiTesto 14"/>
          <p:cNvSpPr txBox="1">
            <a:spLocks noChangeArrowheads="1"/>
          </p:cNvSpPr>
          <p:nvPr/>
        </p:nvSpPr>
        <p:spPr bwMode="auto">
          <a:xfrm>
            <a:off x="9591675" y="6526213"/>
            <a:ext cx="1689100" cy="307975"/>
          </a:xfrm>
          <a:prstGeom prst="rect">
            <a:avLst/>
          </a:prstGeom>
          <a:noFill/>
          <a:ln w="9525">
            <a:noFill/>
            <a:miter lim="800000"/>
            <a:headEnd/>
            <a:tailEnd/>
          </a:ln>
        </p:spPr>
        <p:txBody>
          <a:bodyPr wrap="none">
            <a:spAutoFit/>
          </a:bodyPr>
          <a:lstStyle/>
          <a:p>
            <a:r>
              <a:rPr lang="it-IT" sz="1400">
                <a:latin typeface="Athelas"/>
              </a:rPr>
              <a:t>Edvinsson et al. 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279" y="5195848"/>
            <a:ext cx="5857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ttangolo 3"/>
          <p:cNvSpPr>
            <a:spLocks noChangeArrowheads="1"/>
          </p:cNvSpPr>
          <p:nvPr/>
        </p:nvSpPr>
        <p:spPr bwMode="auto">
          <a:xfrm>
            <a:off x="2713038" y="463550"/>
            <a:ext cx="7519987" cy="646113"/>
          </a:xfrm>
          <a:prstGeom prst="rect">
            <a:avLst/>
          </a:prstGeom>
          <a:noFill/>
          <a:ln w="9525">
            <a:noFill/>
            <a:miter lim="800000"/>
            <a:headEnd/>
            <a:tailEnd/>
          </a:ln>
        </p:spPr>
        <p:txBody>
          <a:bodyPr wrap="none">
            <a:spAutoFit/>
          </a:bodyPr>
          <a:lstStyle/>
          <a:p>
            <a:pPr algn="ctr"/>
            <a:r>
              <a:rPr lang="it-IT" sz="3600">
                <a:solidFill>
                  <a:srgbClr val="C00000"/>
                </a:solidFill>
                <a:latin typeface="Stencil" pitchFamily="82" charset="0"/>
              </a:rPr>
              <a:t>Antagonisti del cgrp: GEPANTI</a:t>
            </a:r>
          </a:p>
        </p:txBody>
      </p:sp>
      <p:grpSp>
        <p:nvGrpSpPr>
          <p:cNvPr id="47108" name="Gruppo 4"/>
          <p:cNvGrpSpPr>
            <a:grpSpLocks/>
          </p:cNvGrpSpPr>
          <p:nvPr/>
        </p:nvGrpSpPr>
        <p:grpSpPr bwMode="auto">
          <a:xfrm>
            <a:off x="957263" y="1225550"/>
            <a:ext cx="9055100" cy="3144838"/>
            <a:chOff x="2427286" y="1191852"/>
            <a:chExt cx="8948318" cy="3022600"/>
          </a:xfrm>
        </p:grpSpPr>
        <p:pic>
          <p:nvPicPr>
            <p:cNvPr id="47112" name="Immagine 5"/>
            <p:cNvPicPr>
              <a:picLocks noChangeAspect="1"/>
            </p:cNvPicPr>
            <p:nvPr/>
          </p:nvPicPr>
          <p:blipFill>
            <a:blip r:embed="rId2"/>
            <a:srcRect/>
            <a:stretch>
              <a:fillRect/>
            </a:stretch>
          </p:blipFill>
          <p:spPr bwMode="auto">
            <a:xfrm>
              <a:off x="2427286" y="1191852"/>
              <a:ext cx="8091487" cy="3022600"/>
            </a:xfrm>
            <a:prstGeom prst="rect">
              <a:avLst/>
            </a:prstGeom>
            <a:noFill/>
            <a:ln w="9525">
              <a:noFill/>
              <a:miter lim="800000"/>
              <a:headEnd/>
              <a:tailEnd/>
            </a:ln>
          </p:spPr>
        </p:pic>
        <p:sp>
          <p:nvSpPr>
            <p:cNvPr id="47114" name="CasellaDiTesto 3"/>
            <p:cNvSpPr txBox="1">
              <a:spLocks noChangeArrowheads="1"/>
            </p:cNvSpPr>
            <p:nvPr/>
          </p:nvSpPr>
          <p:spPr bwMode="auto">
            <a:xfrm>
              <a:off x="8061237" y="3118892"/>
              <a:ext cx="3314367" cy="251388"/>
            </a:xfrm>
            <a:prstGeom prst="rect">
              <a:avLst/>
            </a:prstGeom>
            <a:noFill/>
            <a:ln w="9525">
              <a:noFill/>
              <a:miter lim="800000"/>
              <a:headEnd/>
              <a:tailEnd/>
            </a:ln>
          </p:spPr>
          <p:txBody>
            <a:bodyPr>
              <a:spAutoFit/>
            </a:bodyPr>
            <a:lstStyle/>
            <a:p>
              <a:r>
                <a:rPr lang="it-IT" sz="1100" b="1">
                  <a:solidFill>
                    <a:srgbClr val="074EFB"/>
                  </a:solidFill>
                  <a:latin typeface="Athelas"/>
                </a:rPr>
                <a:t>Presente ad oggi un solo trial di fase II</a:t>
              </a:r>
            </a:p>
          </p:txBody>
        </p:sp>
      </p:grpSp>
      <p:sp>
        <p:nvSpPr>
          <p:cNvPr id="7" name="CasellaDiTesto 6">
            <a:extLst/>
          </p:cNvPr>
          <p:cNvSpPr txBox="1"/>
          <p:nvPr/>
        </p:nvSpPr>
        <p:spPr>
          <a:xfrm>
            <a:off x="9272588" y="1354138"/>
            <a:ext cx="2916237" cy="2800350"/>
          </a:xfrm>
          <a:prstGeom prst="rect">
            <a:avLst/>
          </a:prstGeom>
          <a:noFill/>
        </p:spPr>
        <p:txBody>
          <a:bodyPr>
            <a:spAutoFit/>
          </a:bodyPr>
          <a:lstStyle/>
          <a:p>
            <a:pPr>
              <a:defRPr/>
            </a:pPr>
            <a:r>
              <a:rPr lang="it-IT" sz="1600" b="1" dirty="0">
                <a:solidFill>
                  <a:srgbClr val="C00000"/>
                </a:solidFill>
                <a:latin typeface="Athelas" panose="02000503000000020003" pitchFamily="2" charset="77"/>
              </a:rPr>
              <a:t>ENDPOINT PRIMARIO:</a:t>
            </a:r>
          </a:p>
          <a:p>
            <a:pPr>
              <a:defRPr/>
            </a:pPr>
            <a:r>
              <a:rPr lang="it-IT" sz="1600" dirty="0" err="1">
                <a:latin typeface="Athelas" panose="02000503000000020003" pitchFamily="2" charset="77"/>
              </a:rPr>
              <a:t>Pain-freedom</a:t>
            </a:r>
            <a:r>
              <a:rPr lang="it-IT" sz="1600" dirty="0">
                <a:latin typeface="Athelas" panose="02000503000000020003" pitchFamily="2" charset="77"/>
              </a:rPr>
              <a:t> a 2 h</a:t>
            </a:r>
          </a:p>
          <a:p>
            <a:pPr>
              <a:defRPr/>
            </a:pPr>
            <a:endParaRPr lang="it-IT" sz="1600" dirty="0">
              <a:latin typeface="Athelas" panose="02000503000000020003" pitchFamily="2" charset="77"/>
            </a:endParaRPr>
          </a:p>
          <a:p>
            <a:pPr>
              <a:defRPr/>
            </a:pPr>
            <a:r>
              <a:rPr lang="it-IT" sz="1600" b="1" dirty="0">
                <a:solidFill>
                  <a:srgbClr val="C00000"/>
                </a:solidFill>
                <a:latin typeface="Athelas" panose="02000503000000020003" pitchFamily="2" charset="77"/>
              </a:rPr>
              <a:t>ENDPOINT SECONDARI:</a:t>
            </a:r>
          </a:p>
          <a:p>
            <a:pPr marL="342900" indent="-342900">
              <a:buFont typeface="+mj-lt"/>
              <a:buAutoNum type="arabicPeriod"/>
              <a:defRPr/>
            </a:pPr>
            <a:r>
              <a:rPr lang="it-IT" sz="1600" dirty="0">
                <a:latin typeface="Athelas" panose="02000503000000020003" pitchFamily="2" charset="77"/>
              </a:rPr>
              <a:t>Beneficio a lungo termine sul dolore (a 48 h dall’assunzione)</a:t>
            </a:r>
          </a:p>
          <a:p>
            <a:pPr marL="342900" indent="-342900">
              <a:buFont typeface="+mj-lt"/>
              <a:buAutoNum type="arabicPeriod"/>
              <a:defRPr/>
            </a:pPr>
            <a:r>
              <a:rPr lang="it-IT" sz="1600" dirty="0">
                <a:latin typeface="Athelas" panose="02000503000000020003" pitchFamily="2" charset="77"/>
              </a:rPr>
              <a:t>Riduzione sintomi associati (fotofobia, fonofobia, nausea)</a:t>
            </a:r>
          </a:p>
          <a:p>
            <a:pPr marL="342900" indent="-342900">
              <a:buFont typeface="+mj-lt"/>
              <a:buAutoNum type="arabicPeriod"/>
              <a:defRPr/>
            </a:pPr>
            <a:endParaRPr lang="it-IT" sz="1600" dirty="0">
              <a:latin typeface="Athelas" panose="02000503000000020003" pitchFamily="2" charset="77"/>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73" y="150745"/>
            <a:ext cx="4476465" cy="655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4252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14"/>
          <p:cNvSpPr/>
          <p:nvPr/>
        </p:nvSpPr>
        <p:spPr>
          <a:xfrm>
            <a:off x="2945642" y="894439"/>
            <a:ext cx="2617099" cy="3657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2133" b="1" dirty="0" smtClean="0">
                <a:solidFill>
                  <a:prstClr val="white"/>
                </a:solidFill>
              </a:rPr>
              <a:t>Phase II</a:t>
            </a:r>
            <a:endParaRPr lang="en-US" sz="2133" b="1" dirty="0">
              <a:solidFill>
                <a:prstClr val="white"/>
              </a:solidFill>
            </a:endParaRPr>
          </a:p>
        </p:txBody>
      </p:sp>
      <p:sp>
        <p:nvSpPr>
          <p:cNvPr id="53" name="Rechteck 15"/>
          <p:cNvSpPr/>
          <p:nvPr/>
        </p:nvSpPr>
        <p:spPr>
          <a:xfrm>
            <a:off x="5904188" y="894439"/>
            <a:ext cx="3876805" cy="36576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2133" b="1" dirty="0" smtClean="0">
                <a:solidFill>
                  <a:prstClr val="white"/>
                </a:solidFill>
              </a:rPr>
              <a:t>Phase III</a:t>
            </a:r>
            <a:endParaRPr lang="en-US" sz="2133" dirty="0">
              <a:solidFill>
                <a:prstClr val="white"/>
              </a:solidFill>
            </a:endParaRPr>
          </a:p>
        </p:txBody>
      </p:sp>
      <p:sp>
        <p:nvSpPr>
          <p:cNvPr id="55" name="Rechteck 28"/>
          <p:cNvSpPr/>
          <p:nvPr/>
        </p:nvSpPr>
        <p:spPr>
          <a:xfrm>
            <a:off x="3728138" y="3725492"/>
            <a:ext cx="1834603" cy="487680"/>
          </a:xfrm>
          <a:prstGeom prst="rect">
            <a:avLst/>
          </a:prstGeom>
          <a:solidFill>
            <a:srgbClr val="B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NCT02025556</a:t>
            </a:r>
            <a:r>
              <a:rPr lang="en-US" sz="1600" baseline="30000" dirty="0" smtClean="0">
                <a:solidFill>
                  <a:prstClr val="black"/>
                </a:solidFill>
              </a:rPr>
              <a:t>1</a:t>
            </a:r>
            <a:endParaRPr lang="en-US" sz="1600" dirty="0">
              <a:solidFill>
                <a:prstClr val="black"/>
              </a:solidFill>
            </a:endParaRPr>
          </a:p>
        </p:txBody>
      </p:sp>
      <p:sp>
        <p:nvSpPr>
          <p:cNvPr id="56" name="Rechteck 14"/>
          <p:cNvSpPr/>
          <p:nvPr/>
        </p:nvSpPr>
        <p:spPr>
          <a:xfrm>
            <a:off x="2916146" y="3711603"/>
            <a:ext cx="664083" cy="487680"/>
          </a:xfrm>
          <a:prstGeom prst="rect">
            <a:avLst/>
          </a:prstGeom>
          <a:solidFill>
            <a:srgbClr val="1A7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57" name="Rechteck 14"/>
          <p:cNvSpPr/>
          <p:nvPr/>
        </p:nvSpPr>
        <p:spPr>
          <a:xfrm>
            <a:off x="2919685" y="4230503"/>
            <a:ext cx="664083" cy="487680"/>
          </a:xfrm>
          <a:prstGeom prst="rect">
            <a:avLst/>
          </a:prstGeom>
          <a:solidFill>
            <a:srgbClr val="1A7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CM</a:t>
            </a:r>
            <a:endParaRPr lang="en-US" sz="1867" b="1" dirty="0">
              <a:solidFill>
                <a:prstClr val="white"/>
              </a:solidFill>
            </a:endParaRPr>
          </a:p>
        </p:txBody>
      </p:sp>
      <p:sp>
        <p:nvSpPr>
          <p:cNvPr id="58" name="Rechteck 28"/>
          <p:cNvSpPr/>
          <p:nvPr/>
        </p:nvSpPr>
        <p:spPr>
          <a:xfrm>
            <a:off x="3728138" y="4265448"/>
            <a:ext cx="1834603" cy="487680"/>
          </a:xfrm>
          <a:prstGeom prst="rect">
            <a:avLst/>
          </a:prstGeom>
          <a:solidFill>
            <a:srgbClr val="B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NCT02021773</a:t>
            </a:r>
            <a:r>
              <a:rPr lang="en-US" sz="1600" baseline="30000" dirty="0" smtClean="0">
                <a:solidFill>
                  <a:prstClr val="black"/>
                </a:solidFill>
              </a:rPr>
              <a:t>1</a:t>
            </a:r>
            <a:endParaRPr lang="en-US" sz="1600" dirty="0">
              <a:solidFill>
                <a:prstClr val="black"/>
              </a:solidFill>
            </a:endParaRPr>
          </a:p>
        </p:txBody>
      </p:sp>
      <p:sp>
        <p:nvSpPr>
          <p:cNvPr id="59" name="Rechteck 14"/>
          <p:cNvSpPr/>
          <p:nvPr/>
        </p:nvSpPr>
        <p:spPr>
          <a:xfrm>
            <a:off x="5887101" y="3711603"/>
            <a:ext cx="664083" cy="487680"/>
          </a:xfrm>
          <a:prstGeom prst="rect">
            <a:avLst/>
          </a:prstGeom>
          <a:solidFill>
            <a:srgbClr val="1A7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60" name="Rechteck 14"/>
          <p:cNvSpPr/>
          <p:nvPr/>
        </p:nvSpPr>
        <p:spPr>
          <a:xfrm>
            <a:off x="5887102" y="4245251"/>
            <a:ext cx="664083" cy="487680"/>
          </a:xfrm>
          <a:prstGeom prst="rect">
            <a:avLst/>
          </a:prstGeom>
          <a:solidFill>
            <a:srgbClr val="1A7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CM</a:t>
            </a:r>
            <a:endParaRPr lang="en-US" sz="1867" b="1" dirty="0">
              <a:solidFill>
                <a:prstClr val="white"/>
              </a:solidFill>
            </a:endParaRPr>
          </a:p>
        </p:txBody>
      </p:sp>
      <p:sp>
        <p:nvSpPr>
          <p:cNvPr id="61" name="Rechteck 28"/>
          <p:cNvSpPr/>
          <p:nvPr/>
        </p:nvSpPr>
        <p:spPr>
          <a:xfrm>
            <a:off x="6689990" y="3711488"/>
            <a:ext cx="3091003" cy="487680"/>
          </a:xfrm>
          <a:prstGeom prst="rect">
            <a:avLst/>
          </a:prstGeom>
          <a:solidFill>
            <a:srgbClr val="B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black"/>
                </a:solidFill>
              </a:rPr>
              <a:t>HALO EM: NCT02629861</a:t>
            </a:r>
            <a:r>
              <a:rPr lang="en-US" sz="1600" baseline="30000" dirty="0">
                <a:solidFill>
                  <a:prstClr val="black"/>
                </a:solidFill>
              </a:rPr>
              <a:t>1</a:t>
            </a:r>
            <a:endParaRPr lang="en-US" sz="1600" dirty="0">
              <a:solidFill>
                <a:prstClr val="black"/>
              </a:solidFill>
            </a:endParaRPr>
          </a:p>
        </p:txBody>
      </p:sp>
      <p:sp>
        <p:nvSpPr>
          <p:cNvPr id="62" name="Rechteck 28"/>
          <p:cNvSpPr/>
          <p:nvPr/>
        </p:nvSpPr>
        <p:spPr>
          <a:xfrm>
            <a:off x="6689990" y="4267119"/>
            <a:ext cx="3091003" cy="487680"/>
          </a:xfrm>
          <a:prstGeom prst="rect">
            <a:avLst/>
          </a:prstGeom>
          <a:solidFill>
            <a:srgbClr val="B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black"/>
                </a:solidFill>
              </a:rPr>
              <a:t>HALO CM: NCT02621931</a:t>
            </a:r>
            <a:r>
              <a:rPr lang="en-US" sz="1600" baseline="30000" dirty="0">
                <a:solidFill>
                  <a:prstClr val="black"/>
                </a:solidFill>
              </a:rPr>
              <a:t>1</a:t>
            </a:r>
            <a:endParaRPr lang="en-US" sz="1600" dirty="0">
              <a:solidFill>
                <a:prstClr val="black"/>
              </a:solidFill>
            </a:endParaRPr>
          </a:p>
        </p:txBody>
      </p:sp>
      <p:sp>
        <p:nvSpPr>
          <p:cNvPr id="68" name="Rechteck 28"/>
          <p:cNvSpPr/>
          <p:nvPr/>
        </p:nvSpPr>
        <p:spPr>
          <a:xfrm>
            <a:off x="3728138" y="2613144"/>
            <a:ext cx="1834603" cy="487680"/>
          </a:xfrm>
          <a:prstGeom prst="rect">
            <a:avLst/>
          </a:prstGeom>
          <a:solidFill>
            <a:srgbClr val="BC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NCT02630459</a:t>
            </a:r>
            <a:r>
              <a:rPr lang="en-US" sz="1600" baseline="30000" dirty="0" smtClean="0">
                <a:solidFill>
                  <a:prstClr val="black"/>
                </a:solidFill>
              </a:rPr>
              <a:t>1</a:t>
            </a:r>
          </a:p>
          <a:p>
            <a:pPr algn="ctr" defTabSz="609585"/>
            <a:r>
              <a:rPr lang="en-US" sz="1600" dirty="0" smtClean="0">
                <a:solidFill>
                  <a:prstClr val="black"/>
                </a:solidFill>
              </a:rPr>
              <a:t>NCT01952574</a:t>
            </a:r>
            <a:r>
              <a:rPr lang="en-US" sz="1600" baseline="30000" dirty="0" smtClean="0">
                <a:solidFill>
                  <a:prstClr val="black"/>
                </a:solidFill>
              </a:rPr>
              <a:t>1</a:t>
            </a:r>
            <a:endParaRPr lang="en-US" sz="1600" dirty="0">
              <a:solidFill>
                <a:prstClr val="black"/>
              </a:solidFill>
            </a:endParaRPr>
          </a:p>
        </p:txBody>
      </p:sp>
      <p:sp>
        <p:nvSpPr>
          <p:cNvPr id="69" name="Rechteck 14"/>
          <p:cNvSpPr/>
          <p:nvPr/>
        </p:nvSpPr>
        <p:spPr>
          <a:xfrm>
            <a:off x="2945640" y="2613144"/>
            <a:ext cx="664083" cy="487680"/>
          </a:xfrm>
          <a:prstGeom prst="rect">
            <a:avLst/>
          </a:prstGeom>
          <a:solidFill>
            <a:srgbClr val="345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70" name="Rechteck 14"/>
          <p:cNvSpPr/>
          <p:nvPr/>
        </p:nvSpPr>
        <p:spPr>
          <a:xfrm>
            <a:off x="2945642" y="3146374"/>
            <a:ext cx="664083" cy="487680"/>
          </a:xfrm>
          <a:prstGeom prst="rect">
            <a:avLst/>
          </a:prstGeom>
          <a:solidFill>
            <a:srgbClr val="345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CM</a:t>
            </a:r>
            <a:endParaRPr lang="en-US" sz="1867" b="1" dirty="0">
              <a:solidFill>
                <a:prstClr val="white"/>
              </a:solidFill>
            </a:endParaRPr>
          </a:p>
        </p:txBody>
      </p:sp>
      <p:sp>
        <p:nvSpPr>
          <p:cNvPr id="71" name="Rechteck 28"/>
          <p:cNvSpPr/>
          <p:nvPr/>
        </p:nvSpPr>
        <p:spPr>
          <a:xfrm>
            <a:off x="3728138" y="3156813"/>
            <a:ext cx="1834603" cy="487680"/>
          </a:xfrm>
          <a:prstGeom prst="rect">
            <a:avLst/>
          </a:prstGeom>
          <a:solidFill>
            <a:srgbClr val="BC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NCT02066415</a:t>
            </a:r>
            <a:r>
              <a:rPr lang="en-US" sz="1600" baseline="30000" dirty="0" smtClean="0">
                <a:solidFill>
                  <a:prstClr val="black"/>
                </a:solidFill>
              </a:rPr>
              <a:t>1</a:t>
            </a:r>
            <a:endParaRPr lang="en-US" sz="1600" baseline="30000" dirty="0">
              <a:solidFill>
                <a:prstClr val="black"/>
              </a:solidFill>
            </a:endParaRPr>
          </a:p>
          <a:p>
            <a:pPr algn="ctr" defTabSz="609585"/>
            <a:r>
              <a:rPr lang="en-US" sz="1600" dirty="0" smtClean="0">
                <a:solidFill>
                  <a:prstClr val="black"/>
                </a:solidFill>
              </a:rPr>
              <a:t>NCT02174861</a:t>
            </a:r>
            <a:r>
              <a:rPr lang="en-US" sz="1600" baseline="30000" dirty="0" smtClean="0">
                <a:solidFill>
                  <a:prstClr val="black"/>
                </a:solidFill>
              </a:rPr>
              <a:t>1</a:t>
            </a:r>
            <a:endParaRPr lang="en-US" sz="1600" dirty="0">
              <a:solidFill>
                <a:prstClr val="black"/>
              </a:solidFill>
            </a:endParaRPr>
          </a:p>
        </p:txBody>
      </p:sp>
      <p:sp>
        <p:nvSpPr>
          <p:cNvPr id="72" name="Rechteck 14"/>
          <p:cNvSpPr/>
          <p:nvPr/>
        </p:nvSpPr>
        <p:spPr>
          <a:xfrm>
            <a:off x="5925593" y="2627892"/>
            <a:ext cx="664083" cy="487680"/>
          </a:xfrm>
          <a:prstGeom prst="rect">
            <a:avLst/>
          </a:prstGeom>
          <a:solidFill>
            <a:srgbClr val="345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74" name="Rechteck 28"/>
          <p:cNvSpPr/>
          <p:nvPr/>
        </p:nvSpPr>
        <p:spPr>
          <a:xfrm>
            <a:off x="6689989" y="2615253"/>
            <a:ext cx="3091003" cy="487680"/>
          </a:xfrm>
          <a:prstGeom prst="rect">
            <a:avLst/>
          </a:prstGeom>
          <a:solidFill>
            <a:srgbClr val="BC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black"/>
                </a:solidFill>
              </a:rPr>
              <a:t>STRIVE: NCT02456740</a:t>
            </a:r>
            <a:r>
              <a:rPr lang="en-US" sz="1600" baseline="30000" dirty="0">
                <a:solidFill>
                  <a:prstClr val="black"/>
                </a:solidFill>
              </a:rPr>
              <a:t>1</a:t>
            </a:r>
            <a:endParaRPr lang="en-US" sz="1600" dirty="0">
              <a:solidFill>
                <a:prstClr val="black"/>
              </a:solidFill>
            </a:endParaRPr>
          </a:p>
          <a:p>
            <a:pPr algn="ctr" defTabSz="609585"/>
            <a:r>
              <a:rPr lang="en-US" sz="1600" dirty="0">
                <a:solidFill>
                  <a:prstClr val="black"/>
                </a:solidFill>
              </a:rPr>
              <a:t>ARISE: NCT02483585</a:t>
            </a:r>
            <a:r>
              <a:rPr lang="en-US" sz="1600" baseline="30000" dirty="0">
                <a:solidFill>
                  <a:prstClr val="black"/>
                </a:solidFill>
              </a:rPr>
              <a:t>1</a:t>
            </a:r>
            <a:endParaRPr lang="en-US" sz="1600" dirty="0">
              <a:solidFill>
                <a:prstClr val="black"/>
              </a:solidFill>
            </a:endParaRPr>
          </a:p>
        </p:txBody>
      </p:sp>
      <p:sp>
        <p:nvSpPr>
          <p:cNvPr id="76" name="Rechteck 28"/>
          <p:cNvSpPr/>
          <p:nvPr/>
        </p:nvSpPr>
        <p:spPr>
          <a:xfrm>
            <a:off x="3710184" y="4873284"/>
            <a:ext cx="1834603" cy="487680"/>
          </a:xfrm>
          <a:prstGeom prst="rect">
            <a:avLst/>
          </a:prstGeom>
          <a:solidFill>
            <a:srgbClr val="E5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black"/>
                </a:solidFill>
              </a:rPr>
              <a:t>NCT02163993</a:t>
            </a:r>
            <a:r>
              <a:rPr lang="en-US" sz="1600" baseline="30000" dirty="0">
                <a:solidFill>
                  <a:prstClr val="black"/>
                </a:solidFill>
              </a:rPr>
              <a:t>1</a:t>
            </a:r>
            <a:endParaRPr lang="en-US" sz="1600" dirty="0">
              <a:solidFill>
                <a:prstClr val="black"/>
              </a:solidFill>
            </a:endParaRPr>
          </a:p>
          <a:p>
            <a:pPr algn="ctr" defTabSz="609585"/>
            <a:r>
              <a:rPr lang="en-US" sz="1600" dirty="0">
                <a:solidFill>
                  <a:prstClr val="black"/>
                </a:solidFill>
              </a:rPr>
              <a:t>NCT01625988</a:t>
            </a:r>
            <a:r>
              <a:rPr lang="en-US" sz="1600" baseline="30000" dirty="0">
                <a:solidFill>
                  <a:prstClr val="black"/>
                </a:solidFill>
              </a:rPr>
              <a:t>2</a:t>
            </a:r>
            <a:endParaRPr lang="en-US" sz="1600" dirty="0">
              <a:solidFill>
                <a:prstClr val="black"/>
              </a:solidFill>
            </a:endParaRPr>
          </a:p>
        </p:txBody>
      </p:sp>
      <p:sp>
        <p:nvSpPr>
          <p:cNvPr id="77" name="Rechteck 14"/>
          <p:cNvSpPr/>
          <p:nvPr/>
        </p:nvSpPr>
        <p:spPr>
          <a:xfrm>
            <a:off x="2940671" y="4873284"/>
            <a:ext cx="664083" cy="487680"/>
          </a:xfrm>
          <a:prstGeom prst="rect">
            <a:avLst/>
          </a:prstGeom>
          <a:solidFill>
            <a:srgbClr val="622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80" name="Rechteck 14"/>
          <p:cNvSpPr/>
          <p:nvPr/>
        </p:nvSpPr>
        <p:spPr>
          <a:xfrm>
            <a:off x="5887102" y="5022466"/>
            <a:ext cx="664083" cy="487680"/>
          </a:xfrm>
          <a:prstGeom prst="rect">
            <a:avLst/>
          </a:prstGeom>
          <a:solidFill>
            <a:srgbClr val="622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81" name="Rechteck 14"/>
          <p:cNvSpPr/>
          <p:nvPr/>
        </p:nvSpPr>
        <p:spPr>
          <a:xfrm>
            <a:off x="5904189" y="5549499"/>
            <a:ext cx="664083" cy="487680"/>
          </a:xfrm>
          <a:prstGeom prst="rect">
            <a:avLst/>
          </a:prstGeom>
          <a:solidFill>
            <a:srgbClr val="622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CM</a:t>
            </a:r>
            <a:endParaRPr lang="en-US" sz="1867" b="1" dirty="0">
              <a:solidFill>
                <a:prstClr val="white"/>
              </a:solidFill>
            </a:endParaRPr>
          </a:p>
        </p:txBody>
      </p:sp>
      <p:sp>
        <p:nvSpPr>
          <p:cNvPr id="82" name="Rechteck 28"/>
          <p:cNvSpPr/>
          <p:nvPr/>
        </p:nvSpPr>
        <p:spPr>
          <a:xfrm>
            <a:off x="6689990" y="5034063"/>
            <a:ext cx="3091003" cy="487680"/>
          </a:xfrm>
          <a:prstGeom prst="rect">
            <a:avLst/>
          </a:prstGeom>
          <a:solidFill>
            <a:srgbClr val="E5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EVOLVE-1</a:t>
            </a:r>
            <a:r>
              <a:rPr lang="en-US" sz="1600" dirty="0">
                <a:solidFill>
                  <a:prstClr val="black"/>
                </a:solidFill>
              </a:rPr>
              <a:t>: NCT02614183</a:t>
            </a:r>
            <a:r>
              <a:rPr lang="en-US" sz="1600" baseline="30000" dirty="0">
                <a:solidFill>
                  <a:prstClr val="black"/>
                </a:solidFill>
              </a:rPr>
              <a:t>1</a:t>
            </a:r>
            <a:r>
              <a:rPr lang="en-US" sz="1600" dirty="0">
                <a:solidFill>
                  <a:prstClr val="black"/>
                </a:solidFill>
              </a:rPr>
              <a:t/>
            </a:r>
            <a:br>
              <a:rPr lang="en-US" sz="1600" dirty="0">
                <a:solidFill>
                  <a:prstClr val="black"/>
                </a:solidFill>
              </a:rPr>
            </a:br>
            <a:r>
              <a:rPr lang="en-US" sz="1600" dirty="0" smtClean="0">
                <a:solidFill>
                  <a:prstClr val="black"/>
                </a:solidFill>
              </a:rPr>
              <a:t>EVOLVE-2</a:t>
            </a:r>
            <a:r>
              <a:rPr lang="en-US" sz="1600" dirty="0">
                <a:solidFill>
                  <a:prstClr val="black"/>
                </a:solidFill>
              </a:rPr>
              <a:t>: NCT02614196</a:t>
            </a:r>
            <a:r>
              <a:rPr lang="en-US" sz="1600" baseline="30000" dirty="0">
                <a:solidFill>
                  <a:prstClr val="black"/>
                </a:solidFill>
              </a:rPr>
              <a:t>1</a:t>
            </a:r>
            <a:endParaRPr lang="en-US" sz="1600" dirty="0">
              <a:solidFill>
                <a:prstClr val="black"/>
              </a:solidFill>
            </a:endParaRPr>
          </a:p>
        </p:txBody>
      </p:sp>
      <p:sp>
        <p:nvSpPr>
          <p:cNvPr id="83" name="Rechteck 28"/>
          <p:cNvSpPr/>
          <p:nvPr/>
        </p:nvSpPr>
        <p:spPr>
          <a:xfrm>
            <a:off x="6689990" y="5552736"/>
            <a:ext cx="3091003" cy="487680"/>
          </a:xfrm>
          <a:prstGeom prst="rect">
            <a:avLst/>
          </a:prstGeom>
          <a:solidFill>
            <a:srgbClr val="E5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black"/>
                </a:solidFill>
              </a:rPr>
              <a:t>REGAIN: NCT02614261</a:t>
            </a:r>
            <a:r>
              <a:rPr lang="en-US" sz="1600" baseline="30000" dirty="0">
                <a:solidFill>
                  <a:prstClr val="black"/>
                </a:solidFill>
              </a:rPr>
              <a:t>1</a:t>
            </a:r>
            <a:endParaRPr lang="en-US" sz="1600" dirty="0">
              <a:solidFill>
                <a:prstClr val="black"/>
              </a:solidFill>
            </a:endParaRPr>
          </a:p>
        </p:txBody>
      </p:sp>
      <p:sp>
        <p:nvSpPr>
          <p:cNvPr id="86" name="Rechteck 14"/>
          <p:cNvSpPr/>
          <p:nvPr/>
        </p:nvSpPr>
        <p:spPr>
          <a:xfrm>
            <a:off x="2929977" y="1947006"/>
            <a:ext cx="664083" cy="487680"/>
          </a:xfrm>
          <a:prstGeom prst="rect">
            <a:avLst/>
          </a:prstGeom>
          <a:solidFill>
            <a:srgbClr val="453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CM</a:t>
            </a:r>
            <a:endParaRPr lang="en-US" sz="1867" b="1" dirty="0">
              <a:solidFill>
                <a:prstClr val="white"/>
              </a:solidFill>
            </a:endParaRPr>
          </a:p>
        </p:txBody>
      </p:sp>
      <p:sp>
        <p:nvSpPr>
          <p:cNvPr id="87" name="Rechteck 28"/>
          <p:cNvSpPr/>
          <p:nvPr/>
        </p:nvSpPr>
        <p:spPr>
          <a:xfrm>
            <a:off x="3726792" y="1962749"/>
            <a:ext cx="1834603" cy="487680"/>
          </a:xfrm>
          <a:prstGeom prst="rect">
            <a:avLst/>
          </a:prstGeom>
          <a:solidFill>
            <a:srgbClr val="D0C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black"/>
                </a:solidFill>
              </a:rPr>
              <a:t>NCT02275117</a:t>
            </a:r>
            <a:r>
              <a:rPr lang="en-US" sz="1600" baseline="30000" dirty="0">
                <a:solidFill>
                  <a:prstClr val="black"/>
                </a:solidFill>
              </a:rPr>
              <a:t>1</a:t>
            </a:r>
            <a:endParaRPr lang="en-US" sz="1600" dirty="0">
              <a:solidFill>
                <a:prstClr val="black"/>
              </a:solidFill>
            </a:endParaRPr>
          </a:p>
        </p:txBody>
      </p:sp>
      <p:sp>
        <p:nvSpPr>
          <p:cNvPr id="88" name="Rechteck 14"/>
          <p:cNvSpPr/>
          <p:nvPr/>
        </p:nvSpPr>
        <p:spPr>
          <a:xfrm>
            <a:off x="5925593" y="1381661"/>
            <a:ext cx="664083" cy="487680"/>
          </a:xfrm>
          <a:prstGeom prst="rect">
            <a:avLst/>
          </a:prstGeom>
          <a:solidFill>
            <a:srgbClr val="453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EM</a:t>
            </a:r>
            <a:endParaRPr lang="en-US" sz="1867" b="1" dirty="0">
              <a:solidFill>
                <a:prstClr val="white"/>
              </a:solidFill>
            </a:endParaRPr>
          </a:p>
        </p:txBody>
      </p:sp>
      <p:sp>
        <p:nvSpPr>
          <p:cNvPr id="89" name="Rechteck 14"/>
          <p:cNvSpPr/>
          <p:nvPr/>
        </p:nvSpPr>
        <p:spPr>
          <a:xfrm>
            <a:off x="5910845" y="1950058"/>
            <a:ext cx="664083" cy="487680"/>
          </a:xfrm>
          <a:prstGeom prst="rect">
            <a:avLst/>
          </a:prstGeom>
          <a:solidFill>
            <a:srgbClr val="453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CM</a:t>
            </a:r>
            <a:endParaRPr lang="en-US" sz="1867" b="1" dirty="0">
              <a:solidFill>
                <a:prstClr val="white"/>
              </a:solidFill>
            </a:endParaRPr>
          </a:p>
        </p:txBody>
      </p:sp>
      <p:sp>
        <p:nvSpPr>
          <p:cNvPr id="90" name="Rechteck 28"/>
          <p:cNvSpPr/>
          <p:nvPr/>
        </p:nvSpPr>
        <p:spPr>
          <a:xfrm>
            <a:off x="6663416" y="1378841"/>
            <a:ext cx="3091003" cy="487680"/>
          </a:xfrm>
          <a:prstGeom prst="rect">
            <a:avLst/>
          </a:prstGeom>
          <a:solidFill>
            <a:srgbClr val="D0C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PROMISE-1</a:t>
            </a:r>
            <a:r>
              <a:rPr lang="en-US" sz="1600" dirty="0">
                <a:solidFill>
                  <a:prstClr val="black"/>
                </a:solidFill>
              </a:rPr>
              <a:t>: NCT02559895</a:t>
            </a:r>
            <a:r>
              <a:rPr lang="en-US" sz="1600" baseline="30000" dirty="0">
                <a:solidFill>
                  <a:prstClr val="black"/>
                </a:solidFill>
              </a:rPr>
              <a:t>1</a:t>
            </a:r>
            <a:endParaRPr lang="en-US" sz="1600" dirty="0">
              <a:solidFill>
                <a:prstClr val="black"/>
              </a:solidFill>
            </a:endParaRPr>
          </a:p>
        </p:txBody>
      </p:sp>
      <p:sp>
        <p:nvSpPr>
          <p:cNvPr id="91" name="Rechteck 28"/>
          <p:cNvSpPr/>
          <p:nvPr/>
        </p:nvSpPr>
        <p:spPr>
          <a:xfrm>
            <a:off x="6678163" y="1935632"/>
            <a:ext cx="3091003" cy="487680"/>
          </a:xfrm>
          <a:prstGeom prst="rect">
            <a:avLst/>
          </a:prstGeom>
          <a:solidFill>
            <a:srgbClr val="D0C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PROMISE-2</a:t>
            </a:r>
            <a:r>
              <a:rPr lang="en-US" sz="1600" dirty="0">
                <a:solidFill>
                  <a:prstClr val="black"/>
                </a:solidFill>
              </a:rPr>
              <a:t>: NCT02974153</a:t>
            </a:r>
            <a:r>
              <a:rPr lang="en-US" sz="1600" baseline="30000" dirty="0">
                <a:solidFill>
                  <a:prstClr val="black"/>
                </a:solidFill>
              </a:rPr>
              <a:t>1</a:t>
            </a:r>
            <a:endParaRPr lang="en-US" sz="1600" dirty="0">
              <a:solidFill>
                <a:prstClr val="black"/>
              </a:solidFill>
            </a:endParaRPr>
          </a:p>
        </p:txBody>
      </p:sp>
      <p:cxnSp>
        <p:nvCxnSpPr>
          <p:cNvPr id="92" name="Straight Connector 91"/>
          <p:cNvCxnSpPr/>
          <p:nvPr/>
        </p:nvCxnSpPr>
        <p:spPr>
          <a:xfrm>
            <a:off x="2827230" y="1556403"/>
            <a:ext cx="0" cy="975360"/>
          </a:xfrm>
          <a:prstGeom prst="line">
            <a:avLst/>
          </a:prstGeom>
          <a:ln w="15875">
            <a:solidFill>
              <a:srgbClr val="2DC59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27230" y="2650479"/>
            <a:ext cx="0" cy="975360"/>
          </a:xfrm>
          <a:prstGeom prst="line">
            <a:avLst/>
          </a:prstGeom>
          <a:ln w="15875">
            <a:solidFill>
              <a:srgbClr val="558FD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27230" y="3748937"/>
            <a:ext cx="0" cy="975360"/>
          </a:xfrm>
          <a:prstGeom prst="line">
            <a:avLst/>
          </a:prstGeom>
          <a:ln w="15875">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27230" y="4817979"/>
            <a:ext cx="0" cy="975360"/>
          </a:xfrm>
          <a:prstGeom prst="line">
            <a:avLst/>
          </a:prstGeom>
          <a:ln w="15875">
            <a:solidFill>
              <a:srgbClr val="5F4A7B"/>
            </a:solidFill>
          </a:ln>
        </p:spPr>
        <p:style>
          <a:lnRef idx="1">
            <a:schemeClr val="accent1"/>
          </a:lnRef>
          <a:fillRef idx="0">
            <a:schemeClr val="accent1"/>
          </a:fillRef>
          <a:effectRef idx="0">
            <a:schemeClr val="accent1"/>
          </a:effectRef>
          <a:fontRef idx="minor">
            <a:schemeClr val="tx1"/>
          </a:fontRef>
        </p:style>
      </p:cxnSp>
      <p:sp>
        <p:nvSpPr>
          <p:cNvPr id="95" name="Rechteck 14"/>
          <p:cNvSpPr/>
          <p:nvPr/>
        </p:nvSpPr>
        <p:spPr>
          <a:xfrm>
            <a:off x="410633" y="3724359"/>
            <a:ext cx="2342509" cy="999744"/>
          </a:xfrm>
          <a:prstGeom prst="rect">
            <a:avLst/>
          </a:prstGeom>
          <a:solidFill>
            <a:srgbClr val="2DC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85"/>
            <a:r>
              <a:rPr lang="en-US" sz="2400" dirty="0">
                <a:solidFill>
                  <a:prstClr val="white"/>
                </a:solidFill>
              </a:rPr>
              <a:t>Fremanezumab</a:t>
            </a:r>
          </a:p>
        </p:txBody>
      </p:sp>
      <p:pic>
        <p:nvPicPr>
          <p:cNvPr id="3" name="Picture 2"/>
          <p:cNvPicPr>
            <a:picLocks noChangeAspect="1"/>
          </p:cNvPicPr>
          <p:nvPr/>
        </p:nvPicPr>
        <p:blipFill>
          <a:blip r:embed="rId3"/>
          <a:stretch>
            <a:fillRect/>
          </a:stretch>
        </p:blipFill>
        <p:spPr>
          <a:xfrm>
            <a:off x="1194805" y="4331579"/>
            <a:ext cx="731520" cy="256032"/>
          </a:xfrm>
          <a:prstGeom prst="rect">
            <a:avLst/>
          </a:prstGeom>
        </p:spPr>
      </p:pic>
      <p:sp>
        <p:nvSpPr>
          <p:cNvPr id="8" name="AutoShape 6" descr="http://www.amgen.com/~/media/amgen/full/www-amgen-com/images/global/logo-amgen.ashx?la=en&amp;hash=BC014FA1487B721D8D77FD63A4B13B2805B76F65"/>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endParaRPr>
          </a:p>
        </p:txBody>
      </p:sp>
      <p:sp>
        <p:nvSpPr>
          <p:cNvPr id="9" name="AutoShape 8" descr="http://www.amgen.com/~/media/amgen/full/www-amgen-com/images/global/logo-amgen.ashx?la=en&amp;hash=BC014FA1487B721D8D77FD63A4B13B2805B76F65"/>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endParaRPr>
          </a:p>
        </p:txBody>
      </p:sp>
      <p:sp>
        <p:nvSpPr>
          <p:cNvPr id="11" name="AutoShape 12" descr="Novartis logo: a global healthcare company"/>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endParaRPr>
          </a:p>
        </p:txBody>
      </p:sp>
      <p:sp>
        <p:nvSpPr>
          <p:cNvPr id="12" name="AutoShape 14" descr="Novartis logo: a global healthcare company"/>
          <p:cNvSpPr>
            <a:spLocks noChangeAspect="1" noChangeArrowheads="1"/>
          </p:cNvSpPr>
          <p:nvPr/>
        </p:nvSpPr>
        <p:spPr bwMode="auto">
          <a:xfrm>
            <a:off x="35348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endParaRPr>
          </a:p>
        </p:txBody>
      </p:sp>
      <p:sp>
        <p:nvSpPr>
          <p:cNvPr id="104" name="Rechteck 15"/>
          <p:cNvSpPr/>
          <p:nvPr/>
        </p:nvSpPr>
        <p:spPr>
          <a:xfrm>
            <a:off x="405015" y="4873284"/>
            <a:ext cx="2348127" cy="999744"/>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85"/>
            <a:r>
              <a:rPr lang="en-US" sz="2400" dirty="0">
                <a:solidFill>
                  <a:prstClr val="white"/>
                </a:solidFill>
              </a:rPr>
              <a:t>Galcanezumab</a:t>
            </a:r>
          </a:p>
        </p:txBody>
      </p:sp>
      <p:sp>
        <p:nvSpPr>
          <p:cNvPr id="105" name="Rechteck 15"/>
          <p:cNvSpPr/>
          <p:nvPr/>
        </p:nvSpPr>
        <p:spPr>
          <a:xfrm>
            <a:off x="400260" y="1509500"/>
            <a:ext cx="2348127" cy="999744"/>
          </a:xfrm>
          <a:prstGeom prst="rect">
            <a:avLst/>
          </a:prstGeom>
          <a:solidFill>
            <a:srgbClr val="5F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85"/>
            <a:r>
              <a:rPr lang="en-US" sz="2400" dirty="0">
                <a:solidFill>
                  <a:prstClr val="white"/>
                </a:solidFill>
              </a:rPr>
              <a:t>Eptinezumab</a:t>
            </a:r>
          </a:p>
        </p:txBody>
      </p:sp>
      <p:pic>
        <p:nvPicPr>
          <p:cNvPr id="136208" name="Picture 16" descr="https://upload.wikimedia.org/wikipedia/commons/thumb/2/2b/Eli_Lilly_and_Company.svg/1024px-Eli_Lilly_and_Compan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5765" y="5382811"/>
            <a:ext cx="609600" cy="333376"/>
          </a:xfrm>
          <a:prstGeom prst="rect">
            <a:avLst/>
          </a:prstGeom>
          <a:noFill/>
          <a:extLst>
            <a:ext uri="{909E8E84-426E-40DD-AFC4-6F175D3DCCD1}">
              <a14:hiddenFill xmlns:a14="http://schemas.microsoft.com/office/drawing/2010/main">
                <a:solidFill>
                  <a:srgbClr val="FFFFFF"/>
                </a:solidFill>
              </a14:hiddenFill>
            </a:ext>
          </a:extLst>
        </p:spPr>
      </p:pic>
      <p:pic>
        <p:nvPicPr>
          <p:cNvPr id="136210" name="Picture 18" descr="http://ticker.tv/news/wp-content/uploads/2016/03/ALD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517" y="2053791"/>
            <a:ext cx="1097280" cy="333103"/>
          </a:xfrm>
          <a:prstGeom prst="rect">
            <a:avLst/>
          </a:prstGeom>
          <a:noFill/>
          <a:extLst>
            <a:ext uri="{909E8E84-426E-40DD-AFC4-6F175D3DCCD1}">
              <a14:hiddenFill xmlns:a14="http://schemas.microsoft.com/office/drawing/2010/main">
                <a:solidFill>
                  <a:srgbClr val="FFFFFF"/>
                </a:solidFill>
              </a14:hiddenFill>
            </a:ext>
          </a:extLst>
        </p:spPr>
      </p:pic>
      <p:sp>
        <p:nvSpPr>
          <p:cNvPr id="54" name="Rechteck 14"/>
          <p:cNvSpPr/>
          <p:nvPr/>
        </p:nvSpPr>
        <p:spPr>
          <a:xfrm>
            <a:off x="2929977" y="1421012"/>
            <a:ext cx="664083" cy="487680"/>
          </a:xfrm>
          <a:prstGeom prst="rect">
            <a:avLst/>
          </a:prstGeom>
          <a:solidFill>
            <a:srgbClr val="453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467" b="1" dirty="0">
                <a:solidFill>
                  <a:prstClr val="white"/>
                </a:solidFill>
              </a:rPr>
              <a:t>E</a:t>
            </a:r>
            <a:r>
              <a:rPr lang="en-US" sz="1467" b="1" dirty="0" smtClean="0">
                <a:solidFill>
                  <a:prstClr val="white"/>
                </a:solidFill>
              </a:rPr>
              <a:t>M</a:t>
            </a:r>
            <a:endParaRPr lang="en-US" sz="1867" b="1" dirty="0">
              <a:solidFill>
                <a:prstClr val="white"/>
              </a:solidFill>
            </a:endParaRPr>
          </a:p>
        </p:txBody>
      </p:sp>
      <p:sp>
        <p:nvSpPr>
          <p:cNvPr id="63" name="Rechteck 28"/>
          <p:cNvSpPr/>
          <p:nvPr/>
        </p:nvSpPr>
        <p:spPr>
          <a:xfrm>
            <a:off x="3726792" y="1418456"/>
            <a:ext cx="1834603" cy="487680"/>
          </a:xfrm>
          <a:prstGeom prst="rect">
            <a:avLst/>
          </a:prstGeom>
          <a:solidFill>
            <a:srgbClr val="D0C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NCT01772524</a:t>
            </a:r>
            <a:r>
              <a:rPr lang="en-US" sz="1600" baseline="30000" dirty="0" smtClean="0">
                <a:solidFill>
                  <a:prstClr val="black"/>
                </a:solidFill>
              </a:rPr>
              <a:t>3,4</a:t>
            </a:r>
            <a:endParaRPr lang="en-US" sz="1600" dirty="0">
              <a:solidFill>
                <a:prstClr val="black"/>
              </a:solidFill>
            </a:endParaRPr>
          </a:p>
        </p:txBody>
      </p:sp>
      <p:sp>
        <p:nvSpPr>
          <p:cNvPr id="64" name="Rechteck 14"/>
          <p:cNvSpPr/>
          <p:nvPr/>
        </p:nvSpPr>
        <p:spPr>
          <a:xfrm>
            <a:off x="9972675" y="210512"/>
            <a:ext cx="1885949" cy="1019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2133" b="1" dirty="0" smtClean="0">
                <a:solidFill>
                  <a:prstClr val="white"/>
                </a:solidFill>
              </a:rPr>
              <a:t>Received Study Drug </a:t>
            </a:r>
          </a:p>
          <a:p>
            <a:pPr algn="ctr" defTabSz="609585"/>
            <a:r>
              <a:rPr lang="en-US" sz="2133" b="1" dirty="0" smtClean="0">
                <a:solidFill>
                  <a:prstClr val="white"/>
                </a:solidFill>
              </a:rPr>
              <a:t>Phase3 </a:t>
            </a:r>
            <a:endParaRPr lang="en-US" sz="2133" b="1" dirty="0">
              <a:solidFill>
                <a:prstClr val="white"/>
              </a:solidFill>
            </a:endParaRPr>
          </a:p>
        </p:txBody>
      </p:sp>
      <p:sp>
        <p:nvSpPr>
          <p:cNvPr id="65" name="Rechteck 28"/>
          <p:cNvSpPr/>
          <p:nvPr/>
        </p:nvSpPr>
        <p:spPr>
          <a:xfrm>
            <a:off x="10012483" y="3752682"/>
            <a:ext cx="1806332" cy="971563"/>
          </a:xfrm>
          <a:prstGeom prst="rect">
            <a:avLst/>
          </a:prstGeom>
          <a:solidFill>
            <a:srgbClr val="B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2004</a:t>
            </a:r>
            <a:endParaRPr lang="en-US" sz="1600" dirty="0">
              <a:solidFill>
                <a:prstClr val="black"/>
              </a:solidFill>
            </a:endParaRPr>
          </a:p>
        </p:txBody>
      </p:sp>
      <p:sp>
        <p:nvSpPr>
          <p:cNvPr id="66" name="Rechteck 28"/>
          <p:cNvSpPr/>
          <p:nvPr/>
        </p:nvSpPr>
        <p:spPr>
          <a:xfrm>
            <a:off x="10025588" y="2583648"/>
            <a:ext cx="1780122" cy="959070"/>
          </a:xfrm>
          <a:prstGeom prst="rect">
            <a:avLst/>
          </a:prstGeom>
          <a:solidFill>
            <a:srgbClr val="BC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2194*</a:t>
            </a:r>
            <a:endParaRPr lang="en-US" sz="1600" dirty="0">
              <a:solidFill>
                <a:prstClr val="black"/>
              </a:solidFill>
            </a:endParaRPr>
          </a:p>
        </p:txBody>
      </p:sp>
      <p:sp>
        <p:nvSpPr>
          <p:cNvPr id="67" name="Rechteck 28"/>
          <p:cNvSpPr/>
          <p:nvPr/>
        </p:nvSpPr>
        <p:spPr>
          <a:xfrm>
            <a:off x="9998888" y="5030974"/>
            <a:ext cx="1780122" cy="950449"/>
          </a:xfrm>
          <a:prstGeom prst="rect">
            <a:avLst/>
          </a:prstGeom>
          <a:solidFill>
            <a:srgbClr val="E5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2028</a:t>
            </a:r>
            <a:endParaRPr lang="en-US" sz="1600" dirty="0">
              <a:solidFill>
                <a:prstClr val="black"/>
              </a:solidFill>
            </a:endParaRPr>
          </a:p>
        </p:txBody>
      </p:sp>
      <p:sp>
        <p:nvSpPr>
          <p:cNvPr id="73" name="Rechteck 28"/>
          <p:cNvSpPr/>
          <p:nvPr/>
        </p:nvSpPr>
        <p:spPr>
          <a:xfrm>
            <a:off x="10016961" y="1371140"/>
            <a:ext cx="1780122" cy="971510"/>
          </a:xfrm>
          <a:prstGeom prst="rect">
            <a:avLst/>
          </a:prstGeom>
          <a:solidFill>
            <a:srgbClr val="D0C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black"/>
                </a:solidFill>
              </a:rPr>
              <a:t>1960</a:t>
            </a:r>
            <a:endParaRPr lang="en-US" sz="1600" dirty="0">
              <a:solidFill>
                <a:prstClr val="black"/>
              </a:solidFill>
            </a:endParaRPr>
          </a:p>
        </p:txBody>
      </p:sp>
      <p:sp>
        <p:nvSpPr>
          <p:cNvPr id="75" name="Rettangolo 74"/>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chteck 15"/>
          <p:cNvSpPr/>
          <p:nvPr/>
        </p:nvSpPr>
        <p:spPr>
          <a:xfrm>
            <a:off x="419710" y="2585757"/>
            <a:ext cx="2348127" cy="999744"/>
          </a:xfrm>
          <a:prstGeom prst="rect">
            <a:avLst/>
          </a:prstGeom>
          <a:solidFill>
            <a:srgbClr val="558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85"/>
            <a:r>
              <a:rPr lang="en-US" sz="2400" dirty="0">
                <a:solidFill>
                  <a:prstClr val="white"/>
                </a:solidFill>
              </a:rPr>
              <a:t>Erenumab</a:t>
            </a:r>
          </a:p>
        </p:txBody>
      </p:sp>
      <p:pic>
        <p:nvPicPr>
          <p:cNvPr id="79" name="Picture 6"/>
          <p:cNvPicPr>
            <a:picLocks noChangeAspect="1"/>
          </p:cNvPicPr>
          <p:nvPr/>
        </p:nvPicPr>
        <p:blipFill>
          <a:blip r:embed="rId6">
            <a:clrChange>
              <a:clrFrom>
                <a:srgbClr val="000000"/>
              </a:clrFrom>
              <a:clrTo>
                <a:srgbClr val="000000">
                  <a:alpha val="0"/>
                </a:srgbClr>
              </a:clrTo>
            </a:clrChange>
          </a:blip>
          <a:stretch>
            <a:fillRect/>
          </a:stretch>
        </p:blipFill>
        <p:spPr>
          <a:xfrm>
            <a:off x="617210" y="3168994"/>
            <a:ext cx="731520" cy="173629"/>
          </a:xfrm>
          <a:prstGeom prst="rect">
            <a:avLst/>
          </a:prstGeom>
        </p:spPr>
      </p:pic>
      <p:pic>
        <p:nvPicPr>
          <p:cNvPr id="84" name="Picture 12"/>
          <p:cNvPicPr>
            <a:picLocks noChangeAspect="1"/>
          </p:cNvPicPr>
          <p:nvPr/>
        </p:nvPicPr>
        <p:blipFill>
          <a:blip r:embed="rId7">
            <a:clrChange>
              <a:clrFrom>
                <a:srgbClr val="000000"/>
              </a:clrFrom>
              <a:clrTo>
                <a:srgbClr val="000000">
                  <a:alpha val="0"/>
                </a:srgbClr>
              </a:clrTo>
            </a:clrChange>
          </a:blip>
          <a:stretch>
            <a:fillRect/>
          </a:stretch>
        </p:blipFill>
        <p:spPr>
          <a:xfrm>
            <a:off x="1559493" y="3180357"/>
            <a:ext cx="1097280" cy="179223"/>
          </a:xfrm>
          <a:prstGeom prst="rect">
            <a:avLst/>
          </a:prstGeom>
        </p:spPr>
      </p:pic>
    </p:spTree>
    <p:extLst>
      <p:ext uri="{BB962C8B-B14F-4D97-AF65-F5344CB8AC3E}">
        <p14:creationId xmlns:p14="http://schemas.microsoft.com/office/powerpoint/2010/main" val="193850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163007182"/>
              </p:ext>
            </p:extLst>
          </p:nvPr>
        </p:nvGraphicFramePr>
        <p:xfrm>
          <a:off x="1169915" y="1219200"/>
          <a:ext cx="9422435" cy="4705350"/>
        </p:xfrm>
        <a:graphic>
          <a:graphicData uri="http://schemas.openxmlformats.org/drawingml/2006/table">
            <a:tbl>
              <a:tblPr firstRow="1" bandRow="1">
                <a:tableStyleId>{5C22544A-7EE6-4342-B048-85BDC9FD1C3A}</a:tableStyleId>
              </a:tblPr>
              <a:tblGrid>
                <a:gridCol w="1762279"/>
                <a:gridCol w="1915039"/>
                <a:gridCol w="1915039"/>
                <a:gridCol w="1915039"/>
                <a:gridCol w="1915039"/>
              </a:tblGrid>
              <a:tr h="727286">
                <a:tc>
                  <a:txBody>
                    <a:bodyPr/>
                    <a:lstStyle/>
                    <a:p>
                      <a:pPr algn="ctr"/>
                      <a:endParaRPr lang="en-US" sz="1600" dirty="0">
                        <a:solidFill>
                          <a:schemeClr val="bg1"/>
                        </a:solidFill>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Erenumab</a:t>
                      </a:r>
                      <a:endParaRPr lang="en-US" sz="1600" dirty="0">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600" dirty="0" smtClean="0"/>
                        <a:t>Fremanezumab</a:t>
                      </a:r>
                      <a:endParaRPr lang="en-US" sz="1600" dirty="0">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600" dirty="0" smtClean="0"/>
                        <a:t>Galcanezumab</a:t>
                      </a:r>
                      <a:endParaRPr lang="en-US" sz="1600" dirty="0">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600" dirty="0" smtClean="0"/>
                        <a:t>Eptinezumab</a:t>
                      </a:r>
                      <a:endParaRPr lang="en-US" sz="1600" dirty="0">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609600">
                <a:tc>
                  <a:txBody>
                    <a:bodyPr/>
                    <a:lstStyle/>
                    <a:p>
                      <a:pPr algn="l"/>
                      <a:r>
                        <a:rPr lang="en-US" sz="1600" b="1" dirty="0" smtClean="0">
                          <a:solidFill>
                            <a:schemeClr val="bg1"/>
                          </a:solidFill>
                        </a:rPr>
                        <a:t>Target</a:t>
                      </a:r>
                      <a:endParaRPr lang="en-US" sz="1600" b="1" dirty="0">
                        <a:solidFill>
                          <a:schemeClr val="bg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b="1" dirty="0" smtClean="0"/>
                        <a:t>CGRP receptor</a:t>
                      </a:r>
                      <a:endParaRPr lang="en-US" sz="1600" b="1"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CGRP ligand</a:t>
                      </a:r>
                      <a:endParaRPr lang="en-US" sz="1600" b="1"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CGRP ligand</a:t>
                      </a:r>
                      <a:endParaRPr lang="en-US" sz="1600" b="1"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CGRP ligand</a:t>
                      </a:r>
                      <a:endParaRPr lang="en-US" sz="1600" b="1"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096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err="1" smtClean="0">
                          <a:solidFill>
                            <a:schemeClr val="bg1"/>
                          </a:solidFill>
                        </a:rPr>
                        <a:t>Dosaggio</a:t>
                      </a:r>
                      <a:endParaRPr lang="en-US" sz="1600" b="1" dirty="0" smtClean="0">
                        <a:solidFill>
                          <a:schemeClr val="bg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dirty="0" smtClean="0"/>
                        <a:t>Monthly</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Monthly,</a:t>
                      </a:r>
                      <a:r>
                        <a:rPr lang="en-US" sz="1600" baseline="0" dirty="0" smtClean="0"/>
                        <a:t> </a:t>
                      </a:r>
                      <a:r>
                        <a:rPr lang="en-US" sz="1600" dirty="0" smtClean="0"/>
                        <a:t>Quarterly</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Monthly</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Quarterly</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09600">
                <a:tc>
                  <a:txBody>
                    <a:bodyPr/>
                    <a:lstStyle/>
                    <a:p>
                      <a:pPr algn="l"/>
                      <a:r>
                        <a:rPr lang="en-US" sz="1600" b="1" dirty="0" smtClean="0">
                          <a:solidFill>
                            <a:schemeClr val="bg1"/>
                          </a:solidFill>
                        </a:rPr>
                        <a:t>ROA</a:t>
                      </a:r>
                      <a:endParaRPr lang="en-US" sz="1600" b="1" dirty="0">
                        <a:solidFill>
                          <a:schemeClr val="bg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s.c. injection</a:t>
                      </a:r>
                      <a:endParaRPr lang="en-US" sz="1600"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s.c. injection</a:t>
                      </a:r>
                      <a:endParaRPr lang="en-US" sz="1600" dirty="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s.c. injection</a:t>
                      </a:r>
                      <a:endParaRPr lang="en-US" sz="1600"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err="1" smtClean="0"/>
                        <a:t>i.v.</a:t>
                      </a:r>
                      <a:r>
                        <a:rPr lang="en-US" sz="1600" baseline="0" dirty="0" smtClean="0"/>
                        <a:t> infusion</a:t>
                      </a: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3129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err="1" smtClean="0">
                          <a:solidFill>
                            <a:schemeClr val="bg1"/>
                          </a:solidFill>
                          <a:latin typeface="+mn-lt"/>
                        </a:rPr>
                        <a:t>Autoiniettore</a:t>
                      </a:r>
                      <a:endParaRPr lang="en-US" sz="1600" b="1" dirty="0" smtClean="0">
                        <a:solidFill>
                          <a:schemeClr val="bg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dirty="0" smtClean="0">
                          <a:solidFill>
                            <a:schemeClr val="tx1"/>
                          </a:solidFill>
                          <a:latin typeface="+mn-lt"/>
                        </a:rPr>
                        <a:t>Yes</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solidFill>
                            <a:schemeClr val="tx1"/>
                          </a:solidFill>
                          <a:latin typeface="+mn-lt"/>
                        </a:rPr>
                        <a:t>No (Delayed)</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solidFill>
                            <a:schemeClr val="tx1"/>
                          </a:solidFill>
                          <a:latin typeface="+mn-lt"/>
                        </a:rPr>
                        <a:t>Yes</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solidFill>
                            <a:schemeClr val="tx1"/>
                          </a:solidFill>
                          <a:latin typeface="+mn-lt"/>
                        </a:rPr>
                        <a:t>N/A</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31291">
                <a:tc>
                  <a:txBody>
                    <a:bodyPr/>
                    <a:lstStyle/>
                    <a:p>
                      <a:pPr algn="l"/>
                      <a:r>
                        <a:rPr lang="en-US" sz="1600" b="1" dirty="0" smtClean="0">
                          <a:solidFill>
                            <a:schemeClr val="bg1"/>
                          </a:solidFill>
                        </a:rPr>
                        <a:t>t</a:t>
                      </a:r>
                      <a:r>
                        <a:rPr lang="en-US" sz="1600" b="1" baseline="-25000" dirty="0" smtClean="0">
                          <a:solidFill>
                            <a:schemeClr val="bg1"/>
                          </a:solidFill>
                        </a:rPr>
                        <a:t>½</a:t>
                      </a:r>
                      <a:endParaRPr lang="en-US" sz="1600" b="1" baseline="-25000" dirty="0">
                        <a:solidFill>
                          <a:schemeClr val="bg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21 days</a:t>
                      </a:r>
                      <a:endParaRPr lang="en-US" sz="1600"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32 days</a:t>
                      </a:r>
                      <a:endParaRPr lang="en-US" sz="1600" dirty="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~25–30 days</a:t>
                      </a:r>
                      <a:endParaRPr lang="en-US" sz="1600"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~32</a:t>
                      </a:r>
                      <a:r>
                        <a:rPr lang="en-US" sz="1600" baseline="0" dirty="0" smtClean="0"/>
                        <a:t> </a:t>
                      </a:r>
                      <a:r>
                        <a:rPr lang="en-US" sz="1600" dirty="0" smtClean="0"/>
                        <a:t>days</a:t>
                      </a:r>
                      <a:endParaRPr lang="en-US" sz="1600" dirty="0" smtClean="0">
                        <a:solidFill>
                          <a:schemeClr val="tx1"/>
                        </a:solidFill>
                        <a:latin typeface="Arial Narrow" panose="020B0606020202030204" pitchFamily="34" charset="0"/>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3129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err="1" smtClean="0">
                          <a:solidFill>
                            <a:schemeClr val="bg1"/>
                          </a:solidFill>
                        </a:rPr>
                        <a:t>Sottotipo</a:t>
                      </a:r>
                      <a:r>
                        <a:rPr lang="en-US" sz="1600" b="1" dirty="0" smtClean="0">
                          <a:solidFill>
                            <a:schemeClr val="bg1"/>
                          </a:solidFill>
                        </a:rPr>
                        <a:t> IgG</a:t>
                      </a:r>
                      <a:endParaRPr lang="en-US" sz="1600" b="1" dirty="0" smtClean="0">
                        <a:solidFill>
                          <a:schemeClr val="bg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dirty="0" smtClean="0"/>
                        <a:t>IgG2</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IgG2</a:t>
                      </a:r>
                      <a:r>
                        <a:rPr lang="el-GR" sz="1600" dirty="0" smtClean="0"/>
                        <a:t>Δ</a:t>
                      </a:r>
                      <a:r>
                        <a:rPr lang="en-US" sz="1600" dirty="0" smtClean="0"/>
                        <a:t>a</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IgG4</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t>IgG1</a:t>
                      </a:r>
                      <a:endParaRPr lang="en-US" sz="1600" dirty="0">
                        <a:solidFill>
                          <a:schemeClr val="tx1"/>
                        </a:solidFill>
                        <a:latin typeface="+mn-lt"/>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5539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rPr>
                        <a:t>Human sequences</a:t>
                      </a:r>
                      <a:endParaRPr lang="en-US" sz="1600" b="1" kern="1200" dirty="0" smtClean="0">
                        <a:solidFill>
                          <a:schemeClr val="bg1"/>
                        </a:solidFill>
                        <a:latin typeface="+mn-lt"/>
                        <a:ea typeface="+mn-ea"/>
                        <a:cs typeface="+mn-cs"/>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Human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(100% human)</a:t>
                      </a:r>
                      <a:endParaRPr lang="en-US" sz="1600" kern="1200" dirty="0" smtClean="0">
                        <a:solidFill>
                          <a:schemeClr val="tx1"/>
                        </a:solidFill>
                        <a:latin typeface="+mn-lt"/>
                        <a:ea typeface="+mn-ea"/>
                        <a:cs typeface="+mn-cs"/>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Fully humanized</a:t>
                      </a:r>
                    </a:p>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(&gt;95% human)</a:t>
                      </a: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kern="1200" dirty="0" smtClean="0"/>
                        <a:t>Humanized</a:t>
                      </a:r>
                    </a:p>
                    <a:p>
                      <a:pPr marL="0" marR="0" indent="0" algn="ctr" defTabSz="914400" rtl="1" eaLnBrk="1" fontAlgn="auto" latinLnBrk="0" hangingPunct="1">
                        <a:lnSpc>
                          <a:spcPct val="100000"/>
                        </a:lnSpc>
                        <a:spcBef>
                          <a:spcPts val="0"/>
                        </a:spcBef>
                        <a:spcAft>
                          <a:spcPts val="0"/>
                        </a:spcAft>
                        <a:buClrTx/>
                        <a:buSzTx/>
                        <a:buFontTx/>
                        <a:buNone/>
                        <a:tabLst/>
                        <a:defRPr/>
                      </a:pPr>
                      <a:r>
                        <a:rPr lang="en-US" sz="1600" kern="1200" dirty="0" smtClean="0"/>
                        <a:t>(&gt;90% human)</a:t>
                      </a:r>
                      <a:endParaRPr lang="en-US" sz="1600" kern="1200" dirty="0" smtClean="0">
                        <a:solidFill>
                          <a:schemeClr val="tx1"/>
                        </a:solidFill>
                        <a:latin typeface="+mn-lt"/>
                        <a:ea typeface="+mn-ea"/>
                        <a:cs typeface="+mn-cs"/>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kern="1200" dirty="0" smtClean="0"/>
                        <a:t>Humanized</a:t>
                      </a:r>
                    </a:p>
                    <a:p>
                      <a:pPr marL="0" marR="0" indent="0" algn="ctr" defTabSz="914400" rtl="1" eaLnBrk="1" fontAlgn="auto" latinLnBrk="0" hangingPunct="1">
                        <a:lnSpc>
                          <a:spcPct val="100000"/>
                        </a:lnSpc>
                        <a:spcBef>
                          <a:spcPts val="0"/>
                        </a:spcBef>
                        <a:spcAft>
                          <a:spcPts val="0"/>
                        </a:spcAft>
                        <a:buClrTx/>
                        <a:buSzTx/>
                        <a:buFontTx/>
                        <a:buNone/>
                        <a:tabLst/>
                        <a:defRPr/>
                      </a:pPr>
                      <a:r>
                        <a:rPr lang="en-US" sz="1600" kern="1200" dirty="0" smtClean="0"/>
                        <a:t>(&gt;90% human)</a:t>
                      </a:r>
                      <a:endParaRPr lang="en-US" sz="1600" kern="1200" dirty="0" smtClean="0">
                        <a:solidFill>
                          <a:schemeClr val="tx1"/>
                        </a:solidFill>
                        <a:latin typeface="+mn-lt"/>
                        <a:ea typeface="+mn-ea"/>
                        <a:cs typeface="+mn-cs"/>
                      </a:endParaRPr>
                    </a:p>
                  </a:txBody>
                  <a:tcPr marL="123672" marR="12367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5" name="TextBox 4"/>
          <p:cNvSpPr txBox="1"/>
          <p:nvPr/>
        </p:nvSpPr>
        <p:spPr>
          <a:xfrm>
            <a:off x="440446" y="6272255"/>
            <a:ext cx="10351732" cy="253916"/>
          </a:xfrm>
          <a:prstGeom prst="rect">
            <a:avLst/>
          </a:prstGeom>
          <a:noFill/>
        </p:spPr>
        <p:txBody>
          <a:bodyPr wrap="square" rtlCol="0">
            <a:spAutoFit/>
          </a:bodyPr>
          <a:lstStyle/>
          <a:p>
            <a:pPr defTabSz="609585"/>
            <a:r>
              <a:rPr lang="en-US" sz="1000" dirty="0" smtClean="0">
                <a:solidFill>
                  <a:prstClr val="black">
                    <a:lumMod val="50000"/>
                    <a:lumOff val="50000"/>
                  </a:prstClr>
                </a:solidFill>
              </a:rPr>
              <a:t>Comparison of Anti-CGRP Monoclonal Antibodies Deck Version 1 </a:t>
            </a:r>
            <a:endParaRPr lang="en-US" sz="1050" dirty="0">
              <a:solidFill>
                <a:prstClr val="black">
                  <a:lumMod val="50000"/>
                  <a:lumOff val="50000"/>
                </a:prstClr>
              </a:solidFill>
            </a:endParaRPr>
          </a:p>
        </p:txBody>
      </p:sp>
      <p:sp>
        <p:nvSpPr>
          <p:cNvPr id="7" name="Rettangolo 6"/>
          <p:cNvSpPr/>
          <p:nvPr/>
        </p:nvSpPr>
        <p:spPr>
          <a:xfrm>
            <a:off x="189186" y="6195849"/>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584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7514532" y="1184855"/>
            <a:ext cx="3839267" cy="4992107"/>
          </a:xfrm>
        </p:spPr>
        <p:txBody>
          <a:bodyPr/>
          <a:lstStyle/>
          <a:p>
            <a:pPr marL="0" indent="0">
              <a:buNone/>
            </a:pPr>
            <a:r>
              <a:rPr lang="it-IT" smtClean="0"/>
              <a:t>Scopo di questo documento della European Headache Federation (EHF) è quello di fornire </a:t>
            </a:r>
            <a:r>
              <a:rPr lang="it-IT" b="1" smtClean="0"/>
              <a:t>linee guida evidence-based e expert-based </a:t>
            </a:r>
            <a:r>
              <a:rPr lang="it-IT" smtClean="0"/>
              <a:t>sull’uso degli anticorpi monoclonali che agiscono sul CGRP per la prevenzione dell’emicrania.</a:t>
            </a:r>
            <a:endParaRPr lang="it-IT" dirty="0"/>
          </a:p>
        </p:txBody>
      </p:sp>
      <p:pic>
        <p:nvPicPr>
          <p:cNvPr id="1026" name="Picture 2" descr="C:\Users\blazzeri\Desktop\EH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5" y="929176"/>
            <a:ext cx="6883468" cy="511919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89186" y="6195849"/>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2832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92925" y="116120"/>
            <a:ext cx="8911687" cy="1280890"/>
          </a:xfrm>
        </p:spPr>
        <p:txBody>
          <a:bodyPr/>
          <a:lstStyle/>
          <a:p>
            <a:r>
              <a:rPr lang="it-IT" dirty="0" smtClean="0"/>
              <a:t>Revisione della letteratura</a:t>
            </a:r>
            <a:endParaRPr lang="it-IT" dirty="0"/>
          </a:p>
        </p:txBody>
      </p:sp>
      <p:sp>
        <p:nvSpPr>
          <p:cNvPr id="5" name="Segnaposto contenuto 4"/>
          <p:cNvSpPr>
            <a:spLocks noGrp="1"/>
          </p:cNvSpPr>
          <p:nvPr>
            <p:ph idx="1"/>
          </p:nvPr>
        </p:nvSpPr>
        <p:spPr>
          <a:xfrm>
            <a:off x="838200" y="1133339"/>
            <a:ext cx="4920051" cy="5043623"/>
          </a:xfrm>
        </p:spPr>
        <p:txBody>
          <a:bodyPr/>
          <a:lstStyle/>
          <a:p>
            <a:r>
              <a:rPr lang="it-IT" dirty="0" smtClean="0"/>
              <a:t>La ricerca sistematica di letteratura sull’utilizzo di </a:t>
            </a:r>
            <a:r>
              <a:rPr lang="it-IT" dirty="0" err="1" smtClean="0"/>
              <a:t>mAbs</a:t>
            </a:r>
            <a:r>
              <a:rPr lang="it-IT" dirty="0" smtClean="0"/>
              <a:t> anti-CGRP in pazienti con emicrania ha compreso tutti i lavori rilevanti pubblicati fino a Novembre 2018;</a:t>
            </a:r>
          </a:p>
          <a:p>
            <a:r>
              <a:rPr lang="it-IT" dirty="0" smtClean="0"/>
              <a:t>Sono risultati </a:t>
            </a:r>
            <a:r>
              <a:rPr lang="it-IT" dirty="0" err="1" smtClean="0"/>
              <a:t>eligibili</a:t>
            </a:r>
            <a:r>
              <a:rPr lang="it-IT" dirty="0" smtClean="0"/>
              <a:t> 28 studi: </a:t>
            </a:r>
          </a:p>
          <a:p>
            <a:pPr lvl="1">
              <a:buFont typeface="Arial" panose="020B0604020202020204" pitchFamily="34" charset="0"/>
              <a:buChar char="•"/>
            </a:pPr>
            <a:r>
              <a:rPr lang="it-IT" dirty="0" smtClean="0"/>
              <a:t>14 RCT di fase II o III</a:t>
            </a:r>
          </a:p>
          <a:p>
            <a:pPr lvl="1">
              <a:buFont typeface="Arial" panose="020B0604020202020204" pitchFamily="34" charset="0"/>
              <a:buChar char="•"/>
            </a:pPr>
            <a:r>
              <a:rPr lang="it-IT" dirty="0" smtClean="0"/>
              <a:t>14 ulteriori studi sono post-hoc o </a:t>
            </a:r>
            <a:r>
              <a:rPr lang="it-IT" dirty="0" err="1" smtClean="0"/>
              <a:t>pooled</a:t>
            </a:r>
            <a:r>
              <a:rPr lang="it-IT" dirty="0" smtClean="0"/>
              <a:t> analisi tratte dagli RCT, open </a:t>
            </a:r>
            <a:r>
              <a:rPr lang="it-IT" dirty="0" err="1" smtClean="0"/>
              <a:t>label-extention</a:t>
            </a:r>
            <a:r>
              <a:rPr lang="it-IT" dirty="0" smtClean="0"/>
              <a:t> degli RCT o studi open </a:t>
            </a:r>
            <a:r>
              <a:rPr lang="it-IT" dirty="0" err="1" smtClean="0"/>
              <a:t>label</a:t>
            </a:r>
            <a:r>
              <a:rPr lang="it-IT" dirty="0" smtClean="0"/>
              <a:t>.</a:t>
            </a:r>
            <a:endParaRPr lang="it-IT" dirty="0"/>
          </a:p>
        </p:txBody>
      </p:sp>
      <p:pic>
        <p:nvPicPr>
          <p:cNvPr id="6" name="Picture 5"/>
          <p:cNvPicPr>
            <a:picLocks noChangeAspect="1"/>
          </p:cNvPicPr>
          <p:nvPr/>
        </p:nvPicPr>
        <p:blipFill>
          <a:blip r:embed="rId2"/>
          <a:stretch>
            <a:fillRect/>
          </a:stretch>
        </p:blipFill>
        <p:spPr>
          <a:xfrm>
            <a:off x="5758251" y="756774"/>
            <a:ext cx="6336555" cy="5477803"/>
          </a:xfrm>
          <a:prstGeom prst="rect">
            <a:avLst/>
          </a:prstGeom>
        </p:spPr>
      </p:pic>
      <p:sp>
        <p:nvSpPr>
          <p:cNvPr id="7" name="Rettangolo 6"/>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346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4029" y="261260"/>
            <a:ext cx="8911687" cy="1280890"/>
          </a:xfrm>
        </p:spPr>
        <p:txBody>
          <a:bodyPr/>
          <a:lstStyle/>
          <a:p>
            <a:r>
              <a:rPr lang="it-IT" dirty="0" smtClean="0"/>
              <a:t>Studi considerati per EM</a:t>
            </a:r>
            <a:endParaRPr lang="it-IT" dirty="0"/>
          </a:p>
        </p:txBody>
      </p:sp>
      <p:pic>
        <p:nvPicPr>
          <p:cNvPr id="3" name="Picture 2"/>
          <p:cNvPicPr>
            <a:picLocks noChangeAspect="1"/>
          </p:cNvPicPr>
          <p:nvPr/>
        </p:nvPicPr>
        <p:blipFill>
          <a:blip r:embed="rId2"/>
          <a:stretch>
            <a:fillRect/>
          </a:stretch>
        </p:blipFill>
        <p:spPr>
          <a:xfrm>
            <a:off x="1106238" y="1162776"/>
            <a:ext cx="10766440" cy="5012236"/>
          </a:xfrm>
          <a:prstGeom prst="rect">
            <a:avLst/>
          </a:prstGeom>
        </p:spPr>
      </p:pic>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696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258" y="152400"/>
            <a:ext cx="49371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815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931886" y="281868"/>
            <a:ext cx="9124850" cy="5887612"/>
          </a:xfrm>
          <a:prstGeom prst="rect">
            <a:avLst/>
          </a:prstGeom>
        </p:spPr>
      </p:pic>
      <p:sp>
        <p:nvSpPr>
          <p:cNvPr id="5" name="Segnaposto contenuto 4"/>
          <p:cNvSpPr>
            <a:spLocks noGrp="1"/>
          </p:cNvSpPr>
          <p:nvPr>
            <p:ph idx="1"/>
          </p:nvPr>
        </p:nvSpPr>
        <p:spPr>
          <a:xfrm>
            <a:off x="262957" y="1372107"/>
            <a:ext cx="2668929" cy="2895087"/>
          </a:xfrm>
        </p:spPr>
        <p:txBody>
          <a:bodyPr>
            <a:noAutofit/>
          </a:bodyPr>
          <a:lstStyle/>
          <a:p>
            <a:pPr marL="0" indent="0">
              <a:buNone/>
            </a:pPr>
            <a:r>
              <a:rPr lang="it-IT" sz="1600" b="1" i="1" dirty="0" smtClean="0"/>
              <a:t>Nei pazienti con EM il trattamento preventivo con i </a:t>
            </a:r>
            <a:r>
              <a:rPr lang="it-IT" sz="1600" b="1" i="1" dirty="0" err="1" smtClean="0"/>
              <a:t>mAb</a:t>
            </a:r>
            <a:r>
              <a:rPr lang="it-IT" sz="1600" b="1" i="1" dirty="0" smtClean="0"/>
              <a:t> anti-CGRP è efficace e sicuro in confronto al placebo? </a:t>
            </a:r>
          </a:p>
          <a:p>
            <a:pPr marL="0" indent="0">
              <a:buNone/>
            </a:pPr>
            <a:endParaRPr lang="it-IT" sz="1600" dirty="0" smtClean="0"/>
          </a:p>
          <a:p>
            <a:pPr marL="0" indent="0">
              <a:buNone/>
            </a:pPr>
            <a:endParaRPr lang="it-IT" sz="1600" dirty="0"/>
          </a:p>
          <a:p>
            <a:pPr marL="0" indent="0">
              <a:buNone/>
            </a:pPr>
            <a:endParaRPr lang="it-IT" sz="1600" dirty="0" smtClean="0"/>
          </a:p>
          <a:p>
            <a:pPr marL="0" indent="0">
              <a:buNone/>
            </a:pPr>
            <a:endParaRPr lang="it-IT" sz="1600" dirty="0"/>
          </a:p>
          <a:p>
            <a:pPr marL="0" indent="0">
              <a:buNone/>
            </a:pPr>
            <a:endParaRPr lang="it-IT" sz="1600" dirty="0" smtClean="0"/>
          </a:p>
        </p:txBody>
      </p:sp>
      <p:sp>
        <p:nvSpPr>
          <p:cNvPr id="13" name="Rettangolo 12"/>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089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Studi considerati per CM</a:t>
            </a:r>
            <a:endParaRPr lang="it-IT" dirty="0"/>
          </a:p>
        </p:txBody>
      </p:sp>
      <p:pic>
        <p:nvPicPr>
          <p:cNvPr id="3" name="Picture 2"/>
          <p:cNvPicPr>
            <a:picLocks noChangeAspect="1"/>
          </p:cNvPicPr>
          <p:nvPr/>
        </p:nvPicPr>
        <p:blipFill>
          <a:blip r:embed="rId2"/>
          <a:stretch>
            <a:fillRect/>
          </a:stretch>
        </p:blipFill>
        <p:spPr>
          <a:xfrm>
            <a:off x="567080" y="1803572"/>
            <a:ext cx="11493541" cy="3755398"/>
          </a:xfrm>
          <a:prstGeom prst="rect">
            <a:avLst/>
          </a:prstGeom>
        </p:spPr>
      </p:pic>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661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457625" y="1179871"/>
            <a:ext cx="9429576" cy="4493847"/>
          </a:xfrm>
          <a:prstGeom prst="rect">
            <a:avLst/>
          </a:prstGeom>
        </p:spPr>
      </p:pic>
      <p:sp>
        <p:nvSpPr>
          <p:cNvPr id="3" name="Segnaposto contenuto 2"/>
          <p:cNvSpPr>
            <a:spLocks noGrp="1"/>
          </p:cNvSpPr>
          <p:nvPr>
            <p:ph idx="1"/>
          </p:nvPr>
        </p:nvSpPr>
        <p:spPr>
          <a:xfrm>
            <a:off x="38845" y="1179372"/>
            <a:ext cx="2615866" cy="2124259"/>
          </a:xfrm>
        </p:spPr>
        <p:txBody>
          <a:bodyPr>
            <a:noAutofit/>
          </a:bodyPr>
          <a:lstStyle/>
          <a:p>
            <a:pPr>
              <a:buFont typeface="Wingdings" panose="05000000000000000000" pitchFamily="2" charset="2"/>
              <a:buChar char="Ø"/>
            </a:pPr>
            <a:endParaRPr lang="it-IT" sz="1600" dirty="0" smtClean="0"/>
          </a:p>
          <a:p>
            <a:pPr marL="0" indent="0">
              <a:buNone/>
            </a:pPr>
            <a:endParaRPr lang="it-IT" sz="1600" b="1" i="1" dirty="0" smtClean="0"/>
          </a:p>
          <a:p>
            <a:pPr marL="0" indent="0">
              <a:buNone/>
            </a:pPr>
            <a:endParaRPr lang="it-IT" sz="1600" b="1" i="1" dirty="0" smtClean="0"/>
          </a:p>
          <a:p>
            <a:pPr marL="0" indent="0">
              <a:buNone/>
            </a:pPr>
            <a:r>
              <a:rPr lang="it-IT" sz="1600" b="1" i="1" dirty="0" smtClean="0"/>
              <a:t>Nei pazienti con CM </a:t>
            </a:r>
            <a:r>
              <a:rPr lang="it-IT" sz="1600" b="1" i="1" dirty="0"/>
              <a:t>il trattamento preventivo con i </a:t>
            </a:r>
            <a:r>
              <a:rPr lang="it-IT" sz="1600" b="1" i="1" dirty="0" err="1"/>
              <a:t>mAb</a:t>
            </a:r>
            <a:r>
              <a:rPr lang="it-IT" sz="1600" b="1" i="1" dirty="0"/>
              <a:t> anti-CGRP è efficace e sicuro in confronto al </a:t>
            </a:r>
            <a:r>
              <a:rPr lang="it-IT" sz="1600" b="1" i="1" dirty="0" smtClean="0"/>
              <a:t>placebo</a:t>
            </a:r>
            <a:r>
              <a:rPr lang="it-IT" sz="1600" b="1" i="1" dirty="0"/>
              <a:t>?</a:t>
            </a:r>
          </a:p>
          <a:p>
            <a:pPr>
              <a:buFont typeface="Wingdings" panose="05000000000000000000" pitchFamily="2" charset="2"/>
              <a:buChar char="Ø"/>
            </a:pPr>
            <a:endParaRPr lang="it-IT" sz="1600" dirty="0" smtClean="0"/>
          </a:p>
          <a:p>
            <a:pPr marL="0" indent="0">
              <a:buNone/>
            </a:pPr>
            <a:endParaRPr lang="it-IT" sz="1600" dirty="0"/>
          </a:p>
          <a:p>
            <a:pPr>
              <a:buFont typeface="Wingdings" panose="05000000000000000000" pitchFamily="2" charset="2"/>
              <a:buChar char="Ø"/>
            </a:pPr>
            <a:endParaRPr lang="it-IT" sz="1600" dirty="0" smtClean="0"/>
          </a:p>
          <a:p>
            <a:pPr>
              <a:buFont typeface="Wingdings" panose="05000000000000000000" pitchFamily="2" charset="2"/>
              <a:buChar char="Ø"/>
            </a:pPr>
            <a:endParaRPr lang="it-IT" sz="1600" dirty="0"/>
          </a:p>
          <a:p>
            <a:pPr>
              <a:buFont typeface="Wingdings" panose="05000000000000000000" pitchFamily="2" charset="2"/>
              <a:buChar char="Ø"/>
            </a:pPr>
            <a:endParaRPr lang="it-IT" sz="1600" dirty="0" smtClean="0"/>
          </a:p>
          <a:p>
            <a:pPr>
              <a:buFont typeface="Wingdings" panose="05000000000000000000" pitchFamily="2" charset="2"/>
              <a:buChar char="Ø"/>
            </a:pPr>
            <a:endParaRPr lang="it-IT" sz="1600" dirty="0"/>
          </a:p>
        </p:txBody>
      </p:sp>
      <p:sp>
        <p:nvSpPr>
          <p:cNvPr id="11" name="Rettangolo 10"/>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4674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809" y="951792"/>
            <a:ext cx="9888838" cy="195597"/>
          </a:xfrm>
          <a:prstGeom prst="rect">
            <a:avLst/>
          </a:prstGeom>
        </p:spPr>
        <p:txBody>
          <a:bodyPr vert="horz" wrap="square" lIns="0" tIns="14635" rIns="0" bIns="0" rtlCol="0">
            <a:spAutoFit/>
          </a:bodyPr>
          <a:lstStyle/>
          <a:p>
            <a:pPr marL="18296" marR="7318">
              <a:lnSpc>
                <a:spcPct val="101800"/>
              </a:lnSpc>
              <a:spcBef>
                <a:spcPts val="115"/>
              </a:spcBef>
            </a:pPr>
            <a:r>
              <a:rPr sz="1200" spc="-22" dirty="0">
                <a:solidFill>
                  <a:srgbClr val="131413"/>
                </a:solidFill>
                <a:latin typeface="Trebuchet MS"/>
                <a:cs typeface="Trebuchet MS"/>
              </a:rPr>
              <a:t>Table </a:t>
            </a:r>
            <a:r>
              <a:rPr sz="1200" spc="22" dirty="0">
                <a:solidFill>
                  <a:srgbClr val="131413"/>
                </a:solidFill>
                <a:latin typeface="Trebuchet MS"/>
                <a:cs typeface="Trebuchet MS"/>
              </a:rPr>
              <a:t>5 </a:t>
            </a:r>
            <a:r>
              <a:rPr sz="1200" spc="-15" dirty="0">
                <a:solidFill>
                  <a:srgbClr val="131413"/>
                </a:solidFill>
                <a:latin typeface="Calibri"/>
                <a:cs typeface="Calibri"/>
              </a:rPr>
              <a:t>Recommendations </a:t>
            </a:r>
            <a:r>
              <a:rPr sz="1200" dirty="0">
                <a:solidFill>
                  <a:srgbClr val="131413"/>
                </a:solidFill>
                <a:latin typeface="Calibri"/>
                <a:cs typeface="Calibri"/>
              </a:rPr>
              <a:t>on </a:t>
            </a:r>
            <a:r>
              <a:rPr sz="1200" spc="-22" dirty="0">
                <a:solidFill>
                  <a:srgbClr val="131413"/>
                </a:solidFill>
                <a:latin typeface="Calibri"/>
                <a:cs typeface="Calibri"/>
              </a:rPr>
              <a:t>the </a:t>
            </a:r>
            <a:r>
              <a:rPr sz="1200" spc="-28" dirty="0">
                <a:solidFill>
                  <a:srgbClr val="131413"/>
                </a:solidFill>
                <a:latin typeface="Calibri"/>
                <a:cs typeface="Calibri"/>
              </a:rPr>
              <a:t>use of </a:t>
            </a:r>
            <a:r>
              <a:rPr sz="1200" spc="-15" dirty="0">
                <a:solidFill>
                  <a:srgbClr val="131413"/>
                </a:solidFill>
                <a:latin typeface="Calibri"/>
                <a:cs typeface="Calibri"/>
              </a:rPr>
              <a:t>calcitonin </a:t>
            </a:r>
            <a:r>
              <a:rPr sz="1200" spc="-22" dirty="0">
                <a:solidFill>
                  <a:srgbClr val="131413"/>
                </a:solidFill>
                <a:latin typeface="Calibri"/>
                <a:cs typeface="Calibri"/>
              </a:rPr>
              <a:t>gene-related </a:t>
            </a:r>
            <a:r>
              <a:rPr sz="1200" spc="-15" dirty="0">
                <a:solidFill>
                  <a:srgbClr val="131413"/>
                </a:solidFill>
                <a:latin typeface="Calibri"/>
                <a:cs typeface="Calibri"/>
              </a:rPr>
              <a:t>peptide </a:t>
            </a:r>
            <a:r>
              <a:rPr sz="1200" spc="-7" dirty="0">
                <a:solidFill>
                  <a:srgbClr val="131413"/>
                </a:solidFill>
                <a:latin typeface="Calibri"/>
                <a:cs typeface="Calibri"/>
              </a:rPr>
              <a:t>monoclonal </a:t>
            </a:r>
            <a:r>
              <a:rPr sz="1200" spc="-22" dirty="0">
                <a:solidFill>
                  <a:srgbClr val="131413"/>
                </a:solidFill>
                <a:latin typeface="Calibri"/>
                <a:cs typeface="Calibri"/>
              </a:rPr>
              <a:t>antibodies </a:t>
            </a:r>
            <a:r>
              <a:rPr sz="1200" spc="-43" dirty="0">
                <a:solidFill>
                  <a:srgbClr val="131413"/>
                </a:solidFill>
                <a:latin typeface="Calibri"/>
                <a:cs typeface="Calibri"/>
              </a:rPr>
              <a:t>for </a:t>
            </a:r>
            <a:r>
              <a:rPr sz="1200" spc="-22" dirty="0">
                <a:solidFill>
                  <a:srgbClr val="131413"/>
                </a:solidFill>
                <a:latin typeface="Calibri"/>
                <a:cs typeface="Calibri"/>
              </a:rPr>
              <a:t>the prevention </a:t>
            </a:r>
            <a:r>
              <a:rPr sz="1200" spc="-28" dirty="0">
                <a:solidFill>
                  <a:srgbClr val="131413"/>
                </a:solidFill>
                <a:latin typeface="Calibri"/>
                <a:cs typeface="Calibri"/>
              </a:rPr>
              <a:t>of </a:t>
            </a:r>
            <a:r>
              <a:rPr sz="1200" spc="-7" dirty="0">
                <a:solidFill>
                  <a:srgbClr val="131413"/>
                </a:solidFill>
                <a:latin typeface="Calibri"/>
                <a:cs typeface="Calibri"/>
              </a:rPr>
              <a:t>episodic and  chronic</a:t>
            </a:r>
            <a:r>
              <a:rPr sz="1200" spc="-22" dirty="0">
                <a:solidFill>
                  <a:srgbClr val="131413"/>
                </a:solidFill>
                <a:latin typeface="Calibri"/>
                <a:cs typeface="Calibri"/>
              </a:rPr>
              <a:t> </a:t>
            </a:r>
            <a:r>
              <a:rPr sz="1200" spc="-15" dirty="0">
                <a:solidFill>
                  <a:srgbClr val="131413"/>
                </a:solidFill>
                <a:latin typeface="Calibri"/>
                <a:cs typeface="Calibri"/>
              </a:rPr>
              <a:t>migraine</a:t>
            </a:r>
            <a:endParaRPr sz="1200" dirty="0">
              <a:latin typeface="Calibri"/>
              <a:cs typeface="Calibri"/>
            </a:endParaRPr>
          </a:p>
        </p:txBody>
      </p:sp>
      <p:sp>
        <p:nvSpPr>
          <p:cNvPr id="3" name="object 3"/>
          <p:cNvSpPr txBox="1"/>
          <p:nvPr/>
        </p:nvSpPr>
        <p:spPr>
          <a:xfrm>
            <a:off x="1602809" y="1439906"/>
            <a:ext cx="8149173" cy="203139"/>
          </a:xfrm>
          <a:prstGeom prst="rect">
            <a:avLst/>
          </a:prstGeom>
        </p:spPr>
        <p:txBody>
          <a:bodyPr vert="horz" wrap="square" lIns="0" tIns="18294" rIns="0" bIns="0" rtlCol="0">
            <a:spAutoFit/>
          </a:bodyPr>
          <a:lstStyle/>
          <a:p>
            <a:pPr marL="18296">
              <a:spcBef>
                <a:spcPts val="144"/>
              </a:spcBef>
              <a:tabLst>
                <a:tab pos="2323398" algn="l"/>
                <a:tab pos="4509587" algn="l"/>
                <a:tab pos="6118585" algn="l"/>
              </a:tabLst>
            </a:pPr>
            <a:r>
              <a:rPr sz="1200" spc="-7" dirty="0">
                <a:latin typeface="Calibri"/>
                <a:cs typeface="Calibri"/>
              </a:rPr>
              <a:t>Setting	</a:t>
            </a:r>
            <a:r>
              <a:rPr sz="1200" dirty="0">
                <a:latin typeface="Calibri"/>
                <a:cs typeface="Calibri"/>
              </a:rPr>
              <a:t>Drug	</a:t>
            </a:r>
            <a:r>
              <a:rPr sz="1200" spc="-15" dirty="0">
                <a:latin typeface="Calibri"/>
                <a:cs typeface="Calibri"/>
              </a:rPr>
              <a:t>Recommendation	</a:t>
            </a:r>
            <a:r>
              <a:rPr lang="it-IT" sz="1200" spc="-15" dirty="0" smtClean="0">
                <a:latin typeface="Calibri"/>
                <a:cs typeface="Calibri"/>
              </a:rPr>
              <a:t>        </a:t>
            </a:r>
            <a:r>
              <a:rPr sz="1200" spc="-28" dirty="0" smtClean="0">
                <a:latin typeface="Calibri"/>
                <a:cs typeface="Calibri"/>
              </a:rPr>
              <a:t>Quality </a:t>
            </a:r>
            <a:r>
              <a:rPr sz="1200" spc="-28" dirty="0">
                <a:latin typeface="Calibri"/>
                <a:cs typeface="Calibri"/>
              </a:rPr>
              <a:t>of</a:t>
            </a:r>
            <a:r>
              <a:rPr sz="1200" spc="86" dirty="0">
                <a:latin typeface="Calibri"/>
                <a:cs typeface="Calibri"/>
              </a:rPr>
              <a:t> </a:t>
            </a:r>
            <a:r>
              <a:rPr sz="1200" spc="-7" dirty="0">
                <a:latin typeface="Calibri"/>
                <a:cs typeface="Calibri"/>
              </a:rPr>
              <a:t>evidence</a:t>
            </a:r>
            <a:endParaRPr sz="1200" dirty="0">
              <a:latin typeface="Calibri"/>
              <a:cs typeface="Calibri"/>
            </a:endParaRPr>
          </a:p>
        </p:txBody>
      </p:sp>
      <p:sp>
        <p:nvSpPr>
          <p:cNvPr id="4" name="object 4"/>
          <p:cNvSpPr txBox="1"/>
          <p:nvPr/>
        </p:nvSpPr>
        <p:spPr>
          <a:xfrm>
            <a:off x="10097965" y="1466939"/>
            <a:ext cx="2011527" cy="199964"/>
          </a:xfrm>
          <a:prstGeom prst="rect">
            <a:avLst/>
          </a:prstGeom>
        </p:spPr>
        <p:txBody>
          <a:bodyPr vert="horz" wrap="square" lIns="0" tIns="32930" rIns="0" bIns="0" rtlCol="0">
            <a:spAutoFit/>
          </a:bodyPr>
          <a:lstStyle/>
          <a:p>
            <a:pPr marL="18296" marR="7318">
              <a:lnSpc>
                <a:spcPts val="1296"/>
              </a:lnSpc>
              <a:spcBef>
                <a:spcPts val="259"/>
              </a:spcBef>
            </a:pPr>
            <a:r>
              <a:rPr sz="1200" spc="-15" dirty="0">
                <a:latin typeface="Calibri"/>
                <a:cs typeface="Calibri"/>
              </a:rPr>
              <a:t>Strength </a:t>
            </a:r>
            <a:r>
              <a:rPr sz="1200" spc="-28" dirty="0">
                <a:latin typeface="Calibri"/>
                <a:cs typeface="Calibri"/>
              </a:rPr>
              <a:t>of </a:t>
            </a:r>
            <a:r>
              <a:rPr sz="1200" spc="-15" dirty="0">
                <a:latin typeface="Calibri"/>
                <a:cs typeface="Calibri"/>
              </a:rPr>
              <a:t>recommenda</a:t>
            </a:r>
            <a:r>
              <a:rPr sz="1200" spc="-28" dirty="0">
                <a:latin typeface="Calibri"/>
                <a:cs typeface="Calibri"/>
              </a:rPr>
              <a:t>t</a:t>
            </a:r>
            <a:r>
              <a:rPr sz="1200" spc="-7" dirty="0">
                <a:latin typeface="Calibri"/>
                <a:cs typeface="Calibri"/>
              </a:rPr>
              <a:t>ion</a:t>
            </a:r>
            <a:endParaRPr sz="12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511024604"/>
              </p:ext>
            </p:extLst>
          </p:nvPr>
        </p:nvGraphicFramePr>
        <p:xfrm>
          <a:off x="1349830" y="1843317"/>
          <a:ext cx="10147762" cy="3814621"/>
        </p:xfrm>
        <a:graphic>
          <a:graphicData uri="http://schemas.openxmlformats.org/drawingml/2006/table">
            <a:tbl>
              <a:tblPr firstRow="1" bandRow="1">
                <a:tableStyleId>{2D5ABB26-0587-4C30-8999-92F81FD0307C}</a:tableStyleId>
              </a:tblPr>
              <a:tblGrid>
                <a:gridCol w="4582633">
                  <a:extLst>
                    <a:ext uri="{9D8B030D-6E8A-4147-A177-3AD203B41FA5}">
                      <a16:colId xmlns="" xmlns:a16="http://schemas.microsoft.com/office/drawing/2014/main" val="20000"/>
                    </a:ext>
                  </a:extLst>
                </a:gridCol>
                <a:gridCol w="2030049">
                  <a:extLst>
                    <a:ext uri="{9D8B030D-6E8A-4147-A177-3AD203B41FA5}">
                      <a16:colId xmlns="" xmlns:a16="http://schemas.microsoft.com/office/drawing/2014/main" val="20001"/>
                    </a:ext>
                  </a:extLst>
                </a:gridCol>
                <a:gridCol w="1951755">
                  <a:extLst>
                    <a:ext uri="{9D8B030D-6E8A-4147-A177-3AD203B41FA5}">
                      <a16:colId xmlns="" xmlns:a16="http://schemas.microsoft.com/office/drawing/2014/main" val="20002"/>
                    </a:ext>
                  </a:extLst>
                </a:gridCol>
                <a:gridCol w="1583325">
                  <a:extLst>
                    <a:ext uri="{9D8B030D-6E8A-4147-A177-3AD203B41FA5}">
                      <a16:colId xmlns="" xmlns:a16="http://schemas.microsoft.com/office/drawing/2014/main" val="20003"/>
                    </a:ext>
                  </a:extLst>
                </a:gridCol>
              </a:tblGrid>
              <a:tr h="225496">
                <a:tc>
                  <a:txBody>
                    <a:bodyPr/>
                    <a:lstStyle/>
                    <a:p>
                      <a:pPr>
                        <a:lnSpc>
                          <a:spcPts val="850"/>
                        </a:lnSpc>
                      </a:pPr>
                      <a:r>
                        <a:rPr sz="1000" spc="-20" dirty="0">
                          <a:latin typeface="Calibri"/>
                          <a:cs typeface="Calibri"/>
                        </a:rPr>
                        <a:t>Migraine  </a:t>
                      </a:r>
                      <a:r>
                        <a:rPr sz="1000" spc="-15" dirty="0">
                          <a:latin typeface="Calibri"/>
                          <a:cs typeface="Calibri"/>
                        </a:rPr>
                        <a:t>prevention  </a:t>
                      </a:r>
                      <a:r>
                        <a:rPr sz="1000" spc="-10" dirty="0">
                          <a:latin typeface="Calibri"/>
                          <a:cs typeface="Calibri"/>
                        </a:rPr>
                        <a:t>in </a:t>
                      </a:r>
                      <a:r>
                        <a:rPr sz="1000" spc="-15" dirty="0">
                          <a:latin typeface="Calibri"/>
                          <a:cs typeface="Calibri"/>
                        </a:rPr>
                        <a:t>patients  </a:t>
                      </a:r>
                      <a:r>
                        <a:rPr sz="1000" spc="-10" dirty="0">
                          <a:latin typeface="Calibri"/>
                          <a:cs typeface="Calibri"/>
                        </a:rPr>
                        <a:t>with </a:t>
                      </a:r>
                      <a:r>
                        <a:rPr sz="1000" spc="-5" dirty="0">
                          <a:latin typeface="Calibri"/>
                          <a:cs typeface="Calibri"/>
                        </a:rPr>
                        <a:t>episodic</a:t>
                      </a:r>
                      <a:r>
                        <a:rPr sz="1000" spc="-75" dirty="0">
                          <a:latin typeface="Calibri"/>
                          <a:cs typeface="Calibri"/>
                        </a:rPr>
                        <a:t> </a:t>
                      </a:r>
                      <a:r>
                        <a:rPr sz="1000" spc="-10" dirty="0">
                          <a:latin typeface="Calibri"/>
                          <a:cs typeface="Calibri"/>
                        </a:rPr>
                        <a:t>migraine</a:t>
                      </a:r>
                      <a:endParaRPr sz="1000" dirty="0">
                        <a:latin typeface="Calibri"/>
                        <a:cs typeface="Calibri"/>
                      </a:endParaRPr>
                    </a:p>
                  </a:txBody>
                  <a:tcPr marL="0" marR="0" marT="0" marB="0">
                    <a:solidFill>
                      <a:schemeClr val="bg1"/>
                    </a:solidFill>
                  </a:tcPr>
                </a:tc>
                <a:tc gridSpan="3">
                  <a:txBody>
                    <a:bodyPr/>
                    <a:lstStyle/>
                    <a:p>
                      <a:pPr>
                        <a:lnSpc>
                          <a:spcPct val="100000"/>
                        </a:lnSpc>
                      </a:pPr>
                      <a:endParaRPr sz="1000">
                        <a:latin typeface="Times New Roman"/>
                        <a:cs typeface="Times New Roman"/>
                      </a:endParaRPr>
                    </a:p>
                  </a:txBody>
                  <a:tcPr marL="0" marR="0" marT="0" marB="0">
                    <a:solidFill>
                      <a:schemeClr val="bg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0"/>
                  </a:ext>
                </a:extLst>
              </a:tr>
              <a:tr h="225496">
                <a:tc>
                  <a:txBody>
                    <a:bodyPr/>
                    <a:lstStyle/>
                    <a:p>
                      <a:pPr marL="100965">
                        <a:lnSpc>
                          <a:spcPct val="100000"/>
                        </a:lnSpc>
                        <a:spcBef>
                          <a:spcPts val="65"/>
                        </a:spcBef>
                      </a:pPr>
                      <a:r>
                        <a:rPr sz="1000" spc="-10" dirty="0">
                          <a:latin typeface="Calibri"/>
                          <a:cs typeface="Calibri"/>
                        </a:rPr>
                        <a:t>Eptinezumab  </a:t>
                      </a:r>
                      <a:r>
                        <a:rPr sz="1000" spc="-25" dirty="0">
                          <a:latin typeface="Calibri"/>
                          <a:cs typeface="Calibri"/>
                        </a:rPr>
                        <a:t>1000 </a:t>
                      </a:r>
                      <a:r>
                        <a:rPr sz="1000" spc="25" dirty="0">
                          <a:latin typeface="Calibri"/>
                          <a:cs typeface="Calibri"/>
                        </a:rPr>
                        <a:t>mg</a:t>
                      </a:r>
                      <a:r>
                        <a:rPr sz="1000" spc="-70" dirty="0">
                          <a:latin typeface="Calibri"/>
                          <a:cs typeface="Calibri"/>
                        </a:rPr>
                        <a:t> </a:t>
                      </a:r>
                      <a:r>
                        <a:rPr sz="1000" spc="-25" dirty="0">
                          <a:latin typeface="Calibri"/>
                          <a:cs typeface="Calibri"/>
                        </a:rPr>
                        <a:t>quarterly</a:t>
                      </a:r>
                      <a:endParaRPr sz="1000">
                        <a:latin typeface="Calibri"/>
                        <a:cs typeface="Calibri"/>
                      </a:endParaRPr>
                    </a:p>
                  </a:txBody>
                  <a:tcPr marL="0" marR="0" marT="9989" marB="0">
                    <a:solidFill>
                      <a:schemeClr val="bg1"/>
                    </a:solidFill>
                  </a:tcPr>
                </a:tc>
                <a:tc>
                  <a:txBody>
                    <a:bodyPr/>
                    <a:lstStyle/>
                    <a:p>
                      <a:pPr marL="354330">
                        <a:lnSpc>
                          <a:spcPct val="100000"/>
                        </a:lnSpc>
                        <a:spcBef>
                          <a:spcPts val="65"/>
                        </a:spcBef>
                      </a:pPr>
                      <a:r>
                        <a:rPr sz="1000" dirty="0">
                          <a:latin typeface="Calibri"/>
                          <a:cs typeface="Calibri"/>
                        </a:rPr>
                        <a:t>Suggested</a:t>
                      </a:r>
                      <a:endParaRPr sz="1000">
                        <a:latin typeface="Calibri"/>
                        <a:cs typeface="Calibri"/>
                      </a:endParaRPr>
                    </a:p>
                  </a:txBody>
                  <a:tcPr marL="0" marR="0" marT="9989" marB="0">
                    <a:solidFill>
                      <a:schemeClr val="bg1"/>
                    </a:solidFill>
                  </a:tcPr>
                </a:tc>
                <a:tc>
                  <a:txBody>
                    <a:bodyPr/>
                    <a:lstStyle/>
                    <a:p>
                      <a:pPr marL="246379">
                        <a:lnSpc>
                          <a:spcPct val="100000"/>
                        </a:lnSpc>
                        <a:spcBef>
                          <a:spcPts val="65"/>
                        </a:spcBef>
                      </a:pPr>
                      <a:r>
                        <a:rPr sz="1000" spc="-240" dirty="0">
                          <a:latin typeface="Cambria"/>
                          <a:cs typeface="Cambria"/>
                        </a:rPr>
                        <a:t>⨁⨁◯◯</a:t>
                      </a:r>
                      <a:r>
                        <a:rPr sz="1000" spc="-40" dirty="0">
                          <a:latin typeface="Cambria"/>
                          <a:cs typeface="Cambria"/>
                        </a:rPr>
                        <a:t> </a:t>
                      </a:r>
                      <a:r>
                        <a:rPr sz="1000" spc="-15" dirty="0">
                          <a:latin typeface="Calibri"/>
                          <a:cs typeface="Calibri"/>
                        </a:rPr>
                        <a:t>LOW</a:t>
                      </a:r>
                      <a:endParaRPr sz="1000">
                        <a:latin typeface="Calibri"/>
                        <a:cs typeface="Calibri"/>
                      </a:endParaRPr>
                    </a:p>
                  </a:txBody>
                  <a:tcPr marL="0" marR="0" marT="9989" marB="0">
                    <a:solidFill>
                      <a:schemeClr val="bg1"/>
                    </a:solidFill>
                  </a:tcPr>
                </a:tc>
                <a:tc>
                  <a:txBody>
                    <a:bodyPr/>
                    <a:lstStyle/>
                    <a:p>
                      <a:pPr marL="252095">
                        <a:lnSpc>
                          <a:spcPct val="100000"/>
                        </a:lnSpc>
                        <a:spcBef>
                          <a:spcPts val="65"/>
                        </a:spcBef>
                      </a:pPr>
                      <a:r>
                        <a:rPr sz="1000" spc="-40" dirty="0">
                          <a:latin typeface="Arial"/>
                          <a:cs typeface="Arial"/>
                        </a:rPr>
                        <a:t>↑</a:t>
                      </a:r>
                      <a:r>
                        <a:rPr sz="1000" spc="-40" dirty="0">
                          <a:latin typeface="Calibri"/>
                          <a:cs typeface="Calibri"/>
                        </a:rPr>
                        <a:t>?</a:t>
                      </a:r>
                      <a:r>
                        <a:rPr sz="1000" spc="-30" dirty="0">
                          <a:latin typeface="Calibri"/>
                          <a:cs typeface="Calibri"/>
                        </a:rPr>
                        <a:t> </a:t>
                      </a:r>
                      <a:r>
                        <a:rPr sz="1000" spc="-35" dirty="0">
                          <a:latin typeface="Calibri"/>
                          <a:cs typeface="Calibri"/>
                        </a:rPr>
                        <a:t>Weak</a:t>
                      </a:r>
                      <a:endParaRPr sz="1000">
                        <a:latin typeface="Calibri"/>
                        <a:cs typeface="Calibri"/>
                      </a:endParaRPr>
                    </a:p>
                  </a:txBody>
                  <a:tcPr marL="0" marR="0" marT="9989" marB="0">
                    <a:solidFill>
                      <a:schemeClr val="bg1"/>
                    </a:solidFill>
                  </a:tcPr>
                </a:tc>
                <a:extLst>
                  <a:ext uri="{0D108BD9-81ED-4DB2-BD59-A6C34878D82A}">
                    <a16:rowId xmlns="" xmlns:a16="http://schemas.microsoft.com/office/drawing/2014/main" val="10001"/>
                  </a:ext>
                </a:extLst>
              </a:tr>
              <a:tr h="263077">
                <a:tc>
                  <a:txBody>
                    <a:bodyPr/>
                    <a:lstStyle/>
                    <a:p>
                      <a:pPr marL="100965">
                        <a:lnSpc>
                          <a:spcPct val="100000"/>
                        </a:lnSpc>
                        <a:spcBef>
                          <a:spcPts val="180"/>
                        </a:spcBef>
                      </a:pPr>
                      <a:r>
                        <a:rPr sz="1000" spc="-15" dirty="0">
                          <a:latin typeface="Calibri"/>
                          <a:cs typeface="Calibri"/>
                        </a:rPr>
                        <a:t>Erenumab </a:t>
                      </a:r>
                      <a:r>
                        <a:rPr sz="1000" spc="-25" dirty="0">
                          <a:latin typeface="Calibri"/>
                          <a:cs typeface="Calibri"/>
                        </a:rPr>
                        <a:t>70 </a:t>
                      </a:r>
                      <a:r>
                        <a:rPr sz="1000" spc="25" dirty="0">
                          <a:latin typeface="Calibri"/>
                          <a:cs typeface="Calibri"/>
                        </a:rPr>
                        <a:t>mg</a:t>
                      </a:r>
                      <a:r>
                        <a:rPr sz="1000" spc="55"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6379">
                        <a:lnSpc>
                          <a:spcPct val="100000"/>
                        </a:lnSpc>
                        <a:spcBef>
                          <a:spcPts val="180"/>
                        </a:spcBef>
                      </a:pPr>
                      <a:r>
                        <a:rPr sz="1000" spc="-85" dirty="0">
                          <a:latin typeface="Cambria"/>
                          <a:cs typeface="Cambria"/>
                        </a:rPr>
                        <a:t>⨁⨁⨁⨁</a:t>
                      </a:r>
                      <a:r>
                        <a:rPr sz="1000" spc="-15" dirty="0">
                          <a:latin typeface="Cambria"/>
                          <a:cs typeface="Cambria"/>
                        </a:rPr>
                        <a:t> </a:t>
                      </a:r>
                      <a:r>
                        <a:rPr sz="1000" spc="-15" dirty="0">
                          <a:latin typeface="Calibri"/>
                          <a:cs typeface="Calibri"/>
                        </a:rPr>
                        <a:t>HIGH</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dirty="0">
                          <a:latin typeface="Arial"/>
                          <a:cs typeface="Arial"/>
                        </a:rPr>
                        <a:t>↑↑</a:t>
                      </a:r>
                      <a:r>
                        <a:rPr sz="1000" spc="-70" dirty="0">
                          <a:latin typeface="Arial"/>
                          <a:cs typeface="Arial"/>
                        </a:rPr>
                        <a:t> </a:t>
                      </a:r>
                      <a:r>
                        <a:rPr sz="1000" spc="-5" dirty="0">
                          <a:latin typeface="Calibri"/>
                          <a:cs typeface="Calibri"/>
                        </a:rPr>
                        <a:t>Strong</a:t>
                      </a:r>
                      <a:endParaRPr sz="1000" dirty="0">
                        <a:latin typeface="Calibri"/>
                        <a:cs typeface="Calibri"/>
                      </a:endParaRPr>
                    </a:p>
                  </a:txBody>
                  <a:tcPr marL="0" marR="0" marT="27662" marB="0">
                    <a:solidFill>
                      <a:schemeClr val="bg1"/>
                    </a:solidFill>
                  </a:tcPr>
                </a:tc>
                <a:extLst>
                  <a:ext uri="{0D108BD9-81ED-4DB2-BD59-A6C34878D82A}">
                    <a16:rowId xmlns="" xmlns:a16="http://schemas.microsoft.com/office/drawing/2014/main" val="10002"/>
                  </a:ext>
                </a:extLst>
              </a:tr>
              <a:tr h="263077">
                <a:tc>
                  <a:txBody>
                    <a:bodyPr/>
                    <a:lstStyle/>
                    <a:p>
                      <a:pPr marL="100965">
                        <a:lnSpc>
                          <a:spcPct val="100000"/>
                        </a:lnSpc>
                        <a:spcBef>
                          <a:spcPts val="180"/>
                        </a:spcBef>
                      </a:pPr>
                      <a:r>
                        <a:rPr sz="1000" spc="-15" dirty="0">
                          <a:latin typeface="Calibri"/>
                          <a:cs typeface="Calibri"/>
                        </a:rPr>
                        <a:t>Erenumab </a:t>
                      </a:r>
                      <a:r>
                        <a:rPr sz="1000" spc="-25" dirty="0">
                          <a:latin typeface="Calibri"/>
                          <a:cs typeface="Calibri"/>
                        </a:rPr>
                        <a:t>140 </a:t>
                      </a:r>
                      <a:r>
                        <a:rPr sz="1000" spc="25" dirty="0">
                          <a:latin typeface="Calibri"/>
                          <a:cs typeface="Calibri"/>
                        </a:rPr>
                        <a:t>mg</a:t>
                      </a:r>
                      <a:r>
                        <a:rPr sz="1000" spc="50"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spc="-5" dirty="0">
                          <a:latin typeface="Arial"/>
                          <a:cs typeface="Arial"/>
                        </a:rPr>
                        <a:t>↑↑</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03"/>
                  </a:ext>
                </a:extLst>
              </a:tr>
              <a:tr h="263077">
                <a:tc>
                  <a:txBody>
                    <a:bodyPr/>
                    <a:lstStyle/>
                    <a:p>
                      <a:pPr marL="100965">
                        <a:lnSpc>
                          <a:spcPct val="100000"/>
                        </a:lnSpc>
                        <a:spcBef>
                          <a:spcPts val="180"/>
                        </a:spcBef>
                      </a:pPr>
                      <a:r>
                        <a:rPr sz="1000" spc="-10" dirty="0">
                          <a:latin typeface="Calibri"/>
                          <a:cs typeface="Calibri"/>
                        </a:rPr>
                        <a:t>Fremanezumab </a:t>
                      </a:r>
                      <a:r>
                        <a:rPr sz="1000" spc="-25" dirty="0">
                          <a:latin typeface="Calibri"/>
                          <a:cs typeface="Calibri"/>
                        </a:rPr>
                        <a:t>225 </a:t>
                      </a:r>
                      <a:r>
                        <a:rPr sz="1000" spc="25" dirty="0">
                          <a:latin typeface="Calibri"/>
                          <a:cs typeface="Calibri"/>
                        </a:rPr>
                        <a:t>mg</a:t>
                      </a:r>
                      <a:r>
                        <a:rPr sz="1000" spc="40" dirty="0">
                          <a:latin typeface="Calibri"/>
                          <a:cs typeface="Calibri"/>
                        </a:rPr>
                        <a:t> </a:t>
                      </a:r>
                      <a:r>
                        <a:rPr sz="1000" spc="-5" dirty="0">
                          <a:latin typeface="Calibri"/>
                          <a:cs typeface="Calibri"/>
                        </a:rPr>
                        <a:t>monthly</a:t>
                      </a:r>
                      <a:endParaRPr sz="1000" dirty="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85" dirty="0">
                          <a:latin typeface="Cambria"/>
                          <a:cs typeface="Cambria"/>
                        </a:rPr>
                        <a:t>⨁⨁⨁⨁</a:t>
                      </a:r>
                      <a:r>
                        <a:rPr sz="1000" spc="-15" dirty="0">
                          <a:latin typeface="Cambria"/>
                          <a:cs typeface="Cambria"/>
                        </a:rPr>
                        <a:t> </a:t>
                      </a:r>
                      <a:r>
                        <a:rPr sz="1000" spc="-15" dirty="0">
                          <a:latin typeface="Calibri"/>
                          <a:cs typeface="Calibri"/>
                        </a:rPr>
                        <a:t>HIGH</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dirty="0">
                          <a:latin typeface="Arial"/>
                          <a:cs typeface="Arial"/>
                        </a:rPr>
                        <a:t>↑↑</a:t>
                      </a:r>
                      <a:r>
                        <a:rPr sz="1000" spc="-70" dirty="0">
                          <a:latin typeface="Arial"/>
                          <a:cs typeface="Arial"/>
                        </a:rPr>
                        <a:t> </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04"/>
                  </a:ext>
                </a:extLst>
              </a:tr>
              <a:tr h="263077">
                <a:tc>
                  <a:txBody>
                    <a:bodyPr/>
                    <a:lstStyle/>
                    <a:p>
                      <a:pPr marL="100965">
                        <a:lnSpc>
                          <a:spcPct val="100000"/>
                        </a:lnSpc>
                        <a:spcBef>
                          <a:spcPts val="180"/>
                        </a:spcBef>
                      </a:pPr>
                      <a:r>
                        <a:rPr sz="1000" spc="-10" dirty="0">
                          <a:latin typeface="Calibri"/>
                          <a:cs typeface="Calibri"/>
                        </a:rPr>
                        <a:t>Fremanezumab  </a:t>
                      </a:r>
                      <a:r>
                        <a:rPr sz="1000" spc="-25" dirty="0">
                          <a:latin typeface="Calibri"/>
                          <a:cs typeface="Calibri"/>
                        </a:rPr>
                        <a:t>675 </a:t>
                      </a:r>
                      <a:r>
                        <a:rPr sz="1000" spc="25" dirty="0">
                          <a:latin typeface="Calibri"/>
                          <a:cs typeface="Calibri"/>
                        </a:rPr>
                        <a:t>mg</a:t>
                      </a:r>
                      <a:r>
                        <a:rPr sz="1000" spc="-95" dirty="0">
                          <a:latin typeface="Calibri"/>
                          <a:cs typeface="Calibri"/>
                        </a:rPr>
                        <a:t> </a:t>
                      </a:r>
                      <a:r>
                        <a:rPr sz="1000" spc="-25" dirty="0">
                          <a:latin typeface="Calibri"/>
                          <a:cs typeface="Calibri"/>
                        </a:rPr>
                        <a:t>quarterly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spc="-5" dirty="0">
                          <a:latin typeface="Arial"/>
                          <a:cs typeface="Arial"/>
                        </a:rPr>
                        <a:t>↑↑</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05"/>
                  </a:ext>
                </a:extLst>
              </a:tr>
              <a:tr h="244286">
                <a:tc>
                  <a:txBody>
                    <a:bodyPr/>
                    <a:lstStyle/>
                    <a:p>
                      <a:pPr marL="100965">
                        <a:lnSpc>
                          <a:spcPct val="100000"/>
                        </a:lnSpc>
                        <a:spcBef>
                          <a:spcPts val="180"/>
                        </a:spcBef>
                      </a:pPr>
                      <a:r>
                        <a:rPr sz="1000" spc="-10" dirty="0">
                          <a:latin typeface="Calibri"/>
                          <a:cs typeface="Calibri"/>
                        </a:rPr>
                        <a:t>Galcanezumab  </a:t>
                      </a:r>
                      <a:r>
                        <a:rPr sz="1000" spc="-25" dirty="0">
                          <a:latin typeface="Calibri"/>
                          <a:cs typeface="Calibri"/>
                        </a:rPr>
                        <a:t>240 </a:t>
                      </a:r>
                      <a:r>
                        <a:rPr sz="1000" spc="25" dirty="0">
                          <a:latin typeface="Calibri"/>
                          <a:cs typeface="Calibri"/>
                        </a:rPr>
                        <a:t>mg </a:t>
                      </a:r>
                      <a:r>
                        <a:rPr sz="1000" dirty="0">
                          <a:latin typeface="Calibri"/>
                          <a:cs typeface="Calibri"/>
                        </a:rPr>
                        <a:t>loading </a:t>
                      </a:r>
                      <a:r>
                        <a:rPr sz="1000" spc="-10" dirty="0">
                          <a:latin typeface="Calibri"/>
                          <a:cs typeface="Calibri"/>
                        </a:rPr>
                        <a:t>dose </a:t>
                      </a:r>
                      <a:r>
                        <a:rPr sz="1000" spc="75" dirty="0">
                          <a:latin typeface="Calibri"/>
                          <a:cs typeface="Calibri"/>
                        </a:rPr>
                        <a:t>+ </a:t>
                      </a:r>
                      <a:r>
                        <a:rPr sz="1000" spc="-25" dirty="0">
                          <a:latin typeface="Calibri"/>
                          <a:cs typeface="Calibri"/>
                        </a:rPr>
                        <a:t>120 </a:t>
                      </a:r>
                      <a:r>
                        <a:rPr sz="1000" spc="25" dirty="0">
                          <a:latin typeface="Calibri"/>
                          <a:cs typeface="Calibri"/>
                        </a:rPr>
                        <a:t>mg</a:t>
                      </a:r>
                      <a:r>
                        <a:rPr sz="1000" spc="-35"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dirty="0">
                          <a:latin typeface="Arial"/>
                          <a:cs typeface="Arial"/>
                        </a:rPr>
                        <a:t>↑↑</a:t>
                      </a:r>
                      <a:r>
                        <a:rPr sz="1000" spc="-70" dirty="0">
                          <a:latin typeface="Arial"/>
                          <a:cs typeface="Arial"/>
                        </a:rPr>
                        <a:t> </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06"/>
                  </a:ext>
                </a:extLst>
              </a:tr>
              <a:tr h="225496">
                <a:tc>
                  <a:txBody>
                    <a:bodyPr/>
                    <a:lstStyle/>
                    <a:p>
                      <a:pPr marL="100965">
                        <a:lnSpc>
                          <a:spcPct val="100000"/>
                        </a:lnSpc>
                        <a:spcBef>
                          <a:spcPts val="180"/>
                        </a:spcBef>
                      </a:pPr>
                      <a:r>
                        <a:rPr sz="1000" spc="-10" dirty="0">
                          <a:latin typeface="Calibri"/>
                          <a:cs typeface="Calibri"/>
                        </a:rPr>
                        <a:t>Galcanezumab </a:t>
                      </a:r>
                      <a:r>
                        <a:rPr sz="1000" spc="-25" dirty="0">
                          <a:latin typeface="Calibri"/>
                          <a:cs typeface="Calibri"/>
                        </a:rPr>
                        <a:t>240 </a:t>
                      </a:r>
                      <a:r>
                        <a:rPr sz="1000" spc="25" dirty="0">
                          <a:latin typeface="Calibri"/>
                          <a:cs typeface="Calibri"/>
                        </a:rPr>
                        <a:t>mg</a:t>
                      </a:r>
                      <a:r>
                        <a:rPr sz="1000" spc="50"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dirty="0">
                          <a:latin typeface="Arial"/>
                          <a:cs typeface="Arial"/>
                        </a:rPr>
                        <a:t>↑↑</a:t>
                      </a:r>
                      <a:r>
                        <a:rPr sz="1000" spc="-70" dirty="0">
                          <a:latin typeface="Arial"/>
                          <a:cs typeface="Arial"/>
                        </a:rPr>
                        <a:t> </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07"/>
                  </a:ext>
                </a:extLst>
              </a:tr>
              <a:tr h="263077">
                <a:tc>
                  <a:txBody>
                    <a:bodyPr/>
                    <a:lstStyle/>
                    <a:p>
                      <a:pPr>
                        <a:lnSpc>
                          <a:spcPct val="100000"/>
                        </a:lnSpc>
                        <a:spcBef>
                          <a:spcPts val="300"/>
                        </a:spcBef>
                      </a:pPr>
                      <a:r>
                        <a:rPr sz="1000" spc="-20" dirty="0">
                          <a:latin typeface="Calibri"/>
                          <a:cs typeface="Calibri"/>
                        </a:rPr>
                        <a:t>Migraine  </a:t>
                      </a:r>
                      <a:r>
                        <a:rPr sz="1000" spc="-15" dirty="0">
                          <a:latin typeface="Calibri"/>
                          <a:cs typeface="Calibri"/>
                        </a:rPr>
                        <a:t>prevention </a:t>
                      </a:r>
                      <a:r>
                        <a:rPr sz="1000" spc="-10" dirty="0">
                          <a:latin typeface="Calibri"/>
                          <a:cs typeface="Calibri"/>
                        </a:rPr>
                        <a:t>in </a:t>
                      </a:r>
                      <a:r>
                        <a:rPr sz="1000" spc="-15" dirty="0">
                          <a:latin typeface="Calibri"/>
                          <a:cs typeface="Calibri"/>
                        </a:rPr>
                        <a:t>patients </a:t>
                      </a:r>
                      <a:r>
                        <a:rPr sz="1000" spc="-10" dirty="0">
                          <a:latin typeface="Calibri"/>
                          <a:cs typeface="Calibri"/>
                        </a:rPr>
                        <a:t>with </a:t>
                      </a:r>
                      <a:r>
                        <a:rPr sz="1000" spc="-5" dirty="0">
                          <a:latin typeface="Calibri"/>
                          <a:cs typeface="Calibri"/>
                        </a:rPr>
                        <a:t>chronic </a:t>
                      </a:r>
                      <a:r>
                        <a:rPr sz="1000" spc="65" dirty="0">
                          <a:latin typeface="Calibri"/>
                          <a:cs typeface="Calibri"/>
                        </a:rPr>
                        <a:t> </a:t>
                      </a:r>
                      <a:r>
                        <a:rPr sz="1000" spc="-10" dirty="0">
                          <a:latin typeface="Calibri"/>
                          <a:cs typeface="Calibri"/>
                        </a:rPr>
                        <a:t>migraine</a:t>
                      </a:r>
                      <a:endParaRPr sz="1000">
                        <a:latin typeface="Calibri"/>
                        <a:cs typeface="Calibri"/>
                      </a:endParaRPr>
                    </a:p>
                  </a:txBody>
                  <a:tcPr marL="0" marR="0" marT="46102" marB="0">
                    <a:solidFill>
                      <a:schemeClr val="bg1"/>
                    </a:solidFill>
                  </a:tcPr>
                </a:tc>
                <a:tc>
                  <a:txBody>
                    <a:bodyPr/>
                    <a:lstStyle/>
                    <a:p>
                      <a:pPr>
                        <a:lnSpc>
                          <a:spcPct val="100000"/>
                        </a:lnSpc>
                      </a:pPr>
                      <a:endParaRPr sz="1000">
                        <a:latin typeface="Times New Roman"/>
                        <a:cs typeface="Times New Roman"/>
                      </a:endParaRPr>
                    </a:p>
                  </a:txBody>
                  <a:tcPr marL="0" marR="0" marT="0" marB="0">
                    <a:solidFill>
                      <a:schemeClr val="bg1"/>
                    </a:solidFill>
                  </a:tcPr>
                </a:tc>
                <a:tc>
                  <a:txBody>
                    <a:bodyPr/>
                    <a:lstStyle/>
                    <a:p>
                      <a:pPr>
                        <a:lnSpc>
                          <a:spcPct val="100000"/>
                        </a:lnSpc>
                      </a:pPr>
                      <a:endParaRPr sz="1000">
                        <a:latin typeface="Times New Roman"/>
                        <a:cs typeface="Times New Roman"/>
                      </a:endParaRPr>
                    </a:p>
                  </a:txBody>
                  <a:tcPr marL="0" marR="0" marT="0" marB="0">
                    <a:solidFill>
                      <a:schemeClr val="bg1"/>
                    </a:solidFill>
                  </a:tcPr>
                </a:tc>
                <a:tc>
                  <a:txBody>
                    <a:bodyPr/>
                    <a:lstStyle/>
                    <a:p>
                      <a:pPr>
                        <a:lnSpc>
                          <a:spcPct val="100000"/>
                        </a:lnSpc>
                      </a:pPr>
                      <a:endParaRPr sz="1000">
                        <a:latin typeface="Times New Roman"/>
                        <a:cs typeface="Times New Roman"/>
                      </a:endParaRPr>
                    </a:p>
                  </a:txBody>
                  <a:tcPr marL="0" marR="0" marT="0" marB="0">
                    <a:solidFill>
                      <a:schemeClr val="bg1"/>
                    </a:solidFill>
                  </a:tcPr>
                </a:tc>
                <a:extLst>
                  <a:ext uri="{0D108BD9-81ED-4DB2-BD59-A6C34878D82A}">
                    <a16:rowId xmlns="" xmlns:a16="http://schemas.microsoft.com/office/drawing/2014/main" val="10008"/>
                  </a:ext>
                </a:extLst>
              </a:tr>
              <a:tr h="263077">
                <a:tc>
                  <a:txBody>
                    <a:bodyPr/>
                    <a:lstStyle/>
                    <a:p>
                      <a:pPr marL="100965">
                        <a:lnSpc>
                          <a:spcPct val="100000"/>
                        </a:lnSpc>
                        <a:spcBef>
                          <a:spcPts val="229"/>
                        </a:spcBef>
                      </a:pPr>
                      <a:r>
                        <a:rPr sz="1000" spc="-15" dirty="0">
                          <a:latin typeface="Calibri"/>
                          <a:cs typeface="Calibri"/>
                        </a:rPr>
                        <a:t>Erenumab </a:t>
                      </a:r>
                      <a:r>
                        <a:rPr sz="1000" spc="-25" dirty="0">
                          <a:latin typeface="Calibri"/>
                          <a:cs typeface="Calibri"/>
                        </a:rPr>
                        <a:t>70 </a:t>
                      </a:r>
                      <a:r>
                        <a:rPr sz="1000" spc="25" dirty="0">
                          <a:latin typeface="Calibri"/>
                          <a:cs typeface="Calibri"/>
                        </a:rPr>
                        <a:t>mg</a:t>
                      </a:r>
                      <a:r>
                        <a:rPr sz="1000" spc="55" dirty="0">
                          <a:latin typeface="Calibri"/>
                          <a:cs typeface="Calibri"/>
                        </a:rPr>
                        <a:t> </a:t>
                      </a:r>
                      <a:r>
                        <a:rPr sz="1000" spc="-5" dirty="0">
                          <a:latin typeface="Calibri"/>
                          <a:cs typeface="Calibri"/>
                        </a:rPr>
                        <a:t>monthly</a:t>
                      </a:r>
                      <a:endParaRPr sz="1000">
                        <a:latin typeface="Calibri"/>
                        <a:cs typeface="Calibri"/>
                      </a:endParaRPr>
                    </a:p>
                  </a:txBody>
                  <a:tcPr marL="0" marR="0" marT="35344" marB="0">
                    <a:solidFill>
                      <a:schemeClr val="bg1"/>
                    </a:solidFill>
                  </a:tcPr>
                </a:tc>
                <a:tc>
                  <a:txBody>
                    <a:bodyPr/>
                    <a:lstStyle/>
                    <a:p>
                      <a:pPr marL="354330">
                        <a:lnSpc>
                          <a:spcPct val="100000"/>
                        </a:lnSpc>
                        <a:spcBef>
                          <a:spcPts val="229"/>
                        </a:spcBef>
                      </a:pPr>
                      <a:r>
                        <a:rPr sz="1000" spc="-5" dirty="0">
                          <a:latin typeface="Calibri"/>
                          <a:cs typeface="Calibri"/>
                        </a:rPr>
                        <a:t>Recommended</a:t>
                      </a:r>
                      <a:endParaRPr sz="1000">
                        <a:latin typeface="Calibri"/>
                        <a:cs typeface="Calibri"/>
                      </a:endParaRPr>
                    </a:p>
                  </a:txBody>
                  <a:tcPr marL="0" marR="0" marT="35344" marB="0">
                    <a:solidFill>
                      <a:schemeClr val="bg1"/>
                    </a:solidFill>
                  </a:tcPr>
                </a:tc>
                <a:tc>
                  <a:txBody>
                    <a:bodyPr/>
                    <a:lstStyle/>
                    <a:p>
                      <a:pPr marL="247015">
                        <a:lnSpc>
                          <a:spcPct val="100000"/>
                        </a:lnSpc>
                        <a:spcBef>
                          <a:spcPts val="229"/>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35344" marB="0">
                    <a:solidFill>
                      <a:schemeClr val="bg1"/>
                    </a:solidFill>
                  </a:tcPr>
                </a:tc>
                <a:tc>
                  <a:txBody>
                    <a:bodyPr/>
                    <a:lstStyle/>
                    <a:p>
                      <a:pPr marL="252095">
                        <a:lnSpc>
                          <a:spcPct val="100000"/>
                        </a:lnSpc>
                        <a:spcBef>
                          <a:spcPts val="229"/>
                        </a:spcBef>
                      </a:pPr>
                      <a:r>
                        <a:rPr sz="1000" spc="-5" dirty="0">
                          <a:latin typeface="Arial"/>
                          <a:cs typeface="Arial"/>
                        </a:rPr>
                        <a:t>↑↑</a:t>
                      </a:r>
                      <a:r>
                        <a:rPr sz="1000" spc="-5" dirty="0">
                          <a:latin typeface="Calibri"/>
                          <a:cs typeface="Calibri"/>
                        </a:rPr>
                        <a:t>Strong</a:t>
                      </a:r>
                      <a:endParaRPr sz="1000">
                        <a:latin typeface="Calibri"/>
                        <a:cs typeface="Calibri"/>
                      </a:endParaRPr>
                    </a:p>
                  </a:txBody>
                  <a:tcPr marL="0" marR="0" marT="35344" marB="0">
                    <a:solidFill>
                      <a:schemeClr val="bg1"/>
                    </a:solidFill>
                  </a:tcPr>
                </a:tc>
                <a:extLst>
                  <a:ext uri="{0D108BD9-81ED-4DB2-BD59-A6C34878D82A}">
                    <a16:rowId xmlns="" xmlns:a16="http://schemas.microsoft.com/office/drawing/2014/main" val="10009"/>
                  </a:ext>
                </a:extLst>
              </a:tr>
              <a:tr h="263077">
                <a:tc>
                  <a:txBody>
                    <a:bodyPr/>
                    <a:lstStyle/>
                    <a:p>
                      <a:pPr marL="100965">
                        <a:lnSpc>
                          <a:spcPct val="100000"/>
                        </a:lnSpc>
                        <a:spcBef>
                          <a:spcPts val="180"/>
                        </a:spcBef>
                      </a:pPr>
                      <a:r>
                        <a:rPr sz="1000" spc="-15" dirty="0">
                          <a:latin typeface="Calibri"/>
                          <a:cs typeface="Calibri"/>
                        </a:rPr>
                        <a:t>Erenumab </a:t>
                      </a:r>
                      <a:r>
                        <a:rPr sz="1000" spc="-25" dirty="0">
                          <a:latin typeface="Calibri"/>
                          <a:cs typeface="Calibri"/>
                        </a:rPr>
                        <a:t>140 </a:t>
                      </a:r>
                      <a:r>
                        <a:rPr sz="1000" spc="25" dirty="0">
                          <a:latin typeface="Calibri"/>
                          <a:cs typeface="Calibri"/>
                        </a:rPr>
                        <a:t>mg</a:t>
                      </a:r>
                      <a:r>
                        <a:rPr sz="1000" spc="50"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spc="-5" dirty="0">
                          <a:latin typeface="Arial"/>
                          <a:cs typeface="Arial"/>
                        </a:rPr>
                        <a:t>↑↑</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10"/>
                  </a:ext>
                </a:extLst>
              </a:tr>
              <a:tr h="263077">
                <a:tc>
                  <a:txBody>
                    <a:bodyPr/>
                    <a:lstStyle/>
                    <a:p>
                      <a:pPr marL="100965">
                        <a:lnSpc>
                          <a:spcPct val="100000"/>
                        </a:lnSpc>
                        <a:spcBef>
                          <a:spcPts val="180"/>
                        </a:spcBef>
                      </a:pPr>
                      <a:r>
                        <a:rPr sz="1000" spc="-10" dirty="0">
                          <a:latin typeface="Calibri"/>
                          <a:cs typeface="Calibri"/>
                        </a:rPr>
                        <a:t>Fremanezumab  </a:t>
                      </a:r>
                      <a:r>
                        <a:rPr sz="1000" spc="-25" dirty="0">
                          <a:latin typeface="Calibri"/>
                          <a:cs typeface="Calibri"/>
                        </a:rPr>
                        <a:t>675 </a:t>
                      </a:r>
                      <a:r>
                        <a:rPr sz="1000" spc="25" dirty="0">
                          <a:latin typeface="Calibri"/>
                          <a:cs typeface="Calibri"/>
                        </a:rPr>
                        <a:t>mg</a:t>
                      </a:r>
                      <a:r>
                        <a:rPr sz="1000" spc="-95" dirty="0">
                          <a:latin typeface="Calibri"/>
                          <a:cs typeface="Calibri"/>
                        </a:rPr>
                        <a:t> </a:t>
                      </a:r>
                      <a:r>
                        <a:rPr sz="1000" spc="-25" dirty="0">
                          <a:latin typeface="Calibri"/>
                          <a:cs typeface="Calibri"/>
                        </a:rPr>
                        <a:t>quarterly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spc="-5" dirty="0">
                          <a:latin typeface="Arial"/>
                          <a:cs typeface="Arial"/>
                        </a:rPr>
                        <a:t>↑↑</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11"/>
                  </a:ext>
                </a:extLst>
              </a:tr>
              <a:tr h="263077">
                <a:tc>
                  <a:txBody>
                    <a:bodyPr/>
                    <a:lstStyle/>
                    <a:p>
                      <a:pPr marL="100965">
                        <a:lnSpc>
                          <a:spcPct val="100000"/>
                        </a:lnSpc>
                        <a:spcBef>
                          <a:spcPts val="180"/>
                        </a:spcBef>
                      </a:pPr>
                      <a:r>
                        <a:rPr sz="1000" spc="-10" dirty="0">
                          <a:latin typeface="Calibri"/>
                          <a:cs typeface="Calibri"/>
                        </a:rPr>
                        <a:t>Fremanezumab </a:t>
                      </a:r>
                      <a:r>
                        <a:rPr sz="1000" spc="-25" dirty="0">
                          <a:latin typeface="Calibri"/>
                          <a:cs typeface="Calibri"/>
                        </a:rPr>
                        <a:t>675 </a:t>
                      </a:r>
                      <a:r>
                        <a:rPr sz="1000" spc="25" dirty="0">
                          <a:latin typeface="Calibri"/>
                          <a:cs typeface="Calibri"/>
                        </a:rPr>
                        <a:t>mg </a:t>
                      </a:r>
                      <a:r>
                        <a:rPr sz="1000" dirty="0">
                          <a:latin typeface="Calibri"/>
                          <a:cs typeface="Calibri"/>
                        </a:rPr>
                        <a:t>loading </a:t>
                      </a:r>
                      <a:r>
                        <a:rPr sz="1000" spc="-10" dirty="0">
                          <a:latin typeface="Calibri"/>
                          <a:cs typeface="Calibri"/>
                        </a:rPr>
                        <a:t>dose </a:t>
                      </a:r>
                      <a:r>
                        <a:rPr sz="1000" spc="75" dirty="0">
                          <a:latin typeface="Calibri"/>
                          <a:cs typeface="Calibri"/>
                        </a:rPr>
                        <a:t>+ </a:t>
                      </a:r>
                      <a:r>
                        <a:rPr sz="1000" spc="-25" dirty="0">
                          <a:latin typeface="Calibri"/>
                          <a:cs typeface="Calibri"/>
                        </a:rPr>
                        <a:t>225 </a:t>
                      </a:r>
                      <a:r>
                        <a:rPr sz="1000" spc="25" dirty="0">
                          <a:latin typeface="Calibri"/>
                          <a:cs typeface="Calibri"/>
                        </a:rPr>
                        <a:t>mg</a:t>
                      </a:r>
                      <a:r>
                        <a:rPr sz="1000" spc="125"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dirty="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85" dirty="0">
                          <a:latin typeface="Cambria"/>
                          <a:cs typeface="Cambria"/>
                        </a:rPr>
                        <a:t>⨁⨁⨁⨁</a:t>
                      </a:r>
                      <a:r>
                        <a:rPr sz="1000" spc="-15" dirty="0">
                          <a:latin typeface="Cambria"/>
                          <a:cs typeface="Cambria"/>
                        </a:rPr>
                        <a:t> </a:t>
                      </a:r>
                      <a:r>
                        <a:rPr sz="1000" spc="-15" dirty="0">
                          <a:latin typeface="Calibri"/>
                          <a:cs typeface="Calibri"/>
                        </a:rPr>
                        <a:t>HIGH</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dirty="0">
                          <a:latin typeface="Arial"/>
                          <a:cs typeface="Arial"/>
                        </a:rPr>
                        <a:t>↑↑</a:t>
                      </a:r>
                      <a:r>
                        <a:rPr sz="1000" spc="-70" dirty="0">
                          <a:latin typeface="Arial"/>
                          <a:cs typeface="Arial"/>
                        </a:rPr>
                        <a:t> </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12"/>
                  </a:ext>
                </a:extLst>
              </a:tr>
              <a:tr h="263077">
                <a:tc>
                  <a:txBody>
                    <a:bodyPr/>
                    <a:lstStyle/>
                    <a:p>
                      <a:pPr marL="101600">
                        <a:lnSpc>
                          <a:spcPct val="100000"/>
                        </a:lnSpc>
                        <a:spcBef>
                          <a:spcPts val="180"/>
                        </a:spcBef>
                      </a:pPr>
                      <a:r>
                        <a:rPr sz="1000" spc="-10" dirty="0">
                          <a:latin typeface="Calibri"/>
                          <a:cs typeface="Calibri"/>
                        </a:rPr>
                        <a:t>Galcanezumab  </a:t>
                      </a:r>
                      <a:r>
                        <a:rPr sz="1000" spc="-25" dirty="0">
                          <a:latin typeface="Calibri"/>
                          <a:cs typeface="Calibri"/>
                        </a:rPr>
                        <a:t>240 </a:t>
                      </a:r>
                      <a:r>
                        <a:rPr sz="1000" spc="25" dirty="0">
                          <a:latin typeface="Calibri"/>
                          <a:cs typeface="Calibri"/>
                        </a:rPr>
                        <a:t>mg </a:t>
                      </a:r>
                      <a:r>
                        <a:rPr sz="1000" dirty="0">
                          <a:latin typeface="Calibri"/>
                          <a:cs typeface="Calibri"/>
                        </a:rPr>
                        <a:t>loading </a:t>
                      </a:r>
                      <a:r>
                        <a:rPr sz="1000" spc="-10" dirty="0">
                          <a:latin typeface="Calibri"/>
                          <a:cs typeface="Calibri"/>
                        </a:rPr>
                        <a:t>dose </a:t>
                      </a:r>
                      <a:r>
                        <a:rPr sz="1000" spc="75" dirty="0">
                          <a:latin typeface="Calibri"/>
                          <a:cs typeface="Calibri"/>
                        </a:rPr>
                        <a:t>+ </a:t>
                      </a:r>
                      <a:r>
                        <a:rPr sz="1000" spc="-25" dirty="0">
                          <a:latin typeface="Calibri"/>
                          <a:cs typeface="Calibri"/>
                        </a:rPr>
                        <a:t>120 </a:t>
                      </a:r>
                      <a:r>
                        <a:rPr sz="1000" spc="25" dirty="0">
                          <a:latin typeface="Calibri"/>
                          <a:cs typeface="Calibri"/>
                        </a:rPr>
                        <a:t>mg</a:t>
                      </a:r>
                      <a:r>
                        <a:rPr sz="1000" spc="-35" dirty="0">
                          <a:latin typeface="Calibri"/>
                          <a:cs typeface="Calibri"/>
                        </a:rPr>
                        <a:t> </a:t>
                      </a:r>
                      <a:r>
                        <a:rPr sz="1000" spc="-5" dirty="0">
                          <a:latin typeface="Calibri"/>
                          <a:cs typeface="Calibri"/>
                        </a:rPr>
                        <a:t>monthly</a:t>
                      </a:r>
                      <a:endParaRPr sz="1000">
                        <a:latin typeface="Calibri"/>
                        <a:cs typeface="Calibri"/>
                      </a:endParaRPr>
                    </a:p>
                  </a:txBody>
                  <a:tcPr marL="0" marR="0" marT="27662" marB="0">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solidFill>
                      <a:schemeClr val="bg1"/>
                    </a:solidFill>
                  </a:tcPr>
                </a:tc>
                <a:tc>
                  <a:txBody>
                    <a:bodyPr/>
                    <a:lstStyle/>
                    <a:p>
                      <a:pPr marL="252095">
                        <a:lnSpc>
                          <a:spcPct val="100000"/>
                        </a:lnSpc>
                        <a:spcBef>
                          <a:spcPts val="180"/>
                        </a:spcBef>
                      </a:pPr>
                      <a:r>
                        <a:rPr sz="1000" spc="-5" dirty="0">
                          <a:latin typeface="Arial"/>
                          <a:cs typeface="Arial"/>
                        </a:rPr>
                        <a:t>↑↑</a:t>
                      </a:r>
                      <a:r>
                        <a:rPr sz="1000" spc="-5" dirty="0">
                          <a:latin typeface="Calibri"/>
                          <a:cs typeface="Calibri"/>
                        </a:rPr>
                        <a:t>Strong</a:t>
                      </a:r>
                      <a:endParaRPr sz="1000">
                        <a:latin typeface="Calibri"/>
                        <a:cs typeface="Calibri"/>
                      </a:endParaRPr>
                    </a:p>
                  </a:txBody>
                  <a:tcPr marL="0" marR="0" marT="27662" marB="0">
                    <a:solidFill>
                      <a:schemeClr val="bg1"/>
                    </a:solidFill>
                  </a:tcPr>
                </a:tc>
                <a:extLst>
                  <a:ext uri="{0D108BD9-81ED-4DB2-BD59-A6C34878D82A}">
                    <a16:rowId xmlns="" xmlns:a16="http://schemas.microsoft.com/office/drawing/2014/main" val="10013"/>
                  </a:ext>
                </a:extLst>
              </a:tr>
              <a:tr h="263077">
                <a:tc>
                  <a:txBody>
                    <a:bodyPr/>
                    <a:lstStyle/>
                    <a:p>
                      <a:pPr marL="101600">
                        <a:lnSpc>
                          <a:spcPct val="100000"/>
                        </a:lnSpc>
                        <a:spcBef>
                          <a:spcPts val="180"/>
                        </a:spcBef>
                      </a:pPr>
                      <a:r>
                        <a:rPr sz="1000" spc="-10" dirty="0">
                          <a:latin typeface="Calibri"/>
                          <a:cs typeface="Calibri"/>
                        </a:rPr>
                        <a:t>Galcanezumab </a:t>
                      </a:r>
                      <a:r>
                        <a:rPr sz="1000" spc="-25" dirty="0">
                          <a:latin typeface="Calibri"/>
                          <a:cs typeface="Calibri"/>
                        </a:rPr>
                        <a:t>240 </a:t>
                      </a:r>
                      <a:r>
                        <a:rPr sz="1000" spc="25" dirty="0">
                          <a:latin typeface="Calibri"/>
                          <a:cs typeface="Calibri"/>
                        </a:rPr>
                        <a:t>mg</a:t>
                      </a:r>
                      <a:r>
                        <a:rPr sz="1000" spc="50" dirty="0">
                          <a:latin typeface="Calibri"/>
                          <a:cs typeface="Calibri"/>
                        </a:rPr>
                        <a:t> </a:t>
                      </a:r>
                      <a:r>
                        <a:rPr sz="1000" spc="-5" dirty="0">
                          <a:latin typeface="Calibri"/>
                          <a:cs typeface="Calibri"/>
                        </a:rPr>
                        <a:t>monthly</a:t>
                      </a:r>
                      <a:endParaRPr sz="1000" dirty="0">
                        <a:latin typeface="Calibri"/>
                        <a:cs typeface="Calibri"/>
                      </a:endParaRPr>
                    </a:p>
                  </a:txBody>
                  <a:tcPr marL="0" marR="0" marT="27662" marB="0">
                    <a:lnB w="3175">
                      <a:solidFill>
                        <a:srgbClr val="131413"/>
                      </a:solidFill>
                      <a:prstDash val="solid"/>
                    </a:lnB>
                    <a:solidFill>
                      <a:schemeClr val="bg1"/>
                    </a:solidFill>
                  </a:tcPr>
                </a:tc>
                <a:tc>
                  <a:txBody>
                    <a:bodyPr/>
                    <a:lstStyle/>
                    <a:p>
                      <a:pPr marL="354330">
                        <a:lnSpc>
                          <a:spcPct val="100000"/>
                        </a:lnSpc>
                        <a:spcBef>
                          <a:spcPts val="180"/>
                        </a:spcBef>
                      </a:pPr>
                      <a:r>
                        <a:rPr sz="1000" spc="-5" dirty="0">
                          <a:latin typeface="Calibri"/>
                          <a:cs typeface="Calibri"/>
                        </a:rPr>
                        <a:t>Recommended</a:t>
                      </a:r>
                      <a:endParaRPr sz="1000">
                        <a:latin typeface="Calibri"/>
                        <a:cs typeface="Calibri"/>
                      </a:endParaRPr>
                    </a:p>
                  </a:txBody>
                  <a:tcPr marL="0" marR="0" marT="27662" marB="0">
                    <a:lnB w="3175">
                      <a:solidFill>
                        <a:srgbClr val="131413"/>
                      </a:solidFill>
                      <a:prstDash val="solid"/>
                    </a:lnB>
                    <a:solidFill>
                      <a:schemeClr val="bg1"/>
                    </a:solidFill>
                  </a:tcPr>
                </a:tc>
                <a:tc>
                  <a:txBody>
                    <a:bodyPr/>
                    <a:lstStyle/>
                    <a:p>
                      <a:pPr marL="247015">
                        <a:lnSpc>
                          <a:spcPct val="100000"/>
                        </a:lnSpc>
                        <a:spcBef>
                          <a:spcPts val="180"/>
                        </a:spcBef>
                      </a:pPr>
                      <a:r>
                        <a:rPr sz="1000" spc="-160" dirty="0">
                          <a:latin typeface="Cambria"/>
                          <a:cs typeface="Cambria"/>
                        </a:rPr>
                        <a:t>⨁⨁⨁◯        </a:t>
                      </a:r>
                      <a:r>
                        <a:rPr sz="1000" spc="-150" dirty="0">
                          <a:latin typeface="Cambria"/>
                          <a:cs typeface="Cambria"/>
                        </a:rPr>
                        <a:t> </a:t>
                      </a:r>
                      <a:r>
                        <a:rPr sz="1000" spc="-35" dirty="0">
                          <a:latin typeface="Calibri"/>
                          <a:cs typeface="Calibri"/>
                        </a:rPr>
                        <a:t>MEDIUM</a:t>
                      </a:r>
                      <a:endParaRPr sz="1000">
                        <a:latin typeface="Calibri"/>
                        <a:cs typeface="Calibri"/>
                      </a:endParaRPr>
                    </a:p>
                  </a:txBody>
                  <a:tcPr marL="0" marR="0" marT="27662" marB="0">
                    <a:lnB w="3175">
                      <a:solidFill>
                        <a:srgbClr val="131413"/>
                      </a:solidFill>
                      <a:prstDash val="solid"/>
                    </a:lnB>
                    <a:solidFill>
                      <a:schemeClr val="bg1"/>
                    </a:solidFill>
                  </a:tcPr>
                </a:tc>
                <a:tc>
                  <a:txBody>
                    <a:bodyPr/>
                    <a:lstStyle/>
                    <a:p>
                      <a:pPr marL="252095">
                        <a:lnSpc>
                          <a:spcPct val="100000"/>
                        </a:lnSpc>
                        <a:spcBef>
                          <a:spcPts val="180"/>
                        </a:spcBef>
                      </a:pPr>
                      <a:r>
                        <a:rPr sz="1000" spc="-5" dirty="0">
                          <a:latin typeface="Arial"/>
                          <a:cs typeface="Arial"/>
                        </a:rPr>
                        <a:t>↑↑</a:t>
                      </a:r>
                      <a:r>
                        <a:rPr sz="1000" spc="-5" dirty="0">
                          <a:latin typeface="Calibri"/>
                          <a:cs typeface="Calibri"/>
                        </a:rPr>
                        <a:t>Strong</a:t>
                      </a:r>
                      <a:endParaRPr sz="1000" dirty="0">
                        <a:latin typeface="Calibri"/>
                        <a:cs typeface="Calibri"/>
                      </a:endParaRPr>
                    </a:p>
                  </a:txBody>
                  <a:tcPr marL="0" marR="0" marT="27662" marB="0">
                    <a:lnB w="3175">
                      <a:solidFill>
                        <a:srgbClr val="131413"/>
                      </a:solidFill>
                      <a:prstDash val="solid"/>
                    </a:lnB>
                    <a:solidFill>
                      <a:schemeClr val="bg1"/>
                    </a:solidFill>
                  </a:tcPr>
                </a:tc>
                <a:extLst>
                  <a:ext uri="{0D108BD9-81ED-4DB2-BD59-A6C34878D82A}">
                    <a16:rowId xmlns="" xmlns:a16="http://schemas.microsoft.com/office/drawing/2014/main" val="10014"/>
                  </a:ext>
                </a:extLst>
              </a:tr>
            </a:tbl>
          </a:graphicData>
        </a:graphic>
      </p:graphicFrame>
      <p:sp>
        <p:nvSpPr>
          <p:cNvPr id="6" name="object 6"/>
          <p:cNvSpPr txBox="1"/>
          <p:nvPr/>
        </p:nvSpPr>
        <p:spPr>
          <a:xfrm>
            <a:off x="1602809" y="5793628"/>
            <a:ext cx="5210799" cy="172361"/>
          </a:xfrm>
          <a:prstGeom prst="rect">
            <a:avLst/>
          </a:prstGeom>
        </p:spPr>
        <p:txBody>
          <a:bodyPr vert="horz" wrap="square" lIns="0" tIns="18294" rIns="0" bIns="0" rtlCol="0">
            <a:spAutoFit/>
          </a:bodyPr>
          <a:lstStyle/>
          <a:p>
            <a:pPr marL="18296">
              <a:spcBef>
                <a:spcPts val="144"/>
              </a:spcBef>
            </a:pPr>
            <a:r>
              <a:rPr sz="1000" spc="7" dirty="0">
                <a:latin typeface="Calibri"/>
                <a:cs typeface="Calibri"/>
              </a:rPr>
              <a:t>Symbols depict </a:t>
            </a:r>
            <a:r>
              <a:rPr sz="1000" dirty="0">
                <a:latin typeface="Calibri"/>
                <a:cs typeface="Calibri"/>
              </a:rPr>
              <a:t>the  strength </a:t>
            </a:r>
            <a:r>
              <a:rPr sz="1000" spc="-7" dirty="0">
                <a:latin typeface="Calibri"/>
                <a:cs typeface="Calibri"/>
              </a:rPr>
              <a:t>of  </a:t>
            </a:r>
            <a:r>
              <a:rPr sz="1000" dirty="0">
                <a:latin typeface="Calibri"/>
                <a:cs typeface="Calibri"/>
              </a:rPr>
              <a:t>the  recommendation </a:t>
            </a:r>
            <a:r>
              <a:rPr sz="1000" spc="7" dirty="0">
                <a:latin typeface="Calibri"/>
                <a:cs typeface="Calibri"/>
              </a:rPr>
              <a:t>according </a:t>
            </a:r>
            <a:r>
              <a:rPr sz="1000" dirty="0">
                <a:latin typeface="Calibri"/>
                <a:cs typeface="Calibri"/>
              </a:rPr>
              <a:t>to the  GRADE</a:t>
            </a:r>
            <a:r>
              <a:rPr sz="1000" spc="15" dirty="0">
                <a:latin typeface="Calibri"/>
                <a:cs typeface="Calibri"/>
              </a:rPr>
              <a:t> </a:t>
            </a:r>
            <a:r>
              <a:rPr sz="1000" dirty="0">
                <a:latin typeface="Calibri"/>
                <a:cs typeface="Calibri"/>
              </a:rPr>
              <a:t>system</a:t>
            </a:r>
          </a:p>
        </p:txBody>
      </p:sp>
      <p:sp>
        <p:nvSpPr>
          <p:cNvPr id="7" name="Titolo 1"/>
          <p:cNvSpPr txBox="1">
            <a:spLocks/>
          </p:cNvSpPr>
          <p:nvPr/>
        </p:nvSpPr>
        <p:spPr>
          <a:xfrm>
            <a:off x="1954310" y="377372"/>
            <a:ext cx="8728202" cy="885367"/>
          </a:xfrm>
          <a:prstGeom prst="rect">
            <a:avLst/>
          </a:prstGeom>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800" b="1" smtClean="0">
                <a:solidFill>
                  <a:schemeClr val="accent1"/>
                </a:solidFill>
              </a:rPr>
              <a:t>Raccomandazioni sull’uso dei mAb anti-CGRP </a:t>
            </a:r>
            <a:endParaRPr lang="it-IT" sz="2800" b="1" dirty="0">
              <a:solidFill>
                <a:schemeClr val="accent1"/>
              </a:solidFill>
            </a:endParaRPr>
          </a:p>
        </p:txBody>
      </p:sp>
      <p:sp>
        <p:nvSpPr>
          <p:cNvPr id="8" name="Rettangolo 7"/>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117600" y="2235200"/>
            <a:ext cx="10653486" cy="3558428"/>
          </a:xfrm>
          <a:prstGeom prst="rect">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9819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91327" y="319316"/>
            <a:ext cx="8911687" cy="1280890"/>
          </a:xfrm>
        </p:spPr>
        <p:txBody>
          <a:bodyPr/>
          <a:lstStyle/>
          <a:p>
            <a:r>
              <a:rPr lang="it-IT" b="1" dirty="0" smtClean="0">
                <a:solidFill>
                  <a:schemeClr val="accent1"/>
                </a:solidFill>
              </a:rPr>
              <a:t>EM: indicazioni cliniche </a:t>
            </a:r>
            <a:endParaRPr lang="it-IT" b="1" dirty="0">
              <a:solidFill>
                <a:schemeClr val="accent1"/>
              </a:solidFill>
            </a:endParaRPr>
          </a:p>
        </p:txBody>
      </p:sp>
      <p:sp>
        <p:nvSpPr>
          <p:cNvPr id="3" name="Segnaposto contenuto 2"/>
          <p:cNvSpPr>
            <a:spLocks noGrp="1"/>
          </p:cNvSpPr>
          <p:nvPr>
            <p:ph idx="1"/>
          </p:nvPr>
        </p:nvSpPr>
        <p:spPr>
          <a:xfrm>
            <a:off x="2095736" y="1480470"/>
            <a:ext cx="8915400" cy="3777622"/>
          </a:xfrm>
        </p:spPr>
        <p:txBody>
          <a:bodyPr>
            <a:noAutofit/>
          </a:bodyPr>
          <a:lstStyle/>
          <a:p>
            <a:pPr>
              <a:buFont typeface="Wingdings" panose="05000000000000000000" pitchFamily="2" charset="2"/>
              <a:buChar char="Ø"/>
            </a:pPr>
            <a:r>
              <a:rPr lang="it-IT" dirty="0" smtClean="0"/>
              <a:t>Gli studi disponibili indicano che </a:t>
            </a:r>
            <a:r>
              <a:rPr lang="it-IT" b="1" dirty="0" err="1" smtClean="0"/>
              <a:t>erenumab</a:t>
            </a:r>
            <a:r>
              <a:rPr lang="it-IT" b="1" dirty="0" smtClean="0"/>
              <a:t>, </a:t>
            </a:r>
            <a:r>
              <a:rPr lang="it-IT" b="1" dirty="0" err="1" smtClean="0"/>
              <a:t>fremanezumab</a:t>
            </a:r>
            <a:r>
              <a:rPr lang="it-IT" b="1" dirty="0" smtClean="0"/>
              <a:t> e </a:t>
            </a:r>
            <a:r>
              <a:rPr lang="it-IT" b="1" dirty="0" err="1" smtClean="0"/>
              <a:t>galcanezumab</a:t>
            </a:r>
            <a:r>
              <a:rPr lang="it-IT" b="1" dirty="0" smtClean="0"/>
              <a:t> sono efficaci per la prevenzione nei pazienti con EM</a:t>
            </a:r>
            <a:r>
              <a:rPr lang="it-IT" dirty="0" smtClean="0"/>
              <a:t>;</a:t>
            </a:r>
          </a:p>
          <a:p>
            <a:pPr>
              <a:buFont typeface="Wingdings" panose="05000000000000000000" pitchFamily="2" charset="2"/>
              <a:buChar char="Ø"/>
            </a:pPr>
            <a:r>
              <a:rPr lang="it-IT" dirty="0" smtClean="0"/>
              <a:t>La </a:t>
            </a:r>
            <a:r>
              <a:rPr lang="it-IT" b="1" dirty="0" smtClean="0"/>
              <a:t>facilità d’uso</a:t>
            </a:r>
            <a:r>
              <a:rPr lang="it-IT" dirty="0" smtClean="0"/>
              <a:t> rappresenta un potenziale vantaggio: i dosaggi mensile e </a:t>
            </a:r>
            <a:r>
              <a:rPr lang="it-IT" dirty="0" err="1" smtClean="0"/>
              <a:t>quarterly</a:t>
            </a:r>
            <a:r>
              <a:rPr lang="it-IT" dirty="0"/>
              <a:t> </a:t>
            </a:r>
            <a:r>
              <a:rPr lang="it-IT" dirty="0" smtClean="0"/>
              <a:t>offrono benefici di aderenza e </a:t>
            </a:r>
            <a:r>
              <a:rPr lang="it-IT" dirty="0" err="1" smtClean="0"/>
              <a:t>convenience</a:t>
            </a:r>
            <a:r>
              <a:rPr lang="it-IT" dirty="0" smtClean="0"/>
              <a:t> rispetto alla terapia orale giornaliera;</a:t>
            </a:r>
          </a:p>
          <a:p>
            <a:pPr>
              <a:buFont typeface="Wingdings" panose="05000000000000000000" pitchFamily="2" charset="2"/>
              <a:buChar char="Ø"/>
            </a:pPr>
            <a:r>
              <a:rPr lang="it-IT" dirty="0" smtClean="0"/>
              <a:t>Il </a:t>
            </a:r>
            <a:r>
              <a:rPr lang="it-IT" b="1" dirty="0" smtClean="0"/>
              <a:t>rapido inizio dell’azione </a:t>
            </a:r>
            <a:r>
              <a:rPr lang="it-IT" dirty="0" smtClean="0"/>
              <a:t>è un altro potenziale vantaggio rispetto ai trattamenti convenzionali;</a:t>
            </a:r>
          </a:p>
          <a:p>
            <a:pPr>
              <a:buFont typeface="Wingdings" panose="05000000000000000000" pitchFamily="2" charset="2"/>
              <a:buChar char="Ø"/>
            </a:pPr>
            <a:r>
              <a:rPr lang="it-IT" dirty="0" smtClean="0"/>
              <a:t>La riduzione dei giorni di emicrania è modesta rispetto al placebo, ma l’effetto assoluto del trattamento è in realtà più rilevante proprio a causa dell’effetto placebo;</a:t>
            </a:r>
          </a:p>
          <a:p>
            <a:pPr>
              <a:buFont typeface="Wingdings" panose="05000000000000000000" pitchFamily="2" charset="2"/>
              <a:buChar char="Ø"/>
            </a:pPr>
            <a:r>
              <a:rPr lang="it-IT" dirty="0" smtClean="0"/>
              <a:t>Ancora più significativo dal punto di vista clinico è </a:t>
            </a:r>
            <a:r>
              <a:rPr lang="it-IT" b="1" dirty="0" smtClean="0"/>
              <a:t>il tasso di risposta di almeno il 50%</a:t>
            </a:r>
            <a:r>
              <a:rPr lang="it-IT" dirty="0" smtClean="0"/>
              <a:t> che con questi farmaci aumenta in modo consistente;</a:t>
            </a:r>
          </a:p>
          <a:p>
            <a:pPr>
              <a:buFont typeface="Wingdings" panose="05000000000000000000" pitchFamily="2" charset="2"/>
              <a:buChar char="Ø"/>
            </a:pPr>
            <a:r>
              <a:rPr lang="it-IT" dirty="0" smtClean="0"/>
              <a:t>I dati provenienti dagli RCT indicano che i </a:t>
            </a:r>
            <a:r>
              <a:rPr lang="it-IT" dirty="0" err="1" smtClean="0"/>
              <a:t>mAb</a:t>
            </a:r>
            <a:r>
              <a:rPr lang="it-IT" dirty="0" smtClean="0"/>
              <a:t> anti-CGRP sono sicuri: </a:t>
            </a:r>
            <a:r>
              <a:rPr lang="it-IT" b="1" dirty="0" smtClean="0"/>
              <a:t>non sono stati registrati AE seri.</a:t>
            </a:r>
            <a:endParaRPr lang="it-IT" b="1" dirty="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101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1"/>
                </a:solidFill>
              </a:rPr>
              <a:t>CM: indicazioni cliniche</a:t>
            </a:r>
            <a:endParaRPr lang="it-IT" b="1" dirty="0">
              <a:solidFill>
                <a:schemeClr val="accent1"/>
              </a:solidFill>
            </a:endParaRPr>
          </a:p>
        </p:txBody>
      </p:sp>
      <p:sp>
        <p:nvSpPr>
          <p:cNvPr id="3" name="Segnaposto contenuto 2"/>
          <p:cNvSpPr>
            <a:spLocks noGrp="1"/>
          </p:cNvSpPr>
          <p:nvPr>
            <p:ph idx="1"/>
          </p:nvPr>
        </p:nvSpPr>
        <p:spPr>
          <a:xfrm>
            <a:off x="2516642" y="1611096"/>
            <a:ext cx="8915400" cy="3777622"/>
          </a:xfrm>
        </p:spPr>
        <p:txBody>
          <a:bodyPr>
            <a:noAutofit/>
          </a:bodyPr>
          <a:lstStyle/>
          <a:p>
            <a:pPr>
              <a:buFont typeface="Wingdings" panose="05000000000000000000" pitchFamily="2" charset="2"/>
              <a:buChar char="Ø"/>
            </a:pPr>
            <a:r>
              <a:rPr lang="it-IT" sz="2400" dirty="0" smtClean="0"/>
              <a:t>Gli studi disponibili indicano che </a:t>
            </a:r>
            <a:r>
              <a:rPr lang="it-IT" sz="2400" b="1" dirty="0" err="1" smtClean="0"/>
              <a:t>erenumab</a:t>
            </a:r>
            <a:r>
              <a:rPr lang="it-IT" sz="2400" b="1" dirty="0" smtClean="0"/>
              <a:t>, </a:t>
            </a:r>
            <a:r>
              <a:rPr lang="it-IT" sz="2400" b="1" dirty="0" err="1" smtClean="0"/>
              <a:t>fremanezumab</a:t>
            </a:r>
            <a:r>
              <a:rPr lang="it-IT" sz="2400" b="1" dirty="0" smtClean="0"/>
              <a:t> e </a:t>
            </a:r>
            <a:r>
              <a:rPr lang="it-IT" sz="2400" b="1" dirty="0" err="1" smtClean="0"/>
              <a:t>galcanezumab</a:t>
            </a:r>
            <a:r>
              <a:rPr lang="it-IT" sz="2400" b="1" dirty="0" smtClean="0"/>
              <a:t> sono efficaci per la prevenzione nei pazienti con CM</a:t>
            </a:r>
            <a:r>
              <a:rPr lang="it-IT" sz="2400" dirty="0" smtClean="0"/>
              <a:t>;</a:t>
            </a:r>
          </a:p>
          <a:p>
            <a:pPr>
              <a:buFont typeface="Wingdings" panose="05000000000000000000" pitchFamily="2" charset="2"/>
              <a:buChar char="Ø"/>
            </a:pPr>
            <a:r>
              <a:rPr lang="it-IT" sz="2400" b="1" dirty="0" smtClean="0"/>
              <a:t>Tutti gli studi includono pazienti con una lunga storia di malattia e pazienti che avevano precedentemente fallito due o più trattamenti preventivi.</a:t>
            </a:r>
            <a:endParaRPr lang="it-IT" sz="2400" dirty="0" smtClean="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34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1144" y="145148"/>
            <a:ext cx="10769600" cy="1280890"/>
          </a:xfrm>
        </p:spPr>
        <p:txBody>
          <a:bodyPr>
            <a:normAutofit/>
          </a:bodyPr>
          <a:lstStyle/>
          <a:p>
            <a:r>
              <a:rPr lang="it-IT" sz="2800" b="1" dirty="0" smtClean="0">
                <a:solidFill>
                  <a:schemeClr val="accent1"/>
                </a:solidFill>
              </a:rPr>
              <a:t>Raccomandazioni cliniche rispetto all’uso di </a:t>
            </a:r>
            <a:r>
              <a:rPr lang="it-IT" sz="2800" b="1" dirty="0" err="1" smtClean="0">
                <a:solidFill>
                  <a:schemeClr val="accent1"/>
                </a:solidFill>
              </a:rPr>
              <a:t>mAbs</a:t>
            </a:r>
            <a:r>
              <a:rPr lang="it-IT" sz="2800" b="1" dirty="0" smtClean="0">
                <a:solidFill>
                  <a:schemeClr val="accent1"/>
                </a:solidFill>
              </a:rPr>
              <a:t> anti-CGRP</a:t>
            </a:r>
            <a:endParaRPr lang="it-IT" sz="2800" b="1" dirty="0">
              <a:solidFill>
                <a:schemeClr val="accent1"/>
              </a:solidFill>
            </a:endParaRPr>
          </a:p>
        </p:txBody>
      </p:sp>
      <p:pic>
        <p:nvPicPr>
          <p:cNvPr id="3" name="Picture 2"/>
          <p:cNvPicPr>
            <a:picLocks noChangeAspect="1"/>
          </p:cNvPicPr>
          <p:nvPr/>
        </p:nvPicPr>
        <p:blipFill>
          <a:blip r:embed="rId2"/>
          <a:stretch>
            <a:fillRect/>
          </a:stretch>
        </p:blipFill>
        <p:spPr>
          <a:xfrm>
            <a:off x="2776538" y="828690"/>
            <a:ext cx="6329362" cy="5340602"/>
          </a:xfrm>
          <a:prstGeom prst="rect">
            <a:avLst/>
          </a:prstGeom>
        </p:spPr>
      </p:pic>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37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73617" y="203204"/>
            <a:ext cx="8911687" cy="1280890"/>
          </a:xfrm>
        </p:spPr>
        <p:txBody>
          <a:bodyPr/>
          <a:lstStyle/>
          <a:p>
            <a:r>
              <a:rPr lang="it-IT" dirty="0" smtClean="0"/>
              <a:t>Quesito clinico 1</a:t>
            </a:r>
            <a:endParaRPr lang="it-IT" dirty="0"/>
          </a:p>
        </p:txBody>
      </p:sp>
      <p:sp>
        <p:nvSpPr>
          <p:cNvPr id="3" name="Segnaposto contenuto 2"/>
          <p:cNvSpPr>
            <a:spLocks noGrp="1"/>
          </p:cNvSpPr>
          <p:nvPr>
            <p:ph idx="1"/>
          </p:nvPr>
        </p:nvSpPr>
        <p:spPr>
          <a:xfrm>
            <a:off x="2168306" y="1190190"/>
            <a:ext cx="8915400" cy="3777622"/>
          </a:xfrm>
        </p:spPr>
        <p:txBody>
          <a:bodyPr>
            <a:noAutofit/>
          </a:bodyPr>
          <a:lstStyle/>
          <a:p>
            <a:pPr marL="0" indent="0">
              <a:buNone/>
            </a:pPr>
            <a:r>
              <a:rPr lang="it-IT" b="1" i="1" dirty="0" smtClean="0">
                <a:solidFill>
                  <a:srgbClr val="C00000"/>
                </a:solidFill>
              </a:rPr>
              <a:t>Quando deve essere offerto un trattamento con anticorpi monoclonali anti-CGRP ai pazienti con emicrania?</a:t>
            </a:r>
          </a:p>
          <a:p>
            <a:pPr marL="0" indent="0">
              <a:buNone/>
            </a:pPr>
            <a:endParaRPr lang="it-IT" sz="2000" dirty="0" smtClean="0"/>
          </a:p>
          <a:p>
            <a:pPr>
              <a:buFont typeface="Arial" panose="020B0604020202020204" pitchFamily="34" charset="0"/>
              <a:buChar char="•"/>
            </a:pPr>
            <a:r>
              <a:rPr lang="it-IT" sz="2000" dirty="0" smtClean="0"/>
              <a:t>Nei pazienti con </a:t>
            </a:r>
            <a:r>
              <a:rPr lang="it-IT" sz="2000" b="1" dirty="0" smtClean="0"/>
              <a:t>emicrania episodica che hanno fallito almeno due dei trattamenti disponibili o che non possono usare altri trattamenti preventivi</a:t>
            </a:r>
            <a:r>
              <a:rPr lang="it-IT" sz="2000" dirty="0" smtClean="0"/>
              <a:t> a causa di </a:t>
            </a:r>
            <a:r>
              <a:rPr lang="it-IT" sz="2000" dirty="0" err="1" smtClean="0"/>
              <a:t>comorbidità</a:t>
            </a:r>
            <a:r>
              <a:rPr lang="it-IT" sz="2000" dirty="0" smtClean="0"/>
              <a:t>, effetti collaterali o scarsa </a:t>
            </a:r>
            <a:r>
              <a:rPr lang="it-IT" sz="2000" dirty="0" err="1" smtClean="0"/>
              <a:t>compliance</a:t>
            </a:r>
            <a:r>
              <a:rPr lang="it-IT" sz="2000" dirty="0" smtClean="0"/>
              <a:t>, suggeriamo l’uso di </a:t>
            </a:r>
            <a:r>
              <a:rPr lang="it-IT" sz="2000" dirty="0" err="1" smtClean="0"/>
              <a:t>erenumab</a:t>
            </a:r>
            <a:r>
              <a:rPr lang="it-IT" sz="2000" dirty="0" smtClean="0"/>
              <a:t>, </a:t>
            </a:r>
            <a:r>
              <a:rPr lang="it-IT" sz="2000" dirty="0" err="1" smtClean="0"/>
              <a:t>fremanezumab</a:t>
            </a:r>
            <a:r>
              <a:rPr lang="it-IT" sz="2000" dirty="0" smtClean="0"/>
              <a:t> o </a:t>
            </a:r>
            <a:r>
              <a:rPr lang="it-IT" sz="2000" dirty="0" err="1" smtClean="0"/>
              <a:t>galcanezumab</a:t>
            </a:r>
            <a:r>
              <a:rPr lang="it-IT" sz="2000" dirty="0" smtClean="0"/>
              <a:t>.</a:t>
            </a:r>
          </a:p>
          <a:p>
            <a:pPr>
              <a:buFont typeface="Arial" panose="020B0604020202020204" pitchFamily="34" charset="0"/>
              <a:buChar char="•"/>
            </a:pPr>
            <a:r>
              <a:rPr lang="it-IT" sz="2000" dirty="0" smtClean="0"/>
              <a:t>Nei pazienti con </a:t>
            </a:r>
            <a:r>
              <a:rPr lang="it-IT" sz="2000" b="1" dirty="0" smtClean="0"/>
              <a:t>emicrania cronica </a:t>
            </a:r>
            <a:r>
              <a:rPr lang="it-IT" sz="2000" b="1" dirty="0"/>
              <a:t>che hanno fallito almeno due </a:t>
            </a:r>
            <a:r>
              <a:rPr lang="it-IT" sz="2000" b="1" dirty="0" smtClean="0"/>
              <a:t>dei </a:t>
            </a:r>
            <a:r>
              <a:rPr lang="it-IT" sz="2000" b="1" dirty="0"/>
              <a:t>trattamenti disponibili o che non possono usare altri trattamenti preventivi </a:t>
            </a:r>
            <a:r>
              <a:rPr lang="it-IT" sz="2000" dirty="0"/>
              <a:t>a causa di </a:t>
            </a:r>
            <a:r>
              <a:rPr lang="it-IT" sz="2000" dirty="0" err="1"/>
              <a:t>comorbidità</a:t>
            </a:r>
            <a:r>
              <a:rPr lang="it-IT" sz="2000" dirty="0"/>
              <a:t>, effetti collaterali o scarsa </a:t>
            </a:r>
            <a:r>
              <a:rPr lang="it-IT" sz="2000" dirty="0" err="1"/>
              <a:t>compliance</a:t>
            </a:r>
            <a:r>
              <a:rPr lang="it-IT" sz="2000" dirty="0"/>
              <a:t>, suggeriamo l’uso di </a:t>
            </a:r>
            <a:r>
              <a:rPr lang="it-IT" sz="2000" dirty="0" err="1"/>
              <a:t>erenumab</a:t>
            </a:r>
            <a:r>
              <a:rPr lang="it-IT" sz="2000" dirty="0"/>
              <a:t>, </a:t>
            </a:r>
            <a:r>
              <a:rPr lang="it-IT" sz="2000" dirty="0" err="1"/>
              <a:t>fremanezumab</a:t>
            </a:r>
            <a:r>
              <a:rPr lang="it-IT" sz="2000" dirty="0"/>
              <a:t> o </a:t>
            </a:r>
            <a:r>
              <a:rPr lang="it-IT" sz="2000" dirty="0" err="1" smtClean="0"/>
              <a:t>galcanezumab</a:t>
            </a:r>
            <a:r>
              <a:rPr lang="it-IT" sz="2000" dirty="0" smtClean="0"/>
              <a:t>.</a:t>
            </a:r>
          </a:p>
          <a:p>
            <a:pPr marL="0" indent="0">
              <a:buNone/>
            </a:pPr>
            <a:r>
              <a:rPr lang="it-IT" sz="1400" b="1" dirty="0" smtClean="0"/>
              <a:t>        Forza della raccomandazione: </a:t>
            </a:r>
            <a:r>
              <a:rPr lang="it-IT" sz="1400" b="1" dirty="0" err="1" smtClean="0"/>
              <a:t>Experts’opinion</a:t>
            </a:r>
            <a:endParaRPr lang="it-IT" sz="1400" b="1" dirty="0" smtClean="0"/>
          </a:p>
          <a:p>
            <a:pPr marL="0" indent="0">
              <a:buNone/>
            </a:pPr>
            <a:endParaRPr lang="it-IT" sz="1400" dirty="0" smtClean="0"/>
          </a:p>
          <a:p>
            <a:pPr marL="0" indent="0">
              <a:buNone/>
            </a:pPr>
            <a:endParaRPr lang="it-IT" dirty="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881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0767" y="203204"/>
            <a:ext cx="8911687" cy="1280890"/>
          </a:xfrm>
        </p:spPr>
        <p:txBody>
          <a:bodyPr/>
          <a:lstStyle/>
          <a:p>
            <a:r>
              <a:rPr lang="it-IT" dirty="0" smtClean="0"/>
              <a:t>Quesito clinico 2</a:t>
            </a:r>
            <a:endParaRPr lang="it-IT" dirty="0"/>
          </a:p>
        </p:txBody>
      </p:sp>
      <p:sp>
        <p:nvSpPr>
          <p:cNvPr id="3" name="Segnaposto contenuto 2"/>
          <p:cNvSpPr>
            <a:spLocks noGrp="1"/>
          </p:cNvSpPr>
          <p:nvPr>
            <p:ph idx="1"/>
          </p:nvPr>
        </p:nvSpPr>
        <p:spPr>
          <a:xfrm>
            <a:off x="682890" y="1162846"/>
            <a:ext cx="11277600" cy="5180617"/>
          </a:xfrm>
        </p:spPr>
        <p:txBody>
          <a:bodyPr>
            <a:noAutofit/>
          </a:bodyPr>
          <a:lstStyle/>
          <a:p>
            <a:pPr marL="0" indent="0">
              <a:buNone/>
            </a:pPr>
            <a:r>
              <a:rPr lang="it-IT" b="1" i="1" dirty="0" smtClean="0">
                <a:solidFill>
                  <a:srgbClr val="C00000"/>
                </a:solidFill>
              </a:rPr>
              <a:t>Come devono essere gestiti gli altri trattamenti preventivi quando si utilizzano </a:t>
            </a:r>
            <a:r>
              <a:rPr lang="it-IT" b="1" i="1" dirty="0" err="1" smtClean="0">
                <a:solidFill>
                  <a:srgbClr val="C00000"/>
                </a:solidFill>
              </a:rPr>
              <a:t>mAbs</a:t>
            </a:r>
            <a:r>
              <a:rPr lang="it-IT" b="1" i="1" dirty="0" smtClean="0">
                <a:solidFill>
                  <a:srgbClr val="C00000"/>
                </a:solidFill>
              </a:rPr>
              <a:t> anti-CGRP in pazienti con emicrania?</a:t>
            </a:r>
          </a:p>
          <a:p>
            <a:pPr>
              <a:buFont typeface="Arial" panose="020B0604020202020204" pitchFamily="34" charset="0"/>
              <a:buChar char="•"/>
            </a:pPr>
            <a:r>
              <a:rPr lang="it-IT" b="1" dirty="0" smtClean="0"/>
              <a:t>Nei pazienti con emicrania episodica, prima di iniziare </a:t>
            </a:r>
            <a:r>
              <a:rPr lang="it-IT" b="1" dirty="0" err="1" smtClean="0"/>
              <a:t>erenumab</a:t>
            </a:r>
            <a:r>
              <a:rPr lang="it-IT" b="1" dirty="0" smtClean="0"/>
              <a:t>, </a:t>
            </a:r>
            <a:r>
              <a:rPr lang="it-IT" b="1" dirty="0" err="1" smtClean="0"/>
              <a:t>fremanezumab</a:t>
            </a:r>
            <a:r>
              <a:rPr lang="it-IT" b="1" dirty="0" smtClean="0"/>
              <a:t> o </a:t>
            </a:r>
            <a:r>
              <a:rPr lang="it-IT" b="1" dirty="0" err="1" smtClean="0"/>
              <a:t>galcanezumab</a:t>
            </a:r>
            <a:r>
              <a:rPr lang="it-IT" b="1" dirty="0" smtClean="0"/>
              <a:t>, suggeriamo di interrompere i farmaci preventivi orali </a:t>
            </a:r>
            <a:r>
              <a:rPr lang="it-IT" dirty="0" smtClean="0"/>
              <a:t>a meno che il paziente non abbia una storia precedente di CM, in questo caso suggeriamo di aggiungere l’anticorpo monoclonale al trattamento in corso e rivalutare la necessità dell’interruzione.</a:t>
            </a:r>
          </a:p>
          <a:p>
            <a:pPr>
              <a:buFont typeface="Arial" panose="020B0604020202020204" pitchFamily="34" charset="0"/>
              <a:buChar char="•"/>
            </a:pPr>
            <a:r>
              <a:rPr lang="it-IT" b="1" dirty="0"/>
              <a:t>Nei p</a:t>
            </a:r>
            <a:r>
              <a:rPr lang="it-IT" b="1" dirty="0" smtClean="0"/>
              <a:t>azienti con emicrania cronica che sono in trattamento con qualunque farmaco orale con risposta inadeguata, suggeriamo di aggiungere </a:t>
            </a:r>
            <a:r>
              <a:rPr lang="it-IT" b="1" dirty="0" err="1" smtClean="0"/>
              <a:t>erenumab</a:t>
            </a:r>
            <a:r>
              <a:rPr lang="it-IT" b="1" dirty="0" smtClean="0"/>
              <a:t>, </a:t>
            </a:r>
            <a:r>
              <a:rPr lang="it-IT" b="1" dirty="0" err="1" smtClean="0"/>
              <a:t>fremanezumab</a:t>
            </a:r>
            <a:r>
              <a:rPr lang="it-IT" b="1" dirty="0" smtClean="0"/>
              <a:t> o </a:t>
            </a:r>
            <a:r>
              <a:rPr lang="it-IT" b="1" dirty="0" err="1" smtClean="0"/>
              <a:t>galcanezumab</a:t>
            </a:r>
            <a:r>
              <a:rPr lang="it-IT" b="1" dirty="0" smtClean="0"/>
              <a:t> </a:t>
            </a:r>
            <a:r>
              <a:rPr lang="it-IT" dirty="0" smtClean="0"/>
              <a:t>e di considerare la successiva interruzione del farmaco orale.</a:t>
            </a:r>
          </a:p>
          <a:p>
            <a:pPr>
              <a:buFont typeface="Arial" panose="020B0604020202020204" pitchFamily="34" charset="0"/>
              <a:buChar char="•"/>
            </a:pPr>
            <a:r>
              <a:rPr lang="it-IT" dirty="0" smtClean="0"/>
              <a:t>Nei pazienti con CM che sono in trattamento con </a:t>
            </a:r>
            <a:r>
              <a:rPr lang="it-IT" dirty="0" err="1" smtClean="0"/>
              <a:t>onabotulinumtoxinA</a:t>
            </a:r>
            <a:r>
              <a:rPr lang="it-IT" dirty="0" smtClean="0"/>
              <a:t> con risposta inadeguata, </a:t>
            </a:r>
            <a:r>
              <a:rPr lang="it-IT" b="1" dirty="0" smtClean="0"/>
              <a:t>suggeriamo l’interruzione dell’</a:t>
            </a:r>
            <a:r>
              <a:rPr lang="it-IT" b="1" dirty="0"/>
              <a:t> </a:t>
            </a:r>
            <a:r>
              <a:rPr lang="it-IT" b="1" dirty="0" err="1" smtClean="0"/>
              <a:t>onabotulinumtoxinA</a:t>
            </a:r>
            <a:r>
              <a:rPr lang="it-IT" b="1" dirty="0" smtClean="0"/>
              <a:t> prima di iniziare </a:t>
            </a:r>
            <a:r>
              <a:rPr lang="it-IT" b="1" dirty="0" err="1"/>
              <a:t>erenumab</a:t>
            </a:r>
            <a:r>
              <a:rPr lang="it-IT" b="1" dirty="0"/>
              <a:t>, </a:t>
            </a:r>
            <a:r>
              <a:rPr lang="it-IT" b="1" dirty="0" err="1"/>
              <a:t>fremanezumab</a:t>
            </a:r>
            <a:r>
              <a:rPr lang="it-IT" b="1" dirty="0"/>
              <a:t> o </a:t>
            </a:r>
            <a:r>
              <a:rPr lang="it-IT" b="1" dirty="0" err="1" smtClean="0"/>
              <a:t>galcanezumab</a:t>
            </a:r>
            <a:r>
              <a:rPr lang="it-IT" b="1" dirty="0" smtClean="0"/>
              <a:t>.</a:t>
            </a:r>
          </a:p>
          <a:p>
            <a:pPr>
              <a:buFont typeface="Arial" panose="020B0604020202020204" pitchFamily="34" charset="0"/>
              <a:buChar char="•"/>
            </a:pPr>
            <a:r>
              <a:rPr lang="it-IT" dirty="0" smtClean="0"/>
              <a:t>Nei pazienti con CM che sono in trattamento con </a:t>
            </a:r>
            <a:r>
              <a:rPr lang="it-IT" dirty="0" err="1"/>
              <a:t>erenumab</a:t>
            </a:r>
            <a:r>
              <a:rPr lang="it-IT" dirty="0"/>
              <a:t>, </a:t>
            </a:r>
            <a:r>
              <a:rPr lang="it-IT" dirty="0" err="1"/>
              <a:t>fremanezumab</a:t>
            </a:r>
            <a:r>
              <a:rPr lang="it-IT" dirty="0"/>
              <a:t> o </a:t>
            </a:r>
            <a:r>
              <a:rPr lang="it-IT" dirty="0" err="1" smtClean="0"/>
              <a:t>galcanezumab</a:t>
            </a:r>
            <a:r>
              <a:rPr lang="it-IT" dirty="0" smtClean="0"/>
              <a:t> e che possono beneficiare di ulteriore prevenzione, suggeriamo di </a:t>
            </a:r>
            <a:r>
              <a:rPr lang="it-IT" b="1" dirty="0" smtClean="0"/>
              <a:t>aggiungere farmaci preventivi orali.</a:t>
            </a:r>
          </a:p>
          <a:p>
            <a:pPr marL="0" indent="0">
              <a:buNone/>
            </a:pPr>
            <a:r>
              <a:rPr lang="it-IT" sz="1400" b="1" dirty="0" smtClean="0"/>
              <a:t>       Forza </a:t>
            </a:r>
            <a:r>
              <a:rPr lang="it-IT" sz="1400" b="1" dirty="0"/>
              <a:t>della raccomandazione: </a:t>
            </a:r>
            <a:r>
              <a:rPr lang="it-IT" sz="1400" b="1" dirty="0" err="1"/>
              <a:t>Experts</a:t>
            </a:r>
            <a:r>
              <a:rPr lang="it-IT" sz="1400" b="1" dirty="0" smtClean="0"/>
              <a:t>’ opinion</a:t>
            </a:r>
            <a:endParaRPr lang="it-IT" sz="1400" b="1" dirty="0"/>
          </a:p>
          <a:p>
            <a:pPr marL="0" indent="0">
              <a:buNone/>
            </a:pPr>
            <a:endParaRPr lang="it-IT" dirty="0"/>
          </a:p>
          <a:p>
            <a:pPr marL="0" indent="0">
              <a:buNone/>
            </a:pPr>
            <a:endParaRPr lang="it-IT" b="1" dirty="0" smtClean="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175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5627" y="261260"/>
            <a:ext cx="8911687" cy="1280890"/>
          </a:xfrm>
        </p:spPr>
        <p:txBody>
          <a:bodyPr/>
          <a:lstStyle/>
          <a:p>
            <a:r>
              <a:rPr lang="it-IT" dirty="0" smtClean="0"/>
              <a:t>Quesiti clinici 3 e 4</a:t>
            </a:r>
            <a:endParaRPr lang="it-IT" dirty="0"/>
          </a:p>
        </p:txBody>
      </p:sp>
      <p:sp>
        <p:nvSpPr>
          <p:cNvPr id="3" name="Segnaposto contenuto 2"/>
          <p:cNvSpPr>
            <a:spLocks noGrp="1"/>
          </p:cNvSpPr>
          <p:nvPr>
            <p:ph idx="1"/>
          </p:nvPr>
        </p:nvSpPr>
        <p:spPr>
          <a:xfrm>
            <a:off x="1465943" y="740256"/>
            <a:ext cx="10038669" cy="3207637"/>
          </a:xfrm>
        </p:spPr>
        <p:txBody>
          <a:bodyPr>
            <a:noAutofit/>
          </a:bodyPr>
          <a:lstStyle/>
          <a:p>
            <a:pPr marL="0" indent="0">
              <a:buNone/>
            </a:pPr>
            <a:endParaRPr lang="it-IT" b="1" i="1" dirty="0" smtClean="0"/>
          </a:p>
          <a:p>
            <a:pPr marL="0" indent="0">
              <a:buNone/>
            </a:pPr>
            <a:r>
              <a:rPr lang="it-IT" b="1" i="1" dirty="0" smtClean="0">
                <a:solidFill>
                  <a:srgbClr val="C00000"/>
                </a:solidFill>
              </a:rPr>
              <a:t>Quando deve essere interrotto il trattamento con </a:t>
            </a:r>
            <a:r>
              <a:rPr lang="it-IT" b="1" i="1" dirty="0" err="1" smtClean="0">
                <a:solidFill>
                  <a:srgbClr val="C00000"/>
                </a:solidFill>
              </a:rPr>
              <a:t>mAbs</a:t>
            </a:r>
            <a:r>
              <a:rPr lang="it-IT" b="1" i="1" dirty="0" smtClean="0">
                <a:solidFill>
                  <a:srgbClr val="C00000"/>
                </a:solidFill>
              </a:rPr>
              <a:t> anti-CGRP in pazienti con emicrania?</a:t>
            </a:r>
          </a:p>
          <a:p>
            <a:pPr>
              <a:buFont typeface="Arial" panose="020B0604020202020204" pitchFamily="34" charset="0"/>
              <a:buChar char="•"/>
            </a:pPr>
            <a:r>
              <a:rPr lang="it-IT" sz="2000" dirty="0" smtClean="0"/>
              <a:t>Nei pazienti con emicrania episodica, si consiglia di interrompere il trattamento con </a:t>
            </a:r>
            <a:r>
              <a:rPr lang="it-IT" sz="2000" dirty="0" err="1"/>
              <a:t>erenumab</a:t>
            </a:r>
            <a:r>
              <a:rPr lang="it-IT" sz="2000" dirty="0"/>
              <a:t>, </a:t>
            </a:r>
            <a:r>
              <a:rPr lang="it-IT" sz="2000" dirty="0" err="1"/>
              <a:t>fremanezumab</a:t>
            </a:r>
            <a:r>
              <a:rPr lang="it-IT" sz="2000" dirty="0"/>
              <a:t> o </a:t>
            </a:r>
            <a:r>
              <a:rPr lang="it-IT" sz="2000" dirty="0" err="1"/>
              <a:t>galcanezumab</a:t>
            </a:r>
            <a:r>
              <a:rPr lang="it-IT" sz="2000" dirty="0"/>
              <a:t> </a:t>
            </a:r>
            <a:r>
              <a:rPr lang="it-IT" sz="2000" dirty="0" smtClean="0"/>
              <a:t>dopo 6 – 12 mesi.</a:t>
            </a:r>
          </a:p>
          <a:p>
            <a:pPr>
              <a:buFont typeface="Arial" panose="020B0604020202020204" pitchFamily="34" charset="0"/>
              <a:buChar char="•"/>
            </a:pPr>
            <a:r>
              <a:rPr lang="it-IT" sz="2000" dirty="0" smtClean="0"/>
              <a:t>Nei pazienti con emicrania cronica, </a:t>
            </a:r>
            <a:r>
              <a:rPr lang="it-IT" sz="2000" dirty="0"/>
              <a:t>si consiglia di interrompere il trattamento con </a:t>
            </a:r>
            <a:r>
              <a:rPr lang="it-IT" sz="2000" dirty="0" err="1"/>
              <a:t>erenumab</a:t>
            </a:r>
            <a:r>
              <a:rPr lang="it-IT" sz="2000" dirty="0"/>
              <a:t>, </a:t>
            </a:r>
            <a:r>
              <a:rPr lang="it-IT" sz="2000" dirty="0" err="1"/>
              <a:t>fremanezumab</a:t>
            </a:r>
            <a:r>
              <a:rPr lang="it-IT" sz="2000" dirty="0"/>
              <a:t> o </a:t>
            </a:r>
            <a:r>
              <a:rPr lang="it-IT" sz="2000" dirty="0" err="1"/>
              <a:t>galcanezumab</a:t>
            </a:r>
            <a:r>
              <a:rPr lang="it-IT" sz="2000" dirty="0"/>
              <a:t> dopo 6 – 12 mesi</a:t>
            </a:r>
            <a:r>
              <a:rPr lang="it-IT" sz="2000" dirty="0" smtClean="0"/>
              <a:t>.</a:t>
            </a:r>
          </a:p>
          <a:p>
            <a:pPr marL="0" indent="0">
              <a:buNone/>
            </a:pPr>
            <a:endParaRPr lang="it-IT" sz="2000" dirty="0"/>
          </a:p>
          <a:p>
            <a:pPr marL="0" indent="0">
              <a:buNone/>
            </a:pPr>
            <a:r>
              <a:rPr lang="it-IT" b="1" i="1" dirty="0" smtClean="0">
                <a:solidFill>
                  <a:srgbClr val="C00000"/>
                </a:solidFill>
              </a:rPr>
              <a:t>La </a:t>
            </a:r>
            <a:r>
              <a:rPr lang="it-IT" b="1" i="1" dirty="0" err="1" smtClean="0">
                <a:solidFill>
                  <a:srgbClr val="C00000"/>
                </a:solidFill>
              </a:rPr>
              <a:t>medication</a:t>
            </a:r>
            <a:r>
              <a:rPr lang="it-IT" b="1" i="1" dirty="0" smtClean="0">
                <a:solidFill>
                  <a:srgbClr val="C00000"/>
                </a:solidFill>
              </a:rPr>
              <a:t> </a:t>
            </a:r>
            <a:r>
              <a:rPr lang="it-IT" b="1" i="1" dirty="0" err="1" smtClean="0">
                <a:solidFill>
                  <a:srgbClr val="C00000"/>
                </a:solidFill>
              </a:rPr>
              <a:t>overuse</a:t>
            </a:r>
            <a:r>
              <a:rPr lang="it-IT" b="1" i="1" dirty="0" smtClean="0">
                <a:solidFill>
                  <a:srgbClr val="C00000"/>
                </a:solidFill>
              </a:rPr>
              <a:t> dovrebbe essere trattata prima di offrire una terapia con </a:t>
            </a:r>
            <a:r>
              <a:rPr lang="it-IT" b="1" i="1" dirty="0" err="1" smtClean="0">
                <a:solidFill>
                  <a:srgbClr val="C00000"/>
                </a:solidFill>
              </a:rPr>
              <a:t>mAbs</a:t>
            </a:r>
            <a:r>
              <a:rPr lang="it-IT" b="1" i="1" dirty="0" smtClean="0">
                <a:solidFill>
                  <a:srgbClr val="C00000"/>
                </a:solidFill>
              </a:rPr>
              <a:t> anti-CGRP ai pazienti con CM?</a:t>
            </a:r>
          </a:p>
          <a:p>
            <a:pPr>
              <a:buFont typeface="Arial" panose="020B0604020202020204" pitchFamily="34" charset="0"/>
              <a:buChar char="•"/>
            </a:pPr>
            <a:r>
              <a:rPr lang="it-IT" sz="2000" dirty="0" smtClean="0"/>
              <a:t>Nei pazienti con emicrania cronica e abuso di farmaci, si consiglia di usare </a:t>
            </a:r>
            <a:r>
              <a:rPr lang="it-IT" sz="2000" dirty="0" err="1"/>
              <a:t>erenumab</a:t>
            </a:r>
            <a:r>
              <a:rPr lang="it-IT" sz="2000" dirty="0"/>
              <a:t>, </a:t>
            </a:r>
            <a:r>
              <a:rPr lang="it-IT" sz="2000" dirty="0" err="1"/>
              <a:t>fremanezumab</a:t>
            </a:r>
            <a:r>
              <a:rPr lang="it-IT" sz="2000" dirty="0"/>
              <a:t> o </a:t>
            </a:r>
            <a:r>
              <a:rPr lang="it-IT" sz="2000" dirty="0" err="1"/>
              <a:t>galcanezumab</a:t>
            </a:r>
            <a:r>
              <a:rPr lang="it-IT" sz="2000" dirty="0"/>
              <a:t> </a:t>
            </a:r>
            <a:r>
              <a:rPr lang="it-IT" sz="2000" dirty="0" smtClean="0"/>
              <a:t>prima o dopo l’interruzione dei trattamenti acuti.</a:t>
            </a:r>
          </a:p>
          <a:p>
            <a:pPr marL="0" indent="0">
              <a:buNone/>
            </a:pPr>
            <a:r>
              <a:rPr lang="it-IT" sz="1600" b="1" dirty="0" smtClean="0"/>
              <a:t>Forza </a:t>
            </a:r>
            <a:r>
              <a:rPr lang="it-IT" sz="1600" b="1" dirty="0"/>
              <a:t>della raccomandazione: </a:t>
            </a:r>
            <a:r>
              <a:rPr lang="it-IT" sz="1600" b="1" dirty="0" err="1"/>
              <a:t>Experts</a:t>
            </a:r>
            <a:r>
              <a:rPr lang="it-IT" sz="1600" b="1" dirty="0" smtClean="0"/>
              <a:t>’ opinion</a:t>
            </a:r>
            <a:endParaRPr lang="it-IT" sz="1600" b="1" dirty="0"/>
          </a:p>
          <a:p>
            <a:pPr marL="0" indent="0">
              <a:buNone/>
            </a:pPr>
            <a:endParaRPr lang="it-IT" sz="1600" dirty="0" smtClean="0"/>
          </a:p>
          <a:p>
            <a:pPr marL="0" indent="0">
              <a:buNone/>
            </a:pPr>
            <a:endParaRPr lang="it-IT" sz="2000" dirty="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885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egnaposto contenuto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903913" y="2119313"/>
            <a:ext cx="5600700" cy="4289425"/>
          </a:xfrm>
        </p:spPr>
      </p:pic>
      <p:sp>
        <p:nvSpPr>
          <p:cNvPr id="25603" name="Titolo 1"/>
          <p:cNvSpPr>
            <a:spLocks noGrp="1"/>
          </p:cNvSpPr>
          <p:nvPr>
            <p:ph type="title"/>
          </p:nvPr>
        </p:nvSpPr>
        <p:spPr>
          <a:xfrm>
            <a:off x="2008188" y="212725"/>
            <a:ext cx="4122737" cy="1281113"/>
          </a:xfrm>
        </p:spPr>
        <p:txBody>
          <a:bodyPr/>
          <a:lstStyle/>
          <a:p>
            <a:pPr eaLnBrk="1" hangingPunct="1"/>
            <a:r>
              <a:rPr lang="it-IT" smtClean="0"/>
              <a:t>Diagnosi ed attuali strategie </a:t>
            </a:r>
          </a:p>
        </p:txBody>
      </p:sp>
      <p:sp>
        <p:nvSpPr>
          <p:cNvPr id="25604" name="Titolo 1"/>
          <p:cNvSpPr txBox="1">
            <a:spLocks/>
          </p:cNvSpPr>
          <p:nvPr/>
        </p:nvSpPr>
        <p:spPr bwMode="auto">
          <a:xfrm>
            <a:off x="6130925" y="739775"/>
            <a:ext cx="4919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000">
                <a:solidFill>
                  <a:srgbClr val="262626"/>
                </a:solidFill>
                <a:latin typeface="Century Gothic" pitchFamily="34" charset="0"/>
              </a:rPr>
              <a:t>OnabotulinumtoxinA (Botox®)</a:t>
            </a:r>
          </a:p>
        </p:txBody>
      </p:sp>
      <p:sp>
        <p:nvSpPr>
          <p:cNvPr id="25605" name="CasellaDiTesto 6"/>
          <p:cNvSpPr txBox="1">
            <a:spLocks noChangeArrowheads="1"/>
          </p:cNvSpPr>
          <p:nvPr/>
        </p:nvSpPr>
        <p:spPr bwMode="auto">
          <a:xfrm>
            <a:off x="936625" y="1841500"/>
            <a:ext cx="62658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atin typeface="Century Gothic" pitchFamily="34" charset="0"/>
              </a:rPr>
              <a:t>L’efficacia e la tollerabilità della tossina botulinica sull’emicrania cronica, dimostrate dai trial PREEMPT , COMPEL e CLARITY</a:t>
            </a:r>
          </a:p>
          <a:p>
            <a:pPr eaLnBrk="1" hangingPunct="1"/>
            <a:endParaRPr lang="en-US" sz="800" b="1">
              <a:latin typeface="Century Gothic" pitchFamily="34" charset="0"/>
            </a:endParaRPr>
          </a:p>
          <a:p>
            <a:pPr eaLnBrk="1" hangingPunct="1"/>
            <a:r>
              <a:rPr lang="en-US" sz="800" b="1">
                <a:latin typeface="Century Gothic" pitchFamily="34" charset="0"/>
              </a:rPr>
              <a:t>CLARITY, a phase IV study evaluating durability of benefit with 7–9 onabotulinumtoxinA cycles; </a:t>
            </a:r>
          </a:p>
          <a:p>
            <a:pPr eaLnBrk="1" hangingPunct="1"/>
            <a:r>
              <a:rPr lang="en-US" sz="800" b="1">
                <a:latin typeface="Century Gothic" pitchFamily="34" charset="0"/>
              </a:rPr>
              <a:t>COMPEL, Chronic migraine OnabotulinumtoxinA Prolonged Efficacy open-Label;</a:t>
            </a:r>
          </a:p>
          <a:p>
            <a:pPr eaLnBrk="1" hangingPunct="1"/>
            <a:r>
              <a:rPr lang="en-US" sz="800" b="1">
                <a:latin typeface="Century Gothic" pitchFamily="34" charset="0"/>
              </a:rPr>
              <a:t>PREEMPT, Phase III REsearch EvaluatingMigraine Prophylaxis Therapy. 	                  Whitcup et al. 2013</a:t>
            </a:r>
            <a:endParaRPr lang="it-IT" sz="800">
              <a:latin typeface="Century Gothic" pitchFamily="34" charset="0"/>
            </a:endParaRPr>
          </a:p>
        </p:txBody>
      </p:sp>
      <p:sp>
        <p:nvSpPr>
          <p:cNvPr id="25607" name="Rettangolo 8"/>
          <p:cNvSpPr>
            <a:spLocks noChangeArrowheads="1"/>
          </p:cNvSpPr>
          <p:nvPr/>
        </p:nvSpPr>
        <p:spPr bwMode="auto">
          <a:xfrm>
            <a:off x="936625" y="3868738"/>
            <a:ext cx="46751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atin typeface="Century Gothic" pitchFamily="34" charset="0"/>
              </a:rPr>
              <a:t>OnabotulinumtoxinA modula il </a:t>
            </a:r>
            <a:r>
              <a:rPr lang="en-US">
                <a:latin typeface="Century Gothic" pitchFamily="34" charset="0"/>
              </a:rPr>
              <a:t>pathway del dolore inibendo il rilascio di Sostanza P, Glutammato e </a:t>
            </a:r>
            <a:r>
              <a:rPr lang="en-US" b="1" u="sng">
                <a:latin typeface="Century Gothic" pitchFamily="34" charset="0"/>
              </a:rPr>
              <a:t>CGRP</a:t>
            </a:r>
            <a:r>
              <a:rPr lang="en-US">
                <a:latin typeface="Century Gothic" pitchFamily="34" charset="0"/>
              </a:rPr>
              <a:t>. </a:t>
            </a:r>
          </a:p>
        </p:txBody>
      </p:sp>
    </p:spTree>
    <p:extLst>
      <p:ext uri="{BB962C8B-B14F-4D97-AF65-F5344CB8AC3E}">
        <p14:creationId xmlns:p14="http://schemas.microsoft.com/office/powerpoint/2010/main" val="1661391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Quesiti clinici 5 e 6 </a:t>
            </a:r>
            <a:endParaRPr lang="it-IT" dirty="0"/>
          </a:p>
        </p:txBody>
      </p:sp>
      <p:sp>
        <p:nvSpPr>
          <p:cNvPr id="3" name="Segnaposto contenuto 2"/>
          <p:cNvSpPr>
            <a:spLocks noGrp="1"/>
          </p:cNvSpPr>
          <p:nvPr>
            <p:ph idx="1"/>
          </p:nvPr>
        </p:nvSpPr>
        <p:spPr>
          <a:xfrm>
            <a:off x="2400530" y="1494984"/>
            <a:ext cx="8915400" cy="3777622"/>
          </a:xfrm>
        </p:spPr>
        <p:txBody>
          <a:bodyPr/>
          <a:lstStyle/>
          <a:p>
            <a:pPr marL="0" indent="0">
              <a:buNone/>
            </a:pPr>
            <a:r>
              <a:rPr lang="it-IT" b="1" i="1" dirty="0" smtClean="0">
                <a:solidFill>
                  <a:srgbClr val="C00000"/>
                </a:solidFill>
              </a:rPr>
              <a:t>In quali pazienti i </a:t>
            </a:r>
            <a:r>
              <a:rPr lang="it-IT" b="1" i="1" dirty="0" err="1" smtClean="0">
                <a:solidFill>
                  <a:srgbClr val="C00000"/>
                </a:solidFill>
              </a:rPr>
              <a:t>mAb</a:t>
            </a:r>
            <a:r>
              <a:rPr lang="it-IT" b="1" i="1" dirty="0" smtClean="0">
                <a:solidFill>
                  <a:srgbClr val="C00000"/>
                </a:solidFill>
              </a:rPr>
              <a:t> anti-CGRP non devono essere usati?</a:t>
            </a:r>
          </a:p>
          <a:p>
            <a:pPr>
              <a:buFont typeface="Arial" panose="020B0604020202020204" pitchFamily="34" charset="0"/>
              <a:buChar char="•"/>
            </a:pPr>
            <a:r>
              <a:rPr lang="it-IT" sz="2000" dirty="0" smtClean="0"/>
              <a:t>Nei pazienti con emicrania, si consiglia di evitare </a:t>
            </a:r>
            <a:r>
              <a:rPr lang="it-IT" sz="2000" dirty="0" err="1" smtClean="0"/>
              <a:t>mAbs</a:t>
            </a:r>
            <a:r>
              <a:rPr lang="it-IT" sz="2000" dirty="0" smtClean="0"/>
              <a:t> anti-CGRP nelle donne in gravidanza o durante l’allattamento, in persone che fanno abuso di alcol o droghe, in persone con malattie cardiovascolari, cerebrovascolari e con gravi disturbi mentali.</a:t>
            </a:r>
          </a:p>
          <a:p>
            <a:pPr marL="0" indent="0">
              <a:buNone/>
            </a:pPr>
            <a:endParaRPr lang="it-IT" b="1" i="1" dirty="0" smtClean="0"/>
          </a:p>
          <a:p>
            <a:pPr marL="0" indent="0">
              <a:buNone/>
            </a:pPr>
            <a:r>
              <a:rPr lang="it-IT" b="1" i="1" dirty="0" smtClean="0">
                <a:solidFill>
                  <a:srgbClr val="C00000"/>
                </a:solidFill>
              </a:rPr>
              <a:t>Gli anticorpi leganti e/o neutralizzanti devono essere monitorati?</a:t>
            </a:r>
          </a:p>
          <a:p>
            <a:pPr>
              <a:buFont typeface="Arial" panose="020B0604020202020204" pitchFamily="34" charset="0"/>
              <a:buChar char="•"/>
            </a:pPr>
            <a:r>
              <a:rPr lang="it-IT" sz="2000" dirty="0" smtClean="0"/>
              <a:t>Nei pazienti con emicrania in trattamento con </a:t>
            </a:r>
            <a:r>
              <a:rPr lang="it-IT" sz="2000" dirty="0" err="1" smtClean="0"/>
              <a:t>mAbs</a:t>
            </a:r>
            <a:r>
              <a:rPr lang="it-IT" sz="2000" dirty="0" smtClean="0"/>
              <a:t> anti-CGRP </a:t>
            </a:r>
            <a:r>
              <a:rPr lang="it-IT" sz="2000" b="1" dirty="0" smtClean="0"/>
              <a:t>si consiglia di non monitorare gli anticorpi leganti e/o neutralizzanti nella pratica clinica quotidiana</a:t>
            </a:r>
            <a:r>
              <a:rPr lang="it-IT" sz="2000" dirty="0" smtClean="0"/>
              <a:t>; si suggerisce di studiare ulteriormente le possibili implicazione degli anticorpi leganti e/o neutralizzanti.</a:t>
            </a:r>
          </a:p>
          <a:p>
            <a:pPr marL="0" indent="0">
              <a:buNone/>
            </a:pPr>
            <a:r>
              <a:rPr lang="it-IT" sz="1400" b="1" dirty="0" smtClean="0"/>
              <a:t>Forza </a:t>
            </a:r>
            <a:r>
              <a:rPr lang="it-IT" sz="1400" b="1" dirty="0"/>
              <a:t>della raccomandazione: </a:t>
            </a:r>
            <a:r>
              <a:rPr lang="it-IT" sz="1400" b="1" dirty="0" err="1"/>
              <a:t>Experts</a:t>
            </a:r>
            <a:r>
              <a:rPr lang="it-IT" sz="1400" b="1" dirty="0" smtClean="0"/>
              <a:t>’ opinion</a:t>
            </a:r>
            <a:endParaRPr lang="it-IT" sz="1400" b="1" dirty="0"/>
          </a:p>
          <a:p>
            <a:pPr marL="0" indent="0">
              <a:buNone/>
            </a:pPr>
            <a:endParaRPr lang="it-IT" sz="2000" dirty="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858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3264" y="829388"/>
            <a:ext cx="7669161" cy="5448935"/>
          </a:xfrm>
          <a:prstGeom prst="rect">
            <a:avLst/>
          </a:prstGeom>
        </p:spPr>
      </p:pic>
      <p:sp>
        <p:nvSpPr>
          <p:cNvPr id="2" name="Titolo 1"/>
          <p:cNvSpPr>
            <a:spLocks noGrp="1"/>
          </p:cNvSpPr>
          <p:nvPr>
            <p:ph type="title"/>
          </p:nvPr>
        </p:nvSpPr>
        <p:spPr>
          <a:xfrm>
            <a:off x="2142991" y="159662"/>
            <a:ext cx="8911687" cy="669726"/>
          </a:xfrm>
        </p:spPr>
        <p:txBody>
          <a:bodyPr/>
          <a:lstStyle/>
          <a:p>
            <a:r>
              <a:rPr lang="it-IT" b="1" dirty="0" smtClean="0">
                <a:solidFill>
                  <a:schemeClr val="accent1"/>
                </a:solidFill>
              </a:rPr>
              <a:t>Anticorpi leganti o neutralizzanti </a:t>
            </a:r>
            <a:endParaRPr lang="it-IT" b="1" dirty="0">
              <a:solidFill>
                <a:schemeClr val="accent1"/>
              </a:solidFill>
            </a:endParaRPr>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01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1524651" y="159658"/>
            <a:ext cx="9142698" cy="663979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94">
              <a:defRPr/>
            </a:pPr>
            <a:endParaRPr lang="it-IT" sz="5099">
              <a:solidFill>
                <a:prstClr val="white"/>
              </a:solidFill>
              <a:latin typeface="Arial"/>
            </a:endParaRPr>
          </a:p>
        </p:txBody>
      </p:sp>
      <p:sp>
        <p:nvSpPr>
          <p:cNvPr id="14" name="Rectangle 13"/>
          <p:cNvSpPr/>
          <p:nvPr/>
        </p:nvSpPr>
        <p:spPr>
          <a:xfrm>
            <a:off x="2019517" y="6587117"/>
            <a:ext cx="4571349" cy="207749"/>
          </a:xfrm>
          <a:prstGeom prst="rect">
            <a:avLst/>
          </a:prstGeom>
        </p:spPr>
        <p:txBody>
          <a:bodyPr>
            <a:spAutoFit/>
          </a:bodyPr>
          <a:lstStyle/>
          <a:p>
            <a:pPr lvl="0"/>
            <a:r>
              <a:rPr lang="en-US" sz="750" dirty="0" err="1">
                <a:solidFill>
                  <a:srgbClr val="404040"/>
                </a:solidFill>
                <a:latin typeface="Arial"/>
              </a:rPr>
              <a:t>Ashina</a:t>
            </a:r>
            <a:r>
              <a:rPr lang="en-US" sz="750" dirty="0">
                <a:solidFill>
                  <a:srgbClr val="404040"/>
                </a:solidFill>
                <a:latin typeface="Arial"/>
              </a:rPr>
              <a:t> M et al, Neurology. 2017 Sep 19;89(12):1237-1243 </a:t>
            </a:r>
          </a:p>
        </p:txBody>
      </p:sp>
      <p:graphicFrame>
        <p:nvGraphicFramePr>
          <p:cNvPr id="8" name="Table 7"/>
          <p:cNvGraphicFramePr>
            <a:graphicFrameLocks noGrp="1"/>
          </p:cNvGraphicFramePr>
          <p:nvPr>
            <p:extLst/>
          </p:nvPr>
        </p:nvGraphicFramePr>
        <p:xfrm>
          <a:off x="2035546" y="4910007"/>
          <a:ext cx="8398033" cy="903963"/>
        </p:xfrm>
        <a:graphic>
          <a:graphicData uri="http://schemas.openxmlformats.org/drawingml/2006/table">
            <a:tbl>
              <a:tblPr firstRow="1" bandRow="1">
                <a:tableStyleId>{5C22544A-7EE6-4342-B048-85BDC9FD1C3A}</a:tableStyleId>
              </a:tblPr>
              <a:tblGrid>
                <a:gridCol w="8398033">
                  <a:extLst>
                    <a:ext uri="{9D8B030D-6E8A-4147-A177-3AD203B41FA5}">
                      <a16:colId xmlns="" xmlns:a16="http://schemas.microsoft.com/office/drawing/2014/main" val="20000"/>
                    </a:ext>
                  </a:extLst>
                </a:gridCol>
              </a:tblGrid>
              <a:tr h="90396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txBody>
                  <a:tcPr marL="177130" marR="91427"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2" name="Title 1"/>
          <p:cNvSpPr txBox="1">
            <a:spLocks/>
          </p:cNvSpPr>
          <p:nvPr/>
        </p:nvSpPr>
        <p:spPr>
          <a:xfrm>
            <a:off x="1990489" y="520575"/>
            <a:ext cx="8676860" cy="649054"/>
          </a:xfrm>
          <a:prstGeom prst="rect">
            <a:avLst/>
          </a:prstGeom>
          <a:noFill/>
          <a:ln w="9525" algn="ctr">
            <a:noFill/>
            <a:miter lim="800000"/>
            <a:headEnd/>
            <a:tailEnd/>
          </a:ln>
        </p:spPr>
        <p:txBody>
          <a:bodyPr vert="horz" wrap="square" lIns="64293" tIns="32146" rIns="64293" bIns="32146" numCol="1" anchor="b" anchorCtr="0" compatLnSpc="1">
            <a:prstTxWarp prst="textNoShape">
              <a:avLst/>
            </a:prstTxWarp>
            <a:spAutoFit/>
          </a:bodyPr>
          <a:lstStyle>
            <a:lvl1pPr algn="l" defTabSz="643006" rtl="0" eaLnBrk="1" latinLnBrk="0" hangingPunct="1">
              <a:spcBef>
                <a:spcPct val="0"/>
              </a:spcBef>
              <a:buNone/>
              <a:defRPr lang="en-US" sz="3600" b="1" i="0" u="none" kern="1200">
                <a:solidFill>
                  <a:schemeClr val="tx1"/>
                </a:solidFill>
                <a:latin typeface="+mn-lt"/>
                <a:ea typeface="+mj-ea"/>
                <a:cs typeface="+mj-cs"/>
              </a:defRPr>
            </a:lvl1pPr>
          </a:lstStyle>
          <a:p>
            <a:pPr>
              <a:defRPr/>
            </a:pPr>
            <a:r>
              <a:rPr lang="en-US" sz="1898" dirty="0">
                <a:solidFill>
                  <a:srgbClr val="6D4A73"/>
                </a:solidFill>
                <a:cs typeface="Arial"/>
              </a:rPr>
              <a:t>The efficacy of </a:t>
            </a:r>
            <a:r>
              <a:rPr lang="en-US" sz="1898" dirty="0" err="1">
                <a:solidFill>
                  <a:srgbClr val="6D4A73"/>
                </a:solidFill>
                <a:cs typeface="Arial"/>
              </a:rPr>
              <a:t>erenumab</a:t>
            </a:r>
            <a:r>
              <a:rPr lang="en-US" sz="1898" dirty="0">
                <a:solidFill>
                  <a:srgbClr val="6D4A73"/>
                </a:solidFill>
                <a:cs typeface="Arial"/>
              </a:rPr>
              <a:t> persists throughout 1 year of continuous treatment: </a:t>
            </a:r>
            <a:r>
              <a:rPr lang="en-US" sz="1898" dirty="0">
                <a:solidFill>
                  <a:srgbClr val="6D4A73"/>
                </a:solidFill>
                <a:latin typeface="Arial"/>
                <a:cs typeface="Arial"/>
              </a:rPr>
              <a:t>r</a:t>
            </a:r>
            <a:r>
              <a:rPr lang="en-US" sz="1898" dirty="0" err="1">
                <a:solidFill>
                  <a:srgbClr val="6D4A73"/>
                </a:solidFill>
                <a:latin typeface="Arial"/>
                <a:cs typeface="Arial"/>
              </a:rPr>
              <a:t>esults</a:t>
            </a:r>
            <a:r>
              <a:rPr lang="en-US" sz="1898" dirty="0">
                <a:solidFill>
                  <a:srgbClr val="6D4A73"/>
                </a:solidFill>
                <a:latin typeface="Arial"/>
                <a:cs typeface="Arial"/>
              </a:rPr>
              <a:t> of Open-label Extension (</a:t>
            </a:r>
            <a:r>
              <a:rPr lang="en-US" sz="1898" dirty="0">
                <a:solidFill>
                  <a:srgbClr val="6D4A73"/>
                </a:solidFill>
                <a:cs typeface="Arial"/>
              </a:rPr>
              <a:t>EM - Phase II</a:t>
            </a:r>
            <a:r>
              <a:rPr lang="en-US" sz="1898" dirty="0">
                <a:solidFill>
                  <a:srgbClr val="6D4A73"/>
                </a:solidFill>
                <a:latin typeface="Arial"/>
                <a:cs typeface="Arial"/>
              </a:rPr>
              <a:t>)</a:t>
            </a:r>
          </a:p>
        </p:txBody>
      </p:sp>
      <p:graphicFrame>
        <p:nvGraphicFramePr>
          <p:cNvPr id="15" name="Table 14"/>
          <p:cNvGraphicFramePr>
            <a:graphicFrameLocks noGrp="1"/>
          </p:cNvGraphicFramePr>
          <p:nvPr>
            <p:extLst/>
          </p:nvPr>
        </p:nvGraphicFramePr>
        <p:xfrm>
          <a:off x="2716773" y="5579263"/>
          <a:ext cx="7220732" cy="604771"/>
        </p:xfrm>
        <a:graphic>
          <a:graphicData uri="http://schemas.openxmlformats.org/drawingml/2006/table">
            <a:tbl>
              <a:tblPr firstRow="1" bandRow="1">
                <a:tableStyleId>{5C22544A-7EE6-4342-B048-85BDC9FD1C3A}</a:tableStyleId>
              </a:tblPr>
              <a:tblGrid>
                <a:gridCol w="7220732">
                  <a:extLst>
                    <a:ext uri="{9D8B030D-6E8A-4147-A177-3AD203B41FA5}">
                      <a16:colId xmlns="" xmlns:a16="http://schemas.microsoft.com/office/drawing/2014/main" val="20000"/>
                    </a:ext>
                  </a:extLst>
                </a:gridCol>
              </a:tblGrid>
              <a:tr h="604771">
                <a:tc>
                  <a:txBody>
                    <a:bodyPr/>
                    <a:lstStyle/>
                    <a:p>
                      <a:pPr marL="0" marR="0" lvl="0" indent="0" algn="ctr" defTabSz="1300780" rtl="0" eaLnBrk="1" fontAlgn="auto" latinLnBrk="0" hangingPunct="1">
                        <a:lnSpc>
                          <a:spcPct val="100000"/>
                        </a:lnSpc>
                        <a:spcBef>
                          <a:spcPts val="0"/>
                        </a:spcBef>
                        <a:spcAft>
                          <a:spcPts val="0"/>
                        </a:spcAft>
                        <a:buClrTx/>
                        <a:buSzTx/>
                        <a:buFontTx/>
                        <a:buNone/>
                        <a:tabLst/>
                        <a:defRPr/>
                      </a:pPr>
                      <a:r>
                        <a:rPr lang="en-US" sz="1500" b="0" dirty="0" smtClean="0">
                          <a:solidFill>
                            <a:schemeClr val="bg1"/>
                          </a:solidFill>
                        </a:rPr>
                        <a:t>383 patients entered in the OLE; 80% completed the 64 weeks period.</a:t>
                      </a:r>
                    </a:p>
                    <a:p>
                      <a:pPr marL="0" marR="0" lvl="0" indent="0" algn="ctr" defTabSz="1300780" rtl="0" eaLnBrk="1" fontAlgn="auto" latinLnBrk="0" hangingPunct="1">
                        <a:lnSpc>
                          <a:spcPct val="100000"/>
                        </a:lnSpc>
                        <a:spcBef>
                          <a:spcPts val="0"/>
                        </a:spcBef>
                        <a:spcAft>
                          <a:spcPts val="0"/>
                        </a:spcAft>
                        <a:buClrTx/>
                        <a:buSzTx/>
                        <a:buFontTx/>
                        <a:buNone/>
                        <a:tabLst/>
                        <a:defRPr/>
                      </a:pPr>
                      <a:r>
                        <a:rPr lang="en-US" sz="1500" b="0" dirty="0" smtClean="0">
                          <a:solidFill>
                            <a:schemeClr val="bg1"/>
                          </a:solidFill>
                        </a:rPr>
                        <a:t>Mean (SD) MMD were 8.8 (2.6) at baseline and 3.7 (4.0) at week 64.</a:t>
                      </a:r>
                    </a:p>
                  </a:txBody>
                  <a:tcPr marL="251964" marR="91427"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bl>
          </a:graphicData>
        </a:graphic>
      </p:graphicFrame>
      <p:sp>
        <p:nvSpPr>
          <p:cNvPr id="2" name="Rectangle 1"/>
          <p:cNvSpPr/>
          <p:nvPr/>
        </p:nvSpPr>
        <p:spPr>
          <a:xfrm>
            <a:off x="1990490" y="6273431"/>
            <a:ext cx="8809899" cy="373692"/>
          </a:xfrm>
          <a:prstGeom prst="rect">
            <a:avLst/>
          </a:prstGeom>
        </p:spPr>
        <p:txBody>
          <a:bodyPr wrap="square">
            <a:spAutoFit/>
          </a:bodyPr>
          <a:lstStyle/>
          <a:p>
            <a:pPr lvl="0">
              <a:defRPr/>
            </a:pPr>
            <a:r>
              <a:rPr lang="en-US" sz="914" dirty="0">
                <a:solidFill>
                  <a:prstClr val="black">
                    <a:lumMod val="50000"/>
                    <a:lumOff val="50000"/>
                  </a:prstClr>
                </a:solidFill>
                <a:latin typeface="Arial"/>
                <a:cs typeface="Arial" panose="020B0604020202020204" pitchFamily="34" charset="0"/>
              </a:rPr>
              <a:t>Data are mean (95% CI).</a:t>
            </a:r>
          </a:p>
          <a:p>
            <a:pPr lvl="0">
              <a:defRPr/>
            </a:pPr>
            <a:r>
              <a:rPr lang="en-US" sz="914" dirty="0">
                <a:solidFill>
                  <a:prstClr val="black">
                    <a:lumMod val="50000"/>
                    <a:lumOff val="50000"/>
                  </a:prstClr>
                </a:solidFill>
                <a:latin typeface="Arial"/>
                <a:cs typeface="Arial" panose="020B0604020202020204" pitchFamily="34" charset="0"/>
              </a:rPr>
              <a:t>CI = confidence interval; EM = episodic migraine; MMD = monthly migraine day; OLE = open-label extension</a:t>
            </a:r>
          </a:p>
        </p:txBody>
      </p:sp>
      <p:pic>
        <p:nvPicPr>
          <p:cNvPr id="5" name="Picture 4"/>
          <p:cNvPicPr>
            <a:picLocks noChangeAspect="1"/>
          </p:cNvPicPr>
          <p:nvPr/>
        </p:nvPicPr>
        <p:blipFill>
          <a:blip r:embed="rId3"/>
          <a:stretch>
            <a:fillRect/>
          </a:stretch>
        </p:blipFill>
        <p:spPr>
          <a:xfrm>
            <a:off x="3283709" y="1609914"/>
            <a:ext cx="5804323" cy="3969349"/>
          </a:xfrm>
          <a:prstGeom prst="rect">
            <a:avLst/>
          </a:prstGeom>
        </p:spPr>
      </p:pic>
    </p:spTree>
    <p:extLst>
      <p:ext uri="{BB962C8B-B14F-4D97-AF65-F5344CB8AC3E}">
        <p14:creationId xmlns:p14="http://schemas.microsoft.com/office/powerpoint/2010/main" val="1333342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83127" y="435929"/>
            <a:ext cx="8278302" cy="908606"/>
          </a:xfrm>
        </p:spPr>
        <p:txBody>
          <a:bodyPr>
            <a:noAutofit/>
          </a:bodyPr>
          <a:lstStyle/>
          <a:p>
            <a:r>
              <a:rPr lang="it-IT" sz="1898" dirty="0"/>
              <a:t>1 patient out of 4 is free from migraine at week 64: </a:t>
            </a:r>
            <a:r>
              <a:rPr lang="en-US" sz="1898" dirty="0"/>
              <a:t>Results of Open-label Extension (EM - Phase II)</a:t>
            </a:r>
            <a:endParaRPr lang="it-IT" sz="1124" dirty="0"/>
          </a:p>
        </p:txBody>
      </p:sp>
      <p:grpSp>
        <p:nvGrpSpPr>
          <p:cNvPr id="7" name="Group 6"/>
          <p:cNvGrpSpPr/>
          <p:nvPr/>
        </p:nvGrpSpPr>
        <p:grpSpPr>
          <a:xfrm>
            <a:off x="2144573" y="1744111"/>
            <a:ext cx="8232507" cy="3902799"/>
            <a:chOff x="1752356" y="6762406"/>
            <a:chExt cx="23436081" cy="11104909"/>
          </a:xfrm>
        </p:grpSpPr>
        <p:sp>
          <p:nvSpPr>
            <p:cNvPr id="8" name="Rectangle 7"/>
            <p:cNvSpPr/>
            <p:nvPr/>
          </p:nvSpPr>
          <p:spPr>
            <a:xfrm>
              <a:off x="1752356" y="6762406"/>
              <a:ext cx="23435510" cy="11104909"/>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CA" sz="633"/>
            </a:p>
          </p:txBody>
        </p:sp>
        <p:sp>
          <p:nvSpPr>
            <p:cNvPr id="9" name="object 11"/>
            <p:cNvSpPr txBox="1"/>
            <p:nvPr/>
          </p:nvSpPr>
          <p:spPr>
            <a:xfrm>
              <a:off x="2864693" y="7163509"/>
              <a:ext cx="6787479" cy="615570"/>
            </a:xfrm>
            <a:prstGeom prst="rect">
              <a:avLst/>
            </a:prstGeom>
          </p:spPr>
          <p:txBody>
            <a:bodyPr vert="horz" wrap="square" lIns="0" tIns="0" rIns="0" bIns="0" rtlCol="0">
              <a:spAutoFit/>
            </a:bodyPr>
            <a:lstStyle/>
            <a:p>
              <a:pPr marL="5775" algn="ctr"/>
              <a:r>
                <a:rPr sz="1406" b="1" dirty="0">
                  <a:solidFill>
                    <a:srgbClr val="221F1F"/>
                  </a:solidFill>
                  <a:latin typeface="Arial"/>
                  <a:cs typeface="Arial"/>
                </a:rPr>
                <a:t>≥50% Responder Rate</a:t>
              </a:r>
              <a:endParaRPr sz="1406" b="1" dirty="0">
                <a:latin typeface="Arial"/>
                <a:cs typeface="Arial"/>
              </a:endParaRPr>
            </a:p>
          </p:txBody>
        </p:sp>
        <p:sp>
          <p:nvSpPr>
            <p:cNvPr id="10" name="object 12"/>
            <p:cNvSpPr txBox="1"/>
            <p:nvPr/>
          </p:nvSpPr>
          <p:spPr>
            <a:xfrm>
              <a:off x="10736915" y="7080368"/>
              <a:ext cx="6787479" cy="615570"/>
            </a:xfrm>
            <a:prstGeom prst="rect">
              <a:avLst/>
            </a:prstGeom>
          </p:spPr>
          <p:txBody>
            <a:bodyPr vert="horz" wrap="square" lIns="0" tIns="0" rIns="0" bIns="0" rtlCol="0">
              <a:spAutoFit/>
            </a:bodyPr>
            <a:lstStyle/>
            <a:p>
              <a:pPr marL="5775" algn="ctr"/>
              <a:r>
                <a:rPr sz="1406" b="1" dirty="0">
                  <a:solidFill>
                    <a:srgbClr val="221F1F"/>
                  </a:solidFill>
                  <a:latin typeface="Arial"/>
                  <a:cs typeface="Arial"/>
                </a:rPr>
                <a:t>≥75% Responder Rate</a:t>
              </a:r>
              <a:endParaRPr sz="1406" b="1" dirty="0">
                <a:latin typeface="Arial"/>
                <a:cs typeface="Arial"/>
              </a:endParaRPr>
            </a:p>
          </p:txBody>
        </p:sp>
        <p:sp>
          <p:nvSpPr>
            <p:cNvPr id="11" name="object 13"/>
            <p:cNvSpPr txBox="1"/>
            <p:nvPr/>
          </p:nvSpPr>
          <p:spPr>
            <a:xfrm>
              <a:off x="18642902" y="7080368"/>
              <a:ext cx="6545535" cy="615570"/>
            </a:xfrm>
            <a:prstGeom prst="rect">
              <a:avLst/>
            </a:prstGeom>
          </p:spPr>
          <p:txBody>
            <a:bodyPr vert="horz" wrap="square" lIns="0" tIns="0" rIns="0" bIns="0" rtlCol="0">
              <a:spAutoFit/>
            </a:bodyPr>
            <a:lstStyle/>
            <a:p>
              <a:pPr marL="5775" algn="ctr"/>
              <a:r>
                <a:rPr sz="1406" b="1" dirty="0">
                  <a:solidFill>
                    <a:srgbClr val="221F1F"/>
                  </a:solidFill>
                  <a:latin typeface="Arial"/>
                  <a:cs typeface="Arial"/>
                </a:rPr>
                <a:t>100% Responder Rate</a:t>
              </a:r>
              <a:endParaRPr sz="1406" b="1">
                <a:latin typeface="Arial"/>
                <a:cs typeface="Arial"/>
              </a:endParaRPr>
            </a:p>
          </p:txBody>
        </p:sp>
        <p:sp>
          <p:nvSpPr>
            <p:cNvPr id="12" name="object 10"/>
            <p:cNvSpPr txBox="1"/>
            <p:nvPr/>
          </p:nvSpPr>
          <p:spPr>
            <a:xfrm>
              <a:off x="2018185" y="8769351"/>
              <a:ext cx="438084" cy="6079049"/>
            </a:xfrm>
            <a:prstGeom prst="rect">
              <a:avLst/>
            </a:prstGeom>
          </p:spPr>
          <p:txBody>
            <a:bodyPr vert="vert270" wrap="square" lIns="0" tIns="0" rIns="0" bIns="0" rtlCol="0">
              <a:spAutoFit/>
            </a:bodyPr>
            <a:lstStyle/>
            <a:p>
              <a:pPr marL="5775" algn="ctr">
                <a:lnSpc>
                  <a:spcPts val="1203"/>
                </a:lnSpc>
              </a:pPr>
              <a:r>
                <a:rPr sz="1406" dirty="0">
                  <a:solidFill>
                    <a:srgbClr val="221F1F"/>
                  </a:solidFill>
                  <a:latin typeface="Arial"/>
                  <a:cs typeface="Arial"/>
                </a:rPr>
                <a:t>≥</a:t>
              </a:r>
              <a:r>
                <a:rPr sz="1406" spc="-3" dirty="0">
                  <a:solidFill>
                    <a:srgbClr val="221F1F"/>
                  </a:solidFill>
                  <a:latin typeface="Arial"/>
                  <a:cs typeface="Arial"/>
                </a:rPr>
                <a:t>50</a:t>
              </a:r>
              <a:r>
                <a:rPr sz="1406" dirty="0">
                  <a:solidFill>
                    <a:srgbClr val="221F1F"/>
                  </a:solidFill>
                  <a:latin typeface="Arial"/>
                  <a:cs typeface="Arial"/>
                </a:rPr>
                <a:t>% </a:t>
              </a:r>
              <a:r>
                <a:rPr lang="en-US" sz="1406" dirty="0">
                  <a:solidFill>
                    <a:srgbClr val="221F1F"/>
                  </a:solidFill>
                  <a:latin typeface="Arial"/>
                  <a:cs typeface="Arial"/>
                </a:rPr>
                <a:t>Reduction in MMDs</a:t>
              </a:r>
              <a:endParaRPr sz="1406" dirty="0">
                <a:latin typeface="Arial"/>
                <a:cs typeface="Arial"/>
              </a:endParaRPr>
            </a:p>
          </p:txBody>
        </p:sp>
        <p:sp>
          <p:nvSpPr>
            <p:cNvPr id="13" name="object 10"/>
            <p:cNvSpPr txBox="1"/>
            <p:nvPr/>
          </p:nvSpPr>
          <p:spPr>
            <a:xfrm>
              <a:off x="9652172" y="8769351"/>
              <a:ext cx="438084" cy="6063191"/>
            </a:xfrm>
            <a:prstGeom prst="rect">
              <a:avLst/>
            </a:prstGeom>
          </p:spPr>
          <p:txBody>
            <a:bodyPr vert="vert270" wrap="square" lIns="0" tIns="0" rIns="0" bIns="0" rtlCol="0">
              <a:spAutoFit/>
            </a:bodyPr>
            <a:lstStyle/>
            <a:p>
              <a:pPr marL="5775" algn="ctr">
                <a:lnSpc>
                  <a:spcPts val="1203"/>
                </a:lnSpc>
              </a:pPr>
              <a:r>
                <a:rPr sz="1406" dirty="0">
                  <a:solidFill>
                    <a:srgbClr val="221F1F"/>
                  </a:solidFill>
                  <a:latin typeface="Arial"/>
                  <a:cs typeface="Arial"/>
                </a:rPr>
                <a:t>≥</a:t>
              </a:r>
              <a:r>
                <a:rPr lang="en-CA" sz="1406" spc="-3" dirty="0">
                  <a:solidFill>
                    <a:srgbClr val="221F1F"/>
                  </a:solidFill>
                  <a:latin typeface="Arial"/>
                  <a:cs typeface="Arial"/>
                </a:rPr>
                <a:t>75</a:t>
              </a:r>
              <a:r>
                <a:rPr sz="1406" dirty="0">
                  <a:solidFill>
                    <a:srgbClr val="221F1F"/>
                  </a:solidFill>
                  <a:latin typeface="Arial"/>
                  <a:cs typeface="Arial"/>
                </a:rPr>
                <a:t>% R</a:t>
              </a:r>
              <a:r>
                <a:rPr lang="en-US" sz="1406" dirty="0">
                  <a:solidFill>
                    <a:srgbClr val="221F1F"/>
                  </a:solidFill>
                  <a:latin typeface="Arial"/>
                  <a:cs typeface="Arial"/>
                </a:rPr>
                <a:t>eduction in MMDs</a:t>
              </a:r>
              <a:endParaRPr sz="1406" dirty="0">
                <a:latin typeface="Arial"/>
                <a:cs typeface="Arial"/>
              </a:endParaRPr>
            </a:p>
          </p:txBody>
        </p:sp>
        <p:sp>
          <p:nvSpPr>
            <p:cNvPr id="14" name="object 10"/>
            <p:cNvSpPr txBox="1"/>
            <p:nvPr/>
          </p:nvSpPr>
          <p:spPr>
            <a:xfrm>
              <a:off x="17718538" y="8686206"/>
              <a:ext cx="438084" cy="6079049"/>
            </a:xfrm>
            <a:prstGeom prst="rect">
              <a:avLst/>
            </a:prstGeom>
          </p:spPr>
          <p:txBody>
            <a:bodyPr vert="vert270" wrap="square" lIns="0" tIns="0" rIns="0" bIns="0" rtlCol="0">
              <a:spAutoFit/>
            </a:bodyPr>
            <a:lstStyle/>
            <a:p>
              <a:pPr marL="5775" algn="ctr">
                <a:lnSpc>
                  <a:spcPts val="1203"/>
                </a:lnSpc>
              </a:pPr>
              <a:r>
                <a:rPr lang="en-CA" sz="1406" dirty="0">
                  <a:solidFill>
                    <a:srgbClr val="221F1F"/>
                  </a:solidFill>
                  <a:latin typeface="Arial"/>
                  <a:cs typeface="Arial"/>
                </a:rPr>
                <a:t>100</a:t>
              </a:r>
              <a:r>
                <a:rPr sz="1406" dirty="0">
                  <a:solidFill>
                    <a:srgbClr val="221F1F"/>
                  </a:solidFill>
                  <a:latin typeface="Arial"/>
                  <a:cs typeface="Arial"/>
                </a:rPr>
                <a:t>% </a:t>
              </a:r>
              <a:r>
                <a:rPr lang="en-US" sz="1406" dirty="0">
                  <a:solidFill>
                    <a:srgbClr val="221F1F"/>
                  </a:solidFill>
                  <a:latin typeface="Arial"/>
                  <a:cs typeface="Arial"/>
                </a:rPr>
                <a:t>Reduction in MMDs</a:t>
              </a:r>
              <a:endParaRPr sz="1406" dirty="0">
                <a:latin typeface="Arial"/>
                <a:cs typeface="Arial"/>
              </a:endParaRPr>
            </a:p>
          </p:txBody>
        </p:sp>
        <p:sp>
          <p:nvSpPr>
            <p:cNvPr id="15" name="Rectangle 14"/>
            <p:cNvSpPr/>
            <p:nvPr/>
          </p:nvSpPr>
          <p:spPr>
            <a:xfrm>
              <a:off x="18049920" y="11211661"/>
              <a:ext cx="963735" cy="785951"/>
            </a:xfrm>
            <a:prstGeom prst="rect">
              <a:avLst/>
            </a:prstGeom>
          </p:spPr>
          <p:txBody>
            <a:bodyPr wrap="none" lIns="91431" tIns="45716" rIns="91431" bIns="45716">
              <a:spAutoFit/>
            </a:bodyPr>
            <a:lstStyle/>
            <a:p>
              <a:r>
                <a:rPr lang="en-CA" sz="1195" dirty="0"/>
                <a:t>40</a:t>
              </a:r>
            </a:p>
          </p:txBody>
        </p:sp>
        <p:sp>
          <p:nvSpPr>
            <p:cNvPr id="16" name="Rectangle 15"/>
            <p:cNvSpPr/>
            <p:nvPr/>
          </p:nvSpPr>
          <p:spPr>
            <a:xfrm>
              <a:off x="4903498" y="7872058"/>
              <a:ext cx="2271093" cy="939595"/>
            </a:xfrm>
            <a:prstGeom prst="rect">
              <a:avLst/>
            </a:prstGeom>
          </p:spPr>
          <p:txBody>
            <a:bodyPr wrap="square">
              <a:spAutoFit/>
            </a:bodyPr>
            <a:lstStyle/>
            <a:p>
              <a:pPr algn="ctr">
                <a:lnSpc>
                  <a:spcPct val="100000"/>
                </a:lnSpc>
              </a:pPr>
              <a:r>
                <a:rPr lang="en-US" sz="1546" b="1" spc="5" dirty="0">
                  <a:latin typeface="Arial"/>
                  <a:cs typeface="Arial"/>
                </a:rPr>
                <a:t>65%</a:t>
              </a:r>
              <a:endParaRPr lang="en-US" sz="1546" b="1" dirty="0">
                <a:latin typeface="Arial"/>
                <a:cs typeface="Arial"/>
              </a:endParaRPr>
            </a:p>
          </p:txBody>
        </p:sp>
        <p:sp>
          <p:nvSpPr>
            <p:cNvPr id="17" name="Rectangle 16"/>
            <p:cNvSpPr/>
            <p:nvPr/>
          </p:nvSpPr>
          <p:spPr>
            <a:xfrm>
              <a:off x="4800270" y="8756745"/>
              <a:ext cx="2271093" cy="7585560"/>
            </a:xfrm>
            <a:prstGeom prst="rect">
              <a:avLst/>
            </a:prstGeom>
            <a:solidFill>
              <a:srgbClr val="0460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633"/>
            </a:p>
          </p:txBody>
        </p:sp>
        <p:sp>
          <p:nvSpPr>
            <p:cNvPr id="18" name="Rectangle 17"/>
            <p:cNvSpPr/>
            <p:nvPr/>
          </p:nvSpPr>
          <p:spPr>
            <a:xfrm>
              <a:off x="12929761" y="11371680"/>
              <a:ext cx="2271093" cy="4914828"/>
            </a:xfrm>
            <a:prstGeom prst="rect">
              <a:avLst/>
            </a:prstGeom>
            <a:solidFill>
              <a:srgbClr val="0460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633" dirty="0"/>
            </a:p>
          </p:txBody>
        </p:sp>
        <p:sp>
          <p:nvSpPr>
            <p:cNvPr id="19" name="Rectangle 18"/>
            <p:cNvSpPr/>
            <p:nvPr/>
          </p:nvSpPr>
          <p:spPr>
            <a:xfrm>
              <a:off x="21059250" y="13229375"/>
              <a:ext cx="2271093" cy="3071763"/>
            </a:xfrm>
            <a:prstGeom prst="rect">
              <a:avLst/>
            </a:prstGeom>
            <a:solidFill>
              <a:srgbClr val="0460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633" dirty="0"/>
            </a:p>
          </p:txBody>
        </p:sp>
        <p:cxnSp>
          <p:nvCxnSpPr>
            <p:cNvPr id="20" name="Straight Connector 19"/>
            <p:cNvCxnSpPr/>
            <p:nvPr/>
          </p:nvCxnSpPr>
          <p:spPr>
            <a:xfrm flipH="1">
              <a:off x="3200179" y="16342305"/>
              <a:ext cx="5677737"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71589" y="16259162"/>
              <a:ext cx="5677737"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8994613" y="16259162"/>
              <a:ext cx="5677737"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1278054" y="8275526"/>
              <a:ext cx="0" cy="802561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9226887" y="8275526"/>
              <a:ext cx="0" cy="802561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3200179" y="8380785"/>
              <a:ext cx="206465" cy="6789406"/>
              <a:chOff x="1124857" y="2304143"/>
              <a:chExt cx="1995714" cy="2784928"/>
            </a:xfrm>
          </p:grpSpPr>
          <p:cxnSp>
            <p:nvCxnSpPr>
              <p:cNvPr id="53" name="Straight Connector 52"/>
              <p:cNvCxnSpPr/>
              <p:nvPr/>
            </p:nvCxnSpPr>
            <p:spPr>
              <a:xfrm flipH="1">
                <a:off x="1124857" y="5089071"/>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1124857" y="4626428"/>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1124857" y="4154714"/>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124857" y="3683000"/>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1124857" y="3229429"/>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1124857" y="2757715"/>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1124857" y="2304143"/>
                <a:ext cx="1995714"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6" name="Rectangle 25"/>
            <p:cNvSpPr/>
            <p:nvPr/>
          </p:nvSpPr>
          <p:spPr>
            <a:xfrm>
              <a:off x="12929762" y="10471281"/>
              <a:ext cx="2271093" cy="939595"/>
            </a:xfrm>
            <a:prstGeom prst="rect">
              <a:avLst/>
            </a:prstGeom>
          </p:spPr>
          <p:txBody>
            <a:bodyPr wrap="square">
              <a:spAutoFit/>
            </a:bodyPr>
            <a:lstStyle/>
            <a:p>
              <a:pPr algn="ctr">
                <a:lnSpc>
                  <a:spcPct val="100000"/>
                </a:lnSpc>
              </a:pPr>
              <a:r>
                <a:rPr lang="en-US" sz="1546" b="1" spc="5" dirty="0">
                  <a:latin typeface="Arial"/>
                  <a:cs typeface="Arial"/>
                </a:rPr>
                <a:t>42%</a:t>
              </a:r>
              <a:endParaRPr lang="en-US" sz="1546" b="1" dirty="0">
                <a:latin typeface="Arial"/>
                <a:cs typeface="Arial"/>
              </a:endParaRPr>
            </a:p>
          </p:txBody>
        </p:sp>
        <p:sp>
          <p:nvSpPr>
            <p:cNvPr id="27" name="Rectangle 26"/>
            <p:cNvSpPr/>
            <p:nvPr/>
          </p:nvSpPr>
          <p:spPr>
            <a:xfrm>
              <a:off x="21059249" y="12358971"/>
              <a:ext cx="2271093" cy="939595"/>
            </a:xfrm>
            <a:prstGeom prst="rect">
              <a:avLst/>
            </a:prstGeom>
          </p:spPr>
          <p:txBody>
            <a:bodyPr wrap="square">
              <a:spAutoFit/>
            </a:bodyPr>
            <a:lstStyle/>
            <a:p>
              <a:pPr algn="ctr">
                <a:lnSpc>
                  <a:spcPct val="100000"/>
                </a:lnSpc>
              </a:pPr>
              <a:r>
                <a:rPr lang="en-US" sz="1546" b="1" spc="5" dirty="0">
                  <a:latin typeface="Arial"/>
                  <a:cs typeface="Arial"/>
                </a:rPr>
                <a:t>26%</a:t>
              </a:r>
              <a:endParaRPr lang="en-US" sz="1546" b="1" dirty="0">
                <a:latin typeface="Arial"/>
                <a:cs typeface="Arial"/>
              </a:endParaRPr>
            </a:p>
          </p:txBody>
        </p:sp>
        <p:sp>
          <p:nvSpPr>
            <p:cNvPr id="28" name="Rectangle 27"/>
            <p:cNvSpPr/>
            <p:nvPr/>
          </p:nvSpPr>
          <p:spPr>
            <a:xfrm>
              <a:off x="18214543" y="7937874"/>
              <a:ext cx="963786" cy="785974"/>
            </a:xfrm>
            <a:prstGeom prst="rect">
              <a:avLst/>
            </a:prstGeom>
          </p:spPr>
          <p:txBody>
            <a:bodyPr wrap="none">
              <a:spAutoFit/>
            </a:bodyPr>
            <a:lstStyle/>
            <a:p>
              <a:r>
                <a:rPr lang="en-CA" sz="1195" dirty="0"/>
                <a:t>70</a:t>
              </a:r>
            </a:p>
          </p:txBody>
        </p:sp>
        <p:sp>
          <p:nvSpPr>
            <p:cNvPr id="29" name="Rectangle 28"/>
            <p:cNvSpPr/>
            <p:nvPr/>
          </p:nvSpPr>
          <p:spPr>
            <a:xfrm>
              <a:off x="18214543" y="9065759"/>
              <a:ext cx="963786" cy="785974"/>
            </a:xfrm>
            <a:prstGeom prst="rect">
              <a:avLst/>
            </a:prstGeom>
          </p:spPr>
          <p:txBody>
            <a:bodyPr wrap="none">
              <a:spAutoFit/>
            </a:bodyPr>
            <a:lstStyle/>
            <a:p>
              <a:r>
                <a:rPr lang="en-CA" sz="1195" dirty="0"/>
                <a:t>60</a:t>
              </a:r>
            </a:p>
          </p:txBody>
        </p:sp>
        <p:sp>
          <p:nvSpPr>
            <p:cNvPr id="30" name="Rectangle 29"/>
            <p:cNvSpPr/>
            <p:nvPr/>
          </p:nvSpPr>
          <p:spPr>
            <a:xfrm>
              <a:off x="18214543" y="10215758"/>
              <a:ext cx="963786" cy="785974"/>
            </a:xfrm>
            <a:prstGeom prst="rect">
              <a:avLst/>
            </a:prstGeom>
          </p:spPr>
          <p:txBody>
            <a:bodyPr wrap="none">
              <a:spAutoFit/>
            </a:bodyPr>
            <a:lstStyle/>
            <a:p>
              <a:r>
                <a:rPr lang="en-CA" sz="1195" dirty="0"/>
                <a:t>50</a:t>
              </a:r>
            </a:p>
          </p:txBody>
        </p:sp>
        <p:sp>
          <p:nvSpPr>
            <p:cNvPr id="31" name="Rectangle 30"/>
            <p:cNvSpPr/>
            <p:nvPr/>
          </p:nvSpPr>
          <p:spPr>
            <a:xfrm>
              <a:off x="18214543" y="12496772"/>
              <a:ext cx="963786" cy="785974"/>
            </a:xfrm>
            <a:prstGeom prst="rect">
              <a:avLst/>
            </a:prstGeom>
          </p:spPr>
          <p:txBody>
            <a:bodyPr wrap="none">
              <a:spAutoFit/>
            </a:bodyPr>
            <a:lstStyle/>
            <a:p>
              <a:r>
                <a:rPr lang="en-CA" sz="1195" dirty="0"/>
                <a:t>30</a:t>
              </a:r>
            </a:p>
          </p:txBody>
        </p:sp>
        <p:sp>
          <p:nvSpPr>
            <p:cNvPr id="32" name="Rectangle 31"/>
            <p:cNvSpPr/>
            <p:nvPr/>
          </p:nvSpPr>
          <p:spPr>
            <a:xfrm>
              <a:off x="18214543" y="13621516"/>
              <a:ext cx="963786" cy="785974"/>
            </a:xfrm>
            <a:prstGeom prst="rect">
              <a:avLst/>
            </a:prstGeom>
          </p:spPr>
          <p:txBody>
            <a:bodyPr wrap="none">
              <a:spAutoFit/>
            </a:bodyPr>
            <a:lstStyle/>
            <a:p>
              <a:r>
                <a:rPr lang="en-CA" sz="1195" dirty="0"/>
                <a:t>20</a:t>
              </a:r>
            </a:p>
          </p:txBody>
        </p:sp>
        <p:sp>
          <p:nvSpPr>
            <p:cNvPr id="33" name="Rectangle 32"/>
            <p:cNvSpPr/>
            <p:nvPr/>
          </p:nvSpPr>
          <p:spPr>
            <a:xfrm>
              <a:off x="18214543" y="14749398"/>
              <a:ext cx="963786" cy="785974"/>
            </a:xfrm>
            <a:prstGeom prst="rect">
              <a:avLst/>
            </a:prstGeom>
          </p:spPr>
          <p:txBody>
            <a:bodyPr wrap="none">
              <a:spAutoFit/>
            </a:bodyPr>
            <a:lstStyle/>
            <a:p>
              <a:r>
                <a:rPr lang="en-CA" sz="1195" dirty="0"/>
                <a:t>10</a:t>
              </a:r>
            </a:p>
          </p:txBody>
        </p:sp>
        <p:sp>
          <p:nvSpPr>
            <p:cNvPr id="34" name="Rectangle 33"/>
            <p:cNvSpPr/>
            <p:nvPr/>
          </p:nvSpPr>
          <p:spPr>
            <a:xfrm>
              <a:off x="18458033" y="15921511"/>
              <a:ext cx="744744" cy="785974"/>
            </a:xfrm>
            <a:prstGeom prst="rect">
              <a:avLst/>
            </a:prstGeom>
          </p:spPr>
          <p:txBody>
            <a:bodyPr wrap="none">
              <a:spAutoFit/>
            </a:bodyPr>
            <a:lstStyle/>
            <a:p>
              <a:r>
                <a:rPr lang="en-CA" sz="1195" dirty="0"/>
                <a:t>0</a:t>
              </a:r>
            </a:p>
          </p:txBody>
        </p:sp>
        <p:sp>
          <p:nvSpPr>
            <p:cNvPr id="35" name="Rectangle 34"/>
            <p:cNvSpPr/>
            <p:nvPr/>
          </p:nvSpPr>
          <p:spPr>
            <a:xfrm>
              <a:off x="10239891" y="8021019"/>
              <a:ext cx="963786" cy="785974"/>
            </a:xfrm>
            <a:prstGeom prst="rect">
              <a:avLst/>
            </a:prstGeom>
          </p:spPr>
          <p:txBody>
            <a:bodyPr wrap="none">
              <a:spAutoFit/>
            </a:bodyPr>
            <a:lstStyle/>
            <a:p>
              <a:r>
                <a:rPr lang="en-CA" sz="1195" dirty="0"/>
                <a:t>70</a:t>
              </a:r>
            </a:p>
          </p:txBody>
        </p:sp>
        <p:sp>
          <p:nvSpPr>
            <p:cNvPr id="36" name="Rectangle 35"/>
            <p:cNvSpPr/>
            <p:nvPr/>
          </p:nvSpPr>
          <p:spPr>
            <a:xfrm>
              <a:off x="10239891" y="9148904"/>
              <a:ext cx="963786" cy="785974"/>
            </a:xfrm>
            <a:prstGeom prst="rect">
              <a:avLst/>
            </a:prstGeom>
          </p:spPr>
          <p:txBody>
            <a:bodyPr wrap="none">
              <a:spAutoFit/>
            </a:bodyPr>
            <a:lstStyle/>
            <a:p>
              <a:r>
                <a:rPr lang="en-CA" sz="1195" dirty="0"/>
                <a:t>60</a:t>
              </a:r>
            </a:p>
          </p:txBody>
        </p:sp>
        <p:sp>
          <p:nvSpPr>
            <p:cNvPr id="37" name="Rectangle 36"/>
            <p:cNvSpPr/>
            <p:nvPr/>
          </p:nvSpPr>
          <p:spPr>
            <a:xfrm>
              <a:off x="10239891" y="10298900"/>
              <a:ext cx="963786" cy="785974"/>
            </a:xfrm>
            <a:prstGeom prst="rect">
              <a:avLst/>
            </a:prstGeom>
          </p:spPr>
          <p:txBody>
            <a:bodyPr wrap="none">
              <a:spAutoFit/>
            </a:bodyPr>
            <a:lstStyle/>
            <a:p>
              <a:r>
                <a:rPr lang="en-CA" sz="1195" dirty="0"/>
                <a:t>50</a:t>
              </a:r>
            </a:p>
          </p:txBody>
        </p:sp>
        <p:sp>
          <p:nvSpPr>
            <p:cNvPr id="38" name="Rectangle 37"/>
            <p:cNvSpPr/>
            <p:nvPr/>
          </p:nvSpPr>
          <p:spPr>
            <a:xfrm>
              <a:off x="10239891" y="11384272"/>
              <a:ext cx="963786" cy="785974"/>
            </a:xfrm>
            <a:prstGeom prst="rect">
              <a:avLst/>
            </a:prstGeom>
          </p:spPr>
          <p:txBody>
            <a:bodyPr wrap="none">
              <a:spAutoFit/>
            </a:bodyPr>
            <a:lstStyle/>
            <a:p>
              <a:r>
                <a:rPr lang="en-CA" sz="1195" dirty="0"/>
                <a:t>40</a:t>
              </a:r>
            </a:p>
          </p:txBody>
        </p:sp>
        <p:sp>
          <p:nvSpPr>
            <p:cNvPr id="39" name="Rectangle 38"/>
            <p:cNvSpPr/>
            <p:nvPr/>
          </p:nvSpPr>
          <p:spPr>
            <a:xfrm>
              <a:off x="10239891" y="12496772"/>
              <a:ext cx="963786" cy="785974"/>
            </a:xfrm>
            <a:prstGeom prst="rect">
              <a:avLst/>
            </a:prstGeom>
          </p:spPr>
          <p:txBody>
            <a:bodyPr wrap="none">
              <a:spAutoFit/>
            </a:bodyPr>
            <a:lstStyle/>
            <a:p>
              <a:r>
                <a:rPr lang="en-CA" sz="1195" dirty="0"/>
                <a:t>30</a:t>
              </a:r>
            </a:p>
          </p:txBody>
        </p:sp>
        <p:sp>
          <p:nvSpPr>
            <p:cNvPr id="40" name="Rectangle 39"/>
            <p:cNvSpPr/>
            <p:nvPr/>
          </p:nvSpPr>
          <p:spPr>
            <a:xfrm>
              <a:off x="10239891" y="13621516"/>
              <a:ext cx="963786" cy="785974"/>
            </a:xfrm>
            <a:prstGeom prst="rect">
              <a:avLst/>
            </a:prstGeom>
          </p:spPr>
          <p:txBody>
            <a:bodyPr wrap="none">
              <a:spAutoFit/>
            </a:bodyPr>
            <a:lstStyle/>
            <a:p>
              <a:r>
                <a:rPr lang="en-CA" sz="1195" dirty="0"/>
                <a:t>20</a:t>
              </a:r>
            </a:p>
          </p:txBody>
        </p:sp>
        <p:sp>
          <p:nvSpPr>
            <p:cNvPr id="41" name="Rectangle 40"/>
            <p:cNvSpPr/>
            <p:nvPr/>
          </p:nvSpPr>
          <p:spPr>
            <a:xfrm>
              <a:off x="10239891" y="14749398"/>
              <a:ext cx="963786" cy="785974"/>
            </a:xfrm>
            <a:prstGeom prst="rect">
              <a:avLst/>
            </a:prstGeom>
          </p:spPr>
          <p:txBody>
            <a:bodyPr wrap="none">
              <a:spAutoFit/>
            </a:bodyPr>
            <a:lstStyle/>
            <a:p>
              <a:r>
                <a:rPr lang="en-CA" sz="1195" dirty="0"/>
                <a:t>10</a:t>
              </a:r>
            </a:p>
          </p:txBody>
        </p:sp>
        <p:sp>
          <p:nvSpPr>
            <p:cNvPr id="42" name="Rectangle 41"/>
            <p:cNvSpPr/>
            <p:nvPr/>
          </p:nvSpPr>
          <p:spPr>
            <a:xfrm>
              <a:off x="10483381" y="15921511"/>
              <a:ext cx="744744" cy="785974"/>
            </a:xfrm>
            <a:prstGeom prst="rect">
              <a:avLst/>
            </a:prstGeom>
          </p:spPr>
          <p:txBody>
            <a:bodyPr wrap="none">
              <a:spAutoFit/>
            </a:bodyPr>
            <a:lstStyle/>
            <a:p>
              <a:r>
                <a:rPr lang="en-CA" sz="1195" dirty="0"/>
                <a:t>0</a:t>
              </a:r>
            </a:p>
          </p:txBody>
        </p:sp>
        <p:sp>
          <p:nvSpPr>
            <p:cNvPr id="43" name="Rectangle 42"/>
            <p:cNvSpPr/>
            <p:nvPr/>
          </p:nvSpPr>
          <p:spPr>
            <a:xfrm>
              <a:off x="2410131" y="9148904"/>
              <a:ext cx="963786" cy="785974"/>
            </a:xfrm>
            <a:prstGeom prst="rect">
              <a:avLst/>
            </a:prstGeom>
          </p:spPr>
          <p:txBody>
            <a:bodyPr wrap="none">
              <a:spAutoFit/>
            </a:bodyPr>
            <a:lstStyle/>
            <a:p>
              <a:r>
                <a:rPr lang="en-CA" sz="1195" dirty="0"/>
                <a:t>60</a:t>
              </a:r>
            </a:p>
          </p:txBody>
        </p:sp>
        <p:sp>
          <p:nvSpPr>
            <p:cNvPr id="44" name="Rectangle 43"/>
            <p:cNvSpPr/>
            <p:nvPr/>
          </p:nvSpPr>
          <p:spPr>
            <a:xfrm>
              <a:off x="2410131" y="10298900"/>
              <a:ext cx="963786" cy="785974"/>
            </a:xfrm>
            <a:prstGeom prst="rect">
              <a:avLst/>
            </a:prstGeom>
          </p:spPr>
          <p:txBody>
            <a:bodyPr wrap="none">
              <a:spAutoFit/>
            </a:bodyPr>
            <a:lstStyle/>
            <a:p>
              <a:r>
                <a:rPr lang="en-CA" sz="1195" dirty="0"/>
                <a:t>50</a:t>
              </a:r>
            </a:p>
          </p:txBody>
        </p:sp>
        <p:sp>
          <p:nvSpPr>
            <p:cNvPr id="45" name="Rectangle 44"/>
            <p:cNvSpPr/>
            <p:nvPr/>
          </p:nvSpPr>
          <p:spPr>
            <a:xfrm>
              <a:off x="2410131" y="11384272"/>
              <a:ext cx="963786" cy="785974"/>
            </a:xfrm>
            <a:prstGeom prst="rect">
              <a:avLst/>
            </a:prstGeom>
          </p:spPr>
          <p:txBody>
            <a:bodyPr wrap="none">
              <a:spAutoFit/>
            </a:bodyPr>
            <a:lstStyle/>
            <a:p>
              <a:r>
                <a:rPr lang="en-CA" sz="1195" dirty="0"/>
                <a:t>40</a:t>
              </a:r>
            </a:p>
          </p:txBody>
        </p:sp>
        <p:sp>
          <p:nvSpPr>
            <p:cNvPr id="46" name="Rectangle 45"/>
            <p:cNvSpPr/>
            <p:nvPr/>
          </p:nvSpPr>
          <p:spPr>
            <a:xfrm>
              <a:off x="2410131" y="12579914"/>
              <a:ext cx="963786" cy="785974"/>
            </a:xfrm>
            <a:prstGeom prst="rect">
              <a:avLst/>
            </a:prstGeom>
          </p:spPr>
          <p:txBody>
            <a:bodyPr wrap="none">
              <a:spAutoFit/>
            </a:bodyPr>
            <a:lstStyle/>
            <a:p>
              <a:r>
                <a:rPr lang="en-CA" sz="1195" dirty="0"/>
                <a:t>30</a:t>
              </a:r>
            </a:p>
          </p:txBody>
        </p:sp>
        <p:sp>
          <p:nvSpPr>
            <p:cNvPr id="47" name="Rectangle 46"/>
            <p:cNvSpPr/>
            <p:nvPr/>
          </p:nvSpPr>
          <p:spPr>
            <a:xfrm>
              <a:off x="2410131" y="13704660"/>
              <a:ext cx="963786" cy="785974"/>
            </a:xfrm>
            <a:prstGeom prst="rect">
              <a:avLst/>
            </a:prstGeom>
          </p:spPr>
          <p:txBody>
            <a:bodyPr wrap="none">
              <a:spAutoFit/>
            </a:bodyPr>
            <a:lstStyle/>
            <a:p>
              <a:r>
                <a:rPr lang="en-CA" sz="1195" dirty="0"/>
                <a:t>20</a:t>
              </a:r>
            </a:p>
          </p:txBody>
        </p:sp>
        <p:sp>
          <p:nvSpPr>
            <p:cNvPr id="48" name="Rectangle 47"/>
            <p:cNvSpPr/>
            <p:nvPr/>
          </p:nvSpPr>
          <p:spPr>
            <a:xfrm>
              <a:off x="2410131" y="14832540"/>
              <a:ext cx="963786" cy="785974"/>
            </a:xfrm>
            <a:prstGeom prst="rect">
              <a:avLst/>
            </a:prstGeom>
          </p:spPr>
          <p:txBody>
            <a:bodyPr wrap="none">
              <a:spAutoFit/>
            </a:bodyPr>
            <a:lstStyle/>
            <a:p>
              <a:r>
                <a:rPr lang="en-CA" sz="1195" dirty="0"/>
                <a:t>10</a:t>
              </a:r>
            </a:p>
          </p:txBody>
        </p:sp>
        <p:sp>
          <p:nvSpPr>
            <p:cNvPr id="49" name="Rectangle 48"/>
            <p:cNvSpPr/>
            <p:nvPr/>
          </p:nvSpPr>
          <p:spPr>
            <a:xfrm>
              <a:off x="2653622" y="16004656"/>
              <a:ext cx="744744" cy="785974"/>
            </a:xfrm>
            <a:prstGeom prst="rect">
              <a:avLst/>
            </a:prstGeom>
          </p:spPr>
          <p:txBody>
            <a:bodyPr wrap="none">
              <a:spAutoFit/>
            </a:bodyPr>
            <a:lstStyle/>
            <a:p>
              <a:r>
                <a:rPr lang="en-CA" sz="1195" dirty="0"/>
                <a:t>0</a:t>
              </a:r>
            </a:p>
          </p:txBody>
        </p:sp>
        <p:sp>
          <p:nvSpPr>
            <p:cNvPr id="50" name="Rectangle 49"/>
            <p:cNvSpPr/>
            <p:nvPr/>
          </p:nvSpPr>
          <p:spPr>
            <a:xfrm>
              <a:off x="21532107" y="16343391"/>
              <a:ext cx="1630042" cy="785974"/>
            </a:xfrm>
            <a:prstGeom prst="rect">
              <a:avLst/>
            </a:prstGeom>
          </p:spPr>
          <p:txBody>
            <a:bodyPr wrap="none">
              <a:spAutoFit/>
            </a:bodyPr>
            <a:lstStyle/>
            <a:p>
              <a:r>
                <a:rPr lang="en-CA" sz="1195" dirty="0"/>
                <a:t>n=284</a:t>
              </a:r>
            </a:p>
          </p:txBody>
        </p:sp>
        <p:sp>
          <p:nvSpPr>
            <p:cNvPr id="51" name="Rectangle 50"/>
            <p:cNvSpPr/>
            <p:nvPr/>
          </p:nvSpPr>
          <p:spPr>
            <a:xfrm>
              <a:off x="13371396" y="16343391"/>
              <a:ext cx="1630042" cy="785974"/>
            </a:xfrm>
            <a:prstGeom prst="rect">
              <a:avLst/>
            </a:prstGeom>
          </p:spPr>
          <p:txBody>
            <a:bodyPr wrap="none">
              <a:spAutoFit/>
            </a:bodyPr>
            <a:lstStyle/>
            <a:p>
              <a:r>
                <a:rPr lang="en-CA" sz="1195" dirty="0"/>
                <a:t>n=284</a:t>
              </a:r>
            </a:p>
          </p:txBody>
        </p:sp>
        <p:sp>
          <p:nvSpPr>
            <p:cNvPr id="52" name="Rectangle 51"/>
            <p:cNvSpPr/>
            <p:nvPr/>
          </p:nvSpPr>
          <p:spPr>
            <a:xfrm>
              <a:off x="5239616" y="16426536"/>
              <a:ext cx="1630042" cy="785974"/>
            </a:xfrm>
            <a:prstGeom prst="rect">
              <a:avLst/>
            </a:prstGeom>
          </p:spPr>
          <p:txBody>
            <a:bodyPr wrap="none">
              <a:spAutoFit/>
            </a:bodyPr>
            <a:lstStyle/>
            <a:p>
              <a:r>
                <a:rPr lang="en-CA" sz="1195" dirty="0"/>
                <a:t>n=284</a:t>
              </a:r>
            </a:p>
          </p:txBody>
        </p:sp>
      </p:grpSp>
      <p:sp>
        <p:nvSpPr>
          <p:cNvPr id="60" name="Rounded Rectangle 59"/>
          <p:cNvSpPr/>
          <p:nvPr/>
        </p:nvSpPr>
        <p:spPr>
          <a:xfrm>
            <a:off x="7660182" y="1724896"/>
            <a:ext cx="2735679" cy="3585571"/>
          </a:xfrm>
          <a:prstGeom prst="roundRect">
            <a:avLst>
              <a:gd name="adj" fmla="val 4348"/>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3"/>
          </a:p>
        </p:txBody>
      </p:sp>
      <p:sp>
        <p:nvSpPr>
          <p:cNvPr id="61" name="TextBox 60"/>
          <p:cNvSpPr txBox="1"/>
          <p:nvPr/>
        </p:nvSpPr>
        <p:spPr>
          <a:xfrm>
            <a:off x="2140513" y="6197974"/>
            <a:ext cx="7853692" cy="373684"/>
          </a:xfrm>
          <a:prstGeom prst="rect">
            <a:avLst/>
          </a:prstGeom>
          <a:noFill/>
        </p:spPr>
        <p:txBody>
          <a:bodyPr wrap="square" lIns="91431" tIns="45716" rIns="91431" bIns="45716" rtlCol="0">
            <a:spAutoFit/>
          </a:bodyPr>
          <a:lstStyle/>
          <a:p>
            <a:r>
              <a:rPr lang="en-US" sz="914" dirty="0">
                <a:solidFill>
                  <a:srgbClr val="7F7F7F"/>
                </a:solidFill>
                <a:ea typeface="Lucida Grande"/>
                <a:cs typeface="Arial"/>
              </a:rPr>
              <a:t>Responder rates from double-blind baseline and reflect Weeks 61–64.</a:t>
            </a:r>
          </a:p>
          <a:p>
            <a:r>
              <a:rPr lang="en-US" sz="914" dirty="0">
                <a:solidFill>
                  <a:srgbClr val="7F7F7F"/>
                </a:solidFill>
                <a:ea typeface="Lucida Grande"/>
                <a:cs typeface="Arial"/>
              </a:rPr>
              <a:t>EM = episodic migraine; MMD = monthly migraine days; OLE = open-label extension.</a:t>
            </a:r>
            <a:endParaRPr lang="en-US" sz="914" dirty="0">
              <a:solidFill>
                <a:srgbClr val="7F7F7F"/>
              </a:solidFill>
              <a:ea typeface="Lucida Grande"/>
              <a:cs typeface="Lucida Grande"/>
            </a:endParaRPr>
          </a:p>
        </p:txBody>
      </p:sp>
      <p:graphicFrame>
        <p:nvGraphicFramePr>
          <p:cNvPr id="62" name="Table 61"/>
          <p:cNvGraphicFramePr>
            <a:graphicFrameLocks noGrp="1"/>
          </p:cNvGraphicFramePr>
          <p:nvPr>
            <p:extLst/>
          </p:nvPr>
        </p:nvGraphicFramePr>
        <p:xfrm>
          <a:off x="2144573" y="5551098"/>
          <a:ext cx="8236364" cy="639545"/>
        </p:xfrm>
        <a:graphic>
          <a:graphicData uri="http://schemas.openxmlformats.org/drawingml/2006/table">
            <a:tbl>
              <a:tblPr firstRow="1" bandRow="1">
                <a:tableStyleId>{5C22544A-7EE6-4342-B048-85BDC9FD1C3A}</a:tableStyleId>
              </a:tblPr>
              <a:tblGrid>
                <a:gridCol w="8236364">
                  <a:extLst>
                    <a:ext uri="{9D8B030D-6E8A-4147-A177-3AD203B41FA5}">
                      <a16:colId xmlns="" xmlns:a16="http://schemas.microsoft.com/office/drawing/2014/main" val="20000"/>
                    </a:ext>
                  </a:extLst>
                </a:gridCol>
              </a:tblGrid>
              <a:tr h="639545">
                <a:tc>
                  <a:txBody>
                    <a:bodyPr/>
                    <a:lstStyle/>
                    <a:p>
                      <a:pPr marL="0" marR="0" lvl="0" indent="0" algn="ctr" defTabSz="1300780" rtl="0" eaLnBrk="1" fontAlgn="auto" latinLnBrk="0" hangingPunct="1">
                        <a:lnSpc>
                          <a:spcPct val="100000"/>
                        </a:lnSpc>
                        <a:spcBef>
                          <a:spcPts val="0"/>
                        </a:spcBef>
                        <a:spcAft>
                          <a:spcPts val="0"/>
                        </a:spcAft>
                        <a:buClrTx/>
                        <a:buSzTx/>
                        <a:buFontTx/>
                        <a:buNone/>
                        <a:tabLst/>
                        <a:defRPr/>
                      </a:pPr>
                      <a:r>
                        <a:rPr lang="en-US" sz="1500" b="0" dirty="0" smtClean="0">
                          <a:solidFill>
                            <a:schemeClr val="bg1"/>
                          </a:solidFill>
                          <a:latin typeface="+mn-lt"/>
                          <a:ea typeface="+mn-ea"/>
                          <a:cs typeface="+mn-cs"/>
                        </a:rPr>
                        <a:t>65% of patients receiving </a:t>
                      </a:r>
                      <a:r>
                        <a:rPr lang="en-US" sz="1500" b="0" dirty="0" err="1" smtClean="0">
                          <a:solidFill>
                            <a:schemeClr val="bg1"/>
                          </a:solidFill>
                          <a:latin typeface="+mn-lt"/>
                          <a:ea typeface="+mn-ea"/>
                          <a:cs typeface="+mn-cs"/>
                        </a:rPr>
                        <a:t>erenumab</a:t>
                      </a:r>
                      <a:r>
                        <a:rPr lang="en-US" sz="1500" b="0" dirty="0" smtClean="0">
                          <a:solidFill>
                            <a:schemeClr val="bg1"/>
                          </a:solidFill>
                          <a:latin typeface="+mn-lt"/>
                          <a:ea typeface="+mn-ea"/>
                          <a:cs typeface="+mn-cs"/>
                        </a:rPr>
                        <a:t> showed a ≥50% reduction in MMDs and 26% showed a 100% reduction in MMDs at Week 64.</a:t>
                      </a:r>
                    </a:p>
                  </a:txBody>
                  <a:tcPr marL="251964" marR="91427"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bl>
          </a:graphicData>
        </a:graphic>
      </p:graphicFrame>
      <p:cxnSp>
        <p:nvCxnSpPr>
          <p:cNvPr id="63" name="Straight Connector 62"/>
          <p:cNvCxnSpPr/>
          <p:nvPr/>
        </p:nvCxnSpPr>
        <p:spPr>
          <a:xfrm flipV="1">
            <a:off x="2725682" y="2290744"/>
            <a:ext cx="0" cy="2820586"/>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62202" y="6647374"/>
            <a:ext cx="4019049" cy="323165"/>
          </a:xfrm>
          <a:prstGeom prst="rect">
            <a:avLst/>
          </a:prstGeom>
          <a:noFill/>
        </p:spPr>
        <p:txBody>
          <a:bodyPr wrap="none" rtlCol="0">
            <a:spAutoFit/>
          </a:bodyPr>
          <a:lstStyle/>
          <a:p>
            <a:r>
              <a:rPr lang="en-US" sz="750" dirty="0" err="1">
                <a:solidFill>
                  <a:srgbClr val="404040"/>
                </a:solidFill>
                <a:latin typeface="Arial"/>
              </a:rPr>
              <a:t>Ashina</a:t>
            </a:r>
            <a:r>
              <a:rPr lang="en-US" sz="750" dirty="0">
                <a:solidFill>
                  <a:srgbClr val="404040"/>
                </a:solidFill>
                <a:latin typeface="Arial"/>
              </a:rPr>
              <a:t> N. et al. Poster P003. EHMTIC 2016, Glasgow, Scotland; September 15-18, 2016. </a:t>
            </a:r>
            <a:endParaRPr lang="it-IT" sz="750" dirty="0">
              <a:solidFill>
                <a:srgbClr val="404040"/>
              </a:solidFill>
              <a:latin typeface="Arial"/>
            </a:endParaRPr>
          </a:p>
          <a:p>
            <a:endParaRPr lang="en-US" sz="750" dirty="0">
              <a:solidFill>
                <a:srgbClr val="404040"/>
              </a:solidFill>
              <a:latin typeface="Arial"/>
            </a:endParaRPr>
          </a:p>
        </p:txBody>
      </p:sp>
    </p:spTree>
    <p:extLst>
      <p:ext uri="{BB962C8B-B14F-4D97-AF65-F5344CB8AC3E}">
        <p14:creationId xmlns:p14="http://schemas.microsoft.com/office/powerpoint/2010/main" val="307047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4">
            <a:extLst>
              <a:ext uri="{FF2B5EF4-FFF2-40B4-BE49-F238E27FC236}">
                <a16:creationId xmlns="" xmlns:a16="http://schemas.microsoft.com/office/drawing/2014/main" id="{B93D3E0E-577F-4AFC-B455-CDF0046112FC}"/>
              </a:ext>
            </a:extLst>
          </p:cNvPr>
          <p:cNvSpPr/>
          <p:nvPr/>
        </p:nvSpPr>
        <p:spPr bwMode="auto">
          <a:xfrm>
            <a:off x="2141419" y="2032333"/>
            <a:ext cx="8200996" cy="4079577"/>
          </a:xfrm>
          <a:prstGeom prst="roundRect">
            <a:avLst>
              <a:gd name="adj" fmla="val 5203"/>
            </a:avLst>
          </a:prstGeom>
          <a:ln w="127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7" tIns="45714" rIns="91427" bIns="45714" numCol="1" rtlCol="0" anchor="ctr" anchorCtr="0" compatLnSpc="1">
            <a:prstTxWarp prst="textNoShape">
              <a:avLst/>
            </a:prstTxWarp>
            <a:noAutofit/>
          </a:bodyPr>
          <a:lstStyle/>
          <a:p>
            <a:pPr algn="ctr" defTabSz="914156" fontAlgn="base">
              <a:spcBef>
                <a:spcPct val="0"/>
              </a:spcBef>
              <a:spcAft>
                <a:spcPct val="0"/>
              </a:spcAft>
              <a:defRPr/>
            </a:pPr>
            <a:endParaRPr lang="en-US" sz="1600" b="1" dirty="0">
              <a:solidFill>
                <a:prstClr val="white"/>
              </a:solidFill>
              <a:latin typeface="Arial" charset="0"/>
            </a:endParaRPr>
          </a:p>
        </p:txBody>
      </p:sp>
      <p:sp>
        <p:nvSpPr>
          <p:cNvPr id="78" name="Rectangle 77">
            <a:extLst>
              <a:ext uri="{FF2B5EF4-FFF2-40B4-BE49-F238E27FC236}">
                <a16:creationId xmlns="" xmlns:a16="http://schemas.microsoft.com/office/drawing/2014/main" id="{AE126045-05EE-4C4A-B0A0-32739A89EF1B}"/>
              </a:ext>
            </a:extLst>
          </p:cNvPr>
          <p:cNvSpPr/>
          <p:nvPr/>
        </p:nvSpPr>
        <p:spPr>
          <a:xfrm>
            <a:off x="2141419" y="6092276"/>
            <a:ext cx="8000307" cy="369332"/>
          </a:xfrm>
          <a:prstGeom prst="rect">
            <a:avLst/>
          </a:prstGeom>
        </p:spPr>
        <p:txBody>
          <a:bodyPr wrap="square" anchor="b" anchorCtr="0">
            <a:spAutoFit/>
          </a:bodyPr>
          <a:lstStyle/>
          <a:p>
            <a:pPr defTabSz="457094">
              <a:spcBef>
                <a:spcPts val="600"/>
              </a:spcBef>
              <a:buClr>
                <a:srgbClr val="9F6FA8"/>
              </a:buClr>
              <a:defRPr/>
            </a:pPr>
            <a:r>
              <a:rPr lang="en-US" sz="900" dirty="0">
                <a:solidFill>
                  <a:prstClr val="black"/>
                </a:solidFill>
                <a:latin typeface="Arial"/>
              </a:rPr>
              <a:t>Patients who overused opioids, defined as &gt;6 days of use during the 3 months prior to screening or &gt;2 days of use during baseline, were excluded from the subgroup analysis. The endpoint was averaged over the last month (one month = 4 weeks) of the double-blind phase (Weeks 9–12).</a:t>
            </a:r>
          </a:p>
        </p:txBody>
      </p:sp>
      <p:grpSp>
        <p:nvGrpSpPr>
          <p:cNvPr id="2" name="Group 1"/>
          <p:cNvGrpSpPr/>
          <p:nvPr/>
        </p:nvGrpSpPr>
        <p:grpSpPr>
          <a:xfrm>
            <a:off x="2486133" y="2342811"/>
            <a:ext cx="7718887" cy="3369530"/>
            <a:chOff x="2735773" y="6666165"/>
            <a:chExt cx="21963090" cy="9587561"/>
          </a:xfrm>
        </p:grpSpPr>
        <p:sp>
          <p:nvSpPr>
            <p:cNvPr id="6" name="Freeform 9">
              <a:extLst>
                <a:ext uri="{FF2B5EF4-FFF2-40B4-BE49-F238E27FC236}">
                  <a16:creationId xmlns="" xmlns:a16="http://schemas.microsoft.com/office/drawing/2014/main" id="{8C3D5F9A-4D0F-41B5-808E-6CA61C3717DA}"/>
                </a:ext>
              </a:extLst>
            </p:cNvPr>
            <p:cNvSpPr>
              <a:spLocks/>
            </p:cNvSpPr>
            <p:nvPr/>
          </p:nvSpPr>
          <p:spPr bwMode="auto">
            <a:xfrm>
              <a:off x="5770949" y="11044374"/>
              <a:ext cx="1481965" cy="4324930"/>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0460A9"/>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7" name="Freeform 9">
              <a:extLst>
                <a:ext uri="{FF2B5EF4-FFF2-40B4-BE49-F238E27FC236}">
                  <a16:creationId xmlns="" xmlns:a16="http://schemas.microsoft.com/office/drawing/2014/main" id="{58412271-74B1-457C-B993-BF0E0DBE5803}"/>
                </a:ext>
              </a:extLst>
            </p:cNvPr>
            <p:cNvSpPr>
              <a:spLocks/>
            </p:cNvSpPr>
            <p:nvPr/>
          </p:nvSpPr>
          <p:spPr bwMode="auto">
            <a:xfrm>
              <a:off x="7252914" y="10039226"/>
              <a:ext cx="1481965" cy="5330077"/>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E74A21"/>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8" name="Freeform 9">
              <a:extLst>
                <a:ext uri="{FF2B5EF4-FFF2-40B4-BE49-F238E27FC236}">
                  <a16:creationId xmlns="" xmlns:a16="http://schemas.microsoft.com/office/drawing/2014/main" id="{98450643-B21B-437C-854C-5B289EC7AD31}"/>
                </a:ext>
              </a:extLst>
            </p:cNvPr>
            <p:cNvSpPr>
              <a:spLocks/>
            </p:cNvSpPr>
            <p:nvPr/>
          </p:nvSpPr>
          <p:spPr bwMode="auto">
            <a:xfrm>
              <a:off x="8734880" y="9480469"/>
              <a:ext cx="1481965" cy="5888833"/>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8D1F1B"/>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9" name="Freeform 9">
              <a:extLst>
                <a:ext uri="{FF2B5EF4-FFF2-40B4-BE49-F238E27FC236}">
                  <a16:creationId xmlns="" xmlns:a16="http://schemas.microsoft.com/office/drawing/2014/main" id="{F9DBDC1A-3553-4A9F-831A-BFFA110D80C5}"/>
                </a:ext>
              </a:extLst>
            </p:cNvPr>
            <p:cNvSpPr>
              <a:spLocks/>
            </p:cNvSpPr>
            <p:nvPr/>
          </p:nvSpPr>
          <p:spPr bwMode="auto">
            <a:xfrm>
              <a:off x="12466552" y="12271146"/>
              <a:ext cx="1481965" cy="3098156"/>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0460A9"/>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10" name="Freeform 9">
              <a:extLst>
                <a:ext uri="{FF2B5EF4-FFF2-40B4-BE49-F238E27FC236}">
                  <a16:creationId xmlns="" xmlns:a16="http://schemas.microsoft.com/office/drawing/2014/main" id="{391511E8-9AFB-4CAA-B443-977285BCA2CA}"/>
                </a:ext>
              </a:extLst>
            </p:cNvPr>
            <p:cNvSpPr>
              <a:spLocks/>
            </p:cNvSpPr>
            <p:nvPr/>
          </p:nvSpPr>
          <p:spPr bwMode="auto">
            <a:xfrm>
              <a:off x="13948518" y="10416939"/>
              <a:ext cx="1481965" cy="4952365"/>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E74A21"/>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11" name="Freeform 9">
              <a:extLst>
                <a:ext uri="{FF2B5EF4-FFF2-40B4-BE49-F238E27FC236}">
                  <a16:creationId xmlns="" xmlns:a16="http://schemas.microsoft.com/office/drawing/2014/main" id="{D6978F39-252A-45D6-99DB-DE9EBE9489C7}"/>
                </a:ext>
              </a:extLst>
            </p:cNvPr>
            <p:cNvSpPr>
              <a:spLocks/>
            </p:cNvSpPr>
            <p:nvPr/>
          </p:nvSpPr>
          <p:spPr bwMode="auto">
            <a:xfrm>
              <a:off x="15430483" y="11109927"/>
              <a:ext cx="1481965" cy="4259377"/>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8D1F1B"/>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12" name="Freeform 9">
              <a:extLst>
                <a:ext uri="{FF2B5EF4-FFF2-40B4-BE49-F238E27FC236}">
                  <a16:creationId xmlns="" xmlns:a16="http://schemas.microsoft.com/office/drawing/2014/main" id="{DE8F2C03-5317-4DA9-85B3-22DAA0D8A75B}"/>
                </a:ext>
              </a:extLst>
            </p:cNvPr>
            <p:cNvSpPr>
              <a:spLocks/>
            </p:cNvSpPr>
            <p:nvPr/>
          </p:nvSpPr>
          <p:spPr bwMode="auto">
            <a:xfrm>
              <a:off x="19146289" y="12636371"/>
              <a:ext cx="1481965" cy="2732933"/>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0460A9"/>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13" name="Freeform 9">
              <a:extLst>
                <a:ext uri="{FF2B5EF4-FFF2-40B4-BE49-F238E27FC236}">
                  <a16:creationId xmlns="" xmlns:a16="http://schemas.microsoft.com/office/drawing/2014/main" id="{8CA18C92-1596-4A08-9202-9F532EFD0515}"/>
                </a:ext>
              </a:extLst>
            </p:cNvPr>
            <p:cNvSpPr>
              <a:spLocks/>
            </p:cNvSpPr>
            <p:nvPr/>
          </p:nvSpPr>
          <p:spPr bwMode="auto">
            <a:xfrm>
              <a:off x="20628257" y="11568797"/>
              <a:ext cx="1481965" cy="3800507"/>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E74A21"/>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14" name="Freeform 9">
              <a:extLst>
                <a:ext uri="{FF2B5EF4-FFF2-40B4-BE49-F238E27FC236}">
                  <a16:creationId xmlns="" xmlns:a16="http://schemas.microsoft.com/office/drawing/2014/main" id="{9EF4AF30-9E3A-4F2A-8900-C69878477F7E}"/>
                </a:ext>
              </a:extLst>
            </p:cNvPr>
            <p:cNvSpPr>
              <a:spLocks/>
            </p:cNvSpPr>
            <p:nvPr/>
          </p:nvSpPr>
          <p:spPr bwMode="auto">
            <a:xfrm>
              <a:off x="22110219" y="11212938"/>
              <a:ext cx="1481965" cy="4156366"/>
            </a:xfrm>
            <a:custGeom>
              <a:avLst/>
              <a:gdLst>
                <a:gd name="T0" fmla="*/ 0 w 217"/>
                <a:gd name="T1" fmla="*/ 0 h 432"/>
                <a:gd name="T2" fmla="*/ 217 w 217"/>
                <a:gd name="T3" fmla="*/ 0 h 432"/>
                <a:gd name="T4" fmla="*/ 217 w 217"/>
                <a:gd name="T5" fmla="*/ 432 h 432"/>
                <a:gd name="T6" fmla="*/ 0 w 217"/>
                <a:gd name="T7" fmla="*/ 432 h 432"/>
                <a:gd name="T8" fmla="*/ 0 w 217"/>
                <a:gd name="T9" fmla="*/ 0 h 432"/>
                <a:gd name="T10" fmla="*/ 0 w 217"/>
                <a:gd name="T11" fmla="*/ 0 h 432"/>
              </a:gdLst>
              <a:ahLst/>
              <a:cxnLst>
                <a:cxn ang="0">
                  <a:pos x="T0" y="T1"/>
                </a:cxn>
                <a:cxn ang="0">
                  <a:pos x="T2" y="T3"/>
                </a:cxn>
                <a:cxn ang="0">
                  <a:pos x="T4" y="T5"/>
                </a:cxn>
                <a:cxn ang="0">
                  <a:pos x="T6" y="T7"/>
                </a:cxn>
                <a:cxn ang="0">
                  <a:pos x="T8" y="T9"/>
                </a:cxn>
                <a:cxn ang="0">
                  <a:pos x="T10" y="T11"/>
                </a:cxn>
              </a:cxnLst>
              <a:rect l="0" t="0" r="r" b="b"/>
              <a:pathLst>
                <a:path w="217" h="432">
                  <a:moveTo>
                    <a:pt x="0" y="0"/>
                  </a:moveTo>
                  <a:lnTo>
                    <a:pt x="217" y="0"/>
                  </a:lnTo>
                  <a:lnTo>
                    <a:pt x="217" y="432"/>
                  </a:lnTo>
                  <a:lnTo>
                    <a:pt x="0" y="432"/>
                  </a:lnTo>
                  <a:lnTo>
                    <a:pt x="0" y="0"/>
                  </a:lnTo>
                  <a:lnTo>
                    <a:pt x="0" y="0"/>
                  </a:lnTo>
                  <a:close/>
                </a:path>
              </a:pathLst>
            </a:custGeom>
            <a:solidFill>
              <a:srgbClr val="8D1F1B"/>
            </a:solidFill>
            <a:ln>
              <a:noFill/>
            </a:ln>
            <a:extLst/>
          </p:spPr>
          <p:txBody>
            <a:bodyPr vert="horz" wrap="square" lIns="91427" tIns="45714" rIns="91427" bIns="45714" numCol="1" anchor="t" anchorCtr="0" compatLnSpc="1">
              <a:prstTxWarp prst="textNoShape">
                <a:avLst/>
              </a:prstTxWarp>
            </a:bodyPr>
            <a:lstStyle/>
            <a:p>
              <a:pPr defTabSz="457094">
                <a:defRPr/>
              </a:pPr>
              <a:endParaRPr lang="en-US" sz="1050" dirty="0">
                <a:solidFill>
                  <a:prstClr val="black"/>
                </a:solidFill>
                <a:latin typeface="Arial"/>
              </a:endParaRPr>
            </a:p>
          </p:txBody>
        </p:sp>
        <p:sp>
          <p:nvSpPr>
            <p:cNvPr id="15" name="Rectangle 42">
              <a:extLst>
                <a:ext uri="{FF2B5EF4-FFF2-40B4-BE49-F238E27FC236}">
                  <a16:creationId xmlns="" xmlns:a16="http://schemas.microsoft.com/office/drawing/2014/main" id="{B15E8F16-C377-4FD6-ACD2-260BCA9BF817}"/>
                </a:ext>
              </a:extLst>
            </p:cNvPr>
            <p:cNvSpPr>
              <a:spLocks noChangeArrowheads="1"/>
            </p:cNvSpPr>
            <p:nvPr/>
          </p:nvSpPr>
          <p:spPr bwMode="auto">
            <a:xfrm>
              <a:off x="6100966" y="10409557"/>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62.5</a:t>
              </a:r>
              <a:endParaRPr lang="en-US" altLang="en-US" sz="1100" b="1" dirty="0">
                <a:solidFill>
                  <a:prstClr val="black"/>
                </a:solidFill>
                <a:latin typeface="Arial"/>
              </a:endParaRPr>
            </a:p>
          </p:txBody>
        </p:sp>
        <p:sp>
          <p:nvSpPr>
            <p:cNvPr id="16" name="Rectangle 42">
              <a:extLst>
                <a:ext uri="{FF2B5EF4-FFF2-40B4-BE49-F238E27FC236}">
                  <a16:creationId xmlns="" xmlns:a16="http://schemas.microsoft.com/office/drawing/2014/main" id="{57F730CA-8A24-42D8-BFE1-8ABC19EBCFDC}"/>
                </a:ext>
              </a:extLst>
            </p:cNvPr>
            <p:cNvSpPr>
              <a:spLocks noChangeArrowheads="1"/>
            </p:cNvSpPr>
            <p:nvPr/>
          </p:nvSpPr>
          <p:spPr bwMode="auto">
            <a:xfrm>
              <a:off x="7544809" y="9435629"/>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76.7</a:t>
              </a:r>
              <a:endParaRPr lang="en-US" altLang="en-US" sz="1100" b="1" dirty="0">
                <a:solidFill>
                  <a:prstClr val="black"/>
                </a:solidFill>
                <a:latin typeface="Arial"/>
              </a:endParaRPr>
            </a:p>
          </p:txBody>
        </p:sp>
        <p:sp>
          <p:nvSpPr>
            <p:cNvPr id="17" name="Rectangle 42">
              <a:extLst>
                <a:ext uri="{FF2B5EF4-FFF2-40B4-BE49-F238E27FC236}">
                  <a16:creationId xmlns="" xmlns:a16="http://schemas.microsoft.com/office/drawing/2014/main" id="{E59AAC14-B591-42E1-B3B4-A6B4542A57C0}"/>
                </a:ext>
              </a:extLst>
            </p:cNvPr>
            <p:cNvSpPr>
              <a:spLocks noChangeArrowheads="1"/>
            </p:cNvSpPr>
            <p:nvPr/>
          </p:nvSpPr>
          <p:spPr bwMode="auto">
            <a:xfrm>
              <a:off x="9020375" y="8836289"/>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84.6</a:t>
              </a:r>
              <a:endParaRPr lang="en-US" altLang="en-US" sz="1100" b="1" dirty="0">
                <a:solidFill>
                  <a:prstClr val="black"/>
                </a:solidFill>
                <a:latin typeface="Arial"/>
              </a:endParaRPr>
            </a:p>
          </p:txBody>
        </p:sp>
        <p:sp>
          <p:nvSpPr>
            <p:cNvPr id="18" name="Rectangle 42">
              <a:extLst>
                <a:ext uri="{FF2B5EF4-FFF2-40B4-BE49-F238E27FC236}">
                  <a16:creationId xmlns="" xmlns:a16="http://schemas.microsoft.com/office/drawing/2014/main" id="{32DDC38D-E45E-4144-858C-508573E3ABE7}"/>
                </a:ext>
              </a:extLst>
            </p:cNvPr>
            <p:cNvSpPr>
              <a:spLocks noChangeArrowheads="1"/>
            </p:cNvSpPr>
            <p:nvPr/>
          </p:nvSpPr>
          <p:spPr bwMode="auto">
            <a:xfrm>
              <a:off x="12844169" y="11698143"/>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44.6</a:t>
              </a:r>
              <a:endParaRPr lang="en-US" altLang="en-US" sz="1100" b="1" dirty="0">
                <a:solidFill>
                  <a:prstClr val="black"/>
                </a:solidFill>
                <a:latin typeface="Arial"/>
              </a:endParaRPr>
            </a:p>
          </p:txBody>
        </p:sp>
        <p:sp>
          <p:nvSpPr>
            <p:cNvPr id="19" name="Rectangle 42">
              <a:extLst>
                <a:ext uri="{FF2B5EF4-FFF2-40B4-BE49-F238E27FC236}">
                  <a16:creationId xmlns="" xmlns:a16="http://schemas.microsoft.com/office/drawing/2014/main" id="{6C6186DD-FAB9-4425-8393-C323AD131BB1}"/>
                </a:ext>
              </a:extLst>
            </p:cNvPr>
            <p:cNvSpPr>
              <a:spLocks noChangeArrowheads="1"/>
            </p:cNvSpPr>
            <p:nvPr/>
          </p:nvSpPr>
          <p:spPr bwMode="auto">
            <a:xfrm>
              <a:off x="14288012" y="9780249"/>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71.3</a:t>
              </a:r>
              <a:endParaRPr lang="en-US" altLang="en-US" sz="1100" b="1" dirty="0">
                <a:solidFill>
                  <a:prstClr val="black"/>
                </a:solidFill>
                <a:latin typeface="Arial"/>
              </a:endParaRPr>
            </a:p>
          </p:txBody>
        </p:sp>
        <p:sp>
          <p:nvSpPr>
            <p:cNvPr id="20" name="Rectangle 42">
              <a:extLst>
                <a:ext uri="{FF2B5EF4-FFF2-40B4-BE49-F238E27FC236}">
                  <a16:creationId xmlns="" xmlns:a16="http://schemas.microsoft.com/office/drawing/2014/main" id="{D7F24AB1-0420-46C9-95AB-09C1593F2113}"/>
                </a:ext>
              </a:extLst>
            </p:cNvPr>
            <p:cNvSpPr>
              <a:spLocks noChangeArrowheads="1"/>
            </p:cNvSpPr>
            <p:nvPr/>
          </p:nvSpPr>
          <p:spPr bwMode="auto">
            <a:xfrm>
              <a:off x="15763581" y="10439527"/>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61.4</a:t>
              </a:r>
              <a:endParaRPr lang="en-US" altLang="en-US" sz="1100" b="1" dirty="0">
                <a:solidFill>
                  <a:prstClr val="black"/>
                </a:solidFill>
                <a:latin typeface="Arial"/>
              </a:endParaRPr>
            </a:p>
          </p:txBody>
        </p:sp>
        <p:sp>
          <p:nvSpPr>
            <p:cNvPr id="21" name="Rectangle 42">
              <a:extLst>
                <a:ext uri="{FF2B5EF4-FFF2-40B4-BE49-F238E27FC236}">
                  <a16:creationId xmlns="" xmlns:a16="http://schemas.microsoft.com/office/drawing/2014/main" id="{F9C4D414-B713-422B-8A70-9098443E3E5E}"/>
                </a:ext>
              </a:extLst>
            </p:cNvPr>
            <p:cNvSpPr>
              <a:spLocks noChangeArrowheads="1"/>
            </p:cNvSpPr>
            <p:nvPr/>
          </p:nvSpPr>
          <p:spPr bwMode="auto">
            <a:xfrm>
              <a:off x="19587375" y="12057746"/>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39.5</a:t>
              </a:r>
              <a:endParaRPr lang="en-US" altLang="en-US" sz="1100" b="1" dirty="0">
                <a:solidFill>
                  <a:prstClr val="black"/>
                </a:solidFill>
                <a:latin typeface="Arial"/>
              </a:endParaRPr>
            </a:p>
          </p:txBody>
        </p:sp>
        <p:sp>
          <p:nvSpPr>
            <p:cNvPr id="22" name="Rectangle 42">
              <a:extLst>
                <a:ext uri="{FF2B5EF4-FFF2-40B4-BE49-F238E27FC236}">
                  <a16:creationId xmlns="" xmlns:a16="http://schemas.microsoft.com/office/drawing/2014/main" id="{2696D7C9-8205-42ED-9491-09FBA39D6447}"/>
                </a:ext>
              </a:extLst>
            </p:cNvPr>
            <p:cNvSpPr>
              <a:spLocks noChangeArrowheads="1"/>
            </p:cNvSpPr>
            <p:nvPr/>
          </p:nvSpPr>
          <p:spPr bwMode="auto">
            <a:xfrm>
              <a:off x="21031215" y="10993917"/>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54.8</a:t>
              </a:r>
              <a:endParaRPr lang="en-US" altLang="en-US" sz="1100" b="1" dirty="0">
                <a:solidFill>
                  <a:prstClr val="black"/>
                </a:solidFill>
                <a:latin typeface="Arial"/>
              </a:endParaRPr>
            </a:p>
          </p:txBody>
        </p:sp>
        <p:sp>
          <p:nvSpPr>
            <p:cNvPr id="23" name="Rectangle 42">
              <a:extLst>
                <a:ext uri="{FF2B5EF4-FFF2-40B4-BE49-F238E27FC236}">
                  <a16:creationId xmlns="" xmlns:a16="http://schemas.microsoft.com/office/drawing/2014/main" id="{FE7CEF76-E037-4A2D-A85B-6EE5CD4C5D2B}"/>
                </a:ext>
              </a:extLst>
            </p:cNvPr>
            <p:cNvSpPr>
              <a:spLocks noChangeArrowheads="1"/>
            </p:cNvSpPr>
            <p:nvPr/>
          </p:nvSpPr>
          <p:spPr bwMode="auto">
            <a:xfrm>
              <a:off x="22506784" y="10544408"/>
              <a:ext cx="77995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60.0</a:t>
              </a:r>
              <a:endParaRPr lang="en-US" altLang="en-US" sz="1100" b="1" dirty="0">
                <a:solidFill>
                  <a:prstClr val="black"/>
                </a:solidFill>
                <a:latin typeface="Arial"/>
              </a:endParaRPr>
            </a:p>
          </p:txBody>
        </p:sp>
        <p:sp>
          <p:nvSpPr>
            <p:cNvPr id="24" name="Rectangle 42">
              <a:extLst>
                <a:ext uri="{FF2B5EF4-FFF2-40B4-BE49-F238E27FC236}">
                  <a16:creationId xmlns="" xmlns:a16="http://schemas.microsoft.com/office/drawing/2014/main" id="{90513C74-2F13-4B20-ADB3-17F71B09DB45}"/>
                </a:ext>
              </a:extLst>
            </p:cNvPr>
            <p:cNvSpPr>
              <a:spLocks noChangeArrowheads="1"/>
            </p:cNvSpPr>
            <p:nvPr/>
          </p:nvSpPr>
          <p:spPr bwMode="auto">
            <a:xfrm>
              <a:off x="6007290" y="14849852"/>
              <a:ext cx="1076429"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050" dirty="0">
                  <a:solidFill>
                    <a:prstClr val="white"/>
                  </a:solidFill>
                  <a:latin typeface="Arial"/>
                </a:rPr>
                <a:t>n = 48</a:t>
              </a:r>
            </a:p>
          </p:txBody>
        </p:sp>
        <p:sp>
          <p:nvSpPr>
            <p:cNvPr id="25" name="Rectangle 42">
              <a:extLst>
                <a:ext uri="{FF2B5EF4-FFF2-40B4-BE49-F238E27FC236}">
                  <a16:creationId xmlns="" xmlns:a16="http://schemas.microsoft.com/office/drawing/2014/main" id="{DEA6A60E-8BC7-471F-AC09-EE027A6B9EAA}"/>
                </a:ext>
              </a:extLst>
            </p:cNvPr>
            <p:cNvSpPr>
              <a:spLocks noChangeArrowheads="1"/>
            </p:cNvSpPr>
            <p:nvPr/>
          </p:nvSpPr>
          <p:spPr bwMode="auto">
            <a:xfrm>
              <a:off x="7538817" y="14849852"/>
              <a:ext cx="1076429"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050" dirty="0">
                  <a:solidFill>
                    <a:prstClr val="white"/>
                  </a:solidFill>
                  <a:latin typeface="Arial"/>
                </a:rPr>
                <a:t>n = 30</a:t>
              </a:r>
            </a:p>
          </p:txBody>
        </p:sp>
        <p:sp>
          <p:nvSpPr>
            <p:cNvPr id="26" name="Rectangle 25">
              <a:extLst>
                <a:ext uri="{FF2B5EF4-FFF2-40B4-BE49-F238E27FC236}">
                  <a16:creationId xmlns="" xmlns:a16="http://schemas.microsoft.com/office/drawing/2014/main" id="{72AFC64E-FEB8-43A6-9E93-85D09B68219C}"/>
                </a:ext>
              </a:extLst>
            </p:cNvPr>
            <p:cNvSpPr>
              <a:spLocks noChangeArrowheads="1"/>
            </p:cNvSpPr>
            <p:nvPr/>
          </p:nvSpPr>
          <p:spPr bwMode="auto">
            <a:xfrm>
              <a:off x="9014389" y="14849852"/>
              <a:ext cx="1076429"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39</a:t>
              </a:r>
              <a:endParaRPr lang="en-US" altLang="en-US" sz="1050" dirty="0">
                <a:solidFill>
                  <a:prstClr val="white"/>
                </a:solidFill>
                <a:latin typeface="Arial"/>
              </a:endParaRPr>
            </a:p>
          </p:txBody>
        </p:sp>
        <p:sp>
          <p:nvSpPr>
            <p:cNvPr id="27" name="Rectangle 42">
              <a:extLst>
                <a:ext uri="{FF2B5EF4-FFF2-40B4-BE49-F238E27FC236}">
                  <a16:creationId xmlns="" xmlns:a16="http://schemas.microsoft.com/office/drawing/2014/main" id="{13DA826A-BED9-4DD0-B2FB-2F366A883335}"/>
                </a:ext>
              </a:extLst>
            </p:cNvPr>
            <p:cNvSpPr>
              <a:spLocks noChangeArrowheads="1"/>
            </p:cNvSpPr>
            <p:nvPr/>
          </p:nvSpPr>
          <p:spPr bwMode="auto">
            <a:xfrm>
              <a:off x="12576730" y="14849852"/>
              <a:ext cx="1290802"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139</a:t>
              </a:r>
              <a:endParaRPr lang="en-US" altLang="en-US" sz="1050" dirty="0">
                <a:solidFill>
                  <a:prstClr val="white"/>
                </a:solidFill>
                <a:latin typeface="Arial"/>
              </a:endParaRPr>
            </a:p>
          </p:txBody>
        </p:sp>
        <p:sp>
          <p:nvSpPr>
            <p:cNvPr id="28" name="Rectangle 42">
              <a:extLst>
                <a:ext uri="{FF2B5EF4-FFF2-40B4-BE49-F238E27FC236}">
                  <a16:creationId xmlns="" xmlns:a16="http://schemas.microsoft.com/office/drawing/2014/main" id="{6E8F119B-3DB1-4EC4-94E2-B814F04F1956}"/>
                </a:ext>
              </a:extLst>
            </p:cNvPr>
            <p:cNvSpPr>
              <a:spLocks noChangeArrowheads="1"/>
            </p:cNvSpPr>
            <p:nvPr/>
          </p:nvSpPr>
          <p:spPr bwMode="auto">
            <a:xfrm>
              <a:off x="14020567" y="14849852"/>
              <a:ext cx="1290802"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101</a:t>
              </a:r>
              <a:endParaRPr lang="en-US" altLang="en-US" sz="1050" dirty="0">
                <a:solidFill>
                  <a:prstClr val="white"/>
                </a:solidFill>
                <a:latin typeface="Arial"/>
              </a:endParaRPr>
            </a:p>
          </p:txBody>
        </p:sp>
        <p:sp>
          <p:nvSpPr>
            <p:cNvPr id="29" name="Rectangle 42">
              <a:extLst>
                <a:ext uri="{FF2B5EF4-FFF2-40B4-BE49-F238E27FC236}">
                  <a16:creationId xmlns="" xmlns:a16="http://schemas.microsoft.com/office/drawing/2014/main" id="{4EE957A0-A8AC-4FCB-9133-EDAF844A15A9}"/>
                </a:ext>
              </a:extLst>
            </p:cNvPr>
            <p:cNvSpPr>
              <a:spLocks noChangeArrowheads="1"/>
            </p:cNvSpPr>
            <p:nvPr/>
          </p:nvSpPr>
          <p:spPr bwMode="auto">
            <a:xfrm>
              <a:off x="15496142" y="14849852"/>
              <a:ext cx="1290802"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101</a:t>
              </a:r>
              <a:endParaRPr lang="en-US" altLang="en-US" sz="1050" dirty="0">
                <a:solidFill>
                  <a:prstClr val="white"/>
                </a:solidFill>
                <a:latin typeface="Arial"/>
              </a:endParaRPr>
            </a:p>
          </p:txBody>
        </p:sp>
        <p:sp>
          <p:nvSpPr>
            <p:cNvPr id="30" name="Rectangle 42">
              <a:extLst>
                <a:ext uri="{FF2B5EF4-FFF2-40B4-BE49-F238E27FC236}">
                  <a16:creationId xmlns="" xmlns:a16="http://schemas.microsoft.com/office/drawing/2014/main" id="{DA0DDEF1-1225-49FF-B312-DE41BC18911E}"/>
                </a:ext>
              </a:extLst>
            </p:cNvPr>
            <p:cNvSpPr>
              <a:spLocks noChangeArrowheads="1"/>
            </p:cNvSpPr>
            <p:nvPr/>
          </p:nvSpPr>
          <p:spPr bwMode="auto">
            <a:xfrm>
              <a:off x="19264135" y="14849852"/>
              <a:ext cx="1290802"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233</a:t>
              </a:r>
              <a:endParaRPr lang="en-US" altLang="en-US" sz="1050" dirty="0">
                <a:solidFill>
                  <a:prstClr val="white"/>
                </a:solidFill>
                <a:latin typeface="Arial"/>
              </a:endParaRPr>
            </a:p>
          </p:txBody>
        </p:sp>
        <p:sp>
          <p:nvSpPr>
            <p:cNvPr id="31" name="Rectangle 42">
              <a:extLst>
                <a:ext uri="{FF2B5EF4-FFF2-40B4-BE49-F238E27FC236}">
                  <a16:creationId xmlns="" xmlns:a16="http://schemas.microsoft.com/office/drawing/2014/main" id="{F85225B0-91FA-46BE-B857-84DE93FC5FF2}"/>
                </a:ext>
              </a:extLst>
            </p:cNvPr>
            <p:cNvSpPr>
              <a:spLocks noChangeArrowheads="1"/>
            </p:cNvSpPr>
            <p:nvPr/>
          </p:nvSpPr>
          <p:spPr bwMode="auto">
            <a:xfrm>
              <a:off x="20707972" y="14849852"/>
              <a:ext cx="1290802"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155</a:t>
              </a:r>
              <a:endParaRPr lang="en-US" altLang="en-US" sz="1050" dirty="0">
                <a:solidFill>
                  <a:prstClr val="white"/>
                </a:solidFill>
                <a:latin typeface="Arial"/>
              </a:endParaRPr>
            </a:p>
          </p:txBody>
        </p:sp>
        <p:sp>
          <p:nvSpPr>
            <p:cNvPr id="32" name="Rectangle 42">
              <a:extLst>
                <a:ext uri="{FF2B5EF4-FFF2-40B4-BE49-F238E27FC236}">
                  <a16:creationId xmlns="" xmlns:a16="http://schemas.microsoft.com/office/drawing/2014/main" id="{FEA9AE34-484F-4D61-BD17-5C00BFDACAD6}"/>
                </a:ext>
              </a:extLst>
            </p:cNvPr>
            <p:cNvSpPr>
              <a:spLocks noChangeArrowheads="1"/>
            </p:cNvSpPr>
            <p:nvPr/>
          </p:nvSpPr>
          <p:spPr bwMode="auto">
            <a:xfrm>
              <a:off x="22242000" y="14849852"/>
              <a:ext cx="1290802" cy="4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050" dirty="0">
                  <a:solidFill>
                    <a:prstClr val="white"/>
                  </a:solidFill>
                </a:rPr>
                <a:t>n = 160</a:t>
              </a:r>
              <a:endParaRPr lang="en-US" altLang="en-US" sz="1050" dirty="0">
                <a:solidFill>
                  <a:prstClr val="white"/>
                </a:solidFill>
                <a:latin typeface="Arial"/>
              </a:endParaRPr>
            </a:p>
          </p:txBody>
        </p:sp>
        <p:sp>
          <p:nvSpPr>
            <p:cNvPr id="33" name="Rectangle 42">
              <a:extLst>
                <a:ext uri="{FF2B5EF4-FFF2-40B4-BE49-F238E27FC236}">
                  <a16:creationId xmlns="" xmlns:a16="http://schemas.microsoft.com/office/drawing/2014/main" id="{D38A9760-E1B9-402D-95AF-9DB340B00283}"/>
                </a:ext>
              </a:extLst>
            </p:cNvPr>
            <p:cNvSpPr>
              <a:spLocks noChangeArrowheads="1"/>
            </p:cNvSpPr>
            <p:nvPr/>
          </p:nvSpPr>
          <p:spPr bwMode="auto">
            <a:xfrm>
              <a:off x="6197003" y="15772070"/>
              <a:ext cx="3475586"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Simple analgesics</a:t>
              </a:r>
              <a:endParaRPr lang="en-US" altLang="en-US" sz="1100" b="1" dirty="0">
                <a:solidFill>
                  <a:prstClr val="black"/>
                </a:solidFill>
                <a:latin typeface="Arial"/>
              </a:endParaRPr>
            </a:p>
          </p:txBody>
        </p:sp>
        <p:sp>
          <p:nvSpPr>
            <p:cNvPr id="34" name="Rectangle 42">
              <a:extLst>
                <a:ext uri="{FF2B5EF4-FFF2-40B4-BE49-F238E27FC236}">
                  <a16:creationId xmlns="" xmlns:a16="http://schemas.microsoft.com/office/drawing/2014/main" id="{BA86DA71-E723-4068-A4F0-BEECBC1E994C}"/>
                </a:ext>
              </a:extLst>
            </p:cNvPr>
            <p:cNvSpPr>
              <a:spLocks noChangeArrowheads="1"/>
            </p:cNvSpPr>
            <p:nvPr/>
          </p:nvSpPr>
          <p:spPr bwMode="auto">
            <a:xfrm>
              <a:off x="13886636" y="15772062"/>
              <a:ext cx="1582717"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100" b="1" dirty="0">
                  <a:solidFill>
                    <a:srgbClr val="010101"/>
                  </a:solidFill>
                </a:rPr>
                <a:t>Triptans</a:t>
              </a:r>
              <a:endParaRPr lang="en-US" altLang="en-US" sz="1100" b="1" dirty="0">
                <a:solidFill>
                  <a:prstClr val="black"/>
                </a:solidFill>
                <a:latin typeface="Arial"/>
              </a:endParaRPr>
            </a:p>
          </p:txBody>
        </p:sp>
        <p:sp>
          <p:nvSpPr>
            <p:cNvPr id="35" name="Rectangle 42">
              <a:extLst>
                <a:ext uri="{FF2B5EF4-FFF2-40B4-BE49-F238E27FC236}">
                  <a16:creationId xmlns="" xmlns:a16="http://schemas.microsoft.com/office/drawing/2014/main" id="{538E146B-EFE1-4305-9905-D7A1662CCBD8}"/>
                </a:ext>
              </a:extLst>
            </p:cNvPr>
            <p:cNvSpPr>
              <a:spLocks noChangeArrowheads="1"/>
            </p:cNvSpPr>
            <p:nvPr/>
          </p:nvSpPr>
          <p:spPr bwMode="auto">
            <a:xfrm>
              <a:off x="19414308" y="15772062"/>
              <a:ext cx="4013802"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094">
                <a:defRPr/>
              </a:pPr>
              <a:r>
                <a:rPr lang="en-US" altLang="en-US" sz="1100" b="1" dirty="0">
                  <a:solidFill>
                    <a:srgbClr val="010101"/>
                  </a:solidFill>
                </a:rPr>
                <a:t>Combination therapy</a:t>
              </a:r>
              <a:endParaRPr lang="en-US" altLang="en-US" sz="1100" b="1" dirty="0">
                <a:solidFill>
                  <a:prstClr val="black"/>
                </a:solidFill>
                <a:latin typeface="Arial"/>
              </a:endParaRPr>
            </a:p>
          </p:txBody>
        </p:sp>
        <p:sp>
          <p:nvSpPr>
            <p:cNvPr id="36" name="Freeform: Shape 35">
              <a:extLst>
                <a:ext uri="{FF2B5EF4-FFF2-40B4-BE49-F238E27FC236}">
                  <a16:creationId xmlns="" xmlns:a16="http://schemas.microsoft.com/office/drawing/2014/main" id="{19ED7062-BE15-467F-8C05-A49359495673}"/>
                </a:ext>
              </a:extLst>
            </p:cNvPr>
            <p:cNvSpPr/>
            <p:nvPr/>
          </p:nvSpPr>
          <p:spPr>
            <a:xfrm>
              <a:off x="4627920" y="8378044"/>
              <a:ext cx="20070943" cy="6967334"/>
            </a:xfrm>
            <a:custGeom>
              <a:avLst/>
              <a:gdLst>
                <a:gd name="connsiteX0" fmla="*/ 0 w 9639300"/>
                <a:gd name="connsiteY0" fmla="*/ 0 h 3543300"/>
                <a:gd name="connsiteX1" fmla="*/ 0 w 9639300"/>
                <a:gd name="connsiteY1" fmla="*/ 3543300 h 3543300"/>
                <a:gd name="connsiteX2" fmla="*/ 9639300 w 9639300"/>
                <a:gd name="connsiteY2" fmla="*/ 3543300 h 3543300"/>
              </a:gdLst>
              <a:ahLst/>
              <a:cxnLst>
                <a:cxn ang="0">
                  <a:pos x="connsiteX0" y="connsiteY0"/>
                </a:cxn>
                <a:cxn ang="0">
                  <a:pos x="connsiteX1" y="connsiteY1"/>
                </a:cxn>
                <a:cxn ang="0">
                  <a:pos x="connsiteX2" y="connsiteY2"/>
                </a:cxn>
              </a:cxnLst>
              <a:rect l="l" t="t" r="r" b="b"/>
              <a:pathLst>
                <a:path w="9639300" h="3543300">
                  <a:moveTo>
                    <a:pt x="0" y="0"/>
                  </a:moveTo>
                  <a:lnTo>
                    <a:pt x="0" y="3543300"/>
                  </a:lnTo>
                  <a:lnTo>
                    <a:pt x="9639300" y="35433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94">
                <a:defRPr/>
              </a:pPr>
              <a:endParaRPr lang="en-US" sz="1200" dirty="0">
                <a:solidFill>
                  <a:prstClr val="white"/>
                </a:solidFill>
                <a:latin typeface="Arial"/>
              </a:endParaRPr>
            </a:p>
          </p:txBody>
        </p:sp>
        <p:sp>
          <p:nvSpPr>
            <p:cNvPr id="37" name="Rectangle 42">
              <a:extLst>
                <a:ext uri="{FF2B5EF4-FFF2-40B4-BE49-F238E27FC236}">
                  <a16:creationId xmlns="" xmlns:a16="http://schemas.microsoft.com/office/drawing/2014/main" id="{73433427-BFF8-49B2-B1F1-6FCF22FD53DF}"/>
                </a:ext>
              </a:extLst>
            </p:cNvPr>
            <p:cNvSpPr>
              <a:spLocks noChangeArrowheads="1"/>
            </p:cNvSpPr>
            <p:nvPr/>
          </p:nvSpPr>
          <p:spPr bwMode="auto">
            <a:xfrm rot="16200000">
              <a:off x="-488496" y="11605133"/>
              <a:ext cx="7411849"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156" fontAlgn="base">
                <a:spcBef>
                  <a:spcPct val="0"/>
                </a:spcBef>
                <a:spcAft>
                  <a:spcPct val="0"/>
                </a:spcAft>
                <a:defRPr/>
              </a:pPr>
              <a:r>
                <a:rPr lang="en-US" altLang="en-US" sz="1100" b="1" dirty="0">
                  <a:solidFill>
                    <a:srgbClr val="010101"/>
                  </a:solidFill>
                  <a:latin typeface="Arial"/>
                </a:rPr>
                <a:t>Proportion of patients who switched to</a:t>
              </a:r>
              <a:br>
                <a:rPr lang="en-US" altLang="en-US" sz="1100" b="1" dirty="0">
                  <a:solidFill>
                    <a:srgbClr val="010101"/>
                  </a:solidFill>
                  <a:latin typeface="Arial"/>
                </a:rPr>
              </a:br>
              <a:r>
                <a:rPr lang="en-US" altLang="en-US" sz="1100" b="1" dirty="0">
                  <a:solidFill>
                    <a:srgbClr val="010101"/>
                  </a:solidFill>
                  <a:latin typeface="Arial"/>
                </a:rPr>
                <a:t>non overuse status at Month 3 (%)</a:t>
              </a:r>
              <a:endParaRPr lang="en-US" altLang="en-US" sz="1100" b="1" dirty="0">
                <a:solidFill>
                  <a:prstClr val="black"/>
                </a:solidFill>
                <a:latin typeface="Arial"/>
              </a:endParaRPr>
            </a:p>
          </p:txBody>
        </p:sp>
        <p:sp>
          <p:nvSpPr>
            <p:cNvPr id="38" name="Rectangle 42">
              <a:extLst>
                <a:ext uri="{FF2B5EF4-FFF2-40B4-BE49-F238E27FC236}">
                  <a16:creationId xmlns="" xmlns:a16="http://schemas.microsoft.com/office/drawing/2014/main" id="{F26619A7-EB51-41EE-9360-345A70205B8B}"/>
                </a:ext>
              </a:extLst>
            </p:cNvPr>
            <p:cNvSpPr>
              <a:spLocks noChangeArrowheads="1"/>
            </p:cNvSpPr>
            <p:nvPr/>
          </p:nvSpPr>
          <p:spPr bwMode="auto">
            <a:xfrm>
              <a:off x="3704163" y="8162030"/>
              <a:ext cx="670489"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156" fontAlgn="base">
                <a:spcBef>
                  <a:spcPct val="0"/>
                </a:spcBef>
                <a:spcAft>
                  <a:spcPct val="0"/>
                </a:spcAft>
                <a:defRPr/>
              </a:pPr>
              <a:r>
                <a:rPr lang="en-US" altLang="en-US" sz="1100" dirty="0">
                  <a:solidFill>
                    <a:srgbClr val="010101"/>
                  </a:solidFill>
                  <a:latin typeface="Arial"/>
                </a:rPr>
                <a:t>100</a:t>
              </a:r>
              <a:endParaRPr lang="en-US" altLang="en-US" sz="1100" dirty="0">
                <a:solidFill>
                  <a:prstClr val="black"/>
                </a:solidFill>
                <a:latin typeface="Arial"/>
              </a:endParaRPr>
            </a:p>
          </p:txBody>
        </p:sp>
        <p:cxnSp>
          <p:nvCxnSpPr>
            <p:cNvPr id="39" name="Straight Connector 38">
              <a:extLst>
                <a:ext uri="{FF2B5EF4-FFF2-40B4-BE49-F238E27FC236}">
                  <a16:creationId xmlns="" xmlns:a16="http://schemas.microsoft.com/office/drawing/2014/main" id="{2DA99DA2-1E82-48A1-9AD3-2EA31877EE8F}"/>
                </a:ext>
              </a:extLst>
            </p:cNvPr>
            <p:cNvCxnSpPr>
              <a:cxnSpLocks/>
            </p:cNvCxnSpPr>
            <p:nvPr/>
          </p:nvCxnSpPr>
          <p:spPr>
            <a:xfrm flipH="1">
              <a:off x="4528753" y="8382725"/>
              <a:ext cx="9916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0" name="Rectangle 42">
              <a:extLst>
                <a:ext uri="{FF2B5EF4-FFF2-40B4-BE49-F238E27FC236}">
                  <a16:creationId xmlns="" xmlns:a16="http://schemas.microsoft.com/office/drawing/2014/main" id="{DFE5E582-0C3C-41F9-AFCA-E220F8E147E7}"/>
                </a:ext>
              </a:extLst>
            </p:cNvPr>
            <p:cNvSpPr>
              <a:spLocks noChangeArrowheads="1"/>
            </p:cNvSpPr>
            <p:nvPr/>
          </p:nvSpPr>
          <p:spPr bwMode="auto">
            <a:xfrm>
              <a:off x="3927662" y="9559554"/>
              <a:ext cx="446991"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156" fontAlgn="base">
                <a:spcBef>
                  <a:spcPct val="0"/>
                </a:spcBef>
                <a:spcAft>
                  <a:spcPct val="0"/>
                </a:spcAft>
                <a:defRPr/>
              </a:pPr>
              <a:r>
                <a:rPr lang="en-US" altLang="en-US" sz="1100" dirty="0">
                  <a:solidFill>
                    <a:srgbClr val="010101"/>
                  </a:solidFill>
                  <a:latin typeface="Arial"/>
                </a:rPr>
                <a:t>80</a:t>
              </a:r>
              <a:endParaRPr lang="en-US" altLang="en-US" sz="1100" dirty="0">
                <a:solidFill>
                  <a:prstClr val="black"/>
                </a:solidFill>
                <a:latin typeface="Arial"/>
              </a:endParaRPr>
            </a:p>
          </p:txBody>
        </p:sp>
        <p:cxnSp>
          <p:nvCxnSpPr>
            <p:cNvPr id="41" name="Straight Connector 40">
              <a:extLst>
                <a:ext uri="{FF2B5EF4-FFF2-40B4-BE49-F238E27FC236}">
                  <a16:creationId xmlns="" xmlns:a16="http://schemas.microsoft.com/office/drawing/2014/main" id="{FAB2589D-531C-46BE-B0EF-F2A12A0EE23C}"/>
                </a:ext>
              </a:extLst>
            </p:cNvPr>
            <p:cNvCxnSpPr>
              <a:cxnSpLocks/>
            </p:cNvCxnSpPr>
            <p:nvPr/>
          </p:nvCxnSpPr>
          <p:spPr>
            <a:xfrm flipH="1">
              <a:off x="4528753" y="9780249"/>
              <a:ext cx="9916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2" name="Rectangle 42">
              <a:extLst>
                <a:ext uri="{FF2B5EF4-FFF2-40B4-BE49-F238E27FC236}">
                  <a16:creationId xmlns="" xmlns:a16="http://schemas.microsoft.com/office/drawing/2014/main" id="{E7DB8D16-6198-462F-B979-822895E17C17}"/>
                </a:ext>
              </a:extLst>
            </p:cNvPr>
            <p:cNvSpPr>
              <a:spLocks noChangeArrowheads="1"/>
            </p:cNvSpPr>
            <p:nvPr/>
          </p:nvSpPr>
          <p:spPr bwMode="auto">
            <a:xfrm>
              <a:off x="3927662" y="10941627"/>
              <a:ext cx="446991"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156" fontAlgn="base">
                <a:spcBef>
                  <a:spcPct val="0"/>
                </a:spcBef>
                <a:spcAft>
                  <a:spcPct val="0"/>
                </a:spcAft>
                <a:defRPr/>
              </a:pPr>
              <a:r>
                <a:rPr lang="en-US" altLang="en-US" sz="1100" dirty="0">
                  <a:solidFill>
                    <a:srgbClr val="010101"/>
                  </a:solidFill>
                  <a:latin typeface="Arial"/>
                </a:rPr>
                <a:t>60</a:t>
              </a:r>
              <a:endParaRPr lang="en-US" altLang="en-US" sz="1100" dirty="0">
                <a:solidFill>
                  <a:prstClr val="black"/>
                </a:solidFill>
                <a:latin typeface="Arial"/>
              </a:endParaRPr>
            </a:p>
          </p:txBody>
        </p:sp>
        <p:cxnSp>
          <p:nvCxnSpPr>
            <p:cNvPr id="43" name="Straight Connector 42">
              <a:extLst>
                <a:ext uri="{FF2B5EF4-FFF2-40B4-BE49-F238E27FC236}">
                  <a16:creationId xmlns="" xmlns:a16="http://schemas.microsoft.com/office/drawing/2014/main" id="{452234B6-BD8B-4750-8221-1CF106E664AD}"/>
                </a:ext>
              </a:extLst>
            </p:cNvPr>
            <p:cNvCxnSpPr>
              <a:cxnSpLocks/>
            </p:cNvCxnSpPr>
            <p:nvPr/>
          </p:nvCxnSpPr>
          <p:spPr>
            <a:xfrm flipH="1">
              <a:off x="4528753" y="11162321"/>
              <a:ext cx="9916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4" name="Rectangle 42">
              <a:extLst>
                <a:ext uri="{FF2B5EF4-FFF2-40B4-BE49-F238E27FC236}">
                  <a16:creationId xmlns="" xmlns:a16="http://schemas.microsoft.com/office/drawing/2014/main" id="{2AE177FC-8586-4B89-A141-C6347999E944}"/>
                </a:ext>
              </a:extLst>
            </p:cNvPr>
            <p:cNvSpPr>
              <a:spLocks noChangeArrowheads="1"/>
            </p:cNvSpPr>
            <p:nvPr/>
          </p:nvSpPr>
          <p:spPr bwMode="auto">
            <a:xfrm>
              <a:off x="3927662" y="12323700"/>
              <a:ext cx="446991"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156" fontAlgn="base">
                <a:spcBef>
                  <a:spcPct val="0"/>
                </a:spcBef>
                <a:spcAft>
                  <a:spcPct val="0"/>
                </a:spcAft>
                <a:defRPr/>
              </a:pPr>
              <a:r>
                <a:rPr lang="en-US" altLang="en-US" sz="1100" dirty="0">
                  <a:solidFill>
                    <a:srgbClr val="010101"/>
                  </a:solidFill>
                  <a:latin typeface="Arial"/>
                </a:rPr>
                <a:t>40</a:t>
              </a:r>
              <a:endParaRPr lang="en-US" altLang="en-US" sz="1100" dirty="0">
                <a:solidFill>
                  <a:prstClr val="black"/>
                </a:solidFill>
                <a:latin typeface="Arial"/>
              </a:endParaRPr>
            </a:p>
          </p:txBody>
        </p:sp>
        <p:cxnSp>
          <p:nvCxnSpPr>
            <p:cNvPr id="45" name="Straight Connector 44">
              <a:extLst>
                <a:ext uri="{FF2B5EF4-FFF2-40B4-BE49-F238E27FC236}">
                  <a16:creationId xmlns="" xmlns:a16="http://schemas.microsoft.com/office/drawing/2014/main" id="{F5EEC687-5695-4FB1-A891-16CC7C2770CF}"/>
                </a:ext>
              </a:extLst>
            </p:cNvPr>
            <p:cNvCxnSpPr>
              <a:cxnSpLocks/>
            </p:cNvCxnSpPr>
            <p:nvPr/>
          </p:nvCxnSpPr>
          <p:spPr>
            <a:xfrm flipH="1">
              <a:off x="4528753" y="12544394"/>
              <a:ext cx="9916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6" name="Rectangle 42">
              <a:extLst>
                <a:ext uri="{FF2B5EF4-FFF2-40B4-BE49-F238E27FC236}">
                  <a16:creationId xmlns="" xmlns:a16="http://schemas.microsoft.com/office/drawing/2014/main" id="{AB138120-452F-4D3B-A968-D1683883B564}"/>
                </a:ext>
              </a:extLst>
            </p:cNvPr>
            <p:cNvSpPr>
              <a:spLocks noChangeArrowheads="1"/>
            </p:cNvSpPr>
            <p:nvPr/>
          </p:nvSpPr>
          <p:spPr bwMode="auto">
            <a:xfrm>
              <a:off x="3927662" y="13705771"/>
              <a:ext cx="446991"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156" fontAlgn="base">
                <a:spcBef>
                  <a:spcPct val="0"/>
                </a:spcBef>
                <a:spcAft>
                  <a:spcPct val="0"/>
                </a:spcAft>
                <a:defRPr/>
              </a:pPr>
              <a:r>
                <a:rPr lang="en-US" altLang="en-US" sz="1100" dirty="0">
                  <a:solidFill>
                    <a:srgbClr val="010101"/>
                  </a:solidFill>
                  <a:latin typeface="Arial"/>
                </a:rPr>
                <a:t>20</a:t>
              </a:r>
              <a:endParaRPr lang="en-US" altLang="en-US" sz="1100" dirty="0">
                <a:solidFill>
                  <a:prstClr val="black"/>
                </a:solidFill>
                <a:latin typeface="Arial"/>
              </a:endParaRPr>
            </a:p>
          </p:txBody>
        </p:sp>
        <p:cxnSp>
          <p:nvCxnSpPr>
            <p:cNvPr id="47" name="Straight Connector 46">
              <a:extLst>
                <a:ext uri="{FF2B5EF4-FFF2-40B4-BE49-F238E27FC236}">
                  <a16:creationId xmlns="" xmlns:a16="http://schemas.microsoft.com/office/drawing/2014/main" id="{A2D068A3-818E-4D34-82A8-FCCB60EC6F31}"/>
                </a:ext>
              </a:extLst>
            </p:cNvPr>
            <p:cNvCxnSpPr>
              <a:cxnSpLocks/>
            </p:cNvCxnSpPr>
            <p:nvPr/>
          </p:nvCxnSpPr>
          <p:spPr>
            <a:xfrm flipH="1">
              <a:off x="4528753" y="13926464"/>
              <a:ext cx="9916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8" name="Rectangle 42">
              <a:extLst>
                <a:ext uri="{FF2B5EF4-FFF2-40B4-BE49-F238E27FC236}">
                  <a16:creationId xmlns="" xmlns:a16="http://schemas.microsoft.com/office/drawing/2014/main" id="{98EDBC83-6183-450D-B86C-625418BAB48C}"/>
                </a:ext>
              </a:extLst>
            </p:cNvPr>
            <p:cNvSpPr>
              <a:spLocks noChangeArrowheads="1"/>
            </p:cNvSpPr>
            <p:nvPr/>
          </p:nvSpPr>
          <p:spPr bwMode="auto">
            <a:xfrm>
              <a:off x="4151151" y="15125300"/>
              <a:ext cx="223498" cy="48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914156" fontAlgn="base">
                <a:spcBef>
                  <a:spcPct val="0"/>
                </a:spcBef>
                <a:spcAft>
                  <a:spcPct val="0"/>
                </a:spcAft>
                <a:defRPr/>
              </a:pPr>
              <a:r>
                <a:rPr lang="en-US" altLang="en-US" sz="1100" dirty="0">
                  <a:solidFill>
                    <a:srgbClr val="010101"/>
                  </a:solidFill>
                  <a:latin typeface="Arial"/>
                </a:rPr>
                <a:t>0</a:t>
              </a:r>
              <a:endParaRPr lang="en-US" altLang="en-US" sz="1100" dirty="0">
                <a:solidFill>
                  <a:prstClr val="black"/>
                </a:solidFill>
                <a:latin typeface="Arial"/>
              </a:endParaRPr>
            </a:p>
          </p:txBody>
        </p:sp>
        <p:cxnSp>
          <p:nvCxnSpPr>
            <p:cNvPr id="49" name="Straight Connector 48">
              <a:extLst>
                <a:ext uri="{FF2B5EF4-FFF2-40B4-BE49-F238E27FC236}">
                  <a16:creationId xmlns="" xmlns:a16="http://schemas.microsoft.com/office/drawing/2014/main" id="{E7F32F0D-6731-4E84-B2BD-96B31D0BDE01}"/>
                </a:ext>
              </a:extLst>
            </p:cNvPr>
            <p:cNvCxnSpPr>
              <a:cxnSpLocks/>
            </p:cNvCxnSpPr>
            <p:nvPr/>
          </p:nvCxnSpPr>
          <p:spPr>
            <a:xfrm flipH="1">
              <a:off x="4528753" y="15345996"/>
              <a:ext cx="9916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nvGrpSpPr>
            <p:cNvPr id="50" name="Group 49">
              <a:extLst>
                <a:ext uri="{FF2B5EF4-FFF2-40B4-BE49-F238E27FC236}">
                  <a16:creationId xmlns="" xmlns:a16="http://schemas.microsoft.com/office/drawing/2014/main" id="{7241A127-1923-4757-9C00-87169449C8AC}"/>
                </a:ext>
              </a:extLst>
            </p:cNvPr>
            <p:cNvGrpSpPr/>
            <p:nvPr/>
          </p:nvGrpSpPr>
          <p:grpSpPr>
            <a:xfrm>
              <a:off x="14091969" y="8573574"/>
              <a:ext cx="9949506" cy="459783"/>
              <a:chOff x="4525507" y="2425639"/>
              <a:chExt cx="4778363" cy="233827"/>
            </a:xfrm>
          </p:grpSpPr>
          <p:grpSp>
            <p:nvGrpSpPr>
              <p:cNvPr id="51" name="Group 50">
                <a:extLst>
                  <a:ext uri="{FF2B5EF4-FFF2-40B4-BE49-F238E27FC236}">
                    <a16:creationId xmlns="" xmlns:a16="http://schemas.microsoft.com/office/drawing/2014/main" id="{BA527928-B3BB-4FCC-882A-7734A3A8E762}"/>
                  </a:ext>
                </a:extLst>
              </p:cNvPr>
              <p:cNvGrpSpPr/>
              <p:nvPr/>
            </p:nvGrpSpPr>
            <p:grpSpPr>
              <a:xfrm>
                <a:off x="4525507" y="2425639"/>
                <a:ext cx="921992" cy="233817"/>
                <a:chOff x="4525507" y="2425639"/>
                <a:chExt cx="921992" cy="233817"/>
              </a:xfrm>
            </p:grpSpPr>
            <p:sp>
              <p:nvSpPr>
                <p:cNvPr id="58" name="Freeform 203">
                  <a:extLst>
                    <a:ext uri="{FF2B5EF4-FFF2-40B4-BE49-F238E27FC236}">
                      <a16:creationId xmlns="" xmlns:a16="http://schemas.microsoft.com/office/drawing/2014/main" id="{431F6372-6159-4AC8-A4D3-03D6956EFD8E}"/>
                    </a:ext>
                  </a:extLst>
                </p:cNvPr>
                <p:cNvSpPr>
                  <a:spLocks/>
                </p:cNvSpPr>
                <p:nvPr/>
              </p:nvSpPr>
              <p:spPr bwMode="auto">
                <a:xfrm>
                  <a:off x="4525507" y="2452216"/>
                  <a:ext cx="172157" cy="179515"/>
                </a:xfrm>
                <a:custGeom>
                  <a:avLst/>
                  <a:gdLst>
                    <a:gd name="T0" fmla="*/ 0 w 72"/>
                    <a:gd name="T1" fmla="*/ 0 h 72"/>
                    <a:gd name="T2" fmla="*/ 72 w 72"/>
                    <a:gd name="T3" fmla="*/ 0 h 72"/>
                    <a:gd name="T4" fmla="*/ 72 w 72"/>
                    <a:gd name="T5" fmla="*/ 72 h 72"/>
                    <a:gd name="T6" fmla="*/ 0 w 72"/>
                    <a:gd name="T7" fmla="*/ 72 h 72"/>
                    <a:gd name="T8" fmla="*/ 0 w 72"/>
                    <a:gd name="T9" fmla="*/ 0 h 72"/>
                    <a:gd name="T10" fmla="*/ 0 w 72"/>
                    <a:gd name="T11" fmla="*/ 0 h 72"/>
                  </a:gdLst>
                  <a:ahLst/>
                  <a:cxnLst>
                    <a:cxn ang="0">
                      <a:pos x="T0" y="T1"/>
                    </a:cxn>
                    <a:cxn ang="0">
                      <a:pos x="T2" y="T3"/>
                    </a:cxn>
                    <a:cxn ang="0">
                      <a:pos x="T4" y="T5"/>
                    </a:cxn>
                    <a:cxn ang="0">
                      <a:pos x="T6" y="T7"/>
                    </a:cxn>
                    <a:cxn ang="0">
                      <a:pos x="T8" y="T9"/>
                    </a:cxn>
                    <a:cxn ang="0">
                      <a:pos x="T10" y="T11"/>
                    </a:cxn>
                  </a:cxnLst>
                  <a:rect l="0" t="0" r="r" b="b"/>
                  <a:pathLst>
                    <a:path w="72" h="72">
                      <a:moveTo>
                        <a:pt x="0" y="0"/>
                      </a:moveTo>
                      <a:lnTo>
                        <a:pt x="72" y="0"/>
                      </a:lnTo>
                      <a:lnTo>
                        <a:pt x="72" y="72"/>
                      </a:lnTo>
                      <a:lnTo>
                        <a:pt x="0" y="72"/>
                      </a:lnTo>
                      <a:lnTo>
                        <a:pt x="0" y="0"/>
                      </a:lnTo>
                      <a:lnTo>
                        <a:pt x="0" y="0"/>
                      </a:lnTo>
                      <a:close/>
                    </a:path>
                  </a:pathLst>
                </a:custGeom>
                <a:solidFill>
                  <a:srgbClr val="0460A9"/>
                </a:solidFill>
                <a:ln>
                  <a:noFill/>
                </a:ln>
              </p:spPr>
              <p:txBody>
                <a:bodyPr vert="horz" wrap="square" lIns="91378" tIns="45690" rIns="91378" bIns="45690" numCol="1" anchor="t" anchorCtr="0" compatLnSpc="1">
                  <a:prstTxWarp prst="textNoShape">
                    <a:avLst/>
                  </a:prstTxWarp>
                </a:bodyPr>
                <a:lstStyle/>
                <a:p>
                  <a:pPr defTabSz="457094">
                    <a:defRPr/>
                  </a:pPr>
                  <a:endParaRPr lang="en-US" sz="1050" dirty="0">
                    <a:solidFill>
                      <a:srgbClr val="000000"/>
                    </a:solidFill>
                    <a:latin typeface="Arial"/>
                    <a:cs typeface="Arial" panose="020B0604020202020204" pitchFamily="34" charset="0"/>
                  </a:endParaRPr>
                </a:p>
              </p:txBody>
            </p:sp>
            <p:sp>
              <p:nvSpPr>
                <p:cNvPr id="59" name="Rectangle 61">
                  <a:extLst>
                    <a:ext uri="{FF2B5EF4-FFF2-40B4-BE49-F238E27FC236}">
                      <a16:creationId xmlns="" xmlns:a16="http://schemas.microsoft.com/office/drawing/2014/main" id="{AD4404E6-AF50-46EC-BAA1-EE87BCE9CDBF}"/>
                    </a:ext>
                  </a:extLst>
                </p:cNvPr>
                <p:cNvSpPr>
                  <a:spLocks noChangeArrowheads="1"/>
                </p:cNvSpPr>
                <p:nvPr/>
              </p:nvSpPr>
              <p:spPr bwMode="auto">
                <a:xfrm>
                  <a:off x="4779385" y="2425639"/>
                  <a:ext cx="668114" cy="23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3638">
                    <a:defRPr/>
                  </a:pPr>
                  <a:r>
                    <a:rPr lang="en-US" altLang="en-US" sz="1050" dirty="0">
                      <a:solidFill>
                        <a:srgbClr val="000000"/>
                      </a:solidFill>
                      <a:latin typeface="Arial"/>
                    </a:rPr>
                    <a:t>Placebo</a:t>
                  </a:r>
                </a:p>
              </p:txBody>
            </p:sp>
          </p:grpSp>
          <p:grpSp>
            <p:nvGrpSpPr>
              <p:cNvPr id="52" name="Group 51">
                <a:extLst>
                  <a:ext uri="{FF2B5EF4-FFF2-40B4-BE49-F238E27FC236}">
                    <a16:creationId xmlns="" xmlns:a16="http://schemas.microsoft.com/office/drawing/2014/main" id="{85C6E35F-D033-4A57-B5D7-5D4C1AFEEFDF}"/>
                  </a:ext>
                </a:extLst>
              </p:cNvPr>
              <p:cNvGrpSpPr/>
              <p:nvPr/>
            </p:nvGrpSpPr>
            <p:grpSpPr>
              <a:xfrm>
                <a:off x="5642453" y="2425649"/>
                <a:ext cx="1672205" cy="233817"/>
                <a:chOff x="6237263" y="2425649"/>
                <a:chExt cx="1672205" cy="233817"/>
              </a:xfrm>
            </p:grpSpPr>
            <p:sp>
              <p:nvSpPr>
                <p:cNvPr id="56" name="Freeform 206">
                  <a:extLst>
                    <a:ext uri="{FF2B5EF4-FFF2-40B4-BE49-F238E27FC236}">
                      <a16:creationId xmlns="" xmlns:a16="http://schemas.microsoft.com/office/drawing/2014/main" id="{4DA87BD1-F77D-4234-BD40-8C2CC7E6452E}"/>
                    </a:ext>
                  </a:extLst>
                </p:cNvPr>
                <p:cNvSpPr>
                  <a:spLocks/>
                </p:cNvSpPr>
                <p:nvPr/>
              </p:nvSpPr>
              <p:spPr bwMode="auto">
                <a:xfrm>
                  <a:off x="6237263" y="2452224"/>
                  <a:ext cx="172157" cy="179515"/>
                </a:xfrm>
                <a:custGeom>
                  <a:avLst/>
                  <a:gdLst>
                    <a:gd name="T0" fmla="*/ 0 w 72"/>
                    <a:gd name="T1" fmla="*/ 0 h 72"/>
                    <a:gd name="T2" fmla="*/ 72 w 72"/>
                    <a:gd name="T3" fmla="*/ 0 h 72"/>
                    <a:gd name="T4" fmla="*/ 72 w 72"/>
                    <a:gd name="T5" fmla="*/ 72 h 72"/>
                    <a:gd name="T6" fmla="*/ 0 w 72"/>
                    <a:gd name="T7" fmla="*/ 72 h 72"/>
                    <a:gd name="T8" fmla="*/ 0 w 72"/>
                    <a:gd name="T9" fmla="*/ 0 h 72"/>
                    <a:gd name="T10" fmla="*/ 0 w 72"/>
                    <a:gd name="T11" fmla="*/ 0 h 72"/>
                  </a:gdLst>
                  <a:ahLst/>
                  <a:cxnLst>
                    <a:cxn ang="0">
                      <a:pos x="T0" y="T1"/>
                    </a:cxn>
                    <a:cxn ang="0">
                      <a:pos x="T2" y="T3"/>
                    </a:cxn>
                    <a:cxn ang="0">
                      <a:pos x="T4" y="T5"/>
                    </a:cxn>
                    <a:cxn ang="0">
                      <a:pos x="T6" y="T7"/>
                    </a:cxn>
                    <a:cxn ang="0">
                      <a:pos x="T8" y="T9"/>
                    </a:cxn>
                    <a:cxn ang="0">
                      <a:pos x="T10" y="T11"/>
                    </a:cxn>
                  </a:cxnLst>
                  <a:rect l="0" t="0" r="r" b="b"/>
                  <a:pathLst>
                    <a:path w="72" h="72">
                      <a:moveTo>
                        <a:pt x="0" y="0"/>
                      </a:moveTo>
                      <a:lnTo>
                        <a:pt x="72" y="0"/>
                      </a:lnTo>
                      <a:lnTo>
                        <a:pt x="72" y="72"/>
                      </a:lnTo>
                      <a:lnTo>
                        <a:pt x="0" y="72"/>
                      </a:lnTo>
                      <a:lnTo>
                        <a:pt x="0" y="0"/>
                      </a:lnTo>
                      <a:lnTo>
                        <a:pt x="0" y="0"/>
                      </a:lnTo>
                      <a:close/>
                    </a:path>
                  </a:pathLst>
                </a:custGeom>
                <a:solidFill>
                  <a:srgbClr val="E74A21"/>
                </a:solidFill>
                <a:ln>
                  <a:noFill/>
                </a:ln>
                <a:extLst/>
              </p:spPr>
              <p:txBody>
                <a:bodyPr vert="horz" wrap="square" lIns="91378" tIns="45690" rIns="91378" bIns="45690" numCol="1" anchor="t" anchorCtr="0" compatLnSpc="1">
                  <a:prstTxWarp prst="textNoShape">
                    <a:avLst/>
                  </a:prstTxWarp>
                </a:bodyPr>
                <a:lstStyle/>
                <a:p>
                  <a:pPr defTabSz="457094">
                    <a:defRPr/>
                  </a:pPr>
                  <a:endParaRPr lang="en-US" sz="1050" dirty="0">
                    <a:solidFill>
                      <a:srgbClr val="000000"/>
                    </a:solidFill>
                    <a:latin typeface="Arial"/>
                    <a:cs typeface="Arial" panose="020B0604020202020204" pitchFamily="34" charset="0"/>
                  </a:endParaRPr>
                </a:p>
              </p:txBody>
            </p:sp>
            <p:sp>
              <p:nvSpPr>
                <p:cNvPr id="57" name="Rectangle 66">
                  <a:extLst>
                    <a:ext uri="{FF2B5EF4-FFF2-40B4-BE49-F238E27FC236}">
                      <a16:creationId xmlns="" xmlns:a16="http://schemas.microsoft.com/office/drawing/2014/main" id="{FB543F86-3D77-4A5E-B8F9-C30AE641126A}"/>
                    </a:ext>
                  </a:extLst>
                </p:cNvPr>
                <p:cNvSpPr>
                  <a:spLocks noChangeArrowheads="1"/>
                </p:cNvSpPr>
                <p:nvPr/>
              </p:nvSpPr>
              <p:spPr bwMode="auto">
                <a:xfrm>
                  <a:off x="6494382" y="2425649"/>
                  <a:ext cx="1415086" cy="23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3638">
                    <a:defRPr/>
                  </a:pPr>
                  <a:r>
                    <a:rPr lang="en-US" altLang="en-US" sz="1050" dirty="0">
                      <a:solidFill>
                        <a:srgbClr val="000000"/>
                      </a:solidFill>
                      <a:latin typeface="Arial"/>
                    </a:rPr>
                    <a:t>Erenumab 70 mg</a:t>
                  </a:r>
                </a:p>
              </p:txBody>
            </p:sp>
          </p:grpSp>
          <p:grpSp>
            <p:nvGrpSpPr>
              <p:cNvPr id="53" name="Group 52">
                <a:extLst>
                  <a:ext uri="{FF2B5EF4-FFF2-40B4-BE49-F238E27FC236}">
                    <a16:creationId xmlns="" xmlns:a16="http://schemas.microsoft.com/office/drawing/2014/main" id="{BB9AD808-B5B8-4205-945F-3EA5F62CE1E0}"/>
                  </a:ext>
                </a:extLst>
              </p:cNvPr>
              <p:cNvGrpSpPr/>
              <p:nvPr/>
            </p:nvGrpSpPr>
            <p:grpSpPr>
              <a:xfrm>
                <a:off x="7515712" y="2425639"/>
                <a:ext cx="1788158" cy="233818"/>
                <a:chOff x="8938628" y="2425639"/>
                <a:chExt cx="1788158" cy="233818"/>
              </a:xfrm>
            </p:grpSpPr>
            <p:sp>
              <p:nvSpPr>
                <p:cNvPr id="54" name="Freeform 210">
                  <a:extLst>
                    <a:ext uri="{FF2B5EF4-FFF2-40B4-BE49-F238E27FC236}">
                      <a16:creationId xmlns="" xmlns:a16="http://schemas.microsoft.com/office/drawing/2014/main" id="{6AF1C36A-F989-4131-B194-ADCCD466DE66}"/>
                    </a:ext>
                  </a:extLst>
                </p:cNvPr>
                <p:cNvSpPr>
                  <a:spLocks/>
                </p:cNvSpPr>
                <p:nvPr/>
              </p:nvSpPr>
              <p:spPr bwMode="auto">
                <a:xfrm>
                  <a:off x="8938628" y="2453479"/>
                  <a:ext cx="172157" cy="182301"/>
                </a:xfrm>
                <a:custGeom>
                  <a:avLst/>
                  <a:gdLst>
                    <a:gd name="T0" fmla="*/ 0 w 72"/>
                    <a:gd name="T1" fmla="*/ 0 h 71"/>
                    <a:gd name="T2" fmla="*/ 72 w 72"/>
                    <a:gd name="T3" fmla="*/ 0 h 71"/>
                    <a:gd name="T4" fmla="*/ 72 w 72"/>
                    <a:gd name="T5" fmla="*/ 71 h 71"/>
                    <a:gd name="T6" fmla="*/ 0 w 72"/>
                    <a:gd name="T7" fmla="*/ 71 h 71"/>
                    <a:gd name="T8" fmla="*/ 0 w 72"/>
                    <a:gd name="T9" fmla="*/ 0 h 71"/>
                    <a:gd name="T10" fmla="*/ 0 w 72"/>
                    <a:gd name="T11" fmla="*/ 0 h 71"/>
                  </a:gdLst>
                  <a:ahLst/>
                  <a:cxnLst>
                    <a:cxn ang="0">
                      <a:pos x="T0" y="T1"/>
                    </a:cxn>
                    <a:cxn ang="0">
                      <a:pos x="T2" y="T3"/>
                    </a:cxn>
                    <a:cxn ang="0">
                      <a:pos x="T4" y="T5"/>
                    </a:cxn>
                    <a:cxn ang="0">
                      <a:pos x="T6" y="T7"/>
                    </a:cxn>
                    <a:cxn ang="0">
                      <a:pos x="T8" y="T9"/>
                    </a:cxn>
                    <a:cxn ang="0">
                      <a:pos x="T10" y="T11"/>
                    </a:cxn>
                  </a:cxnLst>
                  <a:rect l="0" t="0" r="r" b="b"/>
                  <a:pathLst>
                    <a:path w="72" h="71">
                      <a:moveTo>
                        <a:pt x="0" y="0"/>
                      </a:moveTo>
                      <a:lnTo>
                        <a:pt x="72" y="0"/>
                      </a:lnTo>
                      <a:lnTo>
                        <a:pt x="72" y="71"/>
                      </a:lnTo>
                      <a:lnTo>
                        <a:pt x="0" y="71"/>
                      </a:lnTo>
                      <a:lnTo>
                        <a:pt x="0" y="0"/>
                      </a:lnTo>
                      <a:lnTo>
                        <a:pt x="0" y="0"/>
                      </a:lnTo>
                      <a:close/>
                    </a:path>
                  </a:pathLst>
                </a:custGeom>
                <a:solidFill>
                  <a:srgbClr val="8D1F1B"/>
                </a:solidFill>
                <a:ln>
                  <a:noFill/>
                </a:ln>
                <a:extLst/>
              </p:spPr>
              <p:txBody>
                <a:bodyPr vert="horz" wrap="square" lIns="91378" tIns="45690" rIns="91378" bIns="45690" numCol="1" anchor="t" anchorCtr="0" compatLnSpc="1">
                  <a:prstTxWarp prst="textNoShape">
                    <a:avLst/>
                  </a:prstTxWarp>
                </a:bodyPr>
                <a:lstStyle/>
                <a:p>
                  <a:pPr defTabSz="457094">
                    <a:defRPr/>
                  </a:pPr>
                  <a:endParaRPr lang="en-US" sz="1050" dirty="0">
                    <a:solidFill>
                      <a:srgbClr val="000000"/>
                    </a:solidFill>
                    <a:latin typeface="Arial"/>
                    <a:cs typeface="Arial" panose="020B0604020202020204" pitchFamily="34" charset="0"/>
                  </a:endParaRPr>
                </a:p>
              </p:txBody>
            </p:sp>
            <p:sp>
              <p:nvSpPr>
                <p:cNvPr id="55" name="Rectangle 72">
                  <a:extLst>
                    <a:ext uri="{FF2B5EF4-FFF2-40B4-BE49-F238E27FC236}">
                      <a16:creationId xmlns="" xmlns:a16="http://schemas.microsoft.com/office/drawing/2014/main" id="{095D8222-3260-43BF-8ED9-B07F70C95975}"/>
                    </a:ext>
                  </a:extLst>
                </p:cNvPr>
                <p:cNvSpPr>
                  <a:spLocks noChangeArrowheads="1"/>
                </p:cNvSpPr>
                <p:nvPr/>
              </p:nvSpPr>
              <p:spPr bwMode="auto">
                <a:xfrm>
                  <a:off x="9208743" y="2425639"/>
                  <a:ext cx="1518043" cy="2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3638">
                    <a:defRPr/>
                  </a:pPr>
                  <a:r>
                    <a:rPr lang="en-US" altLang="en-US" sz="1050" dirty="0">
                      <a:solidFill>
                        <a:srgbClr val="000000"/>
                      </a:solidFill>
                      <a:latin typeface="Arial"/>
                    </a:rPr>
                    <a:t>Erenumab 140 mg</a:t>
                  </a:r>
                </a:p>
              </p:txBody>
            </p:sp>
          </p:grpSp>
        </p:grpSp>
        <p:sp>
          <p:nvSpPr>
            <p:cNvPr id="81" name="Rectangle 80"/>
            <p:cNvSpPr/>
            <p:nvPr/>
          </p:nvSpPr>
          <p:spPr>
            <a:xfrm>
              <a:off x="4774993" y="6666165"/>
              <a:ext cx="16865083" cy="1182246"/>
            </a:xfrm>
            <a:prstGeom prst="rect">
              <a:avLst/>
            </a:prstGeom>
          </p:spPr>
          <p:txBody>
            <a:bodyPr wrap="square">
              <a:spAutoFit/>
            </a:bodyPr>
            <a:lstStyle/>
            <a:p>
              <a:pPr algn="ctr" defTabSz="685601">
                <a:defRPr/>
              </a:pPr>
              <a:r>
                <a:rPr lang="en-US" sz="1050" b="1" dirty="0">
                  <a:solidFill>
                    <a:prstClr val="black"/>
                  </a:solidFill>
                  <a:latin typeface="Arial"/>
                </a:rPr>
                <a:t>Proportion of patients with acute MOU at baseline </a:t>
              </a:r>
            </a:p>
            <a:p>
              <a:pPr algn="ctr" defTabSz="685601">
                <a:defRPr/>
              </a:pPr>
              <a:r>
                <a:rPr lang="en-US" sz="1050" b="1" dirty="0">
                  <a:solidFill>
                    <a:prstClr val="black"/>
                  </a:solidFill>
                  <a:latin typeface="Arial"/>
                </a:rPr>
                <a:t>who changed status to non-MOU at Week 12 (Month 3), by acute medication category</a:t>
              </a:r>
            </a:p>
          </p:txBody>
        </p:sp>
      </p:grpSp>
      <p:sp>
        <p:nvSpPr>
          <p:cNvPr id="63" name="Title 1"/>
          <p:cNvSpPr txBox="1">
            <a:spLocks/>
          </p:cNvSpPr>
          <p:nvPr/>
        </p:nvSpPr>
        <p:spPr>
          <a:xfrm>
            <a:off x="1935903" y="518121"/>
            <a:ext cx="8862182" cy="681371"/>
          </a:xfrm>
          <a:prstGeom prst="rect">
            <a:avLst/>
          </a:prstGeom>
          <a:noFill/>
          <a:ln w="9525" algn="ctr">
            <a:noFill/>
            <a:miter lim="800000"/>
            <a:headEnd/>
            <a:tailEnd/>
          </a:ln>
        </p:spPr>
        <p:txBody>
          <a:bodyPr vert="horz" wrap="square" lIns="64293" tIns="32146" rIns="64293" bIns="32146" numCol="1" anchor="b" anchorCtr="0" compatLnSpc="1">
            <a:prstTxWarp prst="textNoShape">
              <a:avLst/>
            </a:prstTxWarp>
            <a:spAutoFit/>
          </a:bodyPr>
          <a:lstStyle>
            <a:lvl1pPr algn="l" defTabSz="643006" rtl="0" eaLnBrk="1" latinLnBrk="0" hangingPunct="1">
              <a:spcBef>
                <a:spcPct val="0"/>
              </a:spcBef>
              <a:buNone/>
              <a:defRPr lang="en-US" sz="3600" b="1" i="0" u="none" kern="1200">
                <a:solidFill>
                  <a:schemeClr val="tx1"/>
                </a:solidFill>
                <a:latin typeface="+mn-lt"/>
                <a:ea typeface="+mj-ea"/>
                <a:cs typeface="+mj-cs"/>
              </a:defRPr>
            </a:lvl1pPr>
          </a:lstStyle>
          <a:p>
            <a:pPr lvl="0"/>
            <a:r>
              <a:rPr lang="en-US" sz="1898" kern="0" dirty="0" err="1">
                <a:solidFill>
                  <a:srgbClr val="6D4A73"/>
                </a:solidFill>
              </a:rPr>
              <a:t>Erenumab</a:t>
            </a:r>
            <a:r>
              <a:rPr lang="en-US" sz="1898" kern="0" dirty="0">
                <a:solidFill>
                  <a:srgbClr val="6D4A73"/>
                </a:solidFill>
              </a:rPr>
              <a:t> reduced the number of patients with acute medication overuse (CM - Phase </a:t>
            </a:r>
            <a:r>
              <a:rPr lang="en-US" sz="1898" kern="0" dirty="0" err="1">
                <a:solidFill>
                  <a:srgbClr val="6D4A73"/>
                </a:solidFill>
              </a:rPr>
              <a:t>IIb</a:t>
            </a:r>
            <a:r>
              <a:rPr lang="en-US" sz="2108" kern="0" dirty="0">
                <a:solidFill>
                  <a:srgbClr val="6D4A73"/>
                </a:solidFill>
              </a:rPr>
              <a:t>)</a:t>
            </a:r>
            <a:endParaRPr lang="en-US" sz="1898" i="1" dirty="0">
              <a:solidFill>
                <a:srgbClr val="6D4A73"/>
              </a:solidFill>
              <a:latin typeface="Arial"/>
              <a:cs typeface="Arial"/>
            </a:endParaRPr>
          </a:p>
        </p:txBody>
      </p:sp>
      <p:graphicFrame>
        <p:nvGraphicFramePr>
          <p:cNvPr id="64" name="Table 63"/>
          <p:cNvGraphicFramePr>
            <a:graphicFrameLocks noGrp="1"/>
          </p:cNvGraphicFramePr>
          <p:nvPr>
            <p:extLst/>
          </p:nvPr>
        </p:nvGraphicFramePr>
        <p:xfrm>
          <a:off x="2376552" y="1488384"/>
          <a:ext cx="7578621" cy="541350"/>
        </p:xfrm>
        <a:graphic>
          <a:graphicData uri="http://schemas.openxmlformats.org/drawingml/2006/table">
            <a:tbl>
              <a:tblPr firstRow="1" bandRow="1">
                <a:tableStyleId>{5C22544A-7EE6-4342-B048-85BDC9FD1C3A}</a:tableStyleId>
              </a:tblPr>
              <a:tblGrid>
                <a:gridCol w="7578621">
                  <a:extLst>
                    <a:ext uri="{9D8B030D-6E8A-4147-A177-3AD203B41FA5}">
                      <a16:colId xmlns="" xmlns:a16="http://schemas.microsoft.com/office/drawing/2014/main" val="20000"/>
                    </a:ext>
                  </a:extLst>
                </a:gridCol>
              </a:tblGrid>
              <a:tr h="541350">
                <a:tc>
                  <a:txBody>
                    <a:bodyPr/>
                    <a:lstStyle/>
                    <a:p>
                      <a:pPr algn="ctr" defTabSz="1951055">
                        <a:defRPr/>
                      </a:pPr>
                      <a:r>
                        <a:rPr lang="it-IT" sz="1500" b="0" dirty="0" smtClean="0">
                          <a:solidFill>
                            <a:schemeClr val="bg1"/>
                          </a:solidFill>
                        </a:rPr>
                        <a:t> </a:t>
                      </a:r>
                      <a:r>
                        <a:rPr lang="en-GB" sz="1400" b="1" dirty="0" smtClean="0">
                          <a:solidFill>
                            <a:srgbClr val="FFFFFF"/>
                          </a:solidFill>
                          <a:latin typeface="+mn-lt"/>
                        </a:rPr>
                        <a:t>The reduction in the proportion of patients with acute medication overuse at Month 3 was independent of the type of acute medication overused at baseline </a:t>
                      </a:r>
                      <a:endParaRPr lang="en-GB" sz="1400" b="1" dirty="0">
                        <a:solidFill>
                          <a:srgbClr val="FFFFFF"/>
                        </a:solidFill>
                        <a:latin typeface="+mn-lt"/>
                      </a:endParaRPr>
                    </a:p>
                  </a:txBody>
                  <a:tcPr marL="251964" marR="91427"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F4458"/>
                    </a:solidFill>
                  </a:tcPr>
                </a:tc>
                <a:extLst>
                  <a:ext uri="{0D108BD9-81ED-4DB2-BD59-A6C34878D82A}">
                    <a16:rowId xmlns="" xmlns:a16="http://schemas.microsoft.com/office/drawing/2014/main" val="10000"/>
                  </a:ext>
                </a:extLst>
              </a:tr>
            </a:tbl>
          </a:graphicData>
        </a:graphic>
      </p:graphicFrame>
      <p:sp>
        <p:nvSpPr>
          <p:cNvPr id="67" name="Rectangle 66">
            <a:extLst>
              <a:ext uri="{FF2B5EF4-FFF2-40B4-BE49-F238E27FC236}">
                <a16:creationId xmlns="" xmlns:a16="http://schemas.microsoft.com/office/drawing/2014/main" id="{69165FF5-0C10-4B74-8653-767CDF045104}"/>
              </a:ext>
            </a:extLst>
          </p:cNvPr>
          <p:cNvSpPr/>
          <p:nvPr/>
        </p:nvSpPr>
        <p:spPr>
          <a:xfrm>
            <a:off x="2140848" y="6573471"/>
            <a:ext cx="7276047" cy="207749"/>
          </a:xfrm>
          <a:prstGeom prst="rect">
            <a:avLst/>
          </a:prstGeom>
        </p:spPr>
        <p:txBody>
          <a:bodyPr wrap="square" anchor="b" anchorCtr="0">
            <a:spAutoFit/>
          </a:bodyPr>
          <a:lstStyle/>
          <a:p>
            <a:pPr defTabSz="457094">
              <a:defRPr/>
            </a:pPr>
            <a:r>
              <a:rPr lang="en-US" sz="750" dirty="0">
                <a:solidFill>
                  <a:srgbClr val="404040"/>
                </a:solidFill>
                <a:latin typeface="Arial"/>
              </a:rPr>
              <a:t>Tepper SJ, et al. Headache. 2017;57(S3):113-226. Poster PS32 presented at: 59th Annual Scientific Meeting of the American Headache Society. </a:t>
            </a:r>
          </a:p>
        </p:txBody>
      </p:sp>
    </p:spTree>
    <p:extLst>
      <p:ext uri="{BB962C8B-B14F-4D97-AF65-F5344CB8AC3E}">
        <p14:creationId xmlns:p14="http://schemas.microsoft.com/office/powerpoint/2010/main" val="370046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55860" y="1267886"/>
            <a:ext cx="5504341" cy="4610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609411"/>
            <a:endParaRPr lang="en-US" dirty="0">
              <a:solidFill>
                <a:prstClr val="white"/>
              </a:solidFill>
            </a:endParaRPr>
          </a:p>
        </p:txBody>
      </p:sp>
      <p:sp>
        <p:nvSpPr>
          <p:cNvPr id="3" name="Segnaposto testo 2"/>
          <p:cNvSpPr>
            <a:spLocks noGrp="1"/>
          </p:cNvSpPr>
          <p:nvPr>
            <p:ph type="body" sz="quarter" idx="11"/>
          </p:nvPr>
        </p:nvSpPr>
        <p:spPr/>
        <p:txBody>
          <a:bodyPr/>
          <a:lstStyle/>
          <a:p>
            <a:endParaRPr lang="it-IT" dirty="0"/>
          </a:p>
        </p:txBody>
      </p:sp>
      <p:sp>
        <p:nvSpPr>
          <p:cNvPr id="8" name="Rectangle 7"/>
          <p:cNvSpPr/>
          <p:nvPr/>
        </p:nvSpPr>
        <p:spPr>
          <a:xfrm>
            <a:off x="431801" y="2124961"/>
            <a:ext cx="4694083" cy="3520131"/>
          </a:xfrm>
          <a:prstGeom prst="rect">
            <a:avLst/>
          </a:prstGeom>
          <a:noFill/>
          <a:ln>
            <a:noFill/>
          </a:ln>
        </p:spPr>
        <p:txBody>
          <a:bodyPr wrap="square" lIns="121890" tIns="60945" rIns="121890" bIns="60945">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50"/>
            <a:r>
              <a:rPr lang="en-US" sz="1900" dirty="0" err="1" smtClean="0">
                <a:solidFill>
                  <a:sysClr val="windowText" lastClr="000000">
                    <a:lumMod val="85000"/>
                    <a:lumOff val="15000"/>
                  </a:sysClr>
                </a:solidFill>
              </a:rPr>
              <a:t>Nel</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corso</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delle</a:t>
            </a:r>
            <a:r>
              <a:rPr lang="en-US" sz="1900" dirty="0" smtClean="0">
                <a:solidFill>
                  <a:sysClr val="windowText" lastClr="000000">
                    <a:lumMod val="85000"/>
                    <a:lumOff val="15000"/>
                  </a:sysClr>
                </a:solidFill>
              </a:rPr>
              <a:t> 4 </a:t>
            </a:r>
            <a:r>
              <a:rPr lang="en-US" sz="1900" dirty="0" err="1" smtClean="0">
                <a:solidFill>
                  <a:sysClr val="windowText" lastClr="000000">
                    <a:lumMod val="85000"/>
                    <a:lumOff val="15000"/>
                  </a:sysClr>
                </a:solidFill>
              </a:rPr>
              <a:t>settimane</a:t>
            </a:r>
            <a:r>
              <a:rPr lang="en-US" sz="1900" dirty="0" smtClean="0">
                <a:solidFill>
                  <a:sysClr val="windowText" lastClr="000000">
                    <a:lumMod val="85000"/>
                    <a:lumOff val="15000"/>
                  </a:sysClr>
                </a:solidFill>
              </a:rPr>
              <a:t> successive alla </a:t>
            </a:r>
            <a:r>
              <a:rPr lang="en-US" sz="1900" dirty="0" err="1" smtClean="0">
                <a:solidFill>
                  <a:sysClr val="windowText" lastClr="000000">
                    <a:lumMod val="85000"/>
                    <a:lumOff val="15000"/>
                  </a:sysClr>
                </a:solidFill>
              </a:rPr>
              <a:t>somministrazione</a:t>
            </a:r>
            <a:r>
              <a:rPr lang="en-US" sz="1900" dirty="0" smtClean="0">
                <a:solidFill>
                  <a:sysClr val="windowText" lastClr="000000">
                    <a:lumMod val="85000"/>
                    <a:lumOff val="15000"/>
                  </a:sysClr>
                </a:solidFill>
              </a:rPr>
              <a:t> della prima dose, </a:t>
            </a:r>
            <a:br>
              <a:rPr lang="en-US" sz="1900" dirty="0" smtClean="0">
                <a:solidFill>
                  <a:sysClr val="windowText" lastClr="000000">
                    <a:lumMod val="85000"/>
                    <a:lumOff val="15000"/>
                  </a:sysClr>
                </a:solidFill>
              </a:rPr>
            </a:br>
            <a:r>
              <a:rPr lang="en-US" sz="1900" dirty="0" err="1" smtClean="0">
                <a:solidFill>
                  <a:sysClr val="windowText" lastClr="000000">
                    <a:lumMod val="85000"/>
                    <a:lumOff val="15000"/>
                  </a:sysClr>
                </a:solidFill>
              </a:rPr>
              <a:t>i</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pazienti</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trattati</a:t>
            </a:r>
            <a:r>
              <a:rPr lang="en-US" sz="1900" dirty="0" smtClean="0">
                <a:solidFill>
                  <a:sysClr val="windowText" lastClr="000000">
                    <a:lumMod val="85000"/>
                    <a:lumOff val="15000"/>
                  </a:sysClr>
                </a:solidFill>
              </a:rPr>
              <a:t> con </a:t>
            </a:r>
            <a:r>
              <a:rPr lang="en-US" sz="1900" dirty="0" err="1" smtClean="0">
                <a:solidFill>
                  <a:sysClr val="windowText" lastClr="000000">
                    <a:lumMod val="85000"/>
                    <a:lumOff val="15000"/>
                  </a:sysClr>
                </a:solidFill>
              </a:rPr>
              <a:t>entrambi</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i</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regimi</a:t>
            </a:r>
            <a:r>
              <a:rPr lang="en-US" sz="1900" dirty="0" smtClean="0">
                <a:solidFill>
                  <a:sysClr val="windowText" lastClr="000000">
                    <a:lumMod val="85000"/>
                    <a:lumOff val="15000"/>
                  </a:sysClr>
                </a:solidFill>
              </a:rPr>
              <a:t> </a:t>
            </a:r>
            <a:br>
              <a:rPr lang="en-US" sz="1900" dirty="0" smtClean="0">
                <a:solidFill>
                  <a:sysClr val="windowText" lastClr="000000">
                    <a:lumMod val="85000"/>
                    <a:lumOff val="15000"/>
                  </a:sysClr>
                </a:solidFill>
              </a:rPr>
            </a:br>
            <a:r>
              <a:rPr lang="en-US" sz="1900" dirty="0" smtClean="0">
                <a:solidFill>
                  <a:sysClr val="windowText" lastClr="000000">
                    <a:lumMod val="85000"/>
                    <a:lumOff val="15000"/>
                  </a:sysClr>
                </a:solidFill>
              </a:rPr>
              <a:t>di </a:t>
            </a:r>
            <a:r>
              <a:rPr lang="en-US" sz="1900" dirty="0" err="1" smtClean="0">
                <a:solidFill>
                  <a:sysClr val="windowText" lastClr="000000">
                    <a:lumMod val="85000"/>
                    <a:lumOff val="15000"/>
                  </a:sysClr>
                </a:solidFill>
              </a:rPr>
              <a:t>somministrazione</a:t>
            </a:r>
            <a:r>
              <a:rPr lang="en-US" sz="1900" dirty="0" smtClean="0">
                <a:solidFill>
                  <a:sysClr val="windowText" lastClr="000000">
                    <a:lumMod val="85000"/>
                    <a:lumOff val="15000"/>
                  </a:sysClr>
                </a:solidFill>
              </a:rPr>
              <a:t> di </a:t>
            </a:r>
            <a:r>
              <a:rPr lang="en-US" sz="1900" dirty="0" err="1">
                <a:solidFill>
                  <a:sysClr val="windowText" lastClr="000000">
                    <a:lumMod val="85000"/>
                    <a:lumOff val="15000"/>
                  </a:sysClr>
                </a:solidFill>
              </a:rPr>
              <a:t>fremanezumab</a:t>
            </a:r>
            <a:r>
              <a:rPr lang="en-US" sz="1900" dirty="0">
                <a:solidFill>
                  <a:sysClr val="windowText" lastClr="000000">
                    <a:lumMod val="85000"/>
                    <a:lumOff val="15000"/>
                  </a:sysClr>
                </a:solidFill>
              </a:rPr>
              <a:t> </a:t>
            </a:r>
            <a:r>
              <a:rPr lang="en-US" sz="1900" dirty="0" err="1" smtClean="0">
                <a:solidFill>
                  <a:sysClr val="windowText" lastClr="000000">
                    <a:lumMod val="85000"/>
                    <a:lumOff val="15000"/>
                  </a:sysClr>
                </a:solidFill>
              </a:rPr>
              <a:t>hanno</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riportato</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riduzioni</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statisticamente</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significative</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rispetto</a:t>
            </a:r>
            <a:r>
              <a:rPr lang="en-US" sz="1900" dirty="0" smtClean="0">
                <a:solidFill>
                  <a:sysClr val="windowText" lastClr="000000">
                    <a:lumMod val="85000"/>
                    <a:lumOff val="15000"/>
                  </a:sysClr>
                </a:solidFill>
              </a:rPr>
              <a:t> al </a:t>
            </a:r>
            <a:r>
              <a:rPr lang="en-US" sz="1900" dirty="0" err="1" smtClean="0">
                <a:solidFill>
                  <a:sysClr val="windowText" lastClr="000000">
                    <a:lumMod val="85000"/>
                    <a:lumOff val="15000"/>
                  </a:sysClr>
                </a:solidFill>
              </a:rPr>
              <a:t>basale</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nel</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numero</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medio</a:t>
            </a:r>
            <a:r>
              <a:rPr lang="en-US" sz="1900" dirty="0" smtClean="0">
                <a:solidFill>
                  <a:sysClr val="windowText" lastClr="000000">
                    <a:lumMod val="85000"/>
                    <a:lumOff val="15000"/>
                  </a:sysClr>
                </a:solidFill>
              </a:rPr>
              <a:t> di </a:t>
            </a:r>
            <a:r>
              <a:rPr lang="en-US" sz="1900" dirty="0" err="1" smtClean="0">
                <a:solidFill>
                  <a:sysClr val="windowText" lastClr="000000">
                    <a:lumMod val="85000"/>
                    <a:lumOff val="15000"/>
                  </a:sysClr>
                </a:solidFill>
              </a:rPr>
              <a:t>giorni</a:t>
            </a:r>
            <a:r>
              <a:rPr lang="en-US" sz="1900" dirty="0" smtClean="0">
                <a:solidFill>
                  <a:sysClr val="windowText" lastClr="000000">
                    <a:lumMod val="85000"/>
                    <a:lumOff val="15000"/>
                  </a:sysClr>
                </a:solidFill>
              </a:rPr>
              <a:t> </a:t>
            </a:r>
            <a:r>
              <a:rPr lang="en-US" sz="1900" dirty="0" err="1" smtClean="0">
                <a:solidFill>
                  <a:sysClr val="windowText" lastClr="000000">
                    <a:lumMod val="85000"/>
                    <a:lumOff val="15000"/>
                  </a:sysClr>
                </a:solidFill>
              </a:rPr>
              <a:t>mensili</a:t>
            </a:r>
            <a:r>
              <a:rPr lang="en-US" sz="1900" dirty="0" smtClean="0">
                <a:solidFill>
                  <a:sysClr val="windowText" lastClr="000000">
                    <a:lumMod val="85000"/>
                    <a:lumOff val="15000"/>
                  </a:sysClr>
                </a:solidFill>
              </a:rPr>
              <a:t> con </a:t>
            </a:r>
            <a:r>
              <a:rPr lang="en-US" sz="1900" dirty="0" err="1" smtClean="0">
                <a:solidFill>
                  <a:sysClr val="windowText" lastClr="000000">
                    <a:lumMod val="85000"/>
                    <a:lumOff val="15000"/>
                  </a:sysClr>
                </a:solidFill>
              </a:rPr>
              <a:t>emicrania</a:t>
            </a:r>
            <a:r>
              <a:rPr lang="en-US" sz="1900" dirty="0" smtClean="0">
                <a:solidFill>
                  <a:sysClr val="windowText" lastClr="000000">
                    <a:lumMod val="85000"/>
                    <a:lumOff val="15000"/>
                  </a:sysClr>
                </a:solidFill>
              </a:rPr>
              <a:t> in </a:t>
            </a:r>
            <a:r>
              <a:rPr lang="en-US" sz="1900" dirty="0" err="1" smtClean="0">
                <a:solidFill>
                  <a:sysClr val="windowText" lastClr="000000">
                    <a:lumMod val="85000"/>
                    <a:lumOff val="15000"/>
                  </a:sysClr>
                </a:solidFill>
              </a:rPr>
              <a:t>confronto</a:t>
            </a:r>
            <a:r>
              <a:rPr lang="en-US" sz="1900" dirty="0" smtClean="0">
                <a:solidFill>
                  <a:sysClr val="windowText" lastClr="000000">
                    <a:lumMod val="85000"/>
                    <a:lumOff val="15000"/>
                  </a:sysClr>
                </a:solidFill>
              </a:rPr>
              <a:t> al placebo</a:t>
            </a:r>
            <a:endParaRPr lang="en-US" sz="1900" dirty="0">
              <a:solidFill>
                <a:sysClr val="windowText" lastClr="000000">
                  <a:lumMod val="85000"/>
                  <a:lumOff val="15000"/>
                </a:sysClr>
              </a:solidFill>
            </a:endParaRPr>
          </a:p>
        </p:txBody>
      </p:sp>
      <p:sp>
        <p:nvSpPr>
          <p:cNvPr id="13" name="Rectangle 12"/>
          <p:cNvSpPr/>
          <p:nvPr/>
        </p:nvSpPr>
        <p:spPr>
          <a:xfrm>
            <a:off x="434663" y="1629853"/>
            <a:ext cx="5425364" cy="418576"/>
          </a:xfrm>
          <a:prstGeom prst="rect">
            <a:avLst/>
          </a:prstGeom>
        </p:spPr>
        <p:txBody>
          <a:bodyPr wrap="square" lIns="121890" tIns="60945" rIns="121890" bIns="60945">
            <a:spAutoFit/>
          </a:bodyPr>
          <a:lstStyle/>
          <a:p>
            <a:pPr defTabSz="609411" fontAlgn="base">
              <a:lnSpc>
                <a:spcPct val="90000"/>
              </a:lnSpc>
              <a:spcBef>
                <a:spcPts val="800"/>
              </a:spcBef>
              <a:buClr>
                <a:srgbClr val="204E77"/>
              </a:buClr>
            </a:pPr>
            <a:r>
              <a:rPr lang="en-US" sz="2100" b="1" i="1" kern="0" dirty="0">
                <a:solidFill>
                  <a:srgbClr val="204E77"/>
                </a:solidFill>
                <a:ea typeface="ＭＳ Ｐゴシック"/>
                <a:cs typeface="Arial" charset="0"/>
              </a:rPr>
              <a:t>Endpoint </a:t>
            </a:r>
            <a:r>
              <a:rPr lang="en-US" sz="2100" b="1" kern="0" dirty="0" err="1">
                <a:solidFill>
                  <a:srgbClr val="204E77"/>
                </a:solidFill>
                <a:ea typeface="ＭＳ Ｐゴシック"/>
                <a:cs typeface="Arial" charset="0"/>
              </a:rPr>
              <a:t>s</a:t>
            </a:r>
            <a:r>
              <a:rPr lang="en-US" sz="2100" b="1" kern="0" dirty="0" err="1" smtClean="0">
                <a:solidFill>
                  <a:srgbClr val="204E77"/>
                </a:solidFill>
                <a:ea typeface="ＭＳ Ｐゴシック"/>
                <a:cs typeface="Arial" charset="0"/>
              </a:rPr>
              <a:t>econdario</a:t>
            </a:r>
            <a:endParaRPr lang="en-US" sz="2100" b="1" kern="0" dirty="0">
              <a:solidFill>
                <a:srgbClr val="204E77"/>
              </a:solidFill>
              <a:ea typeface="ＭＳ Ｐゴシック"/>
              <a:cs typeface="Arial" charset="0"/>
            </a:endParaRPr>
          </a:p>
        </p:txBody>
      </p:sp>
      <p:sp>
        <p:nvSpPr>
          <p:cNvPr id="11" name="Snip Single Corner Rectangle 10"/>
          <p:cNvSpPr/>
          <p:nvPr/>
        </p:nvSpPr>
        <p:spPr>
          <a:xfrm flipH="1">
            <a:off x="10553089" y="-4911"/>
            <a:ext cx="1651744" cy="503651"/>
          </a:xfrm>
          <a:prstGeom prst="snip1Rect">
            <a:avLst>
              <a:gd name="adj" fmla="val 50000"/>
            </a:avLst>
          </a:prstGeom>
          <a:solidFill>
            <a:srgbClr val="115A7D"/>
          </a:solidFill>
          <a:ln w="25400" cap="flat" cmpd="sng" algn="ctr">
            <a:noFill/>
            <a:prstDash val="solid"/>
          </a:ln>
          <a:effectLst/>
        </p:spPr>
        <p:txBody>
          <a:bodyPr rot="0" spcFirstLastPara="0" vertOverflow="overflow" horzOverflow="overflow" vert="horz" wrap="square" lIns="121890" tIns="60945" rIns="121890" bIns="60945" numCol="1" spcCol="0" rtlCol="0" fromWordArt="0" anchor="b" anchorCtr="0" forceAA="0" compatLnSpc="1">
            <a:prstTxWarp prst="textNoShape">
              <a:avLst/>
            </a:prstTxWarp>
            <a:noAutofit/>
          </a:bodyPr>
          <a:lstStyle/>
          <a:p>
            <a:pPr algn="ctr" defTabSz="914150" fontAlgn="base">
              <a:spcBef>
                <a:spcPct val="0"/>
              </a:spcBef>
              <a:spcAft>
                <a:spcPct val="0"/>
              </a:spcAft>
              <a:defRPr/>
            </a:pPr>
            <a:r>
              <a:rPr lang="en-US" b="1" kern="0" dirty="0">
                <a:solidFill>
                  <a:prstClr val="white"/>
                </a:solidFill>
                <a:cs typeface="Arial"/>
              </a:rPr>
              <a:t>HALO EM</a:t>
            </a:r>
          </a:p>
        </p:txBody>
      </p:sp>
      <p:sp>
        <p:nvSpPr>
          <p:cNvPr id="14" name="TextBox 13"/>
          <p:cNvSpPr txBox="1"/>
          <p:nvPr/>
        </p:nvSpPr>
        <p:spPr>
          <a:xfrm>
            <a:off x="440447" y="5768496"/>
            <a:ext cx="10351732" cy="553997"/>
          </a:xfrm>
          <a:prstGeom prst="rect">
            <a:avLst/>
          </a:prstGeom>
          <a:noFill/>
        </p:spPr>
        <p:txBody>
          <a:bodyPr wrap="square" lIns="121890" tIns="60945" rIns="121890" bIns="60945" rtlCol="0">
            <a:spAutoFit/>
          </a:bodyPr>
          <a:lstStyle/>
          <a:p>
            <a:pPr defTabSz="609411"/>
            <a:r>
              <a:rPr lang="en-US" sz="900" dirty="0">
                <a:solidFill>
                  <a:srgbClr val="000000"/>
                </a:solidFill>
              </a:rPr>
              <a:t>*</a:t>
            </a:r>
            <a:r>
              <a:rPr lang="en-US" sz="900" dirty="0" smtClean="0">
                <a:solidFill>
                  <a:srgbClr val="000000"/>
                </a:solidFill>
              </a:rPr>
              <a:t>p&lt;0,001 vs </a:t>
            </a:r>
            <a:r>
              <a:rPr lang="en-US" sz="900" dirty="0">
                <a:solidFill>
                  <a:srgbClr val="000000"/>
                </a:solidFill>
              </a:rPr>
              <a:t>placebo.</a:t>
            </a:r>
          </a:p>
          <a:p>
            <a:pPr defTabSz="609411"/>
            <a:r>
              <a:rPr lang="en-US" sz="900" dirty="0">
                <a:solidFill>
                  <a:srgbClr val="000000"/>
                </a:solidFill>
              </a:rPr>
              <a:t>LSM, </a:t>
            </a:r>
            <a:r>
              <a:rPr lang="en-US" sz="900" dirty="0" smtClean="0">
                <a:solidFill>
                  <a:srgbClr val="000000"/>
                </a:solidFill>
              </a:rPr>
              <a:t>media </a:t>
            </a:r>
            <a:r>
              <a:rPr lang="en-US" sz="900" dirty="0" err="1" smtClean="0">
                <a:solidFill>
                  <a:srgbClr val="000000"/>
                </a:solidFill>
              </a:rPr>
              <a:t>dei</a:t>
            </a:r>
            <a:r>
              <a:rPr lang="en-US" sz="900" dirty="0" smtClean="0">
                <a:solidFill>
                  <a:srgbClr val="000000"/>
                </a:solidFill>
              </a:rPr>
              <a:t> </a:t>
            </a:r>
            <a:r>
              <a:rPr lang="en-US" sz="900" dirty="0" err="1" smtClean="0">
                <a:solidFill>
                  <a:srgbClr val="000000"/>
                </a:solidFill>
              </a:rPr>
              <a:t>minimi</a:t>
            </a:r>
            <a:r>
              <a:rPr lang="en-US" sz="900" dirty="0" smtClean="0">
                <a:solidFill>
                  <a:srgbClr val="000000"/>
                </a:solidFill>
              </a:rPr>
              <a:t> </a:t>
            </a:r>
            <a:r>
              <a:rPr lang="en-US" sz="900" dirty="0" err="1" smtClean="0">
                <a:solidFill>
                  <a:srgbClr val="000000"/>
                </a:solidFill>
              </a:rPr>
              <a:t>quadrati</a:t>
            </a:r>
            <a:r>
              <a:rPr lang="en-US" sz="900" dirty="0" smtClean="0">
                <a:solidFill>
                  <a:srgbClr val="000000"/>
                </a:solidFill>
              </a:rPr>
              <a:t>; ES, </a:t>
            </a:r>
            <a:r>
              <a:rPr lang="en-US" sz="900" dirty="0" err="1" smtClean="0">
                <a:solidFill>
                  <a:srgbClr val="000000"/>
                </a:solidFill>
              </a:rPr>
              <a:t>errore</a:t>
            </a:r>
            <a:r>
              <a:rPr lang="en-US" sz="900" dirty="0" smtClean="0">
                <a:solidFill>
                  <a:srgbClr val="000000"/>
                </a:solidFill>
              </a:rPr>
              <a:t> standard.</a:t>
            </a:r>
            <a:endParaRPr lang="en-US" sz="900" dirty="0">
              <a:solidFill>
                <a:srgbClr val="000000"/>
              </a:solidFill>
            </a:endParaRPr>
          </a:p>
          <a:p>
            <a:pPr defTabSz="609411"/>
            <a:r>
              <a:rPr lang="en-US" sz="900" dirty="0" err="1">
                <a:solidFill>
                  <a:srgbClr val="000000"/>
                </a:solidFill>
              </a:rPr>
              <a:t>Dodick</a:t>
            </a:r>
            <a:r>
              <a:rPr lang="en-US" sz="900" dirty="0">
                <a:solidFill>
                  <a:srgbClr val="000000"/>
                </a:solidFill>
              </a:rPr>
              <a:t> DW </a:t>
            </a:r>
            <a:r>
              <a:rPr lang="en-US" sz="900" i="1" dirty="0">
                <a:solidFill>
                  <a:srgbClr val="000000"/>
                </a:solidFill>
              </a:rPr>
              <a:t>et a</a:t>
            </a:r>
            <a:r>
              <a:rPr lang="en-US" sz="900" dirty="0">
                <a:solidFill>
                  <a:srgbClr val="000000"/>
                </a:solidFill>
              </a:rPr>
              <a:t>l. </a:t>
            </a:r>
            <a:r>
              <a:rPr lang="en-US" sz="900" i="1" dirty="0">
                <a:solidFill>
                  <a:srgbClr val="000000"/>
                </a:solidFill>
              </a:rPr>
              <a:t>JAMA</a:t>
            </a:r>
            <a:r>
              <a:rPr lang="en-US" sz="900" dirty="0">
                <a:solidFill>
                  <a:srgbClr val="000000"/>
                </a:solidFill>
              </a:rPr>
              <a:t> 2018 May 15; 319(19): 1999-2008</a:t>
            </a:r>
          </a:p>
        </p:txBody>
      </p:sp>
      <p:graphicFrame>
        <p:nvGraphicFramePr>
          <p:cNvPr id="18" name="Chart 17"/>
          <p:cNvGraphicFramePr/>
          <p:nvPr>
            <p:extLst>
              <p:ext uri="{D42A27DB-BD31-4B8C-83A1-F6EECF244321}">
                <p14:modId xmlns:p14="http://schemas.microsoft.com/office/powerpoint/2010/main" val="1825616541"/>
              </p:ext>
            </p:extLst>
          </p:nvPr>
        </p:nvGraphicFramePr>
        <p:xfrm>
          <a:off x="6255859" y="1411816"/>
          <a:ext cx="5584988" cy="44661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957089" y="4819257"/>
            <a:ext cx="340738" cy="415468"/>
          </a:xfrm>
          <a:prstGeom prst="rect">
            <a:avLst/>
          </a:prstGeom>
          <a:noFill/>
        </p:spPr>
        <p:txBody>
          <a:bodyPr wrap="none" lIns="121890" tIns="60945" rIns="121890" bIns="60945" rtlCol="0">
            <a:spAutoFit/>
          </a:bodyPr>
          <a:lstStyle/>
          <a:p>
            <a:pPr algn="ctr" defTabSz="609411"/>
            <a:r>
              <a:rPr lang="en-GB"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9370124" y="4941593"/>
            <a:ext cx="340738" cy="415468"/>
          </a:xfrm>
          <a:prstGeom prst="rect">
            <a:avLst/>
          </a:prstGeom>
          <a:noFill/>
        </p:spPr>
        <p:txBody>
          <a:bodyPr wrap="none" lIns="121890" tIns="60945" rIns="121890" bIns="60945" rtlCol="0">
            <a:spAutoFit/>
          </a:bodyPr>
          <a:lstStyle/>
          <a:p>
            <a:pPr algn="ctr" defTabSz="609411"/>
            <a:r>
              <a:rPr lang="en-GB"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p:txBody>
      </p:sp>
      <p:sp>
        <p:nvSpPr>
          <p:cNvPr id="17" name="CasellaDiTesto 16"/>
          <p:cNvSpPr txBox="1"/>
          <p:nvPr/>
        </p:nvSpPr>
        <p:spPr>
          <a:xfrm>
            <a:off x="7624151" y="1377837"/>
            <a:ext cx="974975" cy="307777"/>
          </a:xfrm>
          <a:prstGeom prst="rect">
            <a:avLst/>
          </a:prstGeom>
          <a:solidFill>
            <a:schemeClr val="bg2">
              <a:lumMod val="95000"/>
            </a:schemeClr>
          </a:solidFill>
        </p:spPr>
        <p:txBody>
          <a:bodyPr wrap="none" rtlCol="0">
            <a:spAutoFit/>
          </a:bodyPr>
          <a:lstStyle/>
          <a:p>
            <a:r>
              <a:rPr lang="it-IT" sz="1400" dirty="0" smtClean="0"/>
              <a:t>Trimestrale</a:t>
            </a:r>
            <a:endParaRPr lang="it-IT" sz="1400" dirty="0"/>
          </a:p>
        </p:txBody>
      </p:sp>
      <p:sp>
        <p:nvSpPr>
          <p:cNvPr id="19" name="CasellaDiTesto 18"/>
          <p:cNvSpPr txBox="1"/>
          <p:nvPr/>
        </p:nvSpPr>
        <p:spPr>
          <a:xfrm>
            <a:off x="8812106" y="1621086"/>
            <a:ext cx="728930" cy="307777"/>
          </a:xfrm>
          <a:prstGeom prst="rect">
            <a:avLst/>
          </a:prstGeom>
          <a:solidFill>
            <a:schemeClr val="bg2">
              <a:lumMod val="95000"/>
            </a:schemeClr>
          </a:solidFill>
        </p:spPr>
        <p:txBody>
          <a:bodyPr wrap="none" rtlCol="0">
            <a:spAutoFit/>
          </a:bodyPr>
          <a:lstStyle/>
          <a:p>
            <a:r>
              <a:rPr lang="it-IT" sz="1400" dirty="0" smtClean="0"/>
              <a:t>Mensile</a:t>
            </a:r>
            <a:endParaRPr lang="it-IT" sz="1400" dirty="0"/>
          </a:p>
        </p:txBody>
      </p:sp>
      <p:sp>
        <p:nvSpPr>
          <p:cNvPr id="4" name="Titolo 3"/>
          <p:cNvSpPr>
            <a:spLocks noGrp="1"/>
          </p:cNvSpPr>
          <p:nvPr>
            <p:ph type="title"/>
          </p:nvPr>
        </p:nvSpPr>
        <p:spPr>
          <a:xfrm>
            <a:off x="838200" y="229297"/>
            <a:ext cx="10515600" cy="795404"/>
          </a:xfrm>
        </p:spPr>
        <p:txBody>
          <a:bodyPr>
            <a:noAutofit/>
          </a:bodyPr>
          <a:lstStyle/>
          <a:p>
            <a:pPr algn="ctr"/>
            <a:r>
              <a:rPr lang="en-US" sz="2400" b="1" dirty="0" err="1"/>
              <a:t>Variazione</a:t>
            </a:r>
            <a:r>
              <a:rPr lang="en-US" sz="2400" b="1" dirty="0"/>
              <a:t> media </a:t>
            </a:r>
            <a:r>
              <a:rPr lang="en-US" sz="2400" b="1" dirty="0" err="1"/>
              <a:t>rispetto</a:t>
            </a:r>
            <a:r>
              <a:rPr lang="en-US" sz="2400" b="1" dirty="0"/>
              <a:t> al </a:t>
            </a:r>
            <a:r>
              <a:rPr lang="en-US" sz="2400" b="1" dirty="0" err="1"/>
              <a:t>basale</a:t>
            </a:r>
            <a:r>
              <a:rPr lang="en-US" sz="2400" b="1" dirty="0"/>
              <a:t> </a:t>
            </a:r>
            <a:r>
              <a:rPr lang="en-US" sz="2400" b="1" dirty="0" err="1"/>
              <a:t>nel</a:t>
            </a:r>
            <a:r>
              <a:rPr lang="en-US" sz="2400" b="1" dirty="0"/>
              <a:t> </a:t>
            </a:r>
            <a:r>
              <a:rPr lang="en-US" sz="2400" b="1" dirty="0" err="1"/>
              <a:t>numero</a:t>
            </a:r>
            <a:r>
              <a:rPr lang="en-US" sz="2400" b="1" dirty="0"/>
              <a:t> </a:t>
            </a:r>
            <a:r>
              <a:rPr lang="en-US" sz="2400" b="1" dirty="0" err="1"/>
              <a:t>medio</a:t>
            </a:r>
            <a:r>
              <a:rPr lang="en-US" sz="2400" b="1" dirty="0"/>
              <a:t> </a:t>
            </a:r>
            <a:br>
              <a:rPr lang="en-US" sz="2400" b="1" dirty="0"/>
            </a:br>
            <a:r>
              <a:rPr lang="en-US" sz="2400" b="1" dirty="0"/>
              <a:t>di </a:t>
            </a:r>
            <a:r>
              <a:rPr lang="en-US" sz="2400" b="1" dirty="0" err="1"/>
              <a:t>giorni</a:t>
            </a:r>
            <a:r>
              <a:rPr lang="en-US" sz="2400" b="1" dirty="0"/>
              <a:t> </a:t>
            </a:r>
            <a:r>
              <a:rPr lang="en-US" sz="2400" b="1" dirty="0" err="1"/>
              <a:t>mensili</a:t>
            </a:r>
            <a:r>
              <a:rPr lang="en-US" sz="2400" b="1" dirty="0"/>
              <a:t> con </a:t>
            </a:r>
            <a:r>
              <a:rPr lang="en-US" sz="2400" b="1" dirty="0" err="1"/>
              <a:t>emicrania</a:t>
            </a:r>
            <a:r>
              <a:rPr lang="en-US" sz="2400" b="1" dirty="0"/>
              <a:t> </a:t>
            </a:r>
            <a:r>
              <a:rPr lang="en-US" sz="2400" b="1" dirty="0" err="1"/>
              <a:t>alla</a:t>
            </a:r>
            <a:r>
              <a:rPr lang="en-US" sz="2400" b="1" dirty="0"/>
              <a:t> </a:t>
            </a:r>
            <a:r>
              <a:rPr lang="en-US" sz="2400" b="1" dirty="0" err="1"/>
              <a:t>settimana</a:t>
            </a:r>
            <a:r>
              <a:rPr lang="en-US" sz="2400" b="1" dirty="0"/>
              <a:t> 4</a:t>
            </a:r>
            <a:endParaRPr lang="it-IT" sz="2400" b="1" dirty="0"/>
          </a:p>
        </p:txBody>
      </p:sp>
      <p:sp>
        <p:nvSpPr>
          <p:cNvPr id="20" name="Rettangolo 19"/>
          <p:cNvSpPr/>
          <p:nvPr/>
        </p:nvSpPr>
        <p:spPr>
          <a:xfrm>
            <a:off x="305298" y="632522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4477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10133913" y="6185266"/>
            <a:ext cx="1645002" cy="338554"/>
          </a:xfrm>
          <a:prstGeom prst="rect">
            <a:avLst/>
          </a:prstGeom>
          <a:noFill/>
          <a:ln w="9525">
            <a:noFill/>
            <a:miter lim="800000"/>
            <a:headEnd/>
            <a:tailEnd/>
          </a:ln>
        </p:spPr>
        <p:txBody>
          <a:bodyPr wrap="none" anchor="ctr">
            <a:spAutoFit/>
          </a:bodyPr>
          <a:lstStyle/>
          <a:p>
            <a:r>
              <a:rPr lang="en-US" sz="1600" dirty="0">
                <a:latin typeface="Athelas"/>
              </a:rPr>
              <a:t>Israel et al </a:t>
            </a:r>
            <a:r>
              <a:rPr lang="en-US" sz="1600" dirty="0" smtClean="0">
                <a:latin typeface="Athelas"/>
              </a:rPr>
              <a:t>2018</a:t>
            </a:r>
            <a:endParaRPr lang="en-US" sz="1600" dirty="0">
              <a:latin typeface="Athelas"/>
            </a:endParaRPr>
          </a:p>
        </p:txBody>
      </p:sp>
      <p:pic>
        <p:nvPicPr>
          <p:cNvPr id="55299" name="Picture 5" descr="Cattura Ab"/>
          <p:cNvPicPr>
            <a:picLocks noChangeAspect="1" noChangeArrowheads="1"/>
          </p:cNvPicPr>
          <p:nvPr/>
        </p:nvPicPr>
        <p:blipFill>
          <a:blip r:embed="rId2"/>
          <a:srcRect/>
          <a:stretch>
            <a:fillRect/>
          </a:stretch>
        </p:blipFill>
        <p:spPr bwMode="auto">
          <a:xfrm>
            <a:off x="3135086" y="674530"/>
            <a:ext cx="6183041" cy="5538729"/>
          </a:xfrm>
          <a:prstGeom prst="rect">
            <a:avLst/>
          </a:prstGeom>
          <a:noFill/>
          <a:ln w="9525">
            <a:noFill/>
            <a:miter lim="800000"/>
            <a:headEnd/>
            <a:tailEnd/>
          </a:ln>
        </p:spPr>
      </p:pic>
      <p:sp>
        <p:nvSpPr>
          <p:cNvPr id="2" name="Rettangolo 1"/>
          <p:cNvSpPr/>
          <p:nvPr/>
        </p:nvSpPr>
        <p:spPr>
          <a:xfrm>
            <a:off x="3149603" y="674530"/>
            <a:ext cx="885369" cy="58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712751" y="246750"/>
            <a:ext cx="9717276" cy="369332"/>
          </a:xfrm>
          <a:prstGeom prst="rect">
            <a:avLst/>
          </a:prstGeom>
          <a:noFill/>
        </p:spPr>
        <p:txBody>
          <a:bodyPr wrap="none" rtlCol="0">
            <a:spAutoFit/>
          </a:bodyPr>
          <a:lstStyle/>
          <a:p>
            <a:r>
              <a:rPr lang="it-IT" b="1" dirty="0" smtClean="0"/>
              <a:t>Anticorpi monoclonali anti-CGRP vs Terapie antiemicraniche preventive convenzionali </a:t>
            </a:r>
            <a:endParaRPr lang="it-IT" b="1" dirty="0"/>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1"/>
                </a:solidFill>
              </a:rPr>
              <a:t>Conclusioni</a:t>
            </a:r>
            <a:endParaRPr lang="it-IT" b="1" dirty="0">
              <a:solidFill>
                <a:schemeClr val="accent1"/>
              </a:solidFill>
            </a:endParaRPr>
          </a:p>
        </p:txBody>
      </p:sp>
      <p:sp>
        <p:nvSpPr>
          <p:cNvPr id="3" name="Segnaposto contenuto 2"/>
          <p:cNvSpPr>
            <a:spLocks noGrp="1"/>
          </p:cNvSpPr>
          <p:nvPr>
            <p:ph idx="1"/>
          </p:nvPr>
        </p:nvSpPr>
        <p:spPr>
          <a:xfrm>
            <a:off x="2589212" y="1480470"/>
            <a:ext cx="8915400" cy="3777622"/>
          </a:xfrm>
        </p:spPr>
        <p:txBody>
          <a:bodyPr/>
          <a:lstStyle/>
          <a:p>
            <a:pPr>
              <a:buFont typeface="Wingdings" panose="05000000000000000000" pitchFamily="2" charset="2"/>
              <a:buChar char="Ø"/>
            </a:pPr>
            <a:endParaRPr lang="it-IT" sz="2000" b="1" dirty="0" smtClean="0"/>
          </a:p>
          <a:p>
            <a:pPr>
              <a:buFont typeface="Wingdings" panose="05000000000000000000" pitchFamily="2" charset="2"/>
              <a:buChar char="Ø"/>
            </a:pPr>
            <a:r>
              <a:rPr lang="it-IT" sz="2000" b="1" dirty="0" smtClean="0"/>
              <a:t>I </a:t>
            </a:r>
            <a:r>
              <a:rPr lang="it-IT" sz="2000" b="1" dirty="0" err="1" smtClean="0"/>
              <a:t>mAb</a:t>
            </a:r>
            <a:r>
              <a:rPr lang="it-IT" sz="2000" b="1" dirty="0" smtClean="0"/>
              <a:t> anti-CGRP sembrano farmaci  molto promettenti per la prevenzione dell’emicrania.</a:t>
            </a:r>
          </a:p>
          <a:p>
            <a:pPr>
              <a:buFont typeface="Wingdings" panose="05000000000000000000" pitchFamily="2" charset="2"/>
              <a:buChar char="Ø"/>
            </a:pPr>
            <a:endParaRPr lang="it-IT" sz="2000" b="1" dirty="0" smtClean="0"/>
          </a:p>
          <a:p>
            <a:pPr>
              <a:buFont typeface="Wingdings" panose="05000000000000000000" pitchFamily="2" charset="2"/>
              <a:buChar char="Ø"/>
            </a:pPr>
            <a:r>
              <a:rPr lang="it-IT" sz="2000" b="1" dirty="0" smtClean="0"/>
              <a:t>I dati </a:t>
            </a:r>
            <a:r>
              <a:rPr lang="it-IT" sz="2000" b="1" dirty="0" err="1" smtClean="0"/>
              <a:t>real</a:t>
            </a:r>
            <a:r>
              <a:rPr lang="it-IT" sz="2000" b="1" dirty="0" smtClean="0"/>
              <a:t>-world saranno molto importanti per confermare l’efficacia e la sicurezza di questi farmaci in particolare sul long-</a:t>
            </a:r>
            <a:r>
              <a:rPr lang="it-IT" sz="2000" b="1" dirty="0" err="1" smtClean="0"/>
              <a:t>term</a:t>
            </a:r>
            <a:r>
              <a:rPr lang="it-IT" sz="2000" b="1" dirty="0" smtClean="0"/>
              <a:t>.</a:t>
            </a:r>
          </a:p>
          <a:p>
            <a:pPr>
              <a:buFont typeface="Wingdings" panose="05000000000000000000" pitchFamily="2" charset="2"/>
              <a:buChar char="Ø"/>
            </a:pPr>
            <a:endParaRPr lang="it-IT" sz="2000" b="1" dirty="0" smtClean="0"/>
          </a:p>
          <a:p>
            <a:pPr>
              <a:buFont typeface="Wingdings" panose="05000000000000000000" pitchFamily="2" charset="2"/>
              <a:buChar char="Ø"/>
            </a:pPr>
            <a:r>
              <a:rPr lang="it-IT" sz="2000" b="1" dirty="0" smtClean="0"/>
              <a:t>La futura ricerca di </a:t>
            </a:r>
            <a:r>
              <a:rPr lang="it-IT" sz="2000" b="1" dirty="0" err="1" smtClean="0"/>
              <a:t>biomarkers</a:t>
            </a:r>
            <a:r>
              <a:rPr lang="it-IT" sz="2000" b="1" dirty="0" smtClean="0"/>
              <a:t> dovrebbe aiutare i clinici ad identificare i pazienti maggiormente </a:t>
            </a:r>
            <a:r>
              <a:rPr lang="it-IT" sz="2000" b="1" dirty="0" err="1" smtClean="0"/>
              <a:t>responder</a:t>
            </a:r>
            <a:r>
              <a:rPr lang="it-IT" sz="2000" b="1" dirty="0" smtClean="0"/>
              <a:t> ai </a:t>
            </a:r>
            <a:r>
              <a:rPr lang="it-IT" sz="2000" b="1" dirty="0" err="1" smtClean="0"/>
              <a:t>mAb</a:t>
            </a:r>
            <a:r>
              <a:rPr lang="it-IT" sz="2000" b="1" dirty="0" smtClean="0"/>
              <a:t> anti-CGRP in modo da personalizzare le decisioni terapeutiche.</a:t>
            </a:r>
          </a:p>
          <a:p>
            <a:pPr marL="0" indent="0">
              <a:buNone/>
            </a:pPr>
            <a:endParaRPr lang="it-IT" sz="2000" b="1" dirty="0"/>
          </a:p>
          <a:p>
            <a:pPr marL="0" indent="0">
              <a:buNone/>
            </a:pPr>
            <a:endParaRPr lang="it-IT" sz="2000" b="1" dirty="0" smtClean="0"/>
          </a:p>
          <a:p>
            <a:pPr marL="0" indent="0">
              <a:buNone/>
            </a:pPr>
            <a:endParaRPr lang="it-IT" sz="2000" b="1" dirty="0"/>
          </a:p>
        </p:txBody>
      </p:sp>
      <p:sp>
        <p:nvSpPr>
          <p:cNvPr id="4" name="Rettangolo 3"/>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26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778" y="1888806"/>
            <a:ext cx="7803681" cy="475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715" y="71637"/>
            <a:ext cx="7704867" cy="178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275" y="4836781"/>
            <a:ext cx="3895725" cy="9239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042245" y="1596788"/>
            <a:ext cx="3327214" cy="369332"/>
          </a:xfrm>
          <a:prstGeom prst="rect">
            <a:avLst/>
          </a:prstGeom>
          <a:noFill/>
        </p:spPr>
        <p:txBody>
          <a:bodyPr wrap="square" rtlCol="0">
            <a:spAutoFit/>
          </a:bodyPr>
          <a:lstStyle/>
          <a:p>
            <a:r>
              <a:rPr lang="it-IT" dirty="0" smtClean="0"/>
              <a:t>J Head </a:t>
            </a:r>
            <a:r>
              <a:rPr lang="it-IT" dirty="0" err="1" smtClean="0"/>
              <a:t>Pain</a:t>
            </a:r>
            <a:r>
              <a:rPr lang="it-IT" dirty="0" smtClean="0"/>
              <a:t>, 2017</a:t>
            </a:r>
            <a:endParaRPr lang="it-IT" dirty="0"/>
          </a:p>
        </p:txBody>
      </p:sp>
    </p:spTree>
    <p:extLst>
      <p:ext uri="{BB962C8B-B14F-4D97-AF65-F5344CB8AC3E}">
        <p14:creationId xmlns:p14="http://schemas.microsoft.com/office/powerpoint/2010/main" val="220574887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966788"/>
            <a:ext cx="82010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247010" y="5882239"/>
            <a:ext cx="2961564" cy="369332"/>
          </a:xfrm>
          <a:prstGeom prst="rect">
            <a:avLst/>
          </a:prstGeom>
          <a:noFill/>
        </p:spPr>
        <p:txBody>
          <a:bodyPr wrap="square" rtlCol="0">
            <a:spAutoFit/>
          </a:bodyPr>
          <a:lstStyle/>
          <a:p>
            <a:pPr algn="r"/>
            <a:r>
              <a:rPr lang="it-IT" b="1" dirty="0" err="1" smtClean="0"/>
              <a:t>Headache</a:t>
            </a:r>
            <a:r>
              <a:rPr lang="it-IT" b="1" dirty="0" smtClean="0"/>
              <a:t>, 2018</a:t>
            </a:r>
            <a:endParaRPr lang="it-IT" b="1" dirty="0"/>
          </a:p>
        </p:txBody>
      </p:sp>
    </p:spTree>
    <p:extLst>
      <p:ext uri="{BB962C8B-B14F-4D97-AF65-F5344CB8AC3E}">
        <p14:creationId xmlns:p14="http://schemas.microsoft.com/office/powerpoint/2010/main" val="403891853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9358" y="188641"/>
            <a:ext cx="6673257" cy="373521"/>
          </a:xfrm>
        </p:spPr>
        <p:txBody>
          <a:bodyPr>
            <a:noAutofit/>
          </a:bodyPr>
          <a:lstStyle/>
          <a:p>
            <a:pPr algn="ctr"/>
            <a:r>
              <a:rPr lang="it-IT" sz="2800" b="1" dirty="0">
                <a:solidFill>
                  <a:schemeClr val="accent1"/>
                </a:solidFill>
              </a:rPr>
              <a:t>«Unmet need» nell’emicrania</a:t>
            </a:r>
            <a:endParaRPr lang="it-IT" sz="1400" b="1" i="1" dirty="0">
              <a:solidFill>
                <a:schemeClr val="accent1"/>
              </a:solidFill>
            </a:endParaRPr>
          </a:p>
        </p:txBody>
      </p:sp>
      <p:sp>
        <p:nvSpPr>
          <p:cNvPr id="9" name="Rectangle 8"/>
          <p:cNvSpPr/>
          <p:nvPr/>
        </p:nvSpPr>
        <p:spPr>
          <a:xfrm>
            <a:off x="1698237" y="4045077"/>
            <a:ext cx="9956734" cy="1581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lnSpc>
                <a:spcPct val="114000"/>
              </a:lnSpc>
              <a:buFont typeface="Wingdings" panose="05000000000000000000" pitchFamily="2" charset="2"/>
              <a:buChar char="Ø"/>
            </a:pPr>
            <a:r>
              <a:rPr lang="it-IT" sz="1400" dirty="0">
                <a:solidFill>
                  <a:schemeClr val="tx1"/>
                </a:solidFill>
              </a:rPr>
              <a:t>I</a:t>
            </a:r>
            <a:r>
              <a:rPr lang="it-IT" sz="1400" b="1" dirty="0">
                <a:solidFill>
                  <a:schemeClr val="tx1"/>
                </a:solidFill>
              </a:rPr>
              <a:t> trattamenti profilattici </a:t>
            </a:r>
            <a:r>
              <a:rPr lang="it-IT" sz="1400" dirty="0">
                <a:solidFill>
                  <a:schemeClr val="tx1"/>
                </a:solidFill>
              </a:rPr>
              <a:t>disponibili sono farmaci non specifici, </a:t>
            </a:r>
            <a:r>
              <a:rPr lang="it-IT" sz="1400" b="1" dirty="0">
                <a:solidFill>
                  <a:schemeClr val="tx1"/>
                </a:solidFill>
              </a:rPr>
              <a:t>poco tollerati</a:t>
            </a:r>
            <a:r>
              <a:rPr lang="it-IT" sz="1400" dirty="0">
                <a:solidFill>
                  <a:schemeClr val="tx1"/>
                </a:solidFill>
              </a:rPr>
              <a:t> e con </a:t>
            </a:r>
            <a:r>
              <a:rPr lang="it-IT" sz="1400" b="1" dirty="0">
                <a:solidFill>
                  <a:schemeClr val="tx1"/>
                </a:solidFill>
              </a:rPr>
              <a:t>bassa persistenza in terapia</a:t>
            </a:r>
            <a:r>
              <a:rPr lang="it-IT" sz="1400" dirty="0">
                <a:solidFill>
                  <a:schemeClr val="tx1"/>
                </a:solidFill>
              </a:rPr>
              <a:t>: infatti </a:t>
            </a:r>
            <a:r>
              <a:rPr lang="it-IT" sz="1400" b="1" dirty="0">
                <a:solidFill>
                  <a:schemeClr val="tx1"/>
                </a:solidFill>
              </a:rPr>
              <a:t>solo il 25% dei pazienti rimane in terapia a 6 mesi </a:t>
            </a:r>
            <a:r>
              <a:rPr lang="it-IT" sz="1400" dirty="0">
                <a:solidFill>
                  <a:schemeClr val="tx1"/>
                </a:solidFill>
              </a:rPr>
              <a:t>e il </a:t>
            </a:r>
            <a:r>
              <a:rPr lang="it-IT" sz="1400" b="1" dirty="0">
                <a:solidFill>
                  <a:schemeClr val="tx1"/>
                </a:solidFill>
              </a:rPr>
              <a:t>14% dei pazienti a 12 mesi</a:t>
            </a:r>
            <a:r>
              <a:rPr lang="it-IT" sz="1400" baseline="30000" dirty="0">
                <a:solidFill>
                  <a:schemeClr val="tx1"/>
                </a:solidFill>
              </a:rPr>
              <a:t>1,2</a:t>
            </a:r>
          </a:p>
          <a:p>
            <a:pPr marL="214313" indent="-214313" algn="just">
              <a:lnSpc>
                <a:spcPct val="114000"/>
              </a:lnSpc>
              <a:buFont typeface="Wingdings" panose="05000000000000000000" pitchFamily="2" charset="2"/>
              <a:buChar char="Ø"/>
            </a:pPr>
            <a:endParaRPr lang="it-IT" sz="1400" baseline="30000" dirty="0">
              <a:solidFill>
                <a:schemeClr val="tx1"/>
              </a:solidFill>
            </a:endParaRPr>
          </a:p>
          <a:p>
            <a:pPr marL="214313" indent="-214313" algn="just">
              <a:lnSpc>
                <a:spcPct val="114000"/>
              </a:lnSpc>
              <a:buFont typeface="Wingdings" panose="05000000000000000000" pitchFamily="2" charset="2"/>
              <a:buChar char="Ø"/>
            </a:pPr>
            <a:r>
              <a:rPr lang="it-IT" sz="1400" dirty="0">
                <a:solidFill>
                  <a:schemeClr val="tx1"/>
                </a:solidFill>
              </a:rPr>
              <a:t>Da un recente studio di </a:t>
            </a:r>
            <a:r>
              <a:rPr lang="it-IT" sz="1400" b="1" dirty="0">
                <a:solidFill>
                  <a:schemeClr val="tx1"/>
                </a:solidFill>
              </a:rPr>
              <a:t>Real-Word </a:t>
            </a:r>
            <a:r>
              <a:rPr lang="it-IT" sz="1400" b="1" dirty="0" err="1">
                <a:solidFill>
                  <a:schemeClr val="tx1"/>
                </a:solidFill>
              </a:rPr>
              <a:t>Evidence</a:t>
            </a:r>
            <a:r>
              <a:rPr lang="it-IT" sz="1400" b="1" dirty="0">
                <a:solidFill>
                  <a:schemeClr val="tx1"/>
                </a:solidFill>
              </a:rPr>
              <a:t> </a:t>
            </a:r>
            <a:r>
              <a:rPr lang="it-IT" sz="1400" dirty="0">
                <a:solidFill>
                  <a:schemeClr val="tx1"/>
                </a:solidFill>
              </a:rPr>
              <a:t>è emersa una </a:t>
            </a:r>
            <a:r>
              <a:rPr lang="it-IT" sz="1400" b="1" dirty="0">
                <a:solidFill>
                  <a:schemeClr val="tx1"/>
                </a:solidFill>
              </a:rPr>
              <a:t>persistenza in terapia del 17% </a:t>
            </a:r>
            <a:r>
              <a:rPr lang="it-IT" sz="1400" dirty="0">
                <a:solidFill>
                  <a:schemeClr val="tx1"/>
                </a:solidFill>
              </a:rPr>
              <a:t>a 12 mesi</a:t>
            </a:r>
            <a:r>
              <a:rPr lang="it-IT" sz="1400" baseline="30000" dirty="0">
                <a:solidFill>
                  <a:schemeClr val="tx1"/>
                </a:solidFill>
              </a:rPr>
              <a:t>3</a:t>
            </a:r>
          </a:p>
          <a:p>
            <a:pPr marL="214313" indent="-214313" algn="just">
              <a:lnSpc>
                <a:spcPct val="114000"/>
              </a:lnSpc>
              <a:buFont typeface="Wingdings" panose="05000000000000000000" pitchFamily="2" charset="2"/>
              <a:buChar char="Ø"/>
            </a:pPr>
            <a:endParaRPr lang="it-IT" sz="1400" dirty="0">
              <a:solidFill>
                <a:schemeClr val="tx1"/>
              </a:solidFill>
            </a:endParaRPr>
          </a:p>
          <a:p>
            <a:pPr marL="214313" indent="-214313" algn="just">
              <a:lnSpc>
                <a:spcPct val="114000"/>
              </a:lnSpc>
              <a:buFont typeface="Wingdings" panose="05000000000000000000" pitchFamily="2" charset="2"/>
              <a:buChar char="Ø"/>
            </a:pPr>
            <a:r>
              <a:rPr lang="it-IT" sz="1400" b="1" dirty="0">
                <a:solidFill>
                  <a:schemeClr val="tx1"/>
                </a:solidFill>
              </a:rPr>
              <a:t>L’incompleta efficacia, ma soprattutto la scarsa tollerabilità e la bassa persistenza </a:t>
            </a:r>
            <a:r>
              <a:rPr lang="it-IT" sz="1400" dirty="0">
                <a:solidFill>
                  <a:schemeClr val="tx1"/>
                </a:solidFill>
              </a:rPr>
              <a:t>delle attuali terapie di profilassi costituisce un significativo limite per la gestione del paziente affetti da emicrania e rappresenta un </a:t>
            </a:r>
            <a:r>
              <a:rPr lang="it-IT" sz="1400" b="1" dirty="0">
                <a:solidFill>
                  <a:schemeClr val="tx1"/>
                </a:solidFill>
              </a:rPr>
              <a:t>rischio di ”</a:t>
            </a:r>
            <a:r>
              <a:rPr lang="it-IT" sz="1400" b="1" i="1" dirty="0">
                <a:solidFill>
                  <a:schemeClr val="tx1"/>
                </a:solidFill>
              </a:rPr>
              <a:t>medication overuse</a:t>
            </a:r>
            <a:r>
              <a:rPr lang="it-IT" sz="1400" b="1" dirty="0">
                <a:solidFill>
                  <a:schemeClr val="tx1"/>
                </a:solidFill>
              </a:rPr>
              <a:t>” e cronicizzazione della malattia</a:t>
            </a:r>
            <a:r>
              <a:rPr lang="it-IT" sz="1400" baseline="30000" dirty="0">
                <a:solidFill>
                  <a:schemeClr val="tx1"/>
                </a:solidFill>
              </a:rPr>
              <a:t>1,2</a:t>
            </a:r>
          </a:p>
        </p:txBody>
      </p:sp>
      <p:sp>
        <p:nvSpPr>
          <p:cNvPr id="6" name="TextBox 5"/>
          <p:cNvSpPr txBox="1"/>
          <p:nvPr/>
        </p:nvSpPr>
        <p:spPr>
          <a:xfrm>
            <a:off x="3140301" y="6084402"/>
            <a:ext cx="6834913" cy="400110"/>
          </a:xfrm>
          <a:prstGeom prst="rect">
            <a:avLst/>
          </a:prstGeom>
          <a:noFill/>
        </p:spPr>
        <p:txBody>
          <a:bodyPr wrap="square" rtlCol="0">
            <a:spAutoFit/>
          </a:bodyPr>
          <a:lstStyle/>
          <a:p>
            <a:r>
              <a:rPr lang="it-IT" sz="1000" dirty="0"/>
              <a:t> 1. Hepp Z. et al. Cephalgia, 2015; 2. Diener HC. Nat Rev </a:t>
            </a:r>
            <a:r>
              <a:rPr lang="it-IT" sz="1000" dirty="0" err="1"/>
              <a:t>Neurol</a:t>
            </a:r>
            <a:r>
              <a:rPr lang="it-IT" sz="1000" dirty="0"/>
              <a:t> 2016; 3. Studio RWE EPIMIG </a:t>
            </a:r>
            <a:r>
              <a:rPr lang="it-IT" sz="1000" i="1" dirty="0"/>
              <a:t>"Epidemiologia dell’emicrania cronica ed episodica e relativi pattern di utilizzo dei farmaci”</a:t>
            </a:r>
            <a:r>
              <a:rPr lang="it-IT" sz="1000" dirty="0"/>
              <a:t> condotto da HEALTH SEARCH in </a:t>
            </a:r>
            <a:r>
              <a:rPr lang="it-IT" sz="1000" dirty="0" smtClean="0"/>
              <a:t>USA</a:t>
            </a:r>
            <a:endParaRPr lang="en-US" sz="1000" dirty="0"/>
          </a:p>
        </p:txBody>
      </p:sp>
      <p:pic>
        <p:nvPicPr>
          <p:cNvPr id="7" name="Picture 6"/>
          <p:cNvPicPr/>
          <p:nvPr/>
        </p:nvPicPr>
        <p:blipFill>
          <a:blip r:embed="rId3"/>
          <a:stretch>
            <a:fillRect/>
          </a:stretch>
        </p:blipFill>
        <p:spPr>
          <a:xfrm>
            <a:off x="2986266" y="769257"/>
            <a:ext cx="6767334" cy="2891405"/>
          </a:xfrm>
          <a:prstGeom prst="rect">
            <a:avLst/>
          </a:prstGeom>
          <a:ln>
            <a:solidFill>
              <a:schemeClr val="bg1">
                <a:lumMod val="65000"/>
              </a:schemeClr>
            </a:solidFill>
          </a:ln>
        </p:spPr>
      </p:pic>
    </p:spTree>
    <p:extLst>
      <p:ext uri="{BB962C8B-B14F-4D97-AF65-F5344CB8AC3E}">
        <p14:creationId xmlns:p14="http://schemas.microsoft.com/office/powerpoint/2010/main" val="199783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a:off x="3871230" y="3263966"/>
            <a:ext cx="1126351"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464256" y="2714616"/>
            <a:ext cx="1122724" cy="6953"/>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62903" y="3199076"/>
            <a:ext cx="1087082"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134606" y="3861830"/>
            <a:ext cx="1157048" cy="1"/>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148653" y="3933056"/>
            <a:ext cx="1143000"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950844" y="1904216"/>
            <a:ext cx="102682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Pentagon 50"/>
          <p:cNvSpPr>
            <a:spLocks/>
          </p:cNvSpPr>
          <p:nvPr/>
        </p:nvSpPr>
        <p:spPr>
          <a:xfrm>
            <a:off x="2858490" y="2085152"/>
            <a:ext cx="1538811" cy="479753"/>
          </a:xfrm>
          <a:prstGeom prst="homePlat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0000"/>
                </a:solidFill>
              </a:rPr>
              <a:t>Prevalenza</a:t>
            </a:r>
            <a:r>
              <a:rPr lang="en-US" sz="1200" b="1" dirty="0">
                <a:solidFill>
                  <a:srgbClr val="000000"/>
                </a:solidFill>
              </a:rPr>
              <a:t> </a:t>
            </a:r>
            <a:r>
              <a:rPr lang="en-US" sz="1200" b="1" dirty="0" err="1">
                <a:solidFill>
                  <a:srgbClr val="000000"/>
                </a:solidFill>
              </a:rPr>
              <a:t>dell’emicrania</a:t>
            </a:r>
            <a:r>
              <a:rPr lang="en-US" sz="1200" b="1" dirty="0">
                <a:solidFill>
                  <a:srgbClr val="000000"/>
                </a:solidFill>
              </a:rPr>
              <a:t> </a:t>
            </a:r>
            <a:r>
              <a:rPr lang="en-US" sz="1200" b="1" baseline="30000" dirty="0">
                <a:solidFill>
                  <a:srgbClr val="000000"/>
                </a:solidFill>
              </a:rPr>
              <a:t>2</a:t>
            </a:r>
          </a:p>
        </p:txBody>
      </p:sp>
      <p:sp>
        <p:nvSpPr>
          <p:cNvPr id="52" name="Pentagon 51"/>
          <p:cNvSpPr>
            <a:spLocks/>
          </p:cNvSpPr>
          <p:nvPr/>
        </p:nvSpPr>
        <p:spPr>
          <a:xfrm>
            <a:off x="3172596" y="2772104"/>
            <a:ext cx="1314450" cy="440873"/>
          </a:xfrm>
          <a:prstGeom prst="homePlat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rPr>
              <a:t>Diagnosticati</a:t>
            </a:r>
            <a:r>
              <a:rPr lang="en-US" sz="1200" b="1" baseline="30000" dirty="0">
                <a:solidFill>
                  <a:srgbClr val="000000"/>
                </a:solidFill>
              </a:rPr>
              <a:t>3</a:t>
            </a:r>
          </a:p>
        </p:txBody>
      </p:sp>
      <p:sp>
        <p:nvSpPr>
          <p:cNvPr id="53" name="Pentagon 52"/>
          <p:cNvSpPr>
            <a:spLocks/>
          </p:cNvSpPr>
          <p:nvPr/>
        </p:nvSpPr>
        <p:spPr>
          <a:xfrm>
            <a:off x="2668541" y="3356992"/>
            <a:ext cx="2623113" cy="406358"/>
          </a:xfrm>
          <a:prstGeom prst="homePlat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rgbClr val="000000"/>
                </a:solidFill>
              </a:rPr>
              <a:t>&gt;</a:t>
            </a:r>
            <a:r>
              <a:rPr lang="en-US" sz="1200" b="1" dirty="0">
                <a:solidFill>
                  <a:srgbClr val="000000"/>
                </a:solidFill>
              </a:rPr>
              <a:t> 4 gg al </a:t>
            </a:r>
            <a:r>
              <a:rPr lang="en-US" sz="1200" b="1" dirty="0" err="1">
                <a:solidFill>
                  <a:srgbClr val="000000"/>
                </a:solidFill>
              </a:rPr>
              <a:t>mese</a:t>
            </a:r>
            <a:r>
              <a:rPr lang="en-US" sz="1200" b="1" dirty="0">
                <a:solidFill>
                  <a:srgbClr val="000000"/>
                </a:solidFill>
              </a:rPr>
              <a:t> di </a:t>
            </a:r>
            <a:r>
              <a:rPr lang="en-US" sz="1200" b="1" dirty="0" err="1">
                <a:solidFill>
                  <a:srgbClr val="000000"/>
                </a:solidFill>
              </a:rPr>
              <a:t>emicrania</a:t>
            </a:r>
            <a:r>
              <a:rPr lang="en-US" sz="1200" b="1" dirty="0">
                <a:solidFill>
                  <a:srgbClr val="000000"/>
                </a:solidFill>
              </a:rPr>
              <a:t> </a:t>
            </a:r>
            <a:r>
              <a:rPr lang="en-US" sz="1200" b="1" baseline="30000" dirty="0">
                <a:solidFill>
                  <a:srgbClr val="000000"/>
                </a:solidFill>
              </a:rPr>
              <a:t>4</a:t>
            </a:r>
          </a:p>
        </p:txBody>
      </p:sp>
      <p:sp>
        <p:nvSpPr>
          <p:cNvPr id="59" name="TextBox 58"/>
          <p:cNvSpPr txBox="1"/>
          <p:nvPr/>
        </p:nvSpPr>
        <p:spPr>
          <a:xfrm>
            <a:off x="4397301" y="1453197"/>
            <a:ext cx="3923303" cy="199215"/>
          </a:xfrm>
          <a:prstGeom prst="rect">
            <a:avLst/>
          </a:prstGeom>
          <a:noFill/>
        </p:spPr>
        <p:txBody>
          <a:bodyPr wrap="square" lIns="0" tIns="18634" rIns="37266" bIns="18634" rtlCol="0">
            <a:spAutoFit/>
          </a:bodyPr>
          <a:lstStyle/>
          <a:p>
            <a:pPr algn="ctr" defTabSz="514350"/>
            <a:endParaRPr lang="en-US" sz="1050" dirty="0">
              <a:solidFill>
                <a:prstClr val="black"/>
              </a:solidFill>
            </a:endParaRPr>
          </a:p>
        </p:txBody>
      </p:sp>
      <p:grpSp>
        <p:nvGrpSpPr>
          <p:cNvPr id="3" name="Group 2"/>
          <p:cNvGrpSpPr/>
          <p:nvPr/>
        </p:nvGrpSpPr>
        <p:grpSpPr>
          <a:xfrm>
            <a:off x="4106703" y="1986315"/>
            <a:ext cx="4394485" cy="1891157"/>
            <a:chOff x="1741489" y="1784942"/>
            <a:chExt cx="5532497" cy="2186758"/>
          </a:xfrm>
        </p:grpSpPr>
        <p:sp>
          <p:nvSpPr>
            <p:cNvPr id="11" name="Freeform 10"/>
            <p:cNvSpPr/>
            <p:nvPr/>
          </p:nvSpPr>
          <p:spPr>
            <a:xfrm>
              <a:off x="2429412" y="2600367"/>
              <a:ext cx="4156648" cy="674014"/>
            </a:xfrm>
            <a:custGeom>
              <a:avLst/>
              <a:gdLst>
                <a:gd name="connsiteX0" fmla="*/ 0 w 3048605"/>
                <a:gd name="connsiteY0" fmla="*/ 897110 h 897110"/>
                <a:gd name="connsiteX1" fmla="*/ 383156 w 3048605"/>
                <a:gd name="connsiteY1" fmla="*/ 0 h 897110"/>
                <a:gd name="connsiteX2" fmla="*/ 2665449 w 3048605"/>
                <a:gd name="connsiteY2" fmla="*/ 0 h 897110"/>
                <a:gd name="connsiteX3" fmla="*/ 3048605 w 3048605"/>
                <a:gd name="connsiteY3" fmla="*/ 897110 h 897110"/>
                <a:gd name="connsiteX4" fmla="*/ 0 w 3048605"/>
                <a:gd name="connsiteY4" fmla="*/ 897110 h 89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605" h="897110">
                  <a:moveTo>
                    <a:pt x="3048605" y="1"/>
                  </a:moveTo>
                  <a:lnTo>
                    <a:pt x="2665449" y="897109"/>
                  </a:lnTo>
                  <a:lnTo>
                    <a:pt x="383156" y="897109"/>
                  </a:lnTo>
                  <a:lnTo>
                    <a:pt x="0" y="1"/>
                  </a:lnTo>
                  <a:lnTo>
                    <a:pt x="3048605" y="1"/>
                  </a:lnTo>
                  <a:close/>
                </a:path>
              </a:pathLst>
            </a:custGeom>
            <a:solidFill>
              <a:srgbClr val="0460A9">
                <a:alpha val="85000"/>
              </a:srgbClr>
            </a:solidFill>
            <a:ln w="25400" cap="flat" cmpd="sng" algn="ctr">
              <a:noFill/>
              <a:prstDash val="solid"/>
            </a:ln>
            <a:effectLst>
              <a:outerShdw blurRad="44450" dist="27940" dir="5400000" algn="ctr">
                <a:srgbClr val="000000">
                  <a:alpha val="32000"/>
                </a:srgbClr>
              </a:outerShdw>
            </a:effectLst>
          </p:spPr>
          <p:txBody>
            <a:bodyPr spcFirstLastPara="0" vert="horz" wrap="square" lIns="415370" tIns="15241" rIns="415370" bIns="15241" numCol="1" spcCol="1270" anchor="ctr" anchorCtr="0">
              <a:noAutofit/>
            </a:bodyPr>
            <a:lstStyle/>
            <a:p>
              <a:pPr algn="ctr" defTabSz="533400">
                <a:lnSpc>
                  <a:spcPct val="90000"/>
                </a:lnSpc>
                <a:spcBef>
                  <a:spcPct val="0"/>
                </a:spcBef>
                <a:spcAft>
                  <a:spcPct val="35000"/>
                </a:spcAft>
                <a:defRPr/>
              </a:pPr>
              <a:r>
                <a:rPr lang="en-US" sz="1400" b="1" kern="0" dirty="0">
                  <a:solidFill>
                    <a:srgbClr val="FFFFFF"/>
                  </a:solidFill>
                </a:rPr>
                <a:t>2.292.706</a:t>
              </a:r>
            </a:p>
          </p:txBody>
        </p:sp>
        <p:sp>
          <p:nvSpPr>
            <p:cNvPr id="12" name="Freeform 11"/>
            <p:cNvSpPr/>
            <p:nvPr/>
          </p:nvSpPr>
          <p:spPr>
            <a:xfrm>
              <a:off x="2949850" y="3369126"/>
              <a:ext cx="3111803" cy="602574"/>
            </a:xfrm>
            <a:custGeom>
              <a:avLst/>
              <a:gdLst>
                <a:gd name="connsiteX0" fmla="*/ 0 w 2282285"/>
                <a:gd name="connsiteY0" fmla="*/ 602573 h 602573"/>
                <a:gd name="connsiteX1" fmla="*/ 257359 w 2282285"/>
                <a:gd name="connsiteY1" fmla="*/ 0 h 602573"/>
                <a:gd name="connsiteX2" fmla="*/ 2024926 w 2282285"/>
                <a:gd name="connsiteY2" fmla="*/ 0 h 602573"/>
                <a:gd name="connsiteX3" fmla="*/ 2282285 w 2282285"/>
                <a:gd name="connsiteY3" fmla="*/ 602573 h 602573"/>
                <a:gd name="connsiteX4" fmla="*/ 0 w 2282285"/>
                <a:gd name="connsiteY4" fmla="*/ 602573 h 60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285" h="602573">
                  <a:moveTo>
                    <a:pt x="2282285" y="1"/>
                  </a:moveTo>
                  <a:lnTo>
                    <a:pt x="2024926" y="602572"/>
                  </a:lnTo>
                  <a:lnTo>
                    <a:pt x="257359" y="602572"/>
                  </a:lnTo>
                  <a:lnTo>
                    <a:pt x="0" y="1"/>
                  </a:lnTo>
                  <a:lnTo>
                    <a:pt x="2282285" y="1"/>
                  </a:lnTo>
                  <a:close/>
                </a:path>
              </a:pathLst>
            </a:custGeom>
            <a:solidFill>
              <a:srgbClr val="0460A9">
                <a:alpha val="70000"/>
              </a:srgbClr>
            </a:solidFill>
            <a:ln w="25400" cap="flat" cmpd="sng" algn="ctr">
              <a:noFill/>
              <a:prstDash val="solid"/>
            </a:ln>
            <a:effectLst>
              <a:outerShdw blurRad="44450" dist="27940" dir="5400000" algn="ctr">
                <a:srgbClr val="000000">
                  <a:alpha val="32000"/>
                </a:srgbClr>
              </a:outerShdw>
            </a:effectLst>
          </p:spPr>
          <p:txBody>
            <a:bodyPr spcFirstLastPara="0" vert="horz" wrap="square" lIns="314791" tIns="15240" rIns="314790" bIns="15241" numCol="1" spcCol="1270" anchor="ctr" anchorCtr="0">
              <a:noAutofit/>
            </a:bodyPr>
            <a:lstStyle/>
            <a:p>
              <a:pPr algn="ctr" defTabSz="533400">
                <a:lnSpc>
                  <a:spcPct val="90000"/>
                </a:lnSpc>
                <a:spcBef>
                  <a:spcPct val="0"/>
                </a:spcBef>
                <a:spcAft>
                  <a:spcPct val="35000"/>
                </a:spcAft>
                <a:defRPr/>
              </a:pPr>
              <a:r>
                <a:rPr lang="en-US" sz="1400" b="1" kern="0" dirty="0">
                  <a:solidFill>
                    <a:srgbClr val="FFFFFF"/>
                  </a:solidFill>
                </a:rPr>
                <a:t>1.054.645</a:t>
              </a:r>
            </a:p>
          </p:txBody>
        </p:sp>
        <p:sp>
          <p:nvSpPr>
            <p:cNvPr id="14" name="Freeform 13"/>
            <p:cNvSpPr/>
            <p:nvPr/>
          </p:nvSpPr>
          <p:spPr>
            <a:xfrm>
              <a:off x="1741489" y="1784942"/>
              <a:ext cx="5532497" cy="720680"/>
            </a:xfrm>
            <a:custGeom>
              <a:avLst/>
              <a:gdLst>
                <a:gd name="connsiteX0" fmla="*/ 0 w 3048605"/>
                <a:gd name="connsiteY0" fmla="*/ 897110 h 897110"/>
                <a:gd name="connsiteX1" fmla="*/ 383156 w 3048605"/>
                <a:gd name="connsiteY1" fmla="*/ 0 h 897110"/>
                <a:gd name="connsiteX2" fmla="*/ 2665449 w 3048605"/>
                <a:gd name="connsiteY2" fmla="*/ 0 h 897110"/>
                <a:gd name="connsiteX3" fmla="*/ 3048605 w 3048605"/>
                <a:gd name="connsiteY3" fmla="*/ 897110 h 897110"/>
                <a:gd name="connsiteX4" fmla="*/ 0 w 3048605"/>
                <a:gd name="connsiteY4" fmla="*/ 897110 h 89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605" h="897110">
                  <a:moveTo>
                    <a:pt x="3048605" y="1"/>
                  </a:moveTo>
                  <a:lnTo>
                    <a:pt x="2665449" y="897109"/>
                  </a:lnTo>
                  <a:lnTo>
                    <a:pt x="383156" y="897109"/>
                  </a:lnTo>
                  <a:lnTo>
                    <a:pt x="0" y="1"/>
                  </a:lnTo>
                  <a:lnTo>
                    <a:pt x="3048605" y="1"/>
                  </a:lnTo>
                  <a:close/>
                </a:path>
              </a:pathLst>
            </a:custGeom>
            <a:solidFill>
              <a:srgbClr val="0460A9"/>
            </a:solidFill>
            <a:ln w="25400" cap="flat" cmpd="sng" algn="ctr">
              <a:noFill/>
              <a:prstDash val="solid"/>
            </a:ln>
            <a:effectLst>
              <a:outerShdw blurRad="44450" dist="27940" dir="5400000" algn="ctr">
                <a:srgbClr val="000000">
                  <a:alpha val="32000"/>
                </a:srgbClr>
              </a:outerShdw>
            </a:effectLst>
          </p:spPr>
          <p:txBody>
            <a:bodyPr spcFirstLastPara="0" vert="horz" wrap="square" lIns="415370" tIns="15241" rIns="415370" bIns="15241" numCol="1" spcCol="1270" anchor="ctr" anchorCtr="0">
              <a:noAutofit/>
            </a:bodyPr>
            <a:lstStyle/>
            <a:p>
              <a:pPr algn="ctr" defTabSz="533400">
                <a:lnSpc>
                  <a:spcPct val="90000"/>
                </a:lnSpc>
                <a:spcBef>
                  <a:spcPct val="0"/>
                </a:spcBef>
                <a:spcAft>
                  <a:spcPct val="35000"/>
                </a:spcAft>
                <a:defRPr/>
              </a:pPr>
              <a:r>
                <a:rPr lang="en-US" sz="1400" b="1" kern="0" dirty="0">
                  <a:solidFill>
                    <a:srgbClr val="FFFFFF"/>
                  </a:solidFill>
                </a:rPr>
                <a:t>5.878.733</a:t>
              </a:r>
            </a:p>
          </p:txBody>
        </p:sp>
      </p:grpSp>
      <p:cxnSp>
        <p:nvCxnSpPr>
          <p:cNvPr id="43" name="Straight Connector 42"/>
          <p:cNvCxnSpPr/>
          <p:nvPr/>
        </p:nvCxnSpPr>
        <p:spPr>
          <a:xfrm flipH="1" flipV="1">
            <a:off x="2950842" y="1969106"/>
            <a:ext cx="1085850" cy="11524"/>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1480458" y="5987815"/>
            <a:ext cx="10189028" cy="230832"/>
          </a:xfrm>
          <a:prstGeom prst="rect">
            <a:avLst/>
          </a:prstGeom>
          <a:noFill/>
          <a:ln w="9525">
            <a:noFill/>
            <a:miter lim="800000"/>
            <a:headEnd/>
            <a:tailEnd/>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68580" tIns="34290" rIns="68580" bIns="3429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050" dirty="0">
                <a:solidFill>
                  <a:srgbClr val="000000"/>
                </a:solidFill>
              </a:rPr>
              <a:t>1. DEMOISTAT 2017; 2. </a:t>
            </a:r>
            <a:r>
              <a:rPr lang="en-US" sz="1050" dirty="0" err="1">
                <a:solidFill>
                  <a:srgbClr val="000000"/>
                </a:solidFill>
              </a:rPr>
              <a:t>Roncolato</a:t>
            </a:r>
            <a:r>
              <a:rPr lang="en-US" sz="1050" dirty="0">
                <a:solidFill>
                  <a:srgbClr val="000000"/>
                </a:solidFill>
              </a:rPr>
              <a:t> et al.. Eur. Neurol. 2000; 3. Decision Resources Group Migraine Report 2014; 4. Estimated according ELMA Research; </a:t>
            </a:r>
            <a:endParaRPr lang="it-IT" sz="1050" dirty="0"/>
          </a:p>
        </p:txBody>
      </p:sp>
      <p:sp>
        <p:nvSpPr>
          <p:cNvPr id="45" name="Freeform 44"/>
          <p:cNvSpPr/>
          <p:nvPr/>
        </p:nvSpPr>
        <p:spPr>
          <a:xfrm>
            <a:off x="3287688" y="1087165"/>
            <a:ext cx="6048672" cy="794109"/>
          </a:xfrm>
          <a:custGeom>
            <a:avLst/>
            <a:gdLst>
              <a:gd name="connsiteX0" fmla="*/ 0 w 3048605"/>
              <a:gd name="connsiteY0" fmla="*/ 897110 h 897110"/>
              <a:gd name="connsiteX1" fmla="*/ 383156 w 3048605"/>
              <a:gd name="connsiteY1" fmla="*/ 0 h 897110"/>
              <a:gd name="connsiteX2" fmla="*/ 2665449 w 3048605"/>
              <a:gd name="connsiteY2" fmla="*/ 0 h 897110"/>
              <a:gd name="connsiteX3" fmla="*/ 3048605 w 3048605"/>
              <a:gd name="connsiteY3" fmla="*/ 897110 h 897110"/>
              <a:gd name="connsiteX4" fmla="*/ 0 w 3048605"/>
              <a:gd name="connsiteY4" fmla="*/ 897110 h 89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605" h="897110">
                <a:moveTo>
                  <a:pt x="3048605" y="1"/>
                </a:moveTo>
                <a:lnTo>
                  <a:pt x="2665449" y="897109"/>
                </a:lnTo>
                <a:lnTo>
                  <a:pt x="383156" y="897109"/>
                </a:lnTo>
                <a:lnTo>
                  <a:pt x="0" y="1"/>
                </a:lnTo>
                <a:lnTo>
                  <a:pt x="3048605" y="1"/>
                </a:lnTo>
                <a:close/>
              </a:path>
            </a:pathLst>
          </a:cu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15370" tIns="15241" rIns="415370" bIns="15241" numCol="1" spcCol="1270" anchor="ctr" anchorCtr="0">
            <a:noAutofit/>
          </a:bodyPr>
          <a:lstStyle/>
          <a:p>
            <a:pPr algn="ctr" defTabSz="533400">
              <a:lnSpc>
                <a:spcPct val="90000"/>
              </a:lnSpc>
              <a:spcBef>
                <a:spcPct val="0"/>
              </a:spcBef>
              <a:spcAft>
                <a:spcPct val="35000"/>
              </a:spcAft>
              <a:defRPr/>
            </a:pPr>
            <a:r>
              <a:rPr lang="en-US" sz="1400" b="1" kern="0" dirty="0">
                <a:solidFill>
                  <a:schemeClr val="tx1"/>
                </a:solidFill>
              </a:rPr>
              <a:t>50.678.735</a:t>
            </a:r>
          </a:p>
        </p:txBody>
      </p:sp>
      <p:sp>
        <p:nvSpPr>
          <p:cNvPr id="46" name="Pentagon 45"/>
          <p:cNvSpPr>
            <a:spLocks/>
          </p:cNvSpPr>
          <p:nvPr/>
        </p:nvSpPr>
        <p:spPr>
          <a:xfrm>
            <a:off x="2303684" y="1296989"/>
            <a:ext cx="1538811" cy="479753"/>
          </a:xfrm>
          <a:prstGeom prst="homePlat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0000"/>
                </a:solidFill>
              </a:rPr>
              <a:t>Popolazione</a:t>
            </a:r>
            <a:r>
              <a:rPr lang="en-US" sz="1200" b="1" dirty="0">
                <a:solidFill>
                  <a:srgbClr val="000000"/>
                </a:solidFill>
              </a:rPr>
              <a:t> </a:t>
            </a:r>
          </a:p>
          <a:p>
            <a:pPr algn="ctr"/>
            <a:r>
              <a:rPr lang="it-IT" sz="1200" b="1" dirty="0">
                <a:solidFill>
                  <a:srgbClr val="000000"/>
                </a:solidFill>
              </a:rPr>
              <a:t>adulta</a:t>
            </a:r>
            <a:r>
              <a:rPr lang="it-IT" sz="1200" b="1" baseline="30000" dirty="0">
                <a:solidFill>
                  <a:srgbClr val="000000"/>
                </a:solidFill>
              </a:rPr>
              <a:t>1</a:t>
            </a:r>
            <a:endParaRPr lang="en-US" sz="1200" b="1" baseline="30000" dirty="0">
              <a:solidFill>
                <a:srgbClr val="000000"/>
              </a:solidFill>
            </a:endParaRPr>
          </a:p>
        </p:txBody>
      </p:sp>
      <p:sp>
        <p:nvSpPr>
          <p:cNvPr id="6" name="TextBox 5"/>
          <p:cNvSpPr txBox="1"/>
          <p:nvPr/>
        </p:nvSpPr>
        <p:spPr>
          <a:xfrm>
            <a:off x="8320604" y="2197329"/>
            <a:ext cx="636713" cy="307777"/>
          </a:xfrm>
          <a:prstGeom prst="rect">
            <a:avLst/>
          </a:prstGeom>
          <a:noFill/>
        </p:spPr>
        <p:txBody>
          <a:bodyPr wrap="none" rtlCol="0">
            <a:spAutoFit/>
          </a:bodyPr>
          <a:lstStyle/>
          <a:p>
            <a:r>
              <a:rPr lang="it-IT" sz="1400" b="1" dirty="0"/>
              <a:t>11,6%</a:t>
            </a:r>
            <a:endParaRPr lang="en-US" sz="1400" b="1" dirty="0"/>
          </a:p>
        </p:txBody>
      </p:sp>
      <p:sp>
        <p:nvSpPr>
          <p:cNvPr id="47" name="TextBox 46"/>
          <p:cNvSpPr txBox="1"/>
          <p:nvPr/>
        </p:nvSpPr>
        <p:spPr>
          <a:xfrm>
            <a:off x="7910367" y="2905200"/>
            <a:ext cx="498855" cy="307777"/>
          </a:xfrm>
          <a:prstGeom prst="rect">
            <a:avLst/>
          </a:prstGeom>
          <a:noFill/>
        </p:spPr>
        <p:txBody>
          <a:bodyPr wrap="none" rtlCol="0">
            <a:spAutoFit/>
          </a:bodyPr>
          <a:lstStyle/>
          <a:p>
            <a:r>
              <a:rPr lang="it-IT" sz="1400" b="1" dirty="0"/>
              <a:t>39%</a:t>
            </a:r>
            <a:endParaRPr lang="en-US" sz="1400" b="1" dirty="0"/>
          </a:p>
        </p:txBody>
      </p:sp>
      <p:sp>
        <p:nvSpPr>
          <p:cNvPr id="49" name="TextBox 48"/>
          <p:cNvSpPr txBox="1"/>
          <p:nvPr/>
        </p:nvSpPr>
        <p:spPr>
          <a:xfrm>
            <a:off x="7563574" y="3485934"/>
            <a:ext cx="498855" cy="307777"/>
          </a:xfrm>
          <a:prstGeom prst="rect">
            <a:avLst/>
          </a:prstGeom>
          <a:noFill/>
        </p:spPr>
        <p:txBody>
          <a:bodyPr wrap="none" rtlCol="0">
            <a:spAutoFit/>
          </a:bodyPr>
          <a:lstStyle/>
          <a:p>
            <a:r>
              <a:rPr lang="it-IT" sz="1400" b="1" dirty="0"/>
              <a:t>46%</a:t>
            </a:r>
            <a:endParaRPr lang="en-US" sz="1400" b="1" dirty="0"/>
          </a:p>
        </p:txBody>
      </p:sp>
      <p:sp>
        <p:nvSpPr>
          <p:cNvPr id="30" name="Title 1"/>
          <p:cNvSpPr>
            <a:spLocks noGrp="1"/>
          </p:cNvSpPr>
          <p:nvPr>
            <p:ph type="title"/>
          </p:nvPr>
        </p:nvSpPr>
        <p:spPr>
          <a:xfrm>
            <a:off x="1703513" y="195875"/>
            <a:ext cx="9965973" cy="462857"/>
          </a:xfrm>
          <a:noFill/>
        </p:spPr>
        <p:txBody>
          <a:bodyPr>
            <a:noAutofit/>
          </a:bodyPr>
          <a:lstStyle/>
          <a:p>
            <a:pPr algn="ctr">
              <a:defRPr/>
            </a:pPr>
            <a:r>
              <a:rPr lang="it-IT" sz="2600" b="1" dirty="0">
                <a:solidFill>
                  <a:srgbClr val="C00000"/>
                </a:solidFill>
              </a:rPr>
              <a:t>Pazienti candidabili ad una terapia di profilassi in Italia</a:t>
            </a:r>
            <a:endParaRPr lang="en-US" sz="2600" b="1" i="1" dirty="0">
              <a:solidFill>
                <a:srgbClr val="C00000"/>
              </a:solidFill>
            </a:endParaRPr>
          </a:p>
        </p:txBody>
      </p:sp>
      <p:sp>
        <p:nvSpPr>
          <p:cNvPr id="25" name="Rounded Rectangle 24"/>
          <p:cNvSpPr/>
          <p:nvPr/>
        </p:nvSpPr>
        <p:spPr>
          <a:xfrm>
            <a:off x="2849910" y="4091789"/>
            <a:ext cx="3280300" cy="925951"/>
          </a:xfrm>
          <a:prstGeom prst="roundRect">
            <a:avLst/>
          </a:prstGeom>
          <a:solidFill>
            <a:schemeClr val="bg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050" dirty="0">
                <a:solidFill>
                  <a:schemeClr val="tx1"/>
                </a:solidFill>
              </a:rPr>
              <a:t>La terapia di </a:t>
            </a:r>
            <a:r>
              <a:rPr lang="it-IT" sz="1050" b="1" dirty="0">
                <a:solidFill>
                  <a:schemeClr val="tx1"/>
                </a:solidFill>
              </a:rPr>
              <a:t>profilassi è raccomandata dalle Linee Guida</a:t>
            </a:r>
            <a:r>
              <a:rPr lang="it-IT" sz="1050" dirty="0">
                <a:solidFill>
                  <a:schemeClr val="tx1"/>
                </a:solidFill>
              </a:rPr>
              <a:t> per i pazienti con </a:t>
            </a:r>
            <a:r>
              <a:rPr lang="it-IT" sz="1050" b="1" dirty="0">
                <a:solidFill>
                  <a:schemeClr val="tx1"/>
                </a:solidFill>
              </a:rPr>
              <a:t>almeno 4 giorni di emicrania al mese </a:t>
            </a:r>
            <a:r>
              <a:rPr lang="it-IT" sz="1050" dirty="0">
                <a:solidFill>
                  <a:schemeClr val="tx1"/>
                </a:solidFill>
              </a:rPr>
              <a:t>o con severa intensità degli attacchi </a:t>
            </a:r>
            <a:r>
              <a:rPr lang="it-IT" sz="1050" baseline="30000" dirty="0">
                <a:solidFill>
                  <a:schemeClr val="tx1"/>
                </a:solidFill>
              </a:rPr>
              <a:t>(1,2,3)</a:t>
            </a:r>
          </a:p>
        </p:txBody>
      </p:sp>
      <p:cxnSp>
        <p:nvCxnSpPr>
          <p:cNvPr id="33" name="Straight Connector 32"/>
          <p:cNvCxnSpPr/>
          <p:nvPr/>
        </p:nvCxnSpPr>
        <p:spPr>
          <a:xfrm flipH="1">
            <a:off x="3464256" y="2630000"/>
            <a:ext cx="102682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1254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12"/>
          <p:cNvSpPr/>
          <p:nvPr/>
        </p:nvSpPr>
        <p:spPr>
          <a:xfrm>
            <a:off x="1775520" y="1749410"/>
            <a:ext cx="8640960" cy="4032447"/>
          </a:xfrm>
          <a:prstGeom prst="roundRect">
            <a:avLst>
              <a:gd name="adj" fmla="val 3020"/>
            </a:avLst>
          </a:prstGeom>
          <a:solidFill>
            <a:schemeClr val="bg1"/>
          </a:solidFill>
          <a:ln>
            <a:gradFill flip="none" rotWithShape="1">
              <a:gsLst>
                <a:gs pos="0">
                  <a:srgbClr val="8F1860"/>
                </a:gs>
                <a:gs pos="91000">
                  <a:srgbClr val="8F1860">
                    <a:alpha val="0"/>
                  </a:srgbClr>
                </a:gs>
              </a:gsLst>
              <a:lin ang="2700000" scaled="1"/>
              <a:tileRect/>
            </a:gradFill>
          </a:ln>
          <a:effectLst>
            <a:innerShdw blurRad="127000" dist="76200" dir="13500000">
              <a:srgbClr val="8F186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ctangle 6"/>
          <p:cNvSpPr/>
          <p:nvPr/>
        </p:nvSpPr>
        <p:spPr>
          <a:xfrm>
            <a:off x="3251279" y="1053238"/>
            <a:ext cx="6015038" cy="3486150"/>
          </a:xfrm>
          <a:prstGeom prst="rect">
            <a:avLst/>
          </a:prstGeom>
          <a:noFill/>
          <a:ln w="9525" cap="flat" cmpd="sng" algn="ctr">
            <a:noFill/>
            <a:prstDash val="solid"/>
          </a:ln>
          <a:effectLst/>
        </p:spPr>
        <p:txBody>
          <a:bodyPr lIns="68561" tIns="34281" rIns="68561" bIns="34281" anchor="ctr"/>
          <a:lstStyle/>
          <a:p>
            <a:pPr algn="ctr" defTabSz="342806">
              <a:defRPr/>
            </a:pPr>
            <a:endParaRPr lang="en-CA" sz="1350" kern="0" dirty="0">
              <a:solidFill>
                <a:prstClr val="white"/>
              </a:solidFill>
              <a:latin typeface="Calibri" charset="0"/>
            </a:endParaRPr>
          </a:p>
        </p:txBody>
      </p:sp>
      <p:sp>
        <p:nvSpPr>
          <p:cNvPr id="8" name="Content Placeholder 2"/>
          <p:cNvSpPr txBox="1">
            <a:spLocks/>
          </p:cNvSpPr>
          <p:nvPr/>
        </p:nvSpPr>
        <p:spPr bwMode="auto">
          <a:xfrm>
            <a:off x="3707631" y="6001307"/>
            <a:ext cx="4632722" cy="179785"/>
          </a:xfrm>
          <a:prstGeom prst="rect">
            <a:avLst/>
          </a:prstGeom>
          <a:noFill/>
          <a:ln>
            <a:noFill/>
          </a:ln>
          <a:extLst/>
        </p:spPr>
        <p:txBody>
          <a:bodyPr/>
          <a:lstStyle>
            <a:lvl1pPr>
              <a:spcBef>
                <a:spcPts val="1200"/>
              </a:spcBef>
              <a:buSzPct val="120000"/>
              <a:buFont typeface="Arial" pitchFamily="34" charset="0"/>
              <a:buChar char="•"/>
              <a:tabLst>
                <a:tab pos="3998913" algn="r"/>
                <a:tab pos="8229600" algn="r"/>
              </a:tabLst>
              <a:defRPr sz="2400">
                <a:solidFill>
                  <a:schemeClr val="tx1"/>
                </a:solidFill>
                <a:latin typeface="Arial" pitchFamily="34" charset="0"/>
              </a:defRPr>
            </a:lvl1pPr>
            <a:lvl2pPr indent="-228600">
              <a:spcBef>
                <a:spcPts val="600"/>
              </a:spcBef>
              <a:buSzPct val="100000"/>
              <a:buFont typeface="Arial" pitchFamily="34" charset="0"/>
              <a:buChar char="–"/>
              <a:defRPr>
                <a:solidFill>
                  <a:schemeClr val="tx1"/>
                </a:solidFill>
                <a:latin typeface="Arial" pitchFamily="34" charset="0"/>
              </a:defRPr>
            </a:lvl2pPr>
            <a:lvl3pPr marL="685800" indent="-228600">
              <a:spcBef>
                <a:spcPts val="600"/>
              </a:spcBef>
              <a:buSzPct val="100000"/>
              <a:buFont typeface="Arial" pitchFamily="34" charset="0"/>
              <a:buChar char="–"/>
              <a:defRPr sz="1600">
                <a:solidFill>
                  <a:schemeClr val="tx1"/>
                </a:solidFill>
                <a:latin typeface="Arial" pitchFamily="34" charset="0"/>
              </a:defRPr>
            </a:lvl3pPr>
            <a:lvl4pPr marL="914400" indent="-228600">
              <a:spcBef>
                <a:spcPts val="600"/>
              </a:spcBef>
              <a:buSzPct val="100000"/>
              <a:buFont typeface="Arial" pitchFamily="34" charset="0"/>
              <a:buChar char="–"/>
              <a:defRPr sz="1600">
                <a:solidFill>
                  <a:schemeClr val="tx1"/>
                </a:solidFill>
                <a:latin typeface="Arial" pitchFamily="34" charset="0"/>
              </a:defRPr>
            </a:lvl4pPr>
            <a:lvl5pPr marL="1143000" indent="-228600">
              <a:spcBef>
                <a:spcPts val="600"/>
              </a:spcBef>
              <a:buSzPct val="100000"/>
              <a:buFont typeface="Arial" pitchFamily="34" charset="0"/>
              <a:buChar char="–"/>
              <a:defRPr sz="1600">
                <a:solidFill>
                  <a:schemeClr val="tx1"/>
                </a:solidFill>
                <a:latin typeface="Arial" pitchFamily="34" charset="0"/>
              </a:defRPr>
            </a:lvl5pPr>
            <a:lvl6pPr marL="1600200" indent="-228600" fontAlgn="base">
              <a:spcBef>
                <a:spcPts val="600"/>
              </a:spcBef>
              <a:spcAft>
                <a:spcPct val="0"/>
              </a:spcAft>
              <a:buSzPct val="100000"/>
              <a:buFont typeface="Arial" pitchFamily="34" charset="0"/>
              <a:buChar char="–"/>
              <a:defRPr sz="1600">
                <a:solidFill>
                  <a:schemeClr val="tx1"/>
                </a:solidFill>
                <a:latin typeface="Arial" pitchFamily="34" charset="0"/>
              </a:defRPr>
            </a:lvl6pPr>
            <a:lvl7pPr marL="2057400" indent="-228600" fontAlgn="base">
              <a:spcBef>
                <a:spcPts val="600"/>
              </a:spcBef>
              <a:spcAft>
                <a:spcPct val="0"/>
              </a:spcAft>
              <a:buSzPct val="100000"/>
              <a:buFont typeface="Arial" pitchFamily="34" charset="0"/>
              <a:buChar char="–"/>
              <a:defRPr sz="1600">
                <a:solidFill>
                  <a:schemeClr val="tx1"/>
                </a:solidFill>
                <a:latin typeface="Arial" pitchFamily="34" charset="0"/>
              </a:defRPr>
            </a:lvl7pPr>
            <a:lvl8pPr marL="2514600" indent="-228600" fontAlgn="base">
              <a:spcBef>
                <a:spcPts val="600"/>
              </a:spcBef>
              <a:spcAft>
                <a:spcPct val="0"/>
              </a:spcAft>
              <a:buSzPct val="100000"/>
              <a:buFont typeface="Arial" pitchFamily="34" charset="0"/>
              <a:buChar char="–"/>
              <a:defRPr sz="1600">
                <a:solidFill>
                  <a:schemeClr val="tx1"/>
                </a:solidFill>
                <a:latin typeface="Arial" pitchFamily="34" charset="0"/>
              </a:defRPr>
            </a:lvl8pPr>
            <a:lvl9pPr marL="2971800" indent="-228600" fontAlgn="base">
              <a:spcBef>
                <a:spcPts val="600"/>
              </a:spcBef>
              <a:spcAft>
                <a:spcPct val="0"/>
              </a:spcAft>
              <a:buSzPct val="100000"/>
              <a:buFont typeface="Arial" pitchFamily="34" charset="0"/>
              <a:buChar char="–"/>
              <a:defRPr sz="1600">
                <a:solidFill>
                  <a:schemeClr val="tx1"/>
                </a:solidFill>
                <a:latin typeface="Arial" pitchFamily="34" charset="0"/>
              </a:defRPr>
            </a:lvl9pPr>
          </a:lstStyle>
          <a:p>
            <a:pPr>
              <a:buFont typeface="Arial" pitchFamily="34" charset="0"/>
              <a:buNone/>
            </a:pPr>
            <a:r>
              <a:rPr lang="en-US" altLang="en-US" sz="1100" dirty="0">
                <a:latin typeface="+mn-lt"/>
                <a:ea typeface="Arial Unicode MS" panose="020B0604020202020204" pitchFamily="34" charset="-128"/>
                <a:cs typeface="Arial Unicode MS" panose="020B0604020202020204" pitchFamily="34" charset="-128"/>
              </a:rPr>
              <a:t>Berra et al. The Journal of Headache and Pain (2015)</a:t>
            </a:r>
            <a:endParaRPr lang="it-IT" altLang="en-US" sz="1100" dirty="0">
              <a:latin typeface="+mn-lt"/>
              <a:ea typeface="Arial Unicode MS" panose="020B0604020202020204" pitchFamily="34" charset="-128"/>
              <a:cs typeface="Arial Unicode MS" panose="020B0604020202020204" pitchFamily="34" charset="-128"/>
            </a:endParaRPr>
          </a:p>
        </p:txBody>
      </p:sp>
      <p:graphicFrame>
        <p:nvGraphicFramePr>
          <p:cNvPr id="9" name="Chart 8"/>
          <p:cNvGraphicFramePr>
            <a:graphicFrameLocks/>
          </p:cNvGraphicFramePr>
          <p:nvPr>
            <p:extLst/>
          </p:nvPr>
        </p:nvGraphicFramePr>
        <p:xfrm>
          <a:off x="4007768" y="2204865"/>
          <a:ext cx="4608512" cy="24244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847528" y="1700809"/>
            <a:ext cx="8568952" cy="584775"/>
          </a:xfrm>
          <a:prstGeom prst="rect">
            <a:avLst/>
          </a:prstGeom>
          <a:noFill/>
        </p:spPr>
        <p:txBody>
          <a:bodyPr wrap="square">
            <a:spAutoFit/>
          </a:bodyPr>
          <a:lstStyle/>
          <a:p>
            <a:pPr algn="ctr">
              <a:defRPr/>
            </a:pPr>
            <a:r>
              <a:rPr lang="it-IT" sz="1600" dirty="0">
                <a:latin typeface="Calibri" charset="0"/>
              </a:rPr>
              <a:t>Le perdite di produttività possono essere dovute all’ </a:t>
            </a:r>
            <a:r>
              <a:rPr lang="it-IT" sz="1600" b="1" dirty="0">
                <a:latin typeface="Calibri" charset="0"/>
              </a:rPr>
              <a:t>assenteismo</a:t>
            </a:r>
            <a:r>
              <a:rPr lang="it-IT" sz="1600" dirty="0">
                <a:latin typeface="Calibri" charset="0"/>
              </a:rPr>
              <a:t>, assenza da lavoro e/o al </a:t>
            </a:r>
            <a:r>
              <a:rPr lang="it-IT" sz="1600" b="1" dirty="0" err="1">
                <a:latin typeface="Calibri" charset="0"/>
              </a:rPr>
              <a:t>presenteismo</a:t>
            </a:r>
            <a:r>
              <a:rPr lang="it-IT" sz="1600" dirty="0">
                <a:latin typeface="Calibri" charset="0"/>
              </a:rPr>
              <a:t>, ovvero presenza a lavoro con produttività ridotta</a:t>
            </a:r>
          </a:p>
        </p:txBody>
      </p:sp>
      <p:sp>
        <p:nvSpPr>
          <p:cNvPr id="11" name="Rectangle 10"/>
          <p:cNvSpPr/>
          <p:nvPr/>
        </p:nvSpPr>
        <p:spPr>
          <a:xfrm>
            <a:off x="1928727" y="4657205"/>
            <a:ext cx="8406555" cy="400110"/>
          </a:xfrm>
          <a:prstGeom prst="rect">
            <a:avLst/>
          </a:prstGeom>
        </p:spPr>
        <p:txBody>
          <a:bodyPr wrap="square">
            <a:spAutoFit/>
          </a:bodyPr>
          <a:lstStyle/>
          <a:p>
            <a:pPr>
              <a:defRPr/>
            </a:pPr>
            <a:r>
              <a:rPr lang="it-IT" sz="1000" dirty="0">
                <a:solidFill>
                  <a:srgbClr val="000000"/>
                </a:solidFill>
                <a:latin typeface="Calibri" charset="0"/>
              </a:rPr>
              <a:t>Studio Italiano su </a:t>
            </a:r>
            <a:r>
              <a:rPr lang="en-GB" sz="1000" dirty="0">
                <a:solidFill>
                  <a:srgbClr val="000000"/>
                </a:solidFill>
                <a:latin typeface="Calibri" charset="0"/>
              </a:rPr>
              <a:t>92 </a:t>
            </a:r>
            <a:r>
              <a:rPr lang="en-GB" sz="1000" dirty="0" err="1">
                <a:solidFill>
                  <a:srgbClr val="000000"/>
                </a:solidFill>
                <a:latin typeface="Calibri" charset="0"/>
              </a:rPr>
              <a:t>pazienti</a:t>
            </a:r>
            <a:r>
              <a:rPr lang="en-GB" sz="1000" dirty="0">
                <a:solidFill>
                  <a:srgbClr val="000000"/>
                </a:solidFill>
                <a:latin typeface="Calibri" charset="0"/>
              </a:rPr>
              <a:t> con </a:t>
            </a:r>
            <a:r>
              <a:rPr lang="en-GB" sz="1000" dirty="0" err="1">
                <a:solidFill>
                  <a:srgbClr val="000000"/>
                </a:solidFill>
                <a:latin typeface="Calibri" charset="0"/>
              </a:rPr>
              <a:t>emicrania</a:t>
            </a:r>
            <a:r>
              <a:rPr lang="en-GB" sz="1000" dirty="0">
                <a:solidFill>
                  <a:srgbClr val="000000"/>
                </a:solidFill>
                <a:latin typeface="Calibri" charset="0"/>
              </a:rPr>
              <a:t>: 51 con </a:t>
            </a:r>
            <a:r>
              <a:rPr lang="en-GB" sz="1000" dirty="0" err="1">
                <a:solidFill>
                  <a:srgbClr val="000000"/>
                </a:solidFill>
                <a:latin typeface="Calibri" charset="0"/>
              </a:rPr>
              <a:t>emicrania</a:t>
            </a:r>
            <a:r>
              <a:rPr lang="en-GB" sz="1000" dirty="0">
                <a:solidFill>
                  <a:srgbClr val="000000"/>
                </a:solidFill>
                <a:latin typeface="Calibri" charset="0"/>
              </a:rPr>
              <a:t> </a:t>
            </a:r>
            <a:r>
              <a:rPr lang="en-GB" sz="1000" dirty="0" err="1">
                <a:solidFill>
                  <a:srgbClr val="000000"/>
                </a:solidFill>
                <a:latin typeface="Calibri" charset="0"/>
              </a:rPr>
              <a:t>cronica</a:t>
            </a:r>
            <a:r>
              <a:rPr lang="en-GB" sz="1000" dirty="0">
                <a:solidFill>
                  <a:srgbClr val="000000"/>
                </a:solidFill>
                <a:latin typeface="Calibri" charset="0"/>
              </a:rPr>
              <a:t> </a:t>
            </a:r>
            <a:r>
              <a:rPr lang="it-IT" sz="1000" dirty="0">
                <a:solidFill>
                  <a:srgbClr val="000000"/>
                </a:solidFill>
                <a:latin typeface="Calibri" charset="0"/>
              </a:rPr>
              <a:t>21,3 giorni in media di emicrania/mese; 41 pazienti con emicrania episodica 4,4 giorni in media di emicrania mese</a:t>
            </a:r>
          </a:p>
        </p:txBody>
      </p:sp>
      <p:sp>
        <p:nvSpPr>
          <p:cNvPr id="12" name="Titolo 1"/>
          <p:cNvSpPr>
            <a:spLocks noGrp="1"/>
          </p:cNvSpPr>
          <p:nvPr>
            <p:ph type="title"/>
          </p:nvPr>
        </p:nvSpPr>
        <p:spPr>
          <a:xfrm>
            <a:off x="2036772" y="163652"/>
            <a:ext cx="8496944" cy="716602"/>
          </a:xfrm>
        </p:spPr>
        <p:txBody>
          <a:bodyPr>
            <a:normAutofit fontScale="90000"/>
          </a:bodyPr>
          <a:lstStyle/>
          <a:p>
            <a:pPr algn="ctr"/>
            <a:r>
              <a:rPr lang="it-IT" sz="2625" b="1" dirty="0">
                <a:solidFill>
                  <a:schemeClr val="accent1"/>
                </a:solidFill>
              </a:rPr>
              <a:t>L'emicrania ha un impatto considerevole </a:t>
            </a:r>
            <a:br>
              <a:rPr lang="it-IT" sz="2625" b="1" dirty="0">
                <a:solidFill>
                  <a:schemeClr val="accent1"/>
                </a:solidFill>
              </a:rPr>
            </a:br>
            <a:r>
              <a:rPr lang="it-IT" sz="2625" b="1" dirty="0">
                <a:solidFill>
                  <a:schemeClr val="accent1"/>
                </a:solidFill>
              </a:rPr>
              <a:t>sulla vita sociale e sulla produttività lavorativa</a:t>
            </a:r>
          </a:p>
        </p:txBody>
      </p:sp>
      <p:sp>
        <p:nvSpPr>
          <p:cNvPr id="13" name="Rounded Rectangle 12"/>
          <p:cNvSpPr/>
          <p:nvPr/>
        </p:nvSpPr>
        <p:spPr>
          <a:xfrm>
            <a:off x="1775520" y="1052737"/>
            <a:ext cx="8640960" cy="630333"/>
          </a:xfrm>
          <a:prstGeom prst="roundRect">
            <a:avLst/>
          </a:prstGeom>
          <a:solidFill>
            <a:srgbClr val="8F185F"/>
          </a:solidFill>
          <a:ln w="9525" cap="flat" cmpd="sng" algn="ctr">
            <a:noFill/>
            <a:prstDash val="solid"/>
          </a:ln>
          <a:effectLst>
            <a:innerShdw blurRad="114300">
              <a:prstClr val="black"/>
            </a:innerShdw>
          </a:effectLst>
        </p:spPr>
        <p:txBody>
          <a:bodyPr lIns="68561" tIns="34281" rIns="68561" bIns="34281" anchor="ctr"/>
          <a:lstStyle/>
          <a:p>
            <a:pPr algn="ctr">
              <a:defRPr/>
            </a:pPr>
            <a:r>
              <a:rPr lang="it-IT" sz="1500" b="1">
                <a:solidFill>
                  <a:schemeClr val="bg1"/>
                </a:solidFill>
              </a:rPr>
              <a:t>35,1 giorni in media all’anno di assenteismo </a:t>
            </a:r>
          </a:p>
          <a:p>
            <a:pPr algn="ctr">
              <a:defRPr/>
            </a:pPr>
            <a:r>
              <a:rPr lang="it-IT" sz="1500" b="1">
                <a:solidFill>
                  <a:schemeClr val="bg1"/>
                </a:solidFill>
              </a:rPr>
              <a:t>51,6 giorni in media all’anno di presenteismo</a:t>
            </a:r>
            <a:endParaRPr lang="en-US" sz="1500" b="1" baseline="30000" dirty="0">
              <a:solidFill>
                <a:schemeClr val="bg1"/>
              </a:solidFill>
            </a:endParaRPr>
          </a:p>
        </p:txBody>
      </p:sp>
    </p:spTree>
    <p:extLst>
      <p:ext uri="{BB962C8B-B14F-4D97-AF65-F5344CB8AC3E}">
        <p14:creationId xmlns:p14="http://schemas.microsoft.com/office/powerpoint/2010/main" val="41088555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218175"/>
            <a:ext cx="81057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2216819"/>
            <a:ext cx="7762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2956234"/>
            <a:ext cx="78390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3939243"/>
            <a:ext cx="81724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009775" y="3939243"/>
            <a:ext cx="6902213" cy="19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8495487" y="6086901"/>
            <a:ext cx="1811714" cy="307777"/>
          </a:xfrm>
          <a:prstGeom prst="rect">
            <a:avLst/>
          </a:prstGeom>
          <a:noFill/>
        </p:spPr>
        <p:txBody>
          <a:bodyPr wrap="none" rtlCol="0">
            <a:spAutoFit/>
          </a:bodyPr>
          <a:lstStyle/>
          <a:p>
            <a:r>
              <a:rPr lang="it-IT" sz="1400" u="sng" dirty="0" smtClean="0"/>
              <a:t>SC= </a:t>
            </a:r>
            <a:r>
              <a:rPr lang="it-IT" sz="1400" u="sng" dirty="0" err="1" smtClean="0"/>
              <a:t>supportive</a:t>
            </a:r>
            <a:r>
              <a:rPr lang="it-IT" sz="1400" u="sng" dirty="0" smtClean="0"/>
              <a:t> care</a:t>
            </a:r>
            <a:endParaRPr lang="it-IT" sz="1400" u="sng" dirty="0"/>
          </a:p>
        </p:txBody>
      </p:sp>
    </p:spTree>
    <p:extLst>
      <p:ext uri="{BB962C8B-B14F-4D97-AF65-F5344CB8AC3E}">
        <p14:creationId xmlns:p14="http://schemas.microsoft.com/office/powerpoint/2010/main" val="2198138620"/>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p:cNvSpPr>
            <a:spLocks noGrp="1"/>
          </p:cNvSpPr>
          <p:nvPr>
            <p:ph type="title"/>
          </p:nvPr>
        </p:nvSpPr>
        <p:spPr>
          <a:xfrm>
            <a:off x="161955" y="220220"/>
            <a:ext cx="1804988" cy="508000"/>
          </a:xfrm>
        </p:spPr>
        <p:txBody>
          <a:bodyPr/>
          <a:lstStyle/>
          <a:p>
            <a:pPr eaLnBrk="1" hangingPunct="1"/>
            <a:r>
              <a:rPr lang="it-IT" sz="2400" dirty="0" smtClean="0">
                <a:solidFill>
                  <a:schemeClr val="accent1"/>
                </a:solidFill>
                <a:latin typeface="Stencil" pitchFamily="82" charset="0"/>
              </a:rPr>
              <a:t>In sintesi</a:t>
            </a:r>
          </a:p>
        </p:txBody>
      </p:sp>
      <p:sp>
        <p:nvSpPr>
          <p:cNvPr id="56322" name="Text Box 4"/>
          <p:cNvSpPr txBox="1">
            <a:spLocks noChangeArrowheads="1"/>
          </p:cNvSpPr>
          <p:nvPr/>
        </p:nvSpPr>
        <p:spPr bwMode="auto">
          <a:xfrm>
            <a:off x="3120567" y="3120540"/>
            <a:ext cx="8316687" cy="3477875"/>
          </a:xfrm>
          <a:prstGeom prst="rect">
            <a:avLst/>
          </a:prstGeom>
          <a:solidFill>
            <a:schemeClr val="accent2">
              <a:lumMod val="20000"/>
              <a:lumOff val="80000"/>
            </a:schemeClr>
          </a:solidFill>
          <a:ln w="38100">
            <a:solidFill>
              <a:srgbClr val="FF0000"/>
            </a:solidFill>
            <a:miter lim="800000"/>
            <a:headEnd/>
            <a:tailEnd/>
          </a:ln>
        </p:spPr>
        <p:txBody>
          <a:bodyPr wrap="square">
            <a:spAutoFit/>
          </a:bodyPr>
          <a:lstStyle/>
          <a:p>
            <a:pPr algn="just" defTabSz="914400">
              <a:spcBef>
                <a:spcPct val="50000"/>
              </a:spcBef>
            </a:pPr>
            <a:endParaRPr lang="it-IT" sz="2000" dirty="0">
              <a:latin typeface="Athelas"/>
            </a:endParaRPr>
          </a:p>
          <a:p>
            <a:pPr algn="just" defTabSz="914400">
              <a:spcBef>
                <a:spcPct val="50000"/>
              </a:spcBef>
              <a:buFontTx/>
              <a:buChar char="•"/>
            </a:pPr>
            <a:r>
              <a:rPr lang="it-IT" sz="2000" dirty="0" smtClean="0">
                <a:latin typeface="Athelas"/>
              </a:rPr>
              <a:t>L</a:t>
            </a:r>
            <a:r>
              <a:rPr lang="it-IT" sz="2000" dirty="0" smtClean="0"/>
              <a:t>’</a:t>
            </a:r>
            <a:r>
              <a:rPr lang="it-IT" sz="2000" dirty="0" smtClean="0">
                <a:latin typeface="Athelas"/>
              </a:rPr>
              <a:t>identificazione </a:t>
            </a:r>
            <a:r>
              <a:rPr lang="it-IT" sz="2000" dirty="0">
                <a:latin typeface="Athelas"/>
              </a:rPr>
              <a:t>del ruolo del CGRP nell</a:t>
            </a:r>
            <a:r>
              <a:rPr lang="it-IT" sz="2000" dirty="0"/>
              <a:t>’</a:t>
            </a:r>
            <a:r>
              <a:rPr lang="it-IT" sz="2000" dirty="0">
                <a:latin typeface="Athelas"/>
              </a:rPr>
              <a:t>eziopatogenesi dell</a:t>
            </a:r>
            <a:r>
              <a:rPr lang="it-IT" sz="2000" dirty="0"/>
              <a:t>’</a:t>
            </a:r>
            <a:r>
              <a:rPr lang="it-IT" sz="2000" dirty="0">
                <a:latin typeface="Athelas"/>
              </a:rPr>
              <a:t>emicrania ha permesso lo sviluppo di molecole specifiche per il trattamento e la prevenzione degli attacchi emicranici</a:t>
            </a:r>
          </a:p>
          <a:p>
            <a:pPr algn="just" defTabSz="914400">
              <a:spcBef>
                <a:spcPct val="50000"/>
              </a:spcBef>
              <a:buFontTx/>
              <a:buChar char="•"/>
            </a:pPr>
            <a:r>
              <a:rPr lang="it-IT" sz="2000" dirty="0" smtClean="0">
                <a:latin typeface="Athelas"/>
              </a:rPr>
              <a:t>I </a:t>
            </a:r>
            <a:r>
              <a:rPr lang="it-IT" sz="2000" dirty="0">
                <a:latin typeface="Athelas"/>
              </a:rPr>
              <a:t>dati ad oggi disponibili sui </a:t>
            </a:r>
            <a:r>
              <a:rPr lang="it-IT" sz="2000" dirty="0" err="1">
                <a:latin typeface="Athelas"/>
              </a:rPr>
              <a:t>mAb</a:t>
            </a:r>
            <a:r>
              <a:rPr lang="it-IT" sz="2000" dirty="0">
                <a:latin typeface="Athelas"/>
              </a:rPr>
              <a:t> anti </a:t>
            </a:r>
            <a:r>
              <a:rPr lang="it-IT" sz="2000" dirty="0" smtClean="0">
                <a:latin typeface="Athelas"/>
              </a:rPr>
              <a:t>CGRP evidenziano: efficacia  paragonabile o superiore ai </a:t>
            </a:r>
            <a:r>
              <a:rPr lang="it-IT" sz="2000" dirty="0">
                <a:latin typeface="Athelas"/>
              </a:rPr>
              <a:t>farmaci per </a:t>
            </a:r>
            <a:r>
              <a:rPr lang="it-IT" sz="2000" dirty="0" err="1">
                <a:latin typeface="Athelas"/>
              </a:rPr>
              <a:t>os</a:t>
            </a:r>
            <a:r>
              <a:rPr lang="it-IT" sz="2000" dirty="0">
                <a:latin typeface="Athelas"/>
              </a:rPr>
              <a:t> per la profilassi antiemicranica, </a:t>
            </a:r>
            <a:r>
              <a:rPr lang="it-IT" sz="2000" dirty="0" smtClean="0">
                <a:latin typeface="Athelas"/>
              </a:rPr>
              <a:t>netta minore </a:t>
            </a:r>
            <a:r>
              <a:rPr lang="it-IT" sz="2000" dirty="0">
                <a:latin typeface="Athelas"/>
              </a:rPr>
              <a:t>incidenza di </a:t>
            </a:r>
            <a:r>
              <a:rPr lang="it-IT" sz="2000" dirty="0" err="1">
                <a:latin typeface="Athelas"/>
              </a:rPr>
              <a:t>AEs</a:t>
            </a:r>
            <a:r>
              <a:rPr lang="it-IT" sz="2000" dirty="0">
                <a:latin typeface="Athelas"/>
              </a:rPr>
              <a:t> </a:t>
            </a:r>
            <a:r>
              <a:rPr lang="it-IT" sz="2000" dirty="0" smtClean="0">
                <a:latin typeface="Athelas"/>
              </a:rPr>
              <a:t>premessa per la maggior </a:t>
            </a:r>
            <a:r>
              <a:rPr lang="it-IT" sz="2000" dirty="0">
                <a:latin typeface="Athelas"/>
              </a:rPr>
              <a:t>aderenza al trattamento da parte dei </a:t>
            </a:r>
            <a:r>
              <a:rPr lang="it-IT" sz="2000" dirty="0" smtClean="0">
                <a:latin typeface="Athelas"/>
              </a:rPr>
              <a:t>pazienti, minore condizionamento da parte di condizioni </a:t>
            </a:r>
            <a:r>
              <a:rPr lang="it-IT" sz="2000" dirty="0" err="1" smtClean="0">
                <a:latin typeface="Athelas"/>
              </a:rPr>
              <a:t>comorbide</a:t>
            </a:r>
            <a:r>
              <a:rPr lang="it-IT" sz="2000" dirty="0" smtClean="0">
                <a:latin typeface="Athelas"/>
              </a:rPr>
              <a:t> e/o coesistenti, rapidità d’azione ed assenza di </a:t>
            </a:r>
            <a:r>
              <a:rPr lang="it-IT" sz="2000" dirty="0" err="1" smtClean="0">
                <a:latin typeface="Athelas"/>
              </a:rPr>
              <a:t>tachifilassi</a:t>
            </a:r>
            <a:r>
              <a:rPr lang="it-IT" sz="2000" dirty="0" smtClean="0">
                <a:latin typeface="Athelas"/>
              </a:rPr>
              <a:t>.</a:t>
            </a:r>
            <a:endParaRPr lang="it-IT" sz="2000" dirty="0">
              <a:latin typeface="Athelas"/>
            </a:endParaRPr>
          </a:p>
        </p:txBody>
      </p:sp>
      <p:sp>
        <p:nvSpPr>
          <p:cNvPr id="2" name="CasellaDiTesto 1"/>
          <p:cNvSpPr txBox="1"/>
          <p:nvPr/>
        </p:nvSpPr>
        <p:spPr>
          <a:xfrm>
            <a:off x="3113549" y="116145"/>
            <a:ext cx="8178569" cy="3170099"/>
          </a:xfrm>
          <a:prstGeom prst="rect">
            <a:avLst/>
          </a:prstGeom>
          <a:noFill/>
        </p:spPr>
        <p:txBody>
          <a:bodyPr wrap="square" rtlCol="0">
            <a:spAutoFit/>
          </a:bodyPr>
          <a:lstStyle/>
          <a:p>
            <a:pPr algn="just" defTabSz="914400">
              <a:spcBef>
                <a:spcPct val="50000"/>
              </a:spcBef>
              <a:buFontTx/>
              <a:buChar char="•"/>
            </a:pPr>
            <a:r>
              <a:rPr lang="it-IT" sz="2000" dirty="0">
                <a:latin typeface="Athelas"/>
              </a:rPr>
              <a:t>Necessario monitoraggio sulla possibile comparsa di anticorpi bloccanti </a:t>
            </a:r>
            <a:r>
              <a:rPr lang="it-IT" sz="2000" dirty="0" err="1">
                <a:latin typeface="Athelas"/>
              </a:rPr>
              <a:t>mAb</a:t>
            </a:r>
            <a:r>
              <a:rPr lang="it-IT" sz="2000" dirty="0">
                <a:latin typeface="Athelas"/>
              </a:rPr>
              <a:t> anti-CGRP</a:t>
            </a:r>
          </a:p>
          <a:p>
            <a:pPr algn="just" defTabSz="914400">
              <a:spcBef>
                <a:spcPct val="50000"/>
              </a:spcBef>
              <a:buFontTx/>
              <a:buChar char="•"/>
            </a:pPr>
            <a:r>
              <a:rPr lang="it-IT" sz="2000" dirty="0">
                <a:latin typeface="Athelas"/>
              </a:rPr>
              <a:t>Necessaria la raccolta di ulteriori dati di sicurezza soprattutto al riguardo dell</a:t>
            </a:r>
            <a:r>
              <a:rPr lang="it-IT" sz="2000" dirty="0"/>
              <a:t>’</a:t>
            </a:r>
            <a:r>
              <a:rPr lang="it-IT" sz="2000" dirty="0">
                <a:latin typeface="Athelas"/>
              </a:rPr>
              <a:t>ipotetico rischio cardiovascolare derivante dal blocco a lungo termine dell</a:t>
            </a:r>
            <a:r>
              <a:rPr lang="it-IT" sz="2000" dirty="0"/>
              <a:t>’</a:t>
            </a:r>
            <a:r>
              <a:rPr lang="it-IT" sz="2000" dirty="0">
                <a:latin typeface="Athelas"/>
              </a:rPr>
              <a:t>azione vasodilatatoria del CGRP</a:t>
            </a:r>
          </a:p>
          <a:p>
            <a:pPr algn="just" defTabSz="914400">
              <a:spcBef>
                <a:spcPct val="50000"/>
              </a:spcBef>
              <a:buFontTx/>
              <a:buChar char="•"/>
            </a:pPr>
            <a:r>
              <a:rPr lang="it-IT" sz="2000" dirty="0">
                <a:latin typeface="Athelas"/>
              </a:rPr>
              <a:t> Indispensabile la valutazione della sostenibilità economica nella cui stima devono entrare i costi diretti e indiretti dell’emicrania sia episodica che cronica.</a:t>
            </a:r>
          </a:p>
          <a:p>
            <a:pPr marL="342900" indent="-342900" algn="just">
              <a:buFont typeface="Arial" pitchFamily="34" charset="0"/>
              <a:buChar char="•"/>
            </a:pPr>
            <a:endParaRPr lang="it-IT" sz="2000" dirty="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467515" y="550196"/>
            <a:ext cx="1930406" cy="523220"/>
          </a:xfrm>
          <a:prstGeom prst="rect">
            <a:avLst/>
          </a:prstGeom>
          <a:noFill/>
        </p:spPr>
        <p:txBody>
          <a:bodyPr wrap="square" rtlCol="0">
            <a:spAutoFit/>
          </a:bodyPr>
          <a:lstStyle/>
          <a:p>
            <a:pPr algn="ctr"/>
            <a:r>
              <a:rPr lang="it-IT" sz="2800" b="1" dirty="0" smtClean="0"/>
              <a:t>2019</a:t>
            </a:r>
            <a:endParaRPr lang="it-IT" sz="2800" b="1" dirty="0"/>
          </a:p>
        </p:txBody>
      </p:sp>
      <p:cxnSp>
        <p:nvCxnSpPr>
          <p:cNvPr id="6" name="Connettore 1 5"/>
          <p:cNvCxnSpPr/>
          <p:nvPr/>
        </p:nvCxnSpPr>
        <p:spPr>
          <a:xfrm flipV="1">
            <a:off x="4000986" y="536398"/>
            <a:ext cx="1175658" cy="442686"/>
          </a:xfrm>
          <a:prstGeom prst="line">
            <a:avLst/>
          </a:prstGeom>
        </p:spPr>
        <p:style>
          <a:lnRef idx="1">
            <a:schemeClr val="dk1"/>
          </a:lnRef>
          <a:fillRef idx="0">
            <a:schemeClr val="dk1"/>
          </a:fillRef>
          <a:effectRef idx="0">
            <a:schemeClr val="dk1"/>
          </a:effectRef>
          <a:fontRef idx="minor">
            <a:schemeClr val="tx1"/>
          </a:fontRef>
        </p:style>
      </p:cxnSp>
      <p:cxnSp>
        <p:nvCxnSpPr>
          <p:cNvPr id="7" name="Connettore 1 6"/>
          <p:cNvCxnSpPr/>
          <p:nvPr/>
        </p:nvCxnSpPr>
        <p:spPr>
          <a:xfrm>
            <a:off x="4175158" y="521235"/>
            <a:ext cx="827315" cy="442686"/>
          </a:xfrm>
          <a:prstGeom prst="line">
            <a:avLst/>
          </a:prstGeom>
        </p:spPr>
        <p:style>
          <a:lnRef idx="1">
            <a:schemeClr val="dk1"/>
          </a:lnRef>
          <a:fillRef idx="0">
            <a:schemeClr val="dk1"/>
          </a:fillRef>
          <a:effectRef idx="0">
            <a:schemeClr val="dk1"/>
          </a:effectRef>
          <a:fontRef idx="minor">
            <a:schemeClr val="tx1"/>
          </a:fontRef>
        </p:style>
      </p:cxnSp>
      <p:sp>
        <p:nvSpPr>
          <p:cNvPr id="10" name="Rettangolo 9"/>
          <p:cNvSpPr/>
          <p:nvPr/>
        </p:nvSpPr>
        <p:spPr>
          <a:xfrm>
            <a:off x="189186" y="6180083"/>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81932" y="47921"/>
            <a:ext cx="11871435" cy="5044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493485" y="3265697"/>
            <a:ext cx="11190515" cy="435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15"/>
          <p:cNvGrpSpPr/>
          <p:nvPr/>
        </p:nvGrpSpPr>
        <p:grpSpPr>
          <a:xfrm>
            <a:off x="8696278" y="1722718"/>
            <a:ext cx="2798838" cy="2542371"/>
            <a:chOff x="7401187" y="1556709"/>
            <a:chExt cx="2819601" cy="2641570"/>
          </a:xfrm>
        </p:grpSpPr>
        <p:pic>
          <p:nvPicPr>
            <p:cNvPr id="15" name="Picture 18">
              <a:extLst>
                <a:ext uri="{FF2B5EF4-FFF2-40B4-BE49-F238E27FC236}">
                  <a16:creationId xmlns="" xmlns:a16="http://schemas.microsoft.com/office/drawing/2014/main" id="{DC366E32-FF81-4AC2-8F7C-0EA7C6BB06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3" t="22359" r="16216" b="16216"/>
            <a:stretch/>
          </p:blipFill>
          <p:spPr>
            <a:xfrm>
              <a:off x="7959435" y="1556709"/>
              <a:ext cx="2261353" cy="2230913"/>
            </a:xfrm>
            <a:prstGeom prst="roundRect">
              <a:avLst>
                <a:gd name="adj" fmla="val 11465"/>
              </a:avLst>
            </a:prstGeom>
            <a:ln w="19050">
              <a:solidFill>
                <a:schemeClr val="accent1"/>
              </a:solidFill>
            </a:ln>
          </p:spPr>
        </p:pic>
        <p:sp>
          <p:nvSpPr>
            <p:cNvPr id="16" name="TextBox 19">
              <a:extLst>
                <a:ext uri="{FF2B5EF4-FFF2-40B4-BE49-F238E27FC236}">
                  <a16:creationId xmlns="" xmlns:a16="http://schemas.microsoft.com/office/drawing/2014/main" id="{B6F43746-E723-4CAB-89E2-246DB935D3F6}"/>
                </a:ext>
              </a:extLst>
            </p:cNvPr>
            <p:cNvSpPr txBox="1"/>
            <p:nvPr/>
          </p:nvSpPr>
          <p:spPr>
            <a:xfrm>
              <a:off x="7401187" y="1635447"/>
              <a:ext cx="914400" cy="253297"/>
            </a:xfrm>
            <a:prstGeom prst="rect">
              <a:avLst/>
            </a:prstGeom>
            <a:noFill/>
          </p:spPr>
          <p:txBody>
            <a:bodyPr wrap="square" rtlCol="0">
              <a:spAutoFit/>
            </a:bodyPr>
            <a:lstStyle/>
            <a:p>
              <a:r>
                <a:rPr lang="en-US" sz="984" dirty="0"/>
                <a:t>CGRP</a:t>
              </a:r>
            </a:p>
          </p:txBody>
        </p:sp>
        <p:sp>
          <p:nvSpPr>
            <p:cNvPr id="17" name="TextBox 20">
              <a:extLst>
                <a:ext uri="{FF2B5EF4-FFF2-40B4-BE49-F238E27FC236}">
                  <a16:creationId xmlns="" xmlns:a16="http://schemas.microsoft.com/office/drawing/2014/main" id="{3C2A1DD4-865A-40E6-9876-D56A0C8B8622}"/>
                </a:ext>
              </a:extLst>
            </p:cNvPr>
            <p:cNvSpPr txBox="1"/>
            <p:nvPr/>
          </p:nvSpPr>
          <p:spPr>
            <a:xfrm>
              <a:off x="8712169" y="3787622"/>
              <a:ext cx="914400" cy="410657"/>
            </a:xfrm>
            <a:prstGeom prst="rect">
              <a:avLst/>
            </a:prstGeom>
            <a:noFill/>
          </p:spPr>
          <p:txBody>
            <a:bodyPr wrap="square" rtlCol="0">
              <a:spAutoFit/>
            </a:bodyPr>
            <a:lstStyle/>
            <a:p>
              <a:r>
                <a:rPr lang="en-US" sz="984" dirty="0"/>
                <a:t>CGRP Receptor</a:t>
              </a:r>
            </a:p>
          </p:txBody>
        </p:sp>
      </p:grpSp>
      <p:pic>
        <p:nvPicPr>
          <p:cNvPr id="4" name="Picture 2" descr="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58" y="665748"/>
            <a:ext cx="3933376" cy="50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596572" y="4737068"/>
            <a:ext cx="8625602" cy="1569660"/>
          </a:xfrm>
          <a:prstGeom prst="rect">
            <a:avLst/>
          </a:prstGeom>
          <a:solidFill>
            <a:srgbClr val="FFC000"/>
          </a:solidFill>
        </p:spPr>
        <p:txBody>
          <a:bodyPr wrap="square" rtlCol="0">
            <a:spAutoFit/>
          </a:bodyPr>
          <a:lstStyle/>
          <a:p>
            <a:r>
              <a:rPr lang="it-IT" dirty="0" smtClean="0"/>
              <a:t>						</a:t>
            </a:r>
            <a:r>
              <a:rPr lang="it-IT" b="1" dirty="0" smtClean="0"/>
              <a:t>FDA	EMA	AIFA	</a:t>
            </a:r>
            <a:r>
              <a:rPr lang="it-IT" b="1" dirty="0" smtClean="0"/>
              <a:t>Disponibilità (CNN)</a:t>
            </a:r>
            <a:endParaRPr lang="it-IT" b="1" dirty="0" smtClean="0"/>
          </a:p>
          <a:p>
            <a:r>
              <a:rPr lang="it-IT" b="1" dirty="0" err="1" smtClean="0"/>
              <a:t>Erenumab</a:t>
            </a:r>
            <a:r>
              <a:rPr lang="it-IT" b="1" dirty="0" smtClean="0"/>
              <a:t>			</a:t>
            </a:r>
            <a:r>
              <a:rPr lang="it-IT" b="1" dirty="0"/>
              <a:t>	</a:t>
            </a:r>
            <a:r>
              <a:rPr lang="it-IT" sz="2000" b="1" dirty="0" smtClean="0"/>
              <a:t>+		+		+		+</a:t>
            </a:r>
          </a:p>
          <a:p>
            <a:r>
              <a:rPr lang="it-IT" b="1" dirty="0" err="1"/>
              <a:t>G</a:t>
            </a:r>
            <a:r>
              <a:rPr lang="it-IT" b="1" dirty="0" err="1" smtClean="0"/>
              <a:t>alcanezumab</a:t>
            </a:r>
            <a:r>
              <a:rPr lang="it-IT" b="1" dirty="0" smtClean="0"/>
              <a:t>			</a:t>
            </a:r>
            <a:r>
              <a:rPr lang="it-IT" sz="2000" b="1" dirty="0" smtClean="0"/>
              <a:t>+</a:t>
            </a:r>
            <a:r>
              <a:rPr lang="it-IT" sz="2000" b="1" dirty="0"/>
              <a:t>	</a:t>
            </a:r>
            <a:r>
              <a:rPr lang="it-IT" sz="2000" b="1" dirty="0" smtClean="0"/>
              <a:t>	+		+</a:t>
            </a:r>
          </a:p>
          <a:p>
            <a:r>
              <a:rPr lang="it-IT" sz="2000" b="1" dirty="0" err="1" smtClean="0"/>
              <a:t>F</a:t>
            </a:r>
            <a:r>
              <a:rPr lang="it-IT" b="1" dirty="0" err="1" smtClean="0"/>
              <a:t>remanezumab</a:t>
            </a:r>
            <a:r>
              <a:rPr lang="it-IT" b="1" dirty="0" smtClean="0"/>
              <a:t>			</a:t>
            </a:r>
            <a:r>
              <a:rPr lang="it-IT" sz="2000" b="1" dirty="0" smtClean="0"/>
              <a:t>+</a:t>
            </a:r>
            <a:r>
              <a:rPr lang="it-IT" sz="2000" dirty="0"/>
              <a:t>	</a:t>
            </a:r>
            <a:r>
              <a:rPr lang="it-IT" sz="2000" dirty="0" smtClean="0"/>
              <a:t>    </a:t>
            </a:r>
            <a:r>
              <a:rPr lang="it-IT" sz="2000" dirty="0"/>
              <a:t>	</a:t>
            </a:r>
            <a:r>
              <a:rPr lang="it-IT" sz="1400" dirty="0" err="1" smtClean="0"/>
              <a:t>chmp</a:t>
            </a:r>
            <a:r>
              <a:rPr lang="it-IT" sz="2000" dirty="0"/>
              <a:t>		     </a:t>
            </a:r>
          </a:p>
          <a:p>
            <a:endParaRPr lang="it-IT" dirty="0"/>
          </a:p>
        </p:txBody>
      </p:sp>
      <p:sp>
        <p:nvSpPr>
          <p:cNvPr id="19" name="Freccia a destra 18"/>
          <p:cNvSpPr/>
          <p:nvPr/>
        </p:nvSpPr>
        <p:spPr>
          <a:xfrm>
            <a:off x="11629295" y="3197457"/>
            <a:ext cx="489204" cy="5547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5417448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64702" y="6218646"/>
            <a:ext cx="5918258" cy="568002"/>
          </a:xfrm>
          <a:prstGeom prst="rect">
            <a:avLst/>
          </a:prstGeom>
        </p:spPr>
        <p:txBody>
          <a:bodyPr wrap="square" numCol="2" anchor="b">
            <a:noAutofit/>
          </a:bodyPr>
          <a:lstStyle/>
          <a:p>
            <a:r>
              <a:rPr lang="nb-NO" sz="703" dirty="0">
                <a:solidFill>
                  <a:srgbClr val="000000"/>
                </a:solidFill>
                <a:latin typeface="Arial"/>
              </a:rPr>
              <a:t>AMY = amylin; </a:t>
            </a:r>
            <a:r>
              <a:rPr lang="en-US" sz="703" dirty="0">
                <a:solidFill>
                  <a:srgbClr val="000000"/>
                </a:solidFill>
                <a:latin typeface="Arial"/>
              </a:rPr>
              <a:t>CGRP = calcitonin gene-related peptide</a:t>
            </a:r>
            <a:r>
              <a:rPr lang="nb-NO" sz="703" dirty="0">
                <a:solidFill>
                  <a:srgbClr val="000000"/>
                </a:solidFill>
                <a:latin typeface="Arial"/>
              </a:rPr>
              <a:t>.</a:t>
            </a:r>
          </a:p>
          <a:p>
            <a:pPr marL="228415" indent="-228415">
              <a:buFont typeface="+mj-lt"/>
              <a:buAutoNum type="arabicPeriod"/>
            </a:pPr>
            <a:r>
              <a:rPr lang="nb-NO" sz="703" dirty="0">
                <a:solidFill>
                  <a:srgbClr val="000000"/>
                </a:solidFill>
                <a:latin typeface="Arial"/>
              </a:rPr>
              <a:t>Russo. </a:t>
            </a:r>
            <a:r>
              <a:rPr lang="nb-NO" sz="703" i="1" dirty="0">
                <a:solidFill>
                  <a:srgbClr val="000000"/>
                </a:solidFill>
                <a:latin typeface="Arial"/>
              </a:rPr>
              <a:t>Annu Rev Pharmacol Toxicol. </a:t>
            </a:r>
            <a:r>
              <a:rPr lang="nb-NO" sz="703" dirty="0">
                <a:solidFill>
                  <a:srgbClr val="000000"/>
                </a:solidFill>
                <a:latin typeface="Arial"/>
              </a:rPr>
              <a:t>2015;55:533-552.</a:t>
            </a:r>
          </a:p>
          <a:p>
            <a:pPr marL="228415" indent="-228415">
              <a:buFont typeface="+mj-lt"/>
              <a:buAutoNum type="arabicPeriod"/>
            </a:pPr>
            <a:r>
              <a:rPr lang="nb-NO" sz="703" dirty="0">
                <a:solidFill>
                  <a:srgbClr val="000000"/>
                </a:solidFill>
                <a:latin typeface="Arial"/>
              </a:rPr>
              <a:t>Hay and Walker. </a:t>
            </a:r>
            <a:r>
              <a:rPr lang="nb-NO" sz="703" i="1" dirty="0">
                <a:solidFill>
                  <a:srgbClr val="000000"/>
                </a:solidFill>
                <a:latin typeface="Arial"/>
              </a:rPr>
              <a:t>Headache. </a:t>
            </a:r>
            <a:r>
              <a:rPr lang="nb-NO" sz="703" dirty="0">
                <a:solidFill>
                  <a:srgbClr val="000000"/>
                </a:solidFill>
                <a:latin typeface="Arial"/>
              </a:rPr>
              <a:t>2017;57:625-636.</a:t>
            </a:r>
          </a:p>
          <a:p>
            <a:pPr marL="228415" indent="-228415">
              <a:buFont typeface="+mj-lt"/>
              <a:buAutoNum type="arabicPeriod"/>
            </a:pPr>
            <a:r>
              <a:rPr lang="nb-NO" sz="703" dirty="0">
                <a:solidFill>
                  <a:srgbClr val="000000"/>
                </a:solidFill>
                <a:latin typeface="Arial"/>
              </a:rPr>
              <a:t>Shi, et al. </a:t>
            </a:r>
            <a:r>
              <a:rPr lang="nb-NO" sz="703" i="1" dirty="0">
                <a:solidFill>
                  <a:srgbClr val="000000"/>
                </a:solidFill>
                <a:latin typeface="Arial"/>
              </a:rPr>
              <a:t>J Pharmacol Exp Ther</a:t>
            </a:r>
            <a:r>
              <a:rPr lang="nb-NO" sz="703" dirty="0">
                <a:solidFill>
                  <a:srgbClr val="000000"/>
                </a:solidFill>
                <a:latin typeface="Arial"/>
              </a:rPr>
              <a:t>. 2015;356:223-231.</a:t>
            </a:r>
          </a:p>
          <a:p>
            <a:pPr marL="228415" indent="-228415">
              <a:buFont typeface="+mj-lt"/>
              <a:buAutoNum type="arabicPeriod"/>
            </a:pPr>
            <a:r>
              <a:rPr lang="en-US" sz="703" dirty="0"/>
              <a:t>Blumenthal and Garrison. Chapter 3: Pharmacodynamics: Molecular Mechanisms of Drug Action. In: Bruton, et al. eds. </a:t>
            </a:r>
            <a:r>
              <a:rPr lang="en-US" sz="703" i="1" dirty="0"/>
              <a:t>Goodman and Gilman’s The Pharmacological Basis of Therapeutics</a:t>
            </a:r>
            <a:r>
              <a:rPr lang="en-US" sz="703" dirty="0"/>
              <a:t>. 12th ed. McGraw Hill Professional; 2011.</a:t>
            </a:r>
          </a:p>
        </p:txBody>
      </p:sp>
      <p:sp>
        <p:nvSpPr>
          <p:cNvPr id="12" name="Rectangle: Rounded Corners 37"/>
          <p:cNvSpPr/>
          <p:nvPr/>
        </p:nvSpPr>
        <p:spPr>
          <a:xfrm>
            <a:off x="1952456" y="4662165"/>
            <a:ext cx="8296324" cy="1421439"/>
          </a:xfrm>
          <a:prstGeom prst="roundRect">
            <a:avLst>
              <a:gd name="adj" fmla="val 4846"/>
            </a:avLst>
          </a:prstGeom>
          <a:solidFill>
            <a:schemeClr val="bg1">
              <a:lumMod val="95000"/>
            </a:schemeClr>
          </a:solid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409" baseline="-25000" dirty="0"/>
          </a:p>
        </p:txBody>
      </p:sp>
      <p:sp>
        <p:nvSpPr>
          <p:cNvPr id="13" name="Pentagon 1"/>
          <p:cNvSpPr/>
          <p:nvPr/>
        </p:nvSpPr>
        <p:spPr>
          <a:xfrm>
            <a:off x="1967420" y="4970434"/>
            <a:ext cx="2094988" cy="81500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09" dirty="0"/>
          </a:p>
        </p:txBody>
      </p:sp>
      <p:sp>
        <p:nvSpPr>
          <p:cNvPr id="14" name="Content Placeholder 3"/>
          <p:cNvSpPr>
            <a:spLocks noGrp="1"/>
          </p:cNvSpPr>
          <p:nvPr>
            <p:ph idx="1"/>
          </p:nvPr>
        </p:nvSpPr>
        <p:spPr>
          <a:xfrm>
            <a:off x="2064703" y="1857622"/>
            <a:ext cx="4579972" cy="2347640"/>
          </a:xfrm>
        </p:spPr>
        <p:txBody>
          <a:bodyPr/>
          <a:lstStyle/>
          <a:p>
            <a:pPr marL="200825" indent="-200825">
              <a:spcBef>
                <a:spcPts val="1265"/>
              </a:spcBef>
            </a:pPr>
            <a:r>
              <a:rPr lang="en-US" sz="1406" dirty="0"/>
              <a:t>CGRP binds to and activates both the CGRP and AMY1 receptors</a:t>
            </a:r>
            <a:r>
              <a:rPr lang="en-US" sz="1406" baseline="30000" dirty="0"/>
              <a:t>1</a:t>
            </a:r>
          </a:p>
          <a:p>
            <a:pPr marL="389207" lvl="1" indent="-160660">
              <a:spcBef>
                <a:spcPts val="1265"/>
              </a:spcBef>
            </a:pPr>
            <a:r>
              <a:rPr lang="en-US" sz="1125" dirty="0"/>
              <a:t>The functional consequences of CGRP binding to the AMY1 receptor are unknown</a:t>
            </a:r>
            <a:r>
              <a:rPr lang="en-US" sz="1125" baseline="30000" dirty="0"/>
              <a:t>2</a:t>
            </a:r>
          </a:p>
          <a:p>
            <a:pPr marL="200825" indent="-200825">
              <a:spcBef>
                <a:spcPts val="1265"/>
              </a:spcBef>
            </a:pPr>
            <a:r>
              <a:rPr lang="en-US" sz="1406" dirty="0"/>
              <a:t>Currently, only the CGRP receptor has been implicated in migraine pathophysiology</a:t>
            </a:r>
            <a:r>
              <a:rPr lang="en-US" sz="1406" baseline="30000" dirty="0"/>
              <a:t>1</a:t>
            </a:r>
          </a:p>
          <a:p>
            <a:pPr marL="200825" indent="-200825">
              <a:spcBef>
                <a:spcPts val="1265"/>
              </a:spcBef>
            </a:pPr>
            <a:r>
              <a:rPr lang="en-US" sz="1406" dirty="0"/>
              <a:t>A selective approach to target the CGRP receptor may prevent unknown effects of inhibiting CGRP activity on other calcitonin family receptors</a:t>
            </a:r>
            <a:r>
              <a:rPr lang="en-US" sz="1406" baseline="30000" dirty="0"/>
              <a:t>1,3,4</a:t>
            </a:r>
          </a:p>
        </p:txBody>
      </p:sp>
      <p:sp>
        <p:nvSpPr>
          <p:cNvPr id="15" name="TextBox 14"/>
          <p:cNvSpPr txBox="1"/>
          <p:nvPr/>
        </p:nvSpPr>
        <p:spPr>
          <a:xfrm>
            <a:off x="2064702" y="5044338"/>
            <a:ext cx="1833672" cy="830484"/>
          </a:xfrm>
          <a:prstGeom prst="rect">
            <a:avLst/>
          </a:prstGeom>
          <a:noFill/>
        </p:spPr>
        <p:txBody>
          <a:bodyPr wrap="square" rtlCol="0">
            <a:spAutoFit/>
          </a:bodyPr>
          <a:lstStyle/>
          <a:p>
            <a:pPr algn="l"/>
            <a:r>
              <a:rPr lang="en-US" sz="1199" b="1" dirty="0"/>
              <a:t>Additional general pharmacodynamic considerations in drug development</a:t>
            </a:r>
            <a:r>
              <a:rPr lang="en-US" sz="1199" b="1" baseline="30000" dirty="0"/>
              <a:t>3,4</a:t>
            </a:r>
          </a:p>
        </p:txBody>
      </p:sp>
      <p:graphicFrame>
        <p:nvGraphicFramePr>
          <p:cNvPr id="11" name="Table 10">
            <a:extLst>
              <a:ext uri="{FF2B5EF4-FFF2-40B4-BE49-F238E27FC236}">
                <a16:creationId xmlns="" xmlns:a16="http://schemas.microsoft.com/office/drawing/2014/main" id="{C1E5C190-B481-4C25-8464-7B776AADE692}"/>
              </a:ext>
            </a:extLst>
          </p:cNvPr>
          <p:cNvGraphicFramePr>
            <a:graphicFrameLocks noGrp="1"/>
          </p:cNvGraphicFramePr>
          <p:nvPr>
            <p:extLst/>
          </p:nvPr>
        </p:nvGraphicFramePr>
        <p:xfrm>
          <a:off x="4062408" y="4743979"/>
          <a:ext cx="6145782" cy="1261177"/>
        </p:xfrm>
        <a:graphic>
          <a:graphicData uri="http://schemas.openxmlformats.org/drawingml/2006/table">
            <a:tbl>
              <a:tblPr firstRow="1" bandRow="1">
                <a:tableStyleId>{073A0DAA-6AF3-43AB-8588-CEC1D06C72B9}</a:tableStyleId>
              </a:tblPr>
              <a:tblGrid>
                <a:gridCol w="2048594">
                  <a:extLst>
                    <a:ext uri="{9D8B030D-6E8A-4147-A177-3AD203B41FA5}">
                      <a16:colId xmlns="" xmlns:a16="http://schemas.microsoft.com/office/drawing/2014/main" val="4062719257"/>
                    </a:ext>
                  </a:extLst>
                </a:gridCol>
                <a:gridCol w="2048594">
                  <a:extLst>
                    <a:ext uri="{9D8B030D-6E8A-4147-A177-3AD203B41FA5}">
                      <a16:colId xmlns="" xmlns:a16="http://schemas.microsoft.com/office/drawing/2014/main" val="1914703488"/>
                    </a:ext>
                  </a:extLst>
                </a:gridCol>
                <a:gridCol w="2048594">
                  <a:extLst>
                    <a:ext uri="{9D8B030D-6E8A-4147-A177-3AD203B41FA5}">
                      <a16:colId xmlns="" xmlns:a16="http://schemas.microsoft.com/office/drawing/2014/main" val="3261736655"/>
                    </a:ext>
                  </a:extLst>
                </a:gridCol>
              </a:tblGrid>
              <a:tr h="370591">
                <a:tc>
                  <a:txBody>
                    <a:bodyPr/>
                    <a:lstStyle/>
                    <a:p>
                      <a:pPr algn="ctr"/>
                      <a:endParaRPr lang="en-US" sz="1400" dirty="0"/>
                    </a:p>
                  </a:txBody>
                  <a:tcPr marL="91378" marR="91378" marT="45690" marB="456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Anti-CGRP</a:t>
                      </a:r>
                    </a:p>
                  </a:txBody>
                  <a:tcPr marL="91378" marR="91378" marT="45690" marB="45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Anti-CGRP</a:t>
                      </a:r>
                      <a:r>
                        <a:rPr lang="en-US" sz="1400" baseline="0" dirty="0"/>
                        <a:t> receptor</a:t>
                      </a:r>
                      <a:endParaRPr lang="en-US" sz="1400" baseline="30000" dirty="0"/>
                    </a:p>
                  </a:txBody>
                  <a:tcPr marL="91378" marR="91378" marT="45690" marB="45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2637167555"/>
                  </a:ext>
                </a:extLst>
              </a:tr>
              <a:tr h="519995">
                <a:tc>
                  <a:txBody>
                    <a:bodyPr/>
                    <a:lstStyle/>
                    <a:p>
                      <a:r>
                        <a:rPr lang="en-US" sz="1400" dirty="0"/>
                        <a:t>Requires</a:t>
                      </a:r>
                      <a:r>
                        <a:rPr lang="en-US" sz="1400" baseline="0" dirty="0"/>
                        <a:t> sustained local concentration</a:t>
                      </a:r>
                      <a:endParaRPr lang="en-US" sz="1400" dirty="0"/>
                    </a:p>
                  </a:txBody>
                  <a:tcPr marL="91378" marR="91378" marT="45690" marB="45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Yes</a:t>
                      </a:r>
                    </a:p>
                  </a:txBody>
                  <a:tcPr marL="91378" marR="91378" marT="45690" marB="45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No</a:t>
                      </a:r>
                    </a:p>
                  </a:txBody>
                  <a:tcPr marL="91378" marR="91378" marT="45690" marB="45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92743480"/>
                  </a:ext>
                </a:extLst>
              </a:tr>
              <a:tr h="370591">
                <a:tc>
                  <a:txBody>
                    <a:bodyPr/>
                    <a:lstStyle/>
                    <a:p>
                      <a:r>
                        <a:rPr lang="en-US" sz="1400" dirty="0"/>
                        <a:t>Requires</a:t>
                      </a:r>
                      <a:r>
                        <a:rPr lang="en-US" sz="1400" baseline="0" dirty="0"/>
                        <a:t> high affinity</a:t>
                      </a:r>
                      <a:endParaRPr lang="en-US" sz="1400" dirty="0"/>
                    </a:p>
                  </a:txBody>
                  <a:tcPr marL="91378" marR="91378" marT="45690" marB="45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Yes</a:t>
                      </a:r>
                    </a:p>
                  </a:txBody>
                  <a:tcPr marL="91378" marR="91378" marT="45690" marB="45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No</a:t>
                      </a:r>
                    </a:p>
                  </a:txBody>
                  <a:tcPr marL="91378" marR="91378" marT="45690" marB="45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02408222"/>
                  </a:ext>
                </a:extLst>
              </a:tr>
            </a:tbl>
          </a:graphicData>
        </a:graphic>
      </p:graphicFrame>
      <p:grpSp>
        <p:nvGrpSpPr>
          <p:cNvPr id="16" name="Group 15"/>
          <p:cNvGrpSpPr/>
          <p:nvPr/>
        </p:nvGrpSpPr>
        <p:grpSpPr>
          <a:xfrm>
            <a:off x="7035761" y="1492605"/>
            <a:ext cx="3172429" cy="3034517"/>
            <a:chOff x="5453331" y="1317618"/>
            <a:chExt cx="3195940" cy="3152919"/>
          </a:xfrm>
        </p:grpSpPr>
        <p:pic>
          <p:nvPicPr>
            <p:cNvPr id="19" name="Picture 18">
              <a:extLst>
                <a:ext uri="{FF2B5EF4-FFF2-40B4-BE49-F238E27FC236}">
                  <a16:creationId xmlns="" xmlns:a16="http://schemas.microsoft.com/office/drawing/2014/main" id="{DC366E32-FF81-4AC2-8F7C-0EA7C6BB06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3" t="22359" r="16216" b="16216"/>
            <a:stretch/>
          </p:blipFill>
          <p:spPr>
            <a:xfrm>
              <a:off x="5453331" y="1317618"/>
              <a:ext cx="3195940" cy="3152919"/>
            </a:xfrm>
            <a:prstGeom prst="roundRect">
              <a:avLst>
                <a:gd name="adj" fmla="val 11465"/>
              </a:avLst>
            </a:prstGeom>
            <a:ln w="19050">
              <a:solidFill>
                <a:schemeClr val="accent1"/>
              </a:solidFill>
            </a:ln>
          </p:spPr>
        </p:pic>
        <p:sp>
          <p:nvSpPr>
            <p:cNvPr id="20" name="TextBox 19">
              <a:extLst>
                <a:ext uri="{FF2B5EF4-FFF2-40B4-BE49-F238E27FC236}">
                  <a16:creationId xmlns="" xmlns:a16="http://schemas.microsoft.com/office/drawing/2014/main" id="{B6F43746-E723-4CAB-89E2-246DB935D3F6}"/>
                </a:ext>
              </a:extLst>
            </p:cNvPr>
            <p:cNvSpPr txBox="1"/>
            <p:nvPr/>
          </p:nvSpPr>
          <p:spPr>
            <a:xfrm>
              <a:off x="5517574" y="1635447"/>
              <a:ext cx="914400" cy="253297"/>
            </a:xfrm>
            <a:prstGeom prst="rect">
              <a:avLst/>
            </a:prstGeom>
            <a:noFill/>
          </p:spPr>
          <p:txBody>
            <a:bodyPr wrap="square" rtlCol="0">
              <a:spAutoFit/>
            </a:bodyPr>
            <a:lstStyle/>
            <a:p>
              <a:r>
                <a:rPr lang="en-US" sz="984" dirty="0"/>
                <a:t>CGRP</a:t>
              </a:r>
            </a:p>
          </p:txBody>
        </p:sp>
        <p:sp>
          <p:nvSpPr>
            <p:cNvPr id="21" name="TextBox 20">
              <a:extLst>
                <a:ext uri="{FF2B5EF4-FFF2-40B4-BE49-F238E27FC236}">
                  <a16:creationId xmlns="" xmlns:a16="http://schemas.microsoft.com/office/drawing/2014/main" id="{3C2A1DD4-865A-40E6-9876-D56A0C8B8622}"/>
                </a:ext>
              </a:extLst>
            </p:cNvPr>
            <p:cNvSpPr txBox="1"/>
            <p:nvPr/>
          </p:nvSpPr>
          <p:spPr>
            <a:xfrm>
              <a:off x="7502235" y="3787622"/>
              <a:ext cx="914400" cy="410657"/>
            </a:xfrm>
            <a:prstGeom prst="rect">
              <a:avLst/>
            </a:prstGeom>
            <a:noFill/>
          </p:spPr>
          <p:txBody>
            <a:bodyPr wrap="square" rtlCol="0">
              <a:spAutoFit/>
            </a:bodyPr>
            <a:lstStyle/>
            <a:p>
              <a:r>
                <a:rPr lang="en-US" sz="984" dirty="0"/>
                <a:t>CGRP Receptor</a:t>
              </a:r>
            </a:p>
          </p:txBody>
        </p:sp>
      </p:grpSp>
      <p:sp>
        <p:nvSpPr>
          <p:cNvPr id="17" name="Title 1"/>
          <p:cNvSpPr txBox="1">
            <a:spLocks/>
          </p:cNvSpPr>
          <p:nvPr/>
        </p:nvSpPr>
        <p:spPr>
          <a:xfrm>
            <a:off x="2064702" y="695762"/>
            <a:ext cx="8304441" cy="356987"/>
          </a:xfrm>
          <a:prstGeom prst="rect">
            <a:avLst/>
          </a:prstGeom>
          <a:noFill/>
          <a:ln w="9525" algn="ctr">
            <a:noFill/>
            <a:miter lim="800000"/>
            <a:headEnd/>
            <a:tailEnd/>
          </a:ln>
        </p:spPr>
        <p:txBody>
          <a:bodyPr vert="horz" wrap="square" lIns="64293" tIns="32146" rIns="64293" bIns="32146" numCol="1" anchor="b" anchorCtr="0" compatLnSpc="1">
            <a:prstTxWarp prst="textNoShape">
              <a:avLst/>
            </a:prstTxWarp>
            <a:spAutoFit/>
          </a:bodyPr>
          <a:lstStyle>
            <a:lvl1pPr algn="l" defTabSz="643006" rtl="0" eaLnBrk="1" fontAlgn="base" latinLnBrk="0" hangingPunct="1">
              <a:lnSpc>
                <a:spcPct val="100000"/>
              </a:lnSpc>
              <a:spcBef>
                <a:spcPct val="0"/>
              </a:spcBef>
              <a:spcAft>
                <a:spcPct val="0"/>
              </a:spcAft>
              <a:buNone/>
              <a:defRPr lang="en-US" sz="4548" b="1" i="0" u="none" kern="1200" smtClean="0">
                <a:solidFill>
                  <a:schemeClr val="tx1"/>
                </a:solidFill>
                <a:latin typeface="+mj-lt"/>
                <a:ea typeface="+mj-ea"/>
                <a:cs typeface="+mj-cs"/>
              </a:defRPr>
            </a:lvl1pPr>
          </a:lstStyle>
          <a:p>
            <a:r>
              <a:rPr lang="en-US" sz="1898" dirty="0">
                <a:solidFill>
                  <a:srgbClr val="7A4F82"/>
                </a:solidFill>
              </a:rPr>
              <a:t>Targeting the CGRP </a:t>
            </a:r>
            <a:r>
              <a:rPr lang="en-US" sz="1898" dirty="0" smtClean="0">
                <a:solidFill>
                  <a:srgbClr val="7A4F82"/>
                </a:solidFill>
              </a:rPr>
              <a:t>Receptor or ligand?</a:t>
            </a:r>
            <a:endParaRPr lang="en-US" sz="1898" dirty="0">
              <a:solidFill>
                <a:srgbClr val="7A4F82"/>
              </a:solidFill>
            </a:endParaRPr>
          </a:p>
        </p:txBody>
      </p:sp>
    </p:spTree>
    <p:extLst>
      <p:ext uri="{BB962C8B-B14F-4D97-AF65-F5344CB8AC3E}">
        <p14:creationId xmlns:p14="http://schemas.microsoft.com/office/powerpoint/2010/main" val="3427554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COSE DA FARE</a:t>
            </a:r>
            <a:endParaRPr lang="it-IT" dirty="0"/>
          </a:p>
        </p:txBody>
      </p:sp>
      <p:sp>
        <p:nvSpPr>
          <p:cNvPr id="3" name="Segnaposto contenuto 2"/>
          <p:cNvSpPr>
            <a:spLocks noGrp="1"/>
          </p:cNvSpPr>
          <p:nvPr>
            <p:ph idx="1"/>
          </p:nvPr>
        </p:nvSpPr>
        <p:spPr/>
        <p:txBody>
          <a:bodyPr/>
          <a:lstStyle/>
          <a:p>
            <a:r>
              <a:rPr lang="it-IT" dirty="0" smtClean="0"/>
              <a:t>Togliere evidenziatore </a:t>
            </a:r>
            <a:r>
              <a:rPr lang="it-IT" dirty="0" err="1" smtClean="0"/>
              <a:t>daal</a:t>
            </a:r>
            <a:r>
              <a:rPr lang="it-IT" dirty="0" smtClean="0"/>
              <a:t> dia riassuntiva</a:t>
            </a:r>
          </a:p>
          <a:p>
            <a:r>
              <a:rPr lang="it-IT" dirty="0" smtClean="0"/>
              <a:t>Fare dia su cardiovascolare</a:t>
            </a:r>
          </a:p>
          <a:p>
            <a:r>
              <a:rPr lang="it-IT" dirty="0" smtClean="0"/>
              <a:t>Fare dia su </a:t>
            </a:r>
            <a:r>
              <a:rPr lang="it-IT" smtClean="0"/>
              <a:t>altro recettore</a:t>
            </a:r>
            <a:endParaRPr lang="it-IT"/>
          </a:p>
        </p:txBody>
      </p:sp>
    </p:spTree>
    <p:extLst>
      <p:ext uri="{BB962C8B-B14F-4D97-AF65-F5344CB8AC3E}">
        <p14:creationId xmlns:p14="http://schemas.microsoft.com/office/powerpoint/2010/main" val="3434473871"/>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78679" y="1556737"/>
            <a:ext cx="4567539" cy="3368473"/>
            <a:chOff x="13543280" y="1728147"/>
            <a:chExt cx="4568189" cy="3277234"/>
          </a:xfrm>
        </p:grpSpPr>
        <p:grpSp>
          <p:nvGrpSpPr>
            <p:cNvPr id="17" name="Group 16"/>
            <p:cNvGrpSpPr/>
            <p:nvPr/>
          </p:nvGrpSpPr>
          <p:grpSpPr>
            <a:xfrm>
              <a:off x="13543280" y="1728719"/>
              <a:ext cx="4208958" cy="3276662"/>
              <a:chOff x="4319646" y="1395291"/>
              <a:chExt cx="4635062" cy="3692432"/>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9646" y="1395291"/>
                <a:ext cx="4635062" cy="369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434306" y="2907842"/>
                <a:ext cx="691762" cy="516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3">
                  <a:latin typeface="Arial"/>
                  <a:cs typeface="Arial"/>
                </a:endParaRPr>
              </a:p>
            </p:txBody>
          </p:sp>
        </p:grpSp>
        <p:sp>
          <p:nvSpPr>
            <p:cNvPr id="18" name="TextBox 17"/>
            <p:cNvSpPr txBox="1"/>
            <p:nvPr/>
          </p:nvSpPr>
          <p:spPr>
            <a:xfrm>
              <a:off x="13562190" y="3144875"/>
              <a:ext cx="977646" cy="742112"/>
            </a:xfrm>
            <a:prstGeom prst="rect">
              <a:avLst/>
            </a:prstGeom>
            <a:noFill/>
          </p:spPr>
          <p:txBody>
            <a:bodyPr wrap="square" rtlCol="0">
              <a:spAutoFit/>
            </a:bodyPr>
            <a:lstStyle/>
            <a:p>
              <a:r>
                <a:rPr lang="en-US" sz="1089" dirty="0">
                  <a:solidFill>
                    <a:schemeClr val="bg1"/>
                  </a:solidFill>
                  <a:latin typeface="Arial"/>
                  <a:cs typeface="Arial"/>
                </a:rPr>
                <a:t>Neurogenic inflammation and vessel dilation </a:t>
              </a:r>
            </a:p>
          </p:txBody>
        </p:sp>
        <p:sp>
          <p:nvSpPr>
            <p:cNvPr id="20" name="TextBox 19"/>
            <p:cNvSpPr txBox="1"/>
            <p:nvPr/>
          </p:nvSpPr>
          <p:spPr>
            <a:xfrm>
              <a:off x="14669810" y="4272764"/>
              <a:ext cx="1661750" cy="579042"/>
            </a:xfrm>
            <a:prstGeom prst="rect">
              <a:avLst/>
            </a:prstGeom>
            <a:noFill/>
          </p:spPr>
          <p:txBody>
            <a:bodyPr wrap="square" rtlCol="0">
              <a:spAutoFit/>
            </a:bodyPr>
            <a:lstStyle/>
            <a:p>
              <a:pPr marL="177759" indent="-177759">
                <a:buFont typeface="+mj-lt"/>
                <a:buAutoNum type="arabicPeriod" startAt="2"/>
              </a:pPr>
              <a:r>
                <a:rPr lang="en-US" sz="1089" dirty="0">
                  <a:solidFill>
                    <a:schemeClr val="bg1"/>
                  </a:solidFill>
                  <a:latin typeface="Arial"/>
                  <a:cs typeface="Arial"/>
                </a:rPr>
                <a:t>Trigeminal ganglion</a:t>
              </a:r>
              <a:br>
                <a:rPr lang="en-US" sz="1089" dirty="0">
                  <a:solidFill>
                    <a:schemeClr val="bg1"/>
                  </a:solidFill>
                  <a:latin typeface="Arial"/>
                  <a:cs typeface="Arial"/>
                </a:rPr>
              </a:br>
              <a:r>
                <a:rPr lang="en-US" sz="1089" dirty="0">
                  <a:solidFill>
                    <a:schemeClr val="bg1"/>
                  </a:solidFill>
                  <a:latin typeface="Arial"/>
                  <a:cs typeface="Arial"/>
                </a:rPr>
                <a:t>Activation of pain signaling</a:t>
              </a:r>
            </a:p>
          </p:txBody>
        </p:sp>
        <p:sp>
          <p:nvSpPr>
            <p:cNvPr id="29" name="TextBox 28"/>
            <p:cNvSpPr txBox="1"/>
            <p:nvPr/>
          </p:nvSpPr>
          <p:spPr>
            <a:xfrm>
              <a:off x="13562190" y="2656912"/>
              <a:ext cx="1345430" cy="415972"/>
            </a:xfrm>
            <a:prstGeom prst="rect">
              <a:avLst/>
            </a:prstGeom>
            <a:noFill/>
          </p:spPr>
          <p:txBody>
            <a:bodyPr wrap="square" rtlCol="0">
              <a:spAutoFit/>
            </a:bodyPr>
            <a:lstStyle/>
            <a:p>
              <a:pPr marL="177759" indent="-177759">
                <a:buFont typeface="+mj-lt"/>
                <a:buAutoNum type="arabicPeriod"/>
              </a:pPr>
              <a:r>
                <a:rPr lang="en-US" sz="1089" dirty="0">
                  <a:solidFill>
                    <a:schemeClr val="bg1"/>
                  </a:solidFill>
                  <a:latin typeface="Arial"/>
                  <a:cs typeface="Arial"/>
                </a:rPr>
                <a:t>Meninges</a:t>
              </a:r>
            </a:p>
            <a:p>
              <a:r>
                <a:rPr lang="en-US" sz="1089" i="1" dirty="0">
                  <a:solidFill>
                    <a:schemeClr val="bg1">
                      <a:lumMod val="65000"/>
                    </a:schemeClr>
                  </a:solidFill>
                  <a:latin typeface="Arial"/>
                  <a:cs typeface="Arial"/>
                </a:rPr>
                <a:t>Neuropeptides</a:t>
              </a:r>
            </a:p>
          </p:txBody>
        </p:sp>
        <p:sp>
          <p:nvSpPr>
            <p:cNvPr id="30" name="TextBox 29"/>
            <p:cNvSpPr txBox="1"/>
            <p:nvPr/>
          </p:nvSpPr>
          <p:spPr>
            <a:xfrm>
              <a:off x="14978432" y="1728147"/>
              <a:ext cx="1653309" cy="252902"/>
            </a:xfrm>
            <a:prstGeom prst="rect">
              <a:avLst/>
            </a:prstGeom>
            <a:noFill/>
          </p:spPr>
          <p:txBody>
            <a:bodyPr wrap="square" rtlCol="0">
              <a:spAutoFit/>
            </a:bodyPr>
            <a:lstStyle/>
            <a:p>
              <a:pPr marL="177759" indent="-177759">
                <a:buFont typeface="+mj-lt"/>
                <a:buAutoNum type="arabicPeriod" startAt="4"/>
              </a:pPr>
              <a:r>
                <a:rPr lang="en-US" sz="1089" dirty="0">
                  <a:solidFill>
                    <a:schemeClr val="bg1"/>
                  </a:solidFill>
                  <a:latin typeface="Arial"/>
                  <a:cs typeface="Arial"/>
                </a:rPr>
                <a:t>Headache pain</a:t>
              </a:r>
            </a:p>
          </p:txBody>
        </p:sp>
        <p:sp>
          <p:nvSpPr>
            <p:cNvPr id="31" name="TextBox 30"/>
            <p:cNvSpPr txBox="1"/>
            <p:nvPr/>
          </p:nvSpPr>
          <p:spPr>
            <a:xfrm>
              <a:off x="16458160" y="3236331"/>
              <a:ext cx="1653309" cy="252902"/>
            </a:xfrm>
            <a:prstGeom prst="rect">
              <a:avLst/>
            </a:prstGeom>
            <a:noFill/>
          </p:spPr>
          <p:txBody>
            <a:bodyPr wrap="square" rtlCol="0">
              <a:spAutoFit/>
            </a:bodyPr>
            <a:lstStyle/>
            <a:p>
              <a:r>
                <a:rPr lang="en-US" sz="1089" dirty="0">
                  <a:solidFill>
                    <a:schemeClr val="bg1"/>
                  </a:solidFill>
                  <a:latin typeface="Arial"/>
                  <a:cs typeface="Arial"/>
                </a:rPr>
                <a:t>TNC</a:t>
              </a:r>
            </a:p>
          </p:txBody>
        </p:sp>
        <p:sp>
          <p:nvSpPr>
            <p:cNvPr id="32" name="TextBox 31"/>
            <p:cNvSpPr txBox="1"/>
            <p:nvPr/>
          </p:nvSpPr>
          <p:spPr>
            <a:xfrm>
              <a:off x="16202251" y="3519790"/>
              <a:ext cx="1345430" cy="579042"/>
            </a:xfrm>
            <a:prstGeom prst="rect">
              <a:avLst/>
            </a:prstGeom>
            <a:noFill/>
          </p:spPr>
          <p:txBody>
            <a:bodyPr wrap="square" rtlCol="0">
              <a:spAutoFit/>
            </a:bodyPr>
            <a:lstStyle/>
            <a:p>
              <a:pPr marL="177759" indent="-177759">
                <a:buFont typeface="+mj-lt"/>
                <a:buAutoNum type="arabicPeriod" startAt="3"/>
              </a:pPr>
              <a:r>
                <a:rPr lang="en-US" sz="1089" dirty="0">
                  <a:solidFill>
                    <a:schemeClr val="bg1"/>
                  </a:solidFill>
                  <a:latin typeface="Arial"/>
                  <a:cs typeface="Arial"/>
                </a:rPr>
                <a:t>Second-order</a:t>
              </a:r>
              <a:br>
                <a:rPr lang="en-US" sz="1089" dirty="0">
                  <a:solidFill>
                    <a:schemeClr val="bg1"/>
                  </a:solidFill>
                  <a:latin typeface="Arial"/>
                  <a:cs typeface="Arial"/>
                </a:rPr>
              </a:br>
              <a:r>
                <a:rPr lang="en-US" sz="1089" dirty="0">
                  <a:solidFill>
                    <a:schemeClr val="bg1"/>
                  </a:solidFill>
                  <a:latin typeface="Arial"/>
                  <a:cs typeface="Arial"/>
                </a:rPr>
                <a:t>brainstem</a:t>
              </a:r>
              <a:br>
                <a:rPr lang="en-US" sz="1089" dirty="0">
                  <a:solidFill>
                    <a:schemeClr val="bg1"/>
                  </a:solidFill>
                  <a:latin typeface="Arial"/>
                  <a:cs typeface="Arial"/>
                </a:rPr>
              </a:br>
              <a:r>
                <a:rPr lang="en-US" sz="1089" dirty="0">
                  <a:solidFill>
                    <a:schemeClr val="bg1"/>
                  </a:solidFill>
                  <a:latin typeface="Arial"/>
                  <a:cs typeface="Arial"/>
                </a:rPr>
                <a:t>neurons</a:t>
              </a:r>
            </a:p>
          </p:txBody>
        </p:sp>
      </p:grpSp>
      <p:graphicFrame>
        <p:nvGraphicFramePr>
          <p:cNvPr id="22" name="Table 21"/>
          <p:cNvGraphicFramePr>
            <a:graphicFrameLocks noGrp="1"/>
          </p:cNvGraphicFramePr>
          <p:nvPr>
            <p:extLst/>
          </p:nvPr>
        </p:nvGraphicFramePr>
        <p:xfrm>
          <a:off x="2140513" y="1556739"/>
          <a:ext cx="4057073" cy="3368470"/>
        </p:xfrm>
        <a:graphic>
          <a:graphicData uri="http://schemas.openxmlformats.org/drawingml/2006/table">
            <a:tbl>
              <a:tblPr firstRow="1" bandRow="1">
                <a:tableStyleId>{5C22544A-7EE6-4342-B048-85BDC9FD1C3A}</a:tableStyleId>
              </a:tblPr>
              <a:tblGrid>
                <a:gridCol w="4057073">
                  <a:extLst>
                    <a:ext uri="{9D8B030D-6E8A-4147-A177-3AD203B41FA5}">
                      <a16:colId xmlns:a16="http://schemas.microsoft.com/office/drawing/2014/main" xmlns="" val="20000"/>
                    </a:ext>
                  </a:extLst>
                </a:gridCol>
              </a:tblGrid>
              <a:tr h="647487">
                <a:tc>
                  <a:txBody>
                    <a:bodyPr/>
                    <a:lstStyle/>
                    <a:p>
                      <a:pPr marL="0" indent="0">
                        <a:spcBef>
                          <a:spcPts val="600"/>
                        </a:spcBef>
                        <a:spcAft>
                          <a:spcPts val="600"/>
                        </a:spcAft>
                        <a:buClr>
                          <a:schemeClr val="tx1"/>
                        </a:buClr>
                        <a:buFont typeface="Wingdings" charset="2"/>
                        <a:buNone/>
                      </a:pPr>
                      <a:r>
                        <a:rPr lang="en-US" sz="1800" b="1" dirty="0" smtClean="0">
                          <a:solidFill>
                            <a:schemeClr val="bg1"/>
                          </a:solidFill>
                          <a:latin typeface="Arial"/>
                          <a:cs typeface="Arial"/>
                        </a:rPr>
                        <a:t>Pathophysiology includes:</a:t>
                      </a:r>
                    </a:p>
                  </a:txBody>
                  <a:tcPr marL="251964" marR="9142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F4458"/>
                    </a:solidFill>
                  </a:tcPr>
                </a:tc>
                <a:extLst>
                  <a:ext uri="{0D108BD9-81ED-4DB2-BD59-A6C34878D82A}">
                    <a16:rowId xmlns:a16="http://schemas.microsoft.com/office/drawing/2014/main" xmlns="" val="10000"/>
                  </a:ext>
                </a:extLst>
              </a:tr>
              <a:tr h="1980792">
                <a:tc>
                  <a:txBody>
                    <a:bodyPr/>
                    <a:lstStyle/>
                    <a:p>
                      <a:pPr marL="0" marR="0" indent="0" defTabSz="914400" eaLnBrk="1" fontAlgn="auto" latinLnBrk="0" hangingPunct="1">
                        <a:lnSpc>
                          <a:spcPct val="100000"/>
                        </a:lnSpc>
                        <a:spcBef>
                          <a:spcPts val="0"/>
                        </a:spcBef>
                        <a:spcAft>
                          <a:spcPts val="0"/>
                        </a:spcAft>
                        <a:buClr>
                          <a:schemeClr val="tx1"/>
                        </a:buClr>
                        <a:buSzTx/>
                        <a:buFont typeface="Wingdings" charset="2"/>
                        <a:buNone/>
                        <a:tabLst/>
                        <a:defRPr/>
                      </a:pPr>
                      <a:r>
                        <a:rPr lang="en-US" sz="1400" b="1" kern="0" dirty="0" err="1" smtClean="0">
                          <a:solidFill>
                            <a:schemeClr val="tx1"/>
                          </a:solidFill>
                          <a:latin typeface="Arial"/>
                          <a:cs typeface="Arial"/>
                        </a:rPr>
                        <a:t>Trigeminovascular</a:t>
                      </a:r>
                      <a:r>
                        <a:rPr lang="en-US" sz="1400" b="1" kern="0" dirty="0" smtClean="0">
                          <a:solidFill>
                            <a:schemeClr val="tx1"/>
                          </a:solidFill>
                          <a:latin typeface="Arial"/>
                          <a:cs typeface="Arial"/>
                        </a:rPr>
                        <a:t> activation</a:t>
                      </a:r>
                    </a:p>
                    <a:p>
                      <a:pPr marL="0" marR="0" indent="0" defTabSz="914400" eaLnBrk="1" fontAlgn="auto" latinLnBrk="0" hangingPunct="1">
                        <a:lnSpc>
                          <a:spcPct val="100000"/>
                        </a:lnSpc>
                        <a:spcBef>
                          <a:spcPts val="0"/>
                        </a:spcBef>
                        <a:spcAft>
                          <a:spcPts val="0"/>
                        </a:spcAft>
                        <a:buClr>
                          <a:schemeClr val="tx1"/>
                        </a:buClr>
                        <a:buSzTx/>
                        <a:buFont typeface="Wingdings" charset="2"/>
                        <a:buNone/>
                        <a:tabLst/>
                        <a:defRPr/>
                      </a:pPr>
                      <a:endParaRPr lang="en-US" sz="1400" b="1" kern="0" baseline="30000" dirty="0" smtClean="0">
                        <a:solidFill>
                          <a:schemeClr val="tx1"/>
                        </a:solidFill>
                        <a:latin typeface="Arial"/>
                        <a:cs typeface="Arial"/>
                      </a:endParaRPr>
                    </a:p>
                    <a:p>
                      <a:pPr marL="614363" marR="0" indent="-614363" defTabSz="914400" eaLnBrk="1" fontAlgn="auto" latinLnBrk="0" hangingPunct="1">
                        <a:lnSpc>
                          <a:spcPct val="100000"/>
                        </a:lnSpc>
                        <a:spcBef>
                          <a:spcPts val="0"/>
                        </a:spcBef>
                        <a:spcAft>
                          <a:spcPts val="0"/>
                        </a:spcAft>
                        <a:buClr>
                          <a:srgbClr val="6F4B75"/>
                        </a:buClr>
                        <a:buSzTx/>
                        <a:buFont typeface="+mj-lt"/>
                        <a:buAutoNum type="arabicPeriod"/>
                        <a:tabLst/>
                        <a:defRPr/>
                      </a:pPr>
                      <a:r>
                        <a:rPr lang="en-US" sz="1300" b="0" kern="0" dirty="0" smtClean="0">
                          <a:solidFill>
                            <a:schemeClr val="tx1"/>
                          </a:solidFill>
                          <a:latin typeface="Arial"/>
                          <a:cs typeface="Arial"/>
                        </a:rPr>
                        <a:t>Peripheral vasodilation and neurogenic inflammation</a:t>
                      </a:r>
                    </a:p>
                    <a:p>
                      <a:pPr marL="614363" marR="0" indent="-614363" defTabSz="914400" eaLnBrk="1" fontAlgn="auto" latinLnBrk="0" hangingPunct="1">
                        <a:lnSpc>
                          <a:spcPct val="100000"/>
                        </a:lnSpc>
                        <a:spcBef>
                          <a:spcPts val="0"/>
                        </a:spcBef>
                        <a:spcAft>
                          <a:spcPts val="0"/>
                        </a:spcAft>
                        <a:buClr>
                          <a:srgbClr val="6F4B75"/>
                        </a:buClr>
                        <a:buSzTx/>
                        <a:buFont typeface="+mj-lt"/>
                        <a:buAutoNum type="arabicPeriod"/>
                        <a:tabLst/>
                        <a:defRPr/>
                      </a:pPr>
                      <a:r>
                        <a:rPr lang="en-US" sz="1300" b="0" kern="0" dirty="0" smtClean="0">
                          <a:solidFill>
                            <a:schemeClr val="tx1"/>
                          </a:solidFill>
                          <a:latin typeface="Arial"/>
                          <a:cs typeface="Arial"/>
                        </a:rPr>
                        <a:t>Peripheral afferent signals to trigeminal ganglion (TGG) </a:t>
                      </a:r>
                    </a:p>
                    <a:p>
                      <a:pPr marL="614363" marR="0" indent="-614363" defTabSz="914400" eaLnBrk="1" fontAlgn="auto" latinLnBrk="0" hangingPunct="1">
                        <a:lnSpc>
                          <a:spcPct val="100000"/>
                        </a:lnSpc>
                        <a:spcBef>
                          <a:spcPts val="0"/>
                        </a:spcBef>
                        <a:spcAft>
                          <a:spcPts val="0"/>
                        </a:spcAft>
                        <a:buClr>
                          <a:srgbClr val="6F4B75"/>
                        </a:buClr>
                        <a:buSzTx/>
                        <a:buFont typeface="+mj-lt"/>
                        <a:buAutoNum type="arabicPeriod"/>
                        <a:tabLst/>
                        <a:defRPr/>
                      </a:pPr>
                      <a:r>
                        <a:rPr lang="en-US" sz="1300" b="0" kern="0" dirty="0" smtClean="0">
                          <a:solidFill>
                            <a:schemeClr val="tx1"/>
                          </a:solidFill>
                          <a:latin typeface="Arial"/>
                          <a:cs typeface="Arial"/>
                        </a:rPr>
                        <a:t>CNS pain signals relay to higher order structures (i.e. TNC and cortex)</a:t>
                      </a:r>
                    </a:p>
                  </a:txBody>
                  <a:tcPr marL="251964" marR="9142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40191">
                <a:tc>
                  <a:txBody>
                    <a:bodyPr/>
                    <a:lstStyle/>
                    <a:p>
                      <a:pPr marL="0" indent="0">
                        <a:spcBef>
                          <a:spcPts val="600"/>
                        </a:spcBef>
                        <a:spcAft>
                          <a:spcPts val="600"/>
                        </a:spcAft>
                        <a:buClr>
                          <a:schemeClr val="tx1"/>
                        </a:buClr>
                        <a:buFont typeface="Wingdings" charset="2"/>
                        <a:buNone/>
                      </a:pPr>
                      <a:r>
                        <a:rPr lang="en-US" sz="1400" b="1" dirty="0" smtClean="0">
                          <a:solidFill>
                            <a:srgbClr val="8C4458"/>
                          </a:solidFill>
                          <a:latin typeface="Arial"/>
                          <a:cs typeface="Arial"/>
                        </a:rPr>
                        <a:t>CGRP neuropeptide is enriched in the </a:t>
                      </a:r>
                      <a:br>
                        <a:rPr lang="en-US" sz="1400" b="1" dirty="0" smtClean="0">
                          <a:solidFill>
                            <a:srgbClr val="8C4458"/>
                          </a:solidFill>
                          <a:latin typeface="Arial"/>
                          <a:cs typeface="Arial"/>
                        </a:rPr>
                      </a:br>
                      <a:r>
                        <a:rPr lang="en-US" sz="1400" b="1" dirty="0" smtClean="0">
                          <a:solidFill>
                            <a:srgbClr val="8C4458"/>
                          </a:solidFill>
                          <a:latin typeface="Arial"/>
                          <a:cs typeface="Arial"/>
                        </a:rPr>
                        <a:t>migraine pathway</a:t>
                      </a:r>
                      <a:endParaRPr lang="en-US" sz="1400" b="1" baseline="30000" dirty="0" smtClean="0">
                        <a:solidFill>
                          <a:srgbClr val="8C4458"/>
                        </a:solidFill>
                        <a:latin typeface="Arial"/>
                        <a:cs typeface="Arial"/>
                      </a:endParaRPr>
                    </a:p>
                  </a:txBody>
                  <a:tcPr marL="251964" marR="9142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E7EC"/>
                    </a:solidFill>
                  </a:tcPr>
                </a:tc>
                <a:extLst>
                  <a:ext uri="{0D108BD9-81ED-4DB2-BD59-A6C34878D82A}">
                    <a16:rowId xmlns:a16="http://schemas.microsoft.com/office/drawing/2014/main" xmlns="" val="10002"/>
                  </a:ext>
                </a:extLst>
              </a:tr>
            </a:tbl>
          </a:graphicData>
        </a:graphic>
      </p:graphicFrame>
      <p:sp>
        <p:nvSpPr>
          <p:cNvPr id="6" name="Title 5"/>
          <p:cNvSpPr>
            <a:spLocks noGrp="1"/>
          </p:cNvSpPr>
          <p:nvPr>
            <p:ph type="title"/>
          </p:nvPr>
        </p:nvSpPr>
        <p:spPr>
          <a:xfrm>
            <a:off x="2083371" y="442323"/>
            <a:ext cx="8228429" cy="862829"/>
          </a:xfrm>
        </p:spPr>
        <p:txBody>
          <a:bodyPr>
            <a:normAutofit/>
          </a:bodyPr>
          <a:lstStyle/>
          <a:p>
            <a:pPr algn="l"/>
            <a:r>
              <a:rPr lang="en-US" sz="1898" dirty="0"/>
              <a:t>Migraine involves activation of peripheral and central components of the trigeminal system</a:t>
            </a:r>
            <a:endParaRPr lang="en-CA" sz="1898" baseline="30000" dirty="0"/>
          </a:p>
        </p:txBody>
      </p:sp>
      <p:sp>
        <p:nvSpPr>
          <p:cNvPr id="19" name="Rectangle 18"/>
          <p:cNvSpPr/>
          <p:nvPr/>
        </p:nvSpPr>
        <p:spPr>
          <a:xfrm>
            <a:off x="2140513" y="1556737"/>
            <a:ext cx="8236365" cy="3368473"/>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CA" sz="633">
              <a:latin typeface="Arial"/>
              <a:cs typeface="Arial"/>
            </a:endParaRPr>
          </a:p>
        </p:txBody>
      </p:sp>
      <p:sp>
        <p:nvSpPr>
          <p:cNvPr id="21" name="Rectangle 20"/>
          <p:cNvSpPr/>
          <p:nvPr/>
        </p:nvSpPr>
        <p:spPr>
          <a:xfrm>
            <a:off x="2140513" y="5106117"/>
            <a:ext cx="8236365" cy="856111"/>
          </a:xfrm>
          <a:prstGeom prst="rect">
            <a:avLst/>
          </a:prstGeom>
          <a:solidFill>
            <a:schemeClr val="bg1"/>
          </a:solidFill>
          <a:ln w="38100" cmpd="sng">
            <a:solidFill>
              <a:srgbClr val="8F4458"/>
            </a:solid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CA" sz="633">
              <a:latin typeface="Arial"/>
              <a:cs typeface="Arial"/>
            </a:endParaRPr>
          </a:p>
        </p:txBody>
      </p:sp>
      <p:sp>
        <p:nvSpPr>
          <p:cNvPr id="24" name="TextBox 23"/>
          <p:cNvSpPr txBox="1"/>
          <p:nvPr/>
        </p:nvSpPr>
        <p:spPr>
          <a:xfrm>
            <a:off x="2223600" y="5150368"/>
            <a:ext cx="8064993" cy="741349"/>
          </a:xfrm>
          <a:prstGeom prst="rect">
            <a:avLst/>
          </a:prstGeom>
          <a:noFill/>
        </p:spPr>
        <p:txBody>
          <a:bodyPr wrap="square" lIns="91431" tIns="45716" rIns="91431" bIns="45716" rtlCol="0">
            <a:spAutoFit/>
          </a:bodyPr>
          <a:lstStyle/>
          <a:p>
            <a:pPr algn="ctr"/>
            <a:r>
              <a:rPr lang="en-US" sz="1406" b="1" kern="0" dirty="0">
                <a:latin typeface="Arial"/>
                <a:cs typeface="Arial"/>
              </a:rPr>
              <a:t>The key pathway for pain in migraine </a:t>
            </a:r>
          </a:p>
          <a:p>
            <a:pPr algn="ctr"/>
            <a:r>
              <a:rPr lang="en-US" sz="1406" kern="0" dirty="0">
                <a:latin typeface="Arial"/>
                <a:cs typeface="Arial"/>
              </a:rPr>
              <a:t>Trigeminovascular input from the meningeal vessels passes through the trigeminal ganglion and</a:t>
            </a:r>
            <a:br>
              <a:rPr lang="en-US" sz="1406" kern="0" dirty="0">
                <a:latin typeface="Arial"/>
                <a:cs typeface="Arial"/>
              </a:rPr>
            </a:br>
            <a:r>
              <a:rPr lang="en-US" sz="1406" kern="0" dirty="0">
                <a:latin typeface="Arial"/>
                <a:cs typeface="Arial"/>
              </a:rPr>
              <a:t>synapses on second-order neurons in the brainstem before being relayed to the sensory cortex.</a:t>
            </a:r>
            <a:endParaRPr lang="en-US" sz="1406" kern="0" baseline="30000" dirty="0">
              <a:latin typeface="Arial"/>
              <a:cs typeface="Arial"/>
            </a:endParaRPr>
          </a:p>
        </p:txBody>
      </p:sp>
      <p:sp>
        <p:nvSpPr>
          <p:cNvPr id="25" name="TextBox 24"/>
          <p:cNvSpPr txBox="1"/>
          <p:nvPr/>
        </p:nvSpPr>
        <p:spPr>
          <a:xfrm>
            <a:off x="6108350" y="4705067"/>
            <a:ext cx="4256435" cy="216654"/>
          </a:xfrm>
          <a:prstGeom prst="rect">
            <a:avLst/>
          </a:prstGeom>
          <a:noFill/>
        </p:spPr>
        <p:txBody>
          <a:bodyPr wrap="square" lIns="91431" tIns="45716" rIns="91431" bIns="45716" rtlCol="0">
            <a:spAutoFit/>
          </a:bodyPr>
          <a:lstStyle/>
          <a:p>
            <a:pPr algn="r"/>
            <a:r>
              <a:rPr lang="en-US" sz="808" dirty="0">
                <a:solidFill>
                  <a:schemeClr val="bg1"/>
                </a:solidFill>
              </a:rPr>
              <a:t>Image adapted from </a:t>
            </a:r>
            <a:r>
              <a:rPr lang="en-US" sz="808" dirty="0" err="1">
                <a:solidFill>
                  <a:schemeClr val="bg1"/>
                </a:solidFill>
              </a:rPr>
              <a:t>Bigal</a:t>
            </a:r>
            <a:r>
              <a:rPr lang="en-US" sz="808" dirty="0">
                <a:solidFill>
                  <a:schemeClr val="bg1"/>
                </a:solidFill>
              </a:rPr>
              <a:t> ME, et al. </a:t>
            </a:r>
            <a:r>
              <a:rPr lang="en-US" sz="808" i="1" dirty="0" err="1">
                <a:solidFill>
                  <a:schemeClr val="bg1"/>
                </a:solidFill>
              </a:rPr>
              <a:t>Arq</a:t>
            </a:r>
            <a:r>
              <a:rPr lang="en-US" sz="808" i="1" dirty="0">
                <a:solidFill>
                  <a:schemeClr val="bg1"/>
                </a:solidFill>
              </a:rPr>
              <a:t> </a:t>
            </a:r>
            <a:r>
              <a:rPr lang="en-US" sz="808" i="1" dirty="0" err="1">
                <a:solidFill>
                  <a:schemeClr val="bg1"/>
                </a:solidFill>
              </a:rPr>
              <a:t>Neuropsiquiatr</a:t>
            </a:r>
            <a:r>
              <a:rPr lang="en-US" sz="808" dirty="0">
                <a:solidFill>
                  <a:schemeClr val="bg1"/>
                </a:solidFill>
              </a:rPr>
              <a:t>. 2009;67(2-B):559-569.</a:t>
            </a:r>
            <a:endParaRPr lang="pl-PL" sz="808" baseline="30000" dirty="0">
              <a:solidFill>
                <a:schemeClr val="bg1"/>
              </a:solidFill>
            </a:endParaRPr>
          </a:p>
        </p:txBody>
      </p:sp>
      <p:sp>
        <p:nvSpPr>
          <p:cNvPr id="26" name="Footer Placeholder 3"/>
          <p:cNvSpPr>
            <a:spLocks noGrp="1"/>
          </p:cNvSpPr>
          <p:nvPr>
            <p:ph type="ftr" sz="quarter" idx="4294967295"/>
          </p:nvPr>
        </p:nvSpPr>
        <p:spPr>
          <a:xfrm>
            <a:off x="2140514" y="6216262"/>
            <a:ext cx="8224271" cy="540838"/>
          </a:xfrm>
          <a:prstGeom prst="rect">
            <a:avLst/>
          </a:prstGeom>
        </p:spPr>
        <p:txBody>
          <a:bodyPr/>
          <a:lstStyle/>
          <a:p>
            <a:pPr algn="l"/>
            <a:r>
              <a:rPr lang="en-GB" sz="914" dirty="0">
                <a:solidFill>
                  <a:srgbClr val="898989"/>
                </a:solidFill>
                <a:latin typeface="Arial"/>
                <a:cs typeface="Arial"/>
              </a:rPr>
              <a:t>CGRP = calcitonin gene-related peptide; CNS = central nervous system; TGG = trigeminal ganglion; </a:t>
            </a:r>
            <a:br>
              <a:rPr lang="en-GB" sz="914" dirty="0">
                <a:solidFill>
                  <a:srgbClr val="898989"/>
                </a:solidFill>
                <a:latin typeface="Arial"/>
                <a:cs typeface="Arial"/>
              </a:rPr>
            </a:br>
            <a:r>
              <a:rPr lang="en-GB" sz="914" dirty="0">
                <a:solidFill>
                  <a:srgbClr val="898989"/>
                </a:solidFill>
                <a:latin typeface="Arial"/>
                <a:cs typeface="Arial"/>
              </a:rPr>
              <a:t>TNC = trigeminal nucleus </a:t>
            </a:r>
            <a:r>
              <a:rPr lang="en-GB" sz="914" dirty="0" err="1">
                <a:solidFill>
                  <a:srgbClr val="898989"/>
                </a:solidFill>
                <a:latin typeface="Arial"/>
                <a:cs typeface="Arial"/>
              </a:rPr>
              <a:t>caudalis</a:t>
            </a:r>
            <a:r>
              <a:rPr lang="en-GB" sz="914" dirty="0">
                <a:solidFill>
                  <a:srgbClr val="898989"/>
                </a:solidFill>
                <a:latin typeface="Arial"/>
                <a:cs typeface="Arial"/>
              </a:rPr>
              <a:t>.</a:t>
            </a:r>
          </a:p>
          <a:p>
            <a:r>
              <a:rPr lang="en-GB" sz="843" dirty="0">
                <a:solidFill>
                  <a:schemeClr val="tx1"/>
                </a:solidFill>
              </a:rPr>
              <a:t>Russo AF. </a:t>
            </a:r>
            <a:r>
              <a:rPr lang="en-GB" sz="843" dirty="0" err="1">
                <a:solidFill>
                  <a:schemeClr val="tx1"/>
                </a:solidFill>
              </a:rPr>
              <a:t>Annu</a:t>
            </a:r>
            <a:r>
              <a:rPr lang="en-GB" sz="843" dirty="0">
                <a:solidFill>
                  <a:schemeClr val="tx1"/>
                </a:solidFill>
              </a:rPr>
              <a:t> Rev </a:t>
            </a:r>
            <a:r>
              <a:rPr lang="en-GB" sz="843" dirty="0" err="1">
                <a:solidFill>
                  <a:schemeClr val="tx1"/>
                </a:solidFill>
              </a:rPr>
              <a:t>Pharmacol</a:t>
            </a:r>
            <a:r>
              <a:rPr lang="en-GB" sz="843" dirty="0">
                <a:solidFill>
                  <a:schemeClr val="tx1"/>
                </a:solidFill>
              </a:rPr>
              <a:t> </a:t>
            </a:r>
            <a:r>
              <a:rPr lang="en-GB" sz="843" dirty="0" err="1">
                <a:solidFill>
                  <a:schemeClr val="tx1"/>
                </a:solidFill>
              </a:rPr>
              <a:t>Toxicol</a:t>
            </a:r>
            <a:r>
              <a:rPr lang="en-GB" sz="843" dirty="0">
                <a:solidFill>
                  <a:schemeClr val="tx1"/>
                </a:solidFill>
              </a:rPr>
              <a:t>. 2015;55:533-552. </a:t>
            </a:r>
            <a:br>
              <a:rPr lang="en-GB" sz="843" dirty="0">
                <a:solidFill>
                  <a:schemeClr val="tx1"/>
                </a:solidFill>
              </a:rPr>
            </a:br>
            <a:r>
              <a:rPr lang="pt-BR" sz="843" dirty="0">
                <a:solidFill>
                  <a:schemeClr val="tx1"/>
                </a:solidFill>
              </a:rPr>
              <a:t>Bigal ME, et al. </a:t>
            </a:r>
            <a:r>
              <a:rPr lang="pt-BR" sz="843" dirty="0" err="1">
                <a:solidFill>
                  <a:schemeClr val="tx1"/>
                </a:solidFill>
              </a:rPr>
              <a:t>Arq</a:t>
            </a:r>
            <a:r>
              <a:rPr lang="pt-BR" sz="843" dirty="0">
                <a:solidFill>
                  <a:schemeClr val="tx1"/>
                </a:solidFill>
              </a:rPr>
              <a:t> </a:t>
            </a:r>
            <a:r>
              <a:rPr lang="pt-BR" sz="843" dirty="0" err="1">
                <a:solidFill>
                  <a:schemeClr val="tx1"/>
                </a:solidFill>
              </a:rPr>
              <a:t>Neuropsiquiatr</a:t>
            </a:r>
            <a:r>
              <a:rPr lang="pt-BR" sz="843" dirty="0">
                <a:solidFill>
                  <a:schemeClr val="tx1"/>
                </a:solidFill>
              </a:rPr>
              <a:t>. 2009;67(2-B):559-569.</a:t>
            </a:r>
            <a:endParaRPr lang="en-GB" sz="843" dirty="0">
              <a:solidFill>
                <a:schemeClr val="tx1"/>
              </a:solidFill>
            </a:endParaRPr>
          </a:p>
        </p:txBody>
      </p:sp>
    </p:spTree>
    <p:extLst>
      <p:ext uri="{BB962C8B-B14F-4D97-AF65-F5344CB8AC3E}">
        <p14:creationId xmlns:p14="http://schemas.microsoft.com/office/powerpoint/2010/main" val="202493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140513" y="2109721"/>
            <a:ext cx="5314649" cy="3173478"/>
            <a:chOff x="-4698754" y="1848332"/>
            <a:chExt cx="4041698" cy="2413031"/>
          </a:xfrm>
        </p:grpSpPr>
        <p:pic>
          <p:nvPicPr>
            <p:cNvPr id="13" name="Picture 2" descr="C:\Users\mfleeman\AppData\Local\Microsoft\Windows\Temporary Internet Files\Content.Outlook\5AJDRQF4\Synapse_CGRP_2_144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11"/>
            <a:stretch/>
          </p:blipFill>
          <p:spPr bwMode="auto">
            <a:xfrm>
              <a:off x="-4698754" y="1848332"/>
              <a:ext cx="4040628" cy="24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698753" y="2066665"/>
              <a:ext cx="4041697" cy="234708"/>
            </a:xfrm>
            <a:prstGeom prst="rect">
              <a:avLst/>
            </a:prstGeom>
            <a:solidFill>
              <a:srgbClr val="000000">
                <a:alpha val="55000"/>
              </a:srgbClr>
            </a:solidFill>
          </p:spPr>
          <p:txBody>
            <a:bodyPr wrap="square" rtlCol="0">
              <a:spAutoFit/>
            </a:bodyPr>
            <a:lstStyle/>
            <a:p>
              <a:pPr algn="ctr"/>
              <a:r>
                <a:rPr lang="en-US" sz="1406" dirty="0">
                  <a:solidFill>
                    <a:srgbClr val="FFFFFF"/>
                  </a:solidFill>
                </a:rPr>
                <a:t>Trigeminal nerve</a:t>
              </a:r>
              <a:endParaRPr lang="en-US" sz="1406" b="1" dirty="0">
                <a:solidFill>
                  <a:srgbClr val="FFFFFF"/>
                </a:solidFill>
              </a:endParaRPr>
            </a:p>
          </p:txBody>
        </p:sp>
        <p:sp>
          <p:nvSpPr>
            <p:cNvPr id="15" name="TextBox 14"/>
            <p:cNvSpPr txBox="1"/>
            <p:nvPr/>
          </p:nvSpPr>
          <p:spPr>
            <a:xfrm>
              <a:off x="-4698754" y="3837958"/>
              <a:ext cx="4040626" cy="234708"/>
            </a:xfrm>
            <a:prstGeom prst="rect">
              <a:avLst/>
            </a:prstGeom>
            <a:solidFill>
              <a:schemeClr val="tx1">
                <a:alpha val="55000"/>
              </a:schemeClr>
            </a:solidFill>
          </p:spPr>
          <p:txBody>
            <a:bodyPr wrap="square" rtlCol="0">
              <a:spAutoFit/>
            </a:bodyPr>
            <a:lstStyle/>
            <a:p>
              <a:pPr algn="ctr"/>
              <a:r>
                <a:rPr lang="en-US" sz="1406" dirty="0">
                  <a:solidFill>
                    <a:srgbClr val="FFFFFF"/>
                  </a:solidFill>
                </a:rPr>
                <a:t>Smooth muscle cell / postsynaptic neuron</a:t>
              </a:r>
              <a:endParaRPr lang="en-US" sz="1406" b="1" dirty="0">
                <a:solidFill>
                  <a:srgbClr val="FFFFFF"/>
                </a:solidFill>
              </a:endParaRPr>
            </a:p>
          </p:txBody>
        </p:sp>
      </p:grpSp>
      <p:sp>
        <p:nvSpPr>
          <p:cNvPr id="5" name="Title 4"/>
          <p:cNvSpPr>
            <a:spLocks noGrp="1"/>
          </p:cNvSpPr>
          <p:nvPr>
            <p:ph type="title"/>
          </p:nvPr>
        </p:nvSpPr>
        <p:spPr>
          <a:xfrm>
            <a:off x="2103150" y="445009"/>
            <a:ext cx="8311092" cy="872706"/>
          </a:xfrm>
        </p:spPr>
        <p:txBody>
          <a:bodyPr>
            <a:normAutofit/>
          </a:bodyPr>
          <a:lstStyle/>
          <a:p>
            <a:r>
              <a:rPr lang="en-US" sz="1898" dirty="0"/>
              <a:t>Migraine pain starts with ‘abnormal’ activation of the TGVS</a:t>
            </a:r>
            <a:endParaRPr lang="en-CA" sz="1898" dirty="0"/>
          </a:p>
        </p:txBody>
      </p:sp>
      <p:grpSp>
        <p:nvGrpSpPr>
          <p:cNvPr id="8" name="Group 7"/>
          <p:cNvGrpSpPr/>
          <p:nvPr/>
        </p:nvGrpSpPr>
        <p:grpSpPr>
          <a:xfrm>
            <a:off x="2140513" y="1556736"/>
            <a:ext cx="8273417" cy="556544"/>
            <a:chOff x="3536675" y="4833198"/>
            <a:chExt cx="8274595" cy="556544"/>
          </a:xfrm>
        </p:grpSpPr>
        <p:sp>
          <p:nvSpPr>
            <p:cNvPr id="3" name="Rectangle 2"/>
            <p:cNvSpPr/>
            <p:nvPr/>
          </p:nvSpPr>
          <p:spPr>
            <a:xfrm>
              <a:off x="3536675" y="4833198"/>
              <a:ext cx="8237538" cy="556544"/>
            </a:xfrm>
            <a:prstGeom prst="rect">
              <a:avLst/>
            </a:prstGeom>
            <a:solidFill>
              <a:srgbClr val="8F44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633"/>
            </a:p>
          </p:txBody>
        </p:sp>
        <p:sp>
          <p:nvSpPr>
            <p:cNvPr id="12" name="TextBox 11"/>
            <p:cNvSpPr txBox="1"/>
            <p:nvPr/>
          </p:nvSpPr>
          <p:spPr>
            <a:xfrm>
              <a:off x="3680676" y="4946284"/>
              <a:ext cx="8130594" cy="340991"/>
            </a:xfrm>
            <a:prstGeom prst="rect">
              <a:avLst/>
            </a:prstGeom>
            <a:noFill/>
          </p:spPr>
          <p:txBody>
            <a:bodyPr wrap="square" rtlCol="0">
              <a:spAutoFit/>
            </a:bodyPr>
            <a:lstStyle/>
            <a:p>
              <a:pPr marL="172998" indent="-172998">
                <a:buFont typeface="Wingdings" charset="2"/>
                <a:buChar char="§"/>
              </a:pPr>
              <a:r>
                <a:rPr lang="en-US" sz="1616" dirty="0">
                  <a:solidFill>
                    <a:schemeClr val="bg1"/>
                  </a:solidFill>
                </a:rPr>
                <a:t>The cause of migraine is unclear but involves abnormal activation of the TGVS</a:t>
              </a:r>
              <a:r>
                <a:rPr lang="en-US" sz="1616" baseline="30000" dirty="0">
                  <a:solidFill>
                    <a:schemeClr val="bg1"/>
                  </a:solidFill>
                </a:rPr>
                <a:t>1,2,3</a:t>
              </a:r>
            </a:p>
          </p:txBody>
        </p:sp>
      </p:grpSp>
      <p:sp>
        <p:nvSpPr>
          <p:cNvPr id="4" name="Footer Placeholder 3"/>
          <p:cNvSpPr>
            <a:spLocks noGrp="1"/>
          </p:cNvSpPr>
          <p:nvPr>
            <p:ph type="ftr" sz="quarter" idx="4294967295"/>
          </p:nvPr>
        </p:nvSpPr>
        <p:spPr>
          <a:xfrm>
            <a:off x="2140515" y="5938032"/>
            <a:ext cx="8325478" cy="811256"/>
          </a:xfrm>
        </p:spPr>
        <p:txBody>
          <a:bodyPr/>
          <a:lstStyle/>
          <a:p>
            <a:r>
              <a:rPr lang="en-GB" sz="914" dirty="0">
                <a:solidFill>
                  <a:srgbClr val="898989"/>
                </a:solidFill>
              </a:rPr>
              <a:t>CGRP = calcitonin gene-related peptide; </a:t>
            </a:r>
            <a:r>
              <a:rPr lang="en-US" sz="914" dirty="0"/>
              <a:t>TGG = trigeminal ganglion; </a:t>
            </a:r>
            <a:r>
              <a:rPr lang="en-GB" sz="914" dirty="0"/>
              <a:t>TGVS = </a:t>
            </a:r>
            <a:r>
              <a:rPr lang="en-GB" sz="914" dirty="0" err="1"/>
              <a:t>trigeminovascular</a:t>
            </a:r>
            <a:r>
              <a:rPr lang="en-GB" sz="914" dirty="0"/>
              <a:t> system.</a:t>
            </a:r>
          </a:p>
          <a:p>
            <a:r>
              <a:rPr lang="en-US" sz="914" dirty="0"/>
              <a:t>1. </a:t>
            </a:r>
            <a:r>
              <a:rPr lang="en-GB" sz="843" dirty="0"/>
              <a:t>Burgos-Vega C, et al. </a:t>
            </a:r>
            <a:r>
              <a:rPr lang="en-US" sz="843" dirty="0" err="1"/>
              <a:t>Prog</a:t>
            </a:r>
            <a:r>
              <a:rPr lang="en-US" sz="843" dirty="0"/>
              <a:t> </a:t>
            </a:r>
            <a:r>
              <a:rPr lang="en-US" sz="843" dirty="0" err="1"/>
              <a:t>Mol</a:t>
            </a:r>
            <a:r>
              <a:rPr lang="en-US" sz="843" dirty="0"/>
              <a:t> </a:t>
            </a:r>
            <a:r>
              <a:rPr lang="en-US" sz="843" dirty="0" err="1"/>
              <a:t>Biol</a:t>
            </a:r>
            <a:r>
              <a:rPr lang="en-US" sz="843" dirty="0"/>
              <a:t> </a:t>
            </a:r>
            <a:r>
              <a:rPr lang="en-US" sz="843" dirty="0" err="1"/>
              <a:t>Transl</a:t>
            </a:r>
            <a:r>
              <a:rPr lang="en-US" sz="843" dirty="0"/>
              <a:t> Sci. 2015;131:537-564</a:t>
            </a:r>
            <a:r>
              <a:rPr lang="en-GB" sz="843" dirty="0"/>
              <a:t>. </a:t>
            </a:r>
          </a:p>
          <a:p>
            <a:r>
              <a:rPr lang="en-GB" sz="843" dirty="0"/>
              <a:t>2. </a:t>
            </a:r>
            <a:r>
              <a:rPr lang="en-GB" sz="843" dirty="0" err="1"/>
              <a:t>Raddant</a:t>
            </a:r>
            <a:r>
              <a:rPr lang="en-GB" sz="843" dirty="0"/>
              <a:t> AC, Russo AF. Expert Rev </a:t>
            </a:r>
            <a:r>
              <a:rPr lang="en-GB" sz="843" dirty="0" err="1"/>
              <a:t>Mol</a:t>
            </a:r>
            <a:r>
              <a:rPr lang="en-GB" sz="843" dirty="0"/>
              <a:t> Med. 2011;13:e36. </a:t>
            </a:r>
            <a:br>
              <a:rPr lang="en-GB" sz="843" dirty="0"/>
            </a:br>
            <a:r>
              <a:rPr lang="en-GB" sz="843" dirty="0"/>
              <a:t>3. Russo AF. </a:t>
            </a:r>
            <a:r>
              <a:rPr lang="en-US" sz="843" dirty="0" err="1"/>
              <a:t>Annu</a:t>
            </a:r>
            <a:r>
              <a:rPr lang="en-US" sz="843" dirty="0"/>
              <a:t> Rev </a:t>
            </a:r>
            <a:r>
              <a:rPr lang="en-US" sz="843" dirty="0" err="1"/>
              <a:t>Pharmacol</a:t>
            </a:r>
            <a:r>
              <a:rPr lang="en-US" sz="843" dirty="0"/>
              <a:t> </a:t>
            </a:r>
            <a:r>
              <a:rPr lang="en-US" sz="843" dirty="0" err="1"/>
              <a:t>Toxicol</a:t>
            </a:r>
            <a:r>
              <a:rPr lang="en-US" sz="843" dirty="0"/>
              <a:t>. 2015;55:533-552. </a:t>
            </a:r>
            <a:r>
              <a:rPr lang="en-GB" sz="843" dirty="0"/>
              <a:t/>
            </a:r>
            <a:br>
              <a:rPr lang="en-GB" sz="843" dirty="0"/>
            </a:br>
            <a:r>
              <a:rPr lang="en-GB" sz="843" dirty="0"/>
              <a:t>4. </a:t>
            </a:r>
            <a:r>
              <a:rPr lang="en-GB" sz="843" dirty="0" err="1"/>
              <a:t>Pietrobon</a:t>
            </a:r>
            <a:r>
              <a:rPr lang="en-GB" sz="843" dirty="0"/>
              <a:t> D, Moskowitz MA. </a:t>
            </a:r>
            <a:r>
              <a:rPr lang="en-US" sz="843" dirty="0" err="1"/>
              <a:t>Annu</a:t>
            </a:r>
            <a:r>
              <a:rPr lang="en-US" sz="843" dirty="0"/>
              <a:t> Rev Physiol. 2013;75:365-391. </a:t>
            </a:r>
          </a:p>
          <a:p>
            <a:r>
              <a:rPr lang="en-US" sz="843" dirty="0"/>
              <a:t>5. </a:t>
            </a:r>
            <a:r>
              <a:rPr lang="en-US" sz="843" dirty="0" err="1"/>
              <a:t>Demarquay</a:t>
            </a:r>
            <a:r>
              <a:rPr lang="en-US" sz="843" dirty="0"/>
              <a:t> G, </a:t>
            </a:r>
            <a:r>
              <a:rPr lang="en-US" sz="843" dirty="0" err="1"/>
              <a:t>Mauguière</a:t>
            </a:r>
            <a:r>
              <a:rPr lang="en-US" sz="843" dirty="0"/>
              <a:t> F. Headache. 2016;56:1418-1438</a:t>
            </a:r>
            <a:r>
              <a:rPr lang="en-US" sz="914" dirty="0"/>
              <a:t>.</a:t>
            </a:r>
            <a:endParaRPr lang="en-US" sz="914" strike="sngStrike" dirty="0"/>
          </a:p>
        </p:txBody>
      </p:sp>
      <p:grpSp>
        <p:nvGrpSpPr>
          <p:cNvPr id="7" name="Group 6"/>
          <p:cNvGrpSpPr/>
          <p:nvPr/>
        </p:nvGrpSpPr>
        <p:grpSpPr>
          <a:xfrm>
            <a:off x="7375979" y="2113280"/>
            <a:ext cx="3000901" cy="3701983"/>
            <a:chOff x="535348" y="2113279"/>
            <a:chExt cx="3001328" cy="3701983"/>
          </a:xfrm>
        </p:grpSpPr>
        <p:sp>
          <p:nvSpPr>
            <p:cNvPr id="16" name="Rectangle 15"/>
            <p:cNvSpPr/>
            <p:nvPr/>
          </p:nvSpPr>
          <p:spPr>
            <a:xfrm>
              <a:off x="535348" y="2113279"/>
              <a:ext cx="3001328" cy="3701983"/>
            </a:xfrm>
            <a:prstGeom prst="rect">
              <a:avLst/>
            </a:prstGeom>
            <a:solidFill>
              <a:srgbClr val="ECE7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633"/>
            </a:p>
          </p:txBody>
        </p:sp>
        <p:sp>
          <p:nvSpPr>
            <p:cNvPr id="6" name="TextBox 5"/>
            <p:cNvSpPr txBox="1"/>
            <p:nvPr/>
          </p:nvSpPr>
          <p:spPr>
            <a:xfrm>
              <a:off x="682890" y="2212571"/>
              <a:ext cx="2746842" cy="2827569"/>
            </a:xfrm>
            <a:prstGeom prst="rect">
              <a:avLst/>
            </a:prstGeom>
            <a:noFill/>
          </p:spPr>
          <p:txBody>
            <a:bodyPr wrap="square" rtlCol="0">
              <a:spAutoFit/>
            </a:bodyPr>
            <a:lstStyle/>
            <a:p>
              <a:pPr marL="285684" indent="-285684">
                <a:buClr>
                  <a:srgbClr val="8F4458"/>
                </a:buClr>
                <a:buFont typeface="Wingdings" charset="2"/>
                <a:buChar char="§"/>
              </a:pPr>
              <a:r>
                <a:rPr lang="en-US" sz="1616" dirty="0"/>
                <a:t>TGVS activation causes release of various neuropeptides at the meninges:</a:t>
              </a:r>
              <a:r>
                <a:rPr lang="en-US" sz="1616" baseline="30000" dirty="0"/>
                <a:t>1,3</a:t>
              </a:r>
              <a:endParaRPr lang="en-US" sz="1616" dirty="0"/>
            </a:p>
            <a:p>
              <a:pPr marL="565019" lvl="1" indent="-285684">
                <a:buClr>
                  <a:srgbClr val="8F4458"/>
                </a:buClr>
                <a:buFont typeface="Arial"/>
                <a:buChar char="•"/>
              </a:pPr>
              <a:r>
                <a:rPr lang="en-US" sz="1616" dirty="0"/>
                <a:t>Calcitonin</a:t>
              </a:r>
            </a:p>
            <a:p>
              <a:pPr marL="565019" lvl="1" indent="-285684">
                <a:buClr>
                  <a:srgbClr val="8F4458"/>
                </a:buClr>
                <a:buFont typeface="Arial"/>
                <a:buChar char="•"/>
              </a:pPr>
              <a:r>
                <a:rPr lang="en-US" sz="1616" dirty="0"/>
                <a:t>CGRP</a:t>
              </a:r>
            </a:p>
            <a:p>
              <a:pPr marL="565019" lvl="1" indent="-285684">
                <a:buClr>
                  <a:srgbClr val="8F4458"/>
                </a:buClr>
                <a:buFont typeface="Arial"/>
                <a:buChar char="•"/>
              </a:pPr>
              <a:r>
                <a:rPr lang="en-US" sz="1616" dirty="0" err="1"/>
                <a:t>Neurokinin</a:t>
              </a:r>
              <a:r>
                <a:rPr lang="en-US" sz="1616" dirty="0"/>
                <a:t> A</a:t>
              </a:r>
            </a:p>
            <a:p>
              <a:pPr marL="565019" lvl="1" indent="-285684">
                <a:buClr>
                  <a:srgbClr val="8F4458"/>
                </a:buClr>
                <a:buFont typeface="Arial"/>
                <a:buChar char="•"/>
              </a:pPr>
              <a:r>
                <a:rPr lang="en-US" sz="1616" dirty="0"/>
                <a:t>Substance P</a:t>
              </a:r>
            </a:p>
            <a:p>
              <a:pPr marL="285684" indent="-285684">
                <a:buClr>
                  <a:srgbClr val="8F4458"/>
                </a:buClr>
                <a:buFont typeface="Wingdings" charset="2"/>
                <a:buChar char="§"/>
              </a:pPr>
              <a:endParaRPr lang="en-US" sz="1616" dirty="0"/>
            </a:p>
            <a:p>
              <a:pPr marL="285684" indent="-285684">
                <a:buClr>
                  <a:srgbClr val="8F4458"/>
                </a:buClr>
                <a:buFont typeface="Wingdings" charset="2"/>
                <a:buChar char="§"/>
              </a:pPr>
              <a:r>
                <a:rPr lang="en-US" sz="1616" dirty="0"/>
                <a:t>These peptides can induce neurogenic inflammation</a:t>
              </a:r>
              <a:r>
                <a:rPr lang="en-US" sz="1616" baseline="30000" dirty="0"/>
                <a:t>2,4</a:t>
              </a:r>
            </a:p>
          </p:txBody>
        </p:sp>
      </p:grpSp>
      <p:grpSp>
        <p:nvGrpSpPr>
          <p:cNvPr id="17" name="Group 16"/>
          <p:cNvGrpSpPr/>
          <p:nvPr/>
        </p:nvGrpSpPr>
        <p:grpSpPr>
          <a:xfrm>
            <a:off x="2140514" y="5283199"/>
            <a:ext cx="8273417" cy="532063"/>
            <a:chOff x="3536675" y="5669342"/>
            <a:chExt cx="8274595" cy="532063"/>
          </a:xfrm>
        </p:grpSpPr>
        <p:sp>
          <p:nvSpPr>
            <p:cNvPr id="18" name="Rectangle 17"/>
            <p:cNvSpPr/>
            <p:nvPr/>
          </p:nvSpPr>
          <p:spPr>
            <a:xfrm>
              <a:off x="3536675" y="5669342"/>
              <a:ext cx="8237538" cy="532063"/>
            </a:xfrm>
            <a:prstGeom prst="rect">
              <a:avLst/>
            </a:prstGeom>
            <a:solidFill>
              <a:srgbClr val="8F44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633"/>
            </a:p>
          </p:txBody>
        </p:sp>
        <p:sp>
          <p:nvSpPr>
            <p:cNvPr id="19" name="TextBox 18"/>
            <p:cNvSpPr txBox="1"/>
            <p:nvPr/>
          </p:nvSpPr>
          <p:spPr>
            <a:xfrm>
              <a:off x="3680675" y="5792112"/>
              <a:ext cx="8130595" cy="340991"/>
            </a:xfrm>
            <a:prstGeom prst="rect">
              <a:avLst/>
            </a:prstGeom>
            <a:noFill/>
          </p:spPr>
          <p:txBody>
            <a:bodyPr wrap="square" rtlCol="0">
              <a:spAutoFit/>
            </a:bodyPr>
            <a:lstStyle/>
            <a:p>
              <a:pPr marL="172998" indent="-172998">
                <a:buFont typeface="Wingdings" charset="2"/>
                <a:buChar char="§"/>
              </a:pPr>
              <a:r>
                <a:rPr lang="en-US" sz="1616" dirty="0">
                  <a:solidFill>
                    <a:schemeClr val="bg1"/>
                  </a:solidFill>
                </a:rPr>
                <a:t>Inflammation and dysregulation contribute to a feed-forward loop, causing migraine</a:t>
              </a:r>
              <a:r>
                <a:rPr lang="en-US" sz="1616" baseline="30000" dirty="0">
                  <a:solidFill>
                    <a:schemeClr val="bg1"/>
                  </a:solidFill>
                </a:rPr>
                <a:t>5</a:t>
              </a:r>
            </a:p>
          </p:txBody>
        </p:sp>
      </p:grpSp>
      <p:sp>
        <p:nvSpPr>
          <p:cNvPr id="9" name="Rectangle 8"/>
          <p:cNvSpPr/>
          <p:nvPr/>
        </p:nvSpPr>
        <p:spPr>
          <a:xfrm>
            <a:off x="2140513" y="1556737"/>
            <a:ext cx="8236365" cy="4258527"/>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CA" sz="633"/>
          </a:p>
        </p:txBody>
      </p:sp>
    </p:spTree>
    <p:extLst>
      <p:ext uri="{BB962C8B-B14F-4D97-AF65-F5344CB8AC3E}">
        <p14:creationId xmlns:p14="http://schemas.microsoft.com/office/powerpoint/2010/main" val="325280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93485" y="3265697"/>
            <a:ext cx="11190515" cy="435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utoShape 2"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002971"/>
            <a:ext cx="1858157" cy="126272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769259" y="1727200"/>
            <a:ext cx="1117600" cy="369332"/>
          </a:xfrm>
          <a:prstGeom prst="rect">
            <a:avLst/>
          </a:prstGeom>
          <a:noFill/>
        </p:spPr>
        <p:txBody>
          <a:bodyPr wrap="square" rtlCol="0">
            <a:spAutoFit/>
          </a:bodyPr>
          <a:lstStyle/>
          <a:p>
            <a:pPr algn="ctr"/>
            <a:r>
              <a:rPr lang="it-IT" dirty="0" smtClean="0"/>
              <a:t>1543</a:t>
            </a:r>
            <a:endParaRPr lang="it-IT" dirty="0"/>
          </a:p>
        </p:txBody>
      </p:sp>
      <p:sp>
        <p:nvSpPr>
          <p:cNvPr id="8" name="CasellaDiTesto 7"/>
          <p:cNvSpPr txBox="1"/>
          <p:nvPr/>
        </p:nvSpPr>
        <p:spPr>
          <a:xfrm>
            <a:off x="493485" y="1494971"/>
            <a:ext cx="1825047" cy="369332"/>
          </a:xfrm>
          <a:prstGeom prst="rect">
            <a:avLst/>
          </a:prstGeom>
          <a:noFill/>
        </p:spPr>
        <p:txBody>
          <a:bodyPr wrap="square" rtlCol="0">
            <a:spAutoFit/>
          </a:bodyPr>
          <a:lstStyle/>
          <a:p>
            <a:pPr algn="ctr"/>
            <a:r>
              <a:rPr lang="it-IT" dirty="0" smtClean="0"/>
              <a:t>Copernicana</a:t>
            </a:r>
            <a:endParaRPr lang="it-IT" dirty="0"/>
          </a:p>
        </p:txBody>
      </p:sp>
      <p:pic>
        <p:nvPicPr>
          <p:cNvPr id="1032" name="Picture 8"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368" y="1995353"/>
            <a:ext cx="1569873" cy="127035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3174725" y="1690918"/>
            <a:ext cx="1117600" cy="369332"/>
          </a:xfrm>
          <a:prstGeom prst="rect">
            <a:avLst/>
          </a:prstGeom>
          <a:noFill/>
        </p:spPr>
        <p:txBody>
          <a:bodyPr wrap="square" rtlCol="0">
            <a:spAutoFit/>
          </a:bodyPr>
          <a:lstStyle/>
          <a:p>
            <a:pPr algn="ctr"/>
            <a:r>
              <a:rPr lang="it-IT" dirty="0" smtClean="0"/>
              <a:t>1789</a:t>
            </a:r>
            <a:endParaRPr lang="it-IT" dirty="0"/>
          </a:p>
        </p:txBody>
      </p:sp>
      <p:sp>
        <p:nvSpPr>
          <p:cNvPr id="12" name="CasellaDiTesto 11"/>
          <p:cNvSpPr txBox="1"/>
          <p:nvPr/>
        </p:nvSpPr>
        <p:spPr>
          <a:xfrm>
            <a:off x="2870789" y="1487717"/>
            <a:ext cx="1825047" cy="369332"/>
          </a:xfrm>
          <a:prstGeom prst="rect">
            <a:avLst/>
          </a:prstGeom>
          <a:noFill/>
        </p:spPr>
        <p:txBody>
          <a:bodyPr wrap="square" rtlCol="0">
            <a:spAutoFit/>
          </a:bodyPr>
          <a:lstStyle/>
          <a:p>
            <a:pPr algn="ctr"/>
            <a:r>
              <a:rPr lang="it-IT" dirty="0" smtClean="0"/>
              <a:t>Francese</a:t>
            </a:r>
            <a:endParaRPr lang="it-IT" dirty="0"/>
          </a:p>
        </p:txBody>
      </p:sp>
      <p:pic>
        <p:nvPicPr>
          <p:cNvPr id="1034" name="Picture 10"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384" y="1994933"/>
            <a:ext cx="1467059" cy="1270763"/>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7073355" y="1489123"/>
            <a:ext cx="1825047" cy="369332"/>
          </a:xfrm>
          <a:prstGeom prst="rect">
            <a:avLst/>
          </a:prstGeom>
          <a:noFill/>
        </p:spPr>
        <p:txBody>
          <a:bodyPr wrap="square" rtlCol="0">
            <a:spAutoFit/>
          </a:bodyPr>
          <a:lstStyle/>
          <a:p>
            <a:pPr algn="ctr"/>
            <a:r>
              <a:rPr lang="it-IT" dirty="0" smtClean="0"/>
              <a:t>Russa</a:t>
            </a:r>
            <a:endParaRPr lang="it-IT" dirty="0"/>
          </a:p>
        </p:txBody>
      </p:sp>
      <p:sp>
        <p:nvSpPr>
          <p:cNvPr id="15" name="CasellaDiTesto 14"/>
          <p:cNvSpPr txBox="1"/>
          <p:nvPr/>
        </p:nvSpPr>
        <p:spPr>
          <a:xfrm>
            <a:off x="7393537" y="1691458"/>
            <a:ext cx="1117600" cy="369332"/>
          </a:xfrm>
          <a:prstGeom prst="rect">
            <a:avLst/>
          </a:prstGeom>
          <a:noFill/>
        </p:spPr>
        <p:txBody>
          <a:bodyPr wrap="square" rtlCol="0">
            <a:spAutoFit/>
          </a:bodyPr>
          <a:lstStyle/>
          <a:p>
            <a:pPr algn="ctr"/>
            <a:r>
              <a:rPr lang="it-IT" dirty="0" smtClean="0"/>
              <a:t>1917</a:t>
            </a:r>
            <a:endParaRPr lang="it-IT" dirty="0"/>
          </a:p>
        </p:txBody>
      </p:sp>
      <p:pic>
        <p:nvPicPr>
          <p:cNvPr id="1036" name="Picture 12" descr="Risultati immagini per calcitonin gene-related pept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5911" y="3715639"/>
            <a:ext cx="1979976" cy="2220704"/>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9" name="Freccia a destra 8"/>
          <p:cNvSpPr/>
          <p:nvPr/>
        </p:nvSpPr>
        <p:spPr>
          <a:xfrm>
            <a:off x="11099147" y="3146363"/>
            <a:ext cx="978408" cy="6740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Risultati immagini per rivoluzione industri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306" y="1998828"/>
            <a:ext cx="1994737" cy="126688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268705" y="1473748"/>
            <a:ext cx="1249060" cy="369332"/>
          </a:xfrm>
          <a:prstGeom prst="rect">
            <a:avLst/>
          </a:prstGeom>
          <a:noFill/>
        </p:spPr>
        <p:txBody>
          <a:bodyPr wrap="none" rtlCol="0">
            <a:spAutoFit/>
          </a:bodyPr>
          <a:lstStyle/>
          <a:p>
            <a:r>
              <a:rPr lang="it-IT" dirty="0" smtClean="0"/>
              <a:t>Industriale</a:t>
            </a:r>
            <a:endParaRPr lang="it-IT" dirty="0"/>
          </a:p>
        </p:txBody>
      </p:sp>
      <p:sp>
        <p:nvSpPr>
          <p:cNvPr id="18" name="CasellaDiTesto 17"/>
          <p:cNvSpPr txBox="1"/>
          <p:nvPr/>
        </p:nvSpPr>
        <p:spPr>
          <a:xfrm>
            <a:off x="5242973" y="1712692"/>
            <a:ext cx="1117600" cy="369332"/>
          </a:xfrm>
          <a:prstGeom prst="rect">
            <a:avLst/>
          </a:prstGeom>
          <a:noFill/>
        </p:spPr>
        <p:txBody>
          <a:bodyPr wrap="square" rtlCol="0">
            <a:spAutoFit/>
          </a:bodyPr>
          <a:lstStyle/>
          <a:p>
            <a:pPr algn="ctr"/>
            <a:r>
              <a:rPr lang="it-IT" dirty="0" smtClean="0"/>
              <a:t>1800</a:t>
            </a:r>
            <a:endParaRPr lang="it-IT" dirty="0"/>
          </a:p>
        </p:txBody>
      </p:sp>
      <p:sp>
        <p:nvSpPr>
          <p:cNvPr id="3" name="CasellaDiTesto 2"/>
          <p:cNvSpPr txBox="1"/>
          <p:nvPr/>
        </p:nvSpPr>
        <p:spPr>
          <a:xfrm>
            <a:off x="9835750" y="6066977"/>
            <a:ext cx="1851789" cy="369332"/>
          </a:xfrm>
          <a:prstGeom prst="rect">
            <a:avLst/>
          </a:prstGeom>
          <a:noFill/>
        </p:spPr>
        <p:txBody>
          <a:bodyPr wrap="none" rtlCol="0">
            <a:spAutoFit/>
          </a:bodyPr>
          <a:lstStyle/>
          <a:p>
            <a:r>
              <a:rPr lang="it-IT" b="1" dirty="0" err="1" smtClean="0">
                <a:solidFill>
                  <a:schemeClr val="accent1"/>
                </a:solidFill>
              </a:rPr>
              <a:t>mA</a:t>
            </a:r>
            <a:r>
              <a:rPr lang="it-IT" b="1" dirty="0" err="1" smtClean="0">
                <a:solidFill>
                  <a:schemeClr val="accent1"/>
                </a:solidFill>
              </a:rPr>
              <a:t>b-anti</a:t>
            </a:r>
            <a:r>
              <a:rPr lang="it-IT" b="1" dirty="0" err="1" smtClean="0">
                <a:solidFill>
                  <a:schemeClr val="accent1"/>
                </a:solidFill>
              </a:rPr>
              <a:t>CGRP</a:t>
            </a:r>
            <a:endParaRPr lang="it-IT" b="1" dirty="0">
              <a:solidFill>
                <a:schemeClr val="accent1"/>
              </a:solidFill>
            </a:endParaRPr>
          </a:p>
        </p:txBody>
      </p:sp>
      <p:pic>
        <p:nvPicPr>
          <p:cNvPr id="20" name="Picture 2" descr="Immagine correl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8171" y="1853373"/>
            <a:ext cx="1001504" cy="139983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8810185" y="1498760"/>
            <a:ext cx="2223686" cy="369332"/>
          </a:xfrm>
          <a:prstGeom prst="rect">
            <a:avLst/>
          </a:prstGeom>
          <a:noFill/>
        </p:spPr>
        <p:txBody>
          <a:bodyPr wrap="none" rtlCol="0">
            <a:spAutoFit/>
          </a:bodyPr>
          <a:lstStyle/>
          <a:p>
            <a:r>
              <a:rPr lang="it-IT" dirty="0" smtClean="0"/>
              <a:t>Rivoluzione pacifica</a:t>
            </a:r>
            <a:endParaRPr lang="it-IT" dirty="0"/>
          </a:p>
        </p:txBody>
      </p:sp>
    </p:spTree>
    <p:extLst>
      <p:ext uri="{BB962C8B-B14F-4D97-AF65-F5344CB8AC3E}">
        <p14:creationId xmlns:p14="http://schemas.microsoft.com/office/powerpoint/2010/main" val="314408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asellaDiTesto 47"/>
          <p:cNvSpPr txBox="1">
            <a:spLocks noChangeArrowheads="1"/>
          </p:cNvSpPr>
          <p:nvPr/>
        </p:nvSpPr>
        <p:spPr bwMode="auto">
          <a:xfrm>
            <a:off x="3305175" y="36353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14" name="CasellaDiTesto 48"/>
          <p:cNvSpPr txBox="1">
            <a:spLocks noChangeArrowheads="1"/>
          </p:cNvSpPr>
          <p:nvPr/>
        </p:nvSpPr>
        <p:spPr bwMode="auto">
          <a:xfrm>
            <a:off x="3457575" y="37877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15" name="CasellaDiTesto 49"/>
          <p:cNvSpPr txBox="1">
            <a:spLocks noChangeArrowheads="1"/>
          </p:cNvSpPr>
          <p:nvPr/>
        </p:nvSpPr>
        <p:spPr bwMode="auto">
          <a:xfrm>
            <a:off x="3609975" y="39401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16" name="CasellaDiTesto 50"/>
          <p:cNvSpPr txBox="1">
            <a:spLocks noChangeArrowheads="1"/>
          </p:cNvSpPr>
          <p:nvPr/>
        </p:nvSpPr>
        <p:spPr bwMode="auto">
          <a:xfrm>
            <a:off x="3762375" y="40925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17" name="CasellaDiTesto 51"/>
          <p:cNvSpPr txBox="1">
            <a:spLocks noChangeArrowheads="1"/>
          </p:cNvSpPr>
          <p:nvPr/>
        </p:nvSpPr>
        <p:spPr bwMode="auto">
          <a:xfrm>
            <a:off x="3914775" y="42449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18" name="CasellaDiTesto 52"/>
          <p:cNvSpPr txBox="1">
            <a:spLocks noChangeArrowheads="1"/>
          </p:cNvSpPr>
          <p:nvPr/>
        </p:nvSpPr>
        <p:spPr bwMode="auto">
          <a:xfrm>
            <a:off x="4067175" y="43973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19" name="CasellaDiTesto 53"/>
          <p:cNvSpPr txBox="1">
            <a:spLocks noChangeArrowheads="1"/>
          </p:cNvSpPr>
          <p:nvPr/>
        </p:nvSpPr>
        <p:spPr bwMode="auto">
          <a:xfrm>
            <a:off x="4219575" y="45497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20" name="CasellaDiTesto 54"/>
          <p:cNvSpPr txBox="1">
            <a:spLocks noChangeArrowheads="1"/>
          </p:cNvSpPr>
          <p:nvPr/>
        </p:nvSpPr>
        <p:spPr bwMode="auto">
          <a:xfrm>
            <a:off x="4371975" y="47021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21" name="CasellaDiTesto 55"/>
          <p:cNvSpPr txBox="1">
            <a:spLocks noChangeArrowheads="1"/>
          </p:cNvSpPr>
          <p:nvPr/>
        </p:nvSpPr>
        <p:spPr bwMode="auto">
          <a:xfrm>
            <a:off x="4524375" y="48545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22" name="CasellaDiTesto 56"/>
          <p:cNvSpPr txBox="1">
            <a:spLocks noChangeArrowheads="1"/>
          </p:cNvSpPr>
          <p:nvPr/>
        </p:nvSpPr>
        <p:spPr bwMode="auto">
          <a:xfrm>
            <a:off x="4676775" y="50069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sp>
        <p:nvSpPr>
          <p:cNvPr id="38923" name="CasellaDiTesto 57"/>
          <p:cNvSpPr txBox="1">
            <a:spLocks noChangeArrowheads="1"/>
          </p:cNvSpPr>
          <p:nvPr/>
        </p:nvSpPr>
        <p:spPr bwMode="auto">
          <a:xfrm>
            <a:off x="4829175" y="5159375"/>
            <a:ext cx="230188" cy="222250"/>
          </a:xfrm>
          <a:prstGeom prst="rect">
            <a:avLst/>
          </a:prstGeom>
          <a:noFill/>
          <a:ln w="9525">
            <a:noFill/>
            <a:miter lim="800000"/>
            <a:headEnd/>
            <a:tailEnd/>
          </a:ln>
        </p:spPr>
        <p:txBody>
          <a:bodyPr>
            <a:spAutoFit/>
          </a:bodyPr>
          <a:lstStyle/>
          <a:p>
            <a:endParaRPr lang="it-IT">
              <a:latin typeface="Century Gothic" pitchFamily="34" charset="0"/>
            </a:endParaRPr>
          </a:p>
        </p:txBody>
      </p:sp>
      <p:graphicFrame>
        <p:nvGraphicFramePr>
          <p:cNvPr id="94" name="Tabella 93">
            <a:extLst/>
          </p:cNvPr>
          <p:cNvGraphicFramePr>
            <a:graphicFrameLocks noGrp="1"/>
          </p:cNvGraphicFramePr>
          <p:nvPr/>
        </p:nvGraphicFramePr>
        <p:xfrm>
          <a:off x="1700781" y="1853348"/>
          <a:ext cx="8735033" cy="275959"/>
        </p:xfrm>
        <a:graphic>
          <a:graphicData uri="http://schemas.openxmlformats.org/drawingml/2006/table">
            <a:tbl>
              <a:tblPr firstRow="1" bandRow="1">
                <a:effectLst>
                  <a:reflection blurRad="6350" stA="0" endPos="90000" dir="5400000" sy="-100000" algn="bl" rotWithShape="0"/>
                </a:effectLst>
                <a:tableStyleId>{5C22544A-7EE6-4342-B048-85BDC9FD1C3A}</a:tableStyleId>
              </a:tblPr>
              <a:tblGrid>
                <a:gridCol w="246116">
                  <a:extLst>
                    <a:ext uri="{9D8B030D-6E8A-4147-A177-3AD203B41FA5}"/>
                  </a:extLst>
                </a:gridCol>
                <a:gridCol w="221840">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08280">
                  <a:extLst>
                    <a:ext uri="{9D8B030D-6E8A-4147-A177-3AD203B41FA5}"/>
                  </a:extLst>
                </a:gridCol>
                <a:gridCol w="265260">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233979">
                  <a:extLst>
                    <a:ext uri="{9D8B030D-6E8A-4147-A177-3AD203B41FA5}"/>
                  </a:extLst>
                </a:gridCol>
                <a:gridCol w="306209">
                  <a:extLst>
                    <a:ext uri="{9D8B030D-6E8A-4147-A177-3AD203B41FA5}"/>
                  </a:extLst>
                </a:gridCol>
              </a:tblGrid>
              <a:tr h="275959">
                <a:tc>
                  <a:txBody>
                    <a:bodyPr/>
                    <a:lstStyle/>
                    <a:p>
                      <a:r>
                        <a:rPr lang="it-IT" sz="1200" dirty="0">
                          <a:solidFill>
                            <a:schemeClr val="bg1"/>
                          </a:solidFill>
                          <a:latin typeface="Times New Roman" panose="02020603050405020304" pitchFamily="18" charset="0"/>
                          <a:cs typeface="Times New Roman" panose="02020603050405020304" pitchFamily="18" charset="0"/>
                        </a:rPr>
                        <a:t>A</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C</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D</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T</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A</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T</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C</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V</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T</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H</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R</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L</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A</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G</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L</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L</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S</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R</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S</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G</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G</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V</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V</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K</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N</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N</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F</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V</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P</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T</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N</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V</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G</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S</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K</a:t>
                      </a:r>
                    </a:p>
                  </a:txBody>
                  <a:tcPr>
                    <a:solidFill>
                      <a:schemeClr val="accent2">
                        <a:lumMod val="40000"/>
                        <a:lumOff val="60000"/>
                        <a:alpha val="87000"/>
                      </a:schemeClr>
                    </a:solidFill>
                  </a:tcPr>
                </a:tc>
                <a:tc>
                  <a:txBody>
                    <a:bodyPr/>
                    <a:lstStyle/>
                    <a:p>
                      <a:r>
                        <a:rPr lang="it-IT" sz="1200" dirty="0">
                          <a:solidFill>
                            <a:schemeClr val="bg1"/>
                          </a:solidFill>
                          <a:latin typeface="Times New Roman" panose="02020603050405020304" pitchFamily="18" charset="0"/>
                          <a:cs typeface="Times New Roman" panose="02020603050405020304" pitchFamily="18" charset="0"/>
                        </a:rPr>
                        <a:t>A</a:t>
                      </a:r>
                    </a:p>
                  </a:txBody>
                  <a:tcPr>
                    <a:solidFill>
                      <a:schemeClr val="accent2">
                        <a:lumMod val="40000"/>
                        <a:lumOff val="60000"/>
                        <a:alpha val="87000"/>
                      </a:schemeClr>
                    </a:solidFill>
                  </a:tcPr>
                </a:tc>
                <a:tc>
                  <a:txBody>
                    <a:bodyPr/>
                    <a:lstStyle/>
                    <a:p>
                      <a:r>
                        <a:rPr lang="it-IT" sz="1200" dirty="0" err="1">
                          <a:solidFill>
                            <a:schemeClr val="bg1"/>
                          </a:solidFill>
                          <a:latin typeface="Times New Roman" panose="02020603050405020304" pitchFamily="18" charset="0"/>
                          <a:cs typeface="Times New Roman" panose="02020603050405020304" pitchFamily="18" charset="0"/>
                        </a:rPr>
                        <a:t>F</a:t>
                      </a:r>
                      <a:endParaRPr lang="it-IT" sz="1200" dirty="0">
                        <a:solidFill>
                          <a:schemeClr val="bg1"/>
                        </a:solidFill>
                        <a:latin typeface="Times New Roman" panose="02020603050405020304" pitchFamily="18" charset="0"/>
                        <a:cs typeface="Times New Roman" panose="02020603050405020304" pitchFamily="18" charset="0"/>
                      </a:endParaRPr>
                    </a:p>
                  </a:txBody>
                  <a:tcPr>
                    <a:solidFill>
                      <a:schemeClr val="accent2">
                        <a:lumMod val="40000"/>
                        <a:lumOff val="60000"/>
                        <a:alpha val="87000"/>
                      </a:schemeClr>
                    </a:solidFill>
                  </a:tcPr>
                </a:tc>
                <a:extLst>
                  <a:ext uri="{0D108BD9-81ED-4DB2-BD59-A6C34878D82A}"/>
                </a:extLst>
              </a:tr>
            </a:tbl>
          </a:graphicData>
        </a:graphic>
      </p:graphicFrame>
      <p:sp>
        <p:nvSpPr>
          <p:cNvPr id="38925" name="CasellaDiTesto 95"/>
          <p:cNvSpPr txBox="1">
            <a:spLocks noChangeArrowheads="1"/>
          </p:cNvSpPr>
          <p:nvPr/>
        </p:nvSpPr>
        <p:spPr bwMode="auto">
          <a:xfrm>
            <a:off x="2339975" y="638175"/>
            <a:ext cx="8755063" cy="585788"/>
          </a:xfrm>
          <a:prstGeom prst="rect">
            <a:avLst/>
          </a:prstGeom>
          <a:noFill/>
          <a:ln w="9525">
            <a:noFill/>
            <a:miter lim="800000"/>
            <a:headEnd/>
            <a:tailEnd/>
          </a:ln>
        </p:spPr>
        <p:txBody>
          <a:bodyPr wrap="none">
            <a:spAutoFit/>
          </a:bodyPr>
          <a:lstStyle/>
          <a:p>
            <a:pPr algn="ctr"/>
            <a:r>
              <a:rPr lang="it-IT" sz="3200">
                <a:solidFill>
                  <a:srgbClr val="C00000"/>
                </a:solidFill>
                <a:latin typeface="Stencil" pitchFamily="82" charset="0"/>
              </a:rPr>
              <a:t>CALCITONIN GENE RELATED PEPTIDE (CGRP)</a:t>
            </a:r>
          </a:p>
        </p:txBody>
      </p:sp>
      <p:cxnSp>
        <p:nvCxnSpPr>
          <p:cNvPr id="98" name="Connettore 1 97">
            <a:extLst/>
          </p:cNvPr>
          <p:cNvCxnSpPr/>
          <p:nvPr/>
        </p:nvCxnSpPr>
        <p:spPr>
          <a:xfrm>
            <a:off x="1644650" y="1617663"/>
            <a:ext cx="1685925" cy="0"/>
          </a:xfrm>
          <a:prstGeom prst="line">
            <a:avLst/>
          </a:prstGeom>
        </p:spPr>
        <p:style>
          <a:lnRef idx="1">
            <a:schemeClr val="accent1"/>
          </a:lnRef>
          <a:fillRef idx="0">
            <a:schemeClr val="accent1"/>
          </a:fillRef>
          <a:effectRef idx="0">
            <a:schemeClr val="accent1"/>
          </a:effectRef>
          <a:fontRef idx="minor">
            <a:schemeClr val="tx1"/>
          </a:fontRef>
        </p:style>
      </p:cxnSp>
      <p:sp>
        <p:nvSpPr>
          <p:cNvPr id="38927" name="CasellaDiTesto 98"/>
          <p:cNvSpPr txBox="1">
            <a:spLocks noChangeArrowheads="1"/>
          </p:cNvSpPr>
          <p:nvPr/>
        </p:nvSpPr>
        <p:spPr bwMode="auto">
          <a:xfrm>
            <a:off x="1333500" y="1304925"/>
            <a:ext cx="2228850" cy="276225"/>
          </a:xfrm>
          <a:prstGeom prst="rect">
            <a:avLst/>
          </a:prstGeom>
          <a:noFill/>
          <a:ln w="9525">
            <a:noFill/>
            <a:miter lim="800000"/>
            <a:headEnd/>
            <a:tailEnd/>
          </a:ln>
        </p:spPr>
        <p:txBody>
          <a:bodyPr>
            <a:spAutoFit/>
          </a:bodyPr>
          <a:lstStyle/>
          <a:p>
            <a:pPr algn="ctr"/>
            <a:r>
              <a:rPr lang="it-IT" sz="1200">
                <a:latin typeface="Athelas"/>
              </a:rPr>
              <a:t>1-7 Regione attivante il recettore</a:t>
            </a:r>
          </a:p>
        </p:txBody>
      </p:sp>
      <p:cxnSp>
        <p:nvCxnSpPr>
          <p:cNvPr id="101" name="Connettore 1 100">
            <a:extLst/>
          </p:cNvPr>
          <p:cNvCxnSpPr/>
          <p:nvPr/>
        </p:nvCxnSpPr>
        <p:spPr>
          <a:xfrm>
            <a:off x="3419475" y="1617663"/>
            <a:ext cx="2603500" cy="0"/>
          </a:xfrm>
          <a:prstGeom prst="line">
            <a:avLst/>
          </a:prstGeom>
        </p:spPr>
        <p:style>
          <a:lnRef idx="1">
            <a:schemeClr val="accent1"/>
          </a:lnRef>
          <a:fillRef idx="0">
            <a:schemeClr val="accent1"/>
          </a:fillRef>
          <a:effectRef idx="0">
            <a:schemeClr val="accent1"/>
          </a:effectRef>
          <a:fontRef idx="minor">
            <a:schemeClr val="tx1"/>
          </a:fontRef>
        </p:style>
      </p:cxnSp>
      <p:sp>
        <p:nvSpPr>
          <p:cNvPr id="38929" name="CasellaDiTesto 101"/>
          <p:cNvSpPr txBox="1">
            <a:spLocks noChangeArrowheads="1"/>
          </p:cNvSpPr>
          <p:nvPr/>
        </p:nvSpPr>
        <p:spPr bwMode="auto">
          <a:xfrm>
            <a:off x="3451225" y="1298575"/>
            <a:ext cx="2660650" cy="277813"/>
          </a:xfrm>
          <a:prstGeom prst="rect">
            <a:avLst/>
          </a:prstGeom>
          <a:noFill/>
          <a:ln w="9525">
            <a:noFill/>
            <a:miter lim="800000"/>
            <a:headEnd/>
            <a:tailEnd/>
          </a:ln>
        </p:spPr>
        <p:txBody>
          <a:bodyPr>
            <a:spAutoFit/>
          </a:bodyPr>
          <a:lstStyle/>
          <a:p>
            <a:pPr algn="ctr"/>
            <a:r>
              <a:rPr lang="it-IT" sz="1200">
                <a:latin typeface="Athelas"/>
              </a:rPr>
              <a:t>8-18 Regione legante il recettore</a:t>
            </a:r>
          </a:p>
        </p:txBody>
      </p:sp>
      <p:cxnSp>
        <p:nvCxnSpPr>
          <p:cNvPr id="104" name="Connettore 1 103">
            <a:extLst/>
          </p:cNvPr>
          <p:cNvCxnSpPr/>
          <p:nvPr/>
        </p:nvCxnSpPr>
        <p:spPr>
          <a:xfrm>
            <a:off x="6137275" y="1612900"/>
            <a:ext cx="2039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nettore 1 104">
            <a:extLst/>
          </p:cNvPr>
          <p:cNvCxnSpPr/>
          <p:nvPr/>
        </p:nvCxnSpPr>
        <p:spPr>
          <a:xfrm>
            <a:off x="8334375" y="1612900"/>
            <a:ext cx="2039938" cy="0"/>
          </a:xfrm>
          <a:prstGeom prst="line">
            <a:avLst/>
          </a:prstGeom>
        </p:spPr>
        <p:style>
          <a:lnRef idx="1">
            <a:schemeClr val="accent1"/>
          </a:lnRef>
          <a:fillRef idx="0">
            <a:schemeClr val="accent1"/>
          </a:fillRef>
          <a:effectRef idx="0">
            <a:schemeClr val="accent1"/>
          </a:effectRef>
          <a:fontRef idx="minor">
            <a:schemeClr val="tx1"/>
          </a:fontRef>
        </p:style>
      </p:cxnSp>
      <p:sp>
        <p:nvSpPr>
          <p:cNvPr id="38932" name="CasellaDiTesto 106"/>
          <p:cNvSpPr txBox="1">
            <a:spLocks noChangeArrowheads="1"/>
          </p:cNvSpPr>
          <p:nvPr/>
        </p:nvSpPr>
        <p:spPr bwMode="auto">
          <a:xfrm>
            <a:off x="5754688" y="1296988"/>
            <a:ext cx="2660650" cy="276225"/>
          </a:xfrm>
          <a:prstGeom prst="rect">
            <a:avLst/>
          </a:prstGeom>
          <a:noFill/>
          <a:ln w="9525">
            <a:noFill/>
            <a:miter lim="800000"/>
            <a:headEnd/>
            <a:tailEnd/>
          </a:ln>
        </p:spPr>
        <p:txBody>
          <a:bodyPr>
            <a:spAutoFit/>
          </a:bodyPr>
          <a:lstStyle/>
          <a:p>
            <a:pPr algn="ctr"/>
            <a:r>
              <a:rPr lang="it-IT" sz="1200">
                <a:latin typeface="Athelas"/>
              </a:rPr>
              <a:t>19-27 Regione cerniera</a:t>
            </a:r>
          </a:p>
        </p:txBody>
      </p:sp>
      <p:sp>
        <p:nvSpPr>
          <p:cNvPr id="38933" name="CasellaDiTesto 107"/>
          <p:cNvSpPr txBox="1">
            <a:spLocks noChangeArrowheads="1"/>
          </p:cNvSpPr>
          <p:nvPr/>
        </p:nvSpPr>
        <p:spPr bwMode="auto">
          <a:xfrm>
            <a:off x="8094663" y="1296988"/>
            <a:ext cx="2660650" cy="276225"/>
          </a:xfrm>
          <a:prstGeom prst="rect">
            <a:avLst/>
          </a:prstGeom>
          <a:noFill/>
          <a:ln w="9525">
            <a:noFill/>
            <a:miter lim="800000"/>
            <a:headEnd/>
            <a:tailEnd/>
          </a:ln>
        </p:spPr>
        <p:txBody>
          <a:bodyPr>
            <a:spAutoFit/>
          </a:bodyPr>
          <a:lstStyle/>
          <a:p>
            <a:pPr algn="ctr"/>
            <a:r>
              <a:rPr lang="it-IT" sz="1200">
                <a:latin typeface="Athelas"/>
              </a:rPr>
              <a:t>28-37 Regione legante il recettore</a:t>
            </a:r>
          </a:p>
        </p:txBody>
      </p:sp>
      <p:sp>
        <p:nvSpPr>
          <p:cNvPr id="38934" name="CasellaDiTesto 108"/>
          <p:cNvSpPr txBox="1">
            <a:spLocks noChangeArrowheads="1"/>
          </p:cNvSpPr>
          <p:nvPr/>
        </p:nvSpPr>
        <p:spPr bwMode="auto">
          <a:xfrm>
            <a:off x="1147763" y="1820863"/>
            <a:ext cx="549275" cy="339725"/>
          </a:xfrm>
          <a:prstGeom prst="rect">
            <a:avLst/>
          </a:prstGeom>
          <a:noFill/>
          <a:ln w="9525">
            <a:noFill/>
            <a:miter lim="800000"/>
            <a:headEnd/>
            <a:tailEnd/>
          </a:ln>
        </p:spPr>
        <p:txBody>
          <a:bodyPr wrap="none">
            <a:spAutoFit/>
          </a:bodyPr>
          <a:lstStyle/>
          <a:p>
            <a:r>
              <a:rPr lang="it-IT" sz="1600">
                <a:latin typeface="Times New Roman" pitchFamily="18" charset="0"/>
                <a:cs typeface="Times New Roman" pitchFamily="18" charset="0"/>
              </a:rPr>
              <a:t>NH</a:t>
            </a:r>
            <a:r>
              <a:rPr lang="it-IT" sz="1600" baseline="-25000">
                <a:latin typeface="Times New Roman" pitchFamily="18" charset="0"/>
                <a:cs typeface="Times New Roman" pitchFamily="18" charset="0"/>
              </a:rPr>
              <a:t>2</a:t>
            </a:r>
            <a:endParaRPr lang="it-IT" sz="1600">
              <a:latin typeface="Times New Roman" pitchFamily="18" charset="0"/>
              <a:cs typeface="Times New Roman" pitchFamily="18" charset="0"/>
            </a:endParaRPr>
          </a:p>
        </p:txBody>
      </p:sp>
      <p:sp>
        <p:nvSpPr>
          <p:cNvPr id="38935" name="CasellaDiTesto 109"/>
          <p:cNvSpPr txBox="1">
            <a:spLocks noChangeArrowheads="1"/>
          </p:cNvSpPr>
          <p:nvPr/>
        </p:nvSpPr>
        <p:spPr bwMode="auto">
          <a:xfrm>
            <a:off x="10429875" y="1801813"/>
            <a:ext cx="831850" cy="338137"/>
          </a:xfrm>
          <a:prstGeom prst="rect">
            <a:avLst/>
          </a:prstGeom>
          <a:noFill/>
          <a:ln w="9525">
            <a:noFill/>
            <a:miter lim="800000"/>
            <a:headEnd/>
            <a:tailEnd/>
          </a:ln>
        </p:spPr>
        <p:txBody>
          <a:bodyPr wrap="none">
            <a:spAutoFit/>
          </a:bodyPr>
          <a:lstStyle/>
          <a:p>
            <a:r>
              <a:rPr lang="it-IT" sz="1600">
                <a:latin typeface="Times New Roman" pitchFamily="18" charset="0"/>
                <a:cs typeface="Times New Roman" pitchFamily="18" charset="0"/>
              </a:rPr>
              <a:t>CONH</a:t>
            </a:r>
            <a:r>
              <a:rPr lang="it-IT" sz="1600" baseline="-25000">
                <a:latin typeface="Times New Roman" pitchFamily="18" charset="0"/>
                <a:cs typeface="Times New Roman" pitchFamily="18" charset="0"/>
              </a:rPr>
              <a:t>2</a:t>
            </a:r>
            <a:endParaRPr lang="it-IT" sz="1600">
              <a:latin typeface="Times New Roman" pitchFamily="18" charset="0"/>
              <a:cs typeface="Times New Roman" pitchFamily="18" charset="0"/>
            </a:endParaRPr>
          </a:p>
        </p:txBody>
      </p:sp>
      <p:cxnSp>
        <p:nvCxnSpPr>
          <p:cNvPr id="3" name="Connettore 1 2">
            <a:extLst/>
          </p:cNvPr>
          <p:cNvCxnSpPr/>
          <p:nvPr/>
        </p:nvCxnSpPr>
        <p:spPr>
          <a:xfrm>
            <a:off x="2095500" y="2160588"/>
            <a:ext cx="0" cy="1762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Connettore 1 27">
            <a:extLst/>
          </p:cNvPr>
          <p:cNvCxnSpPr/>
          <p:nvPr/>
        </p:nvCxnSpPr>
        <p:spPr>
          <a:xfrm>
            <a:off x="3305175" y="2160588"/>
            <a:ext cx="0" cy="1762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Connettore 1 4">
            <a:extLst/>
          </p:cNvPr>
          <p:cNvCxnSpPr>
            <a:cxnSpLocks/>
          </p:cNvCxnSpPr>
          <p:nvPr/>
        </p:nvCxnSpPr>
        <p:spPr>
          <a:xfrm>
            <a:off x="2095500" y="2336800"/>
            <a:ext cx="12096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onnettore 1 31">
            <a:extLst/>
          </p:cNvPr>
          <p:cNvCxnSpPr>
            <a:cxnSpLocks/>
          </p:cNvCxnSpPr>
          <p:nvPr/>
        </p:nvCxnSpPr>
        <p:spPr>
          <a:xfrm>
            <a:off x="3419475" y="2336800"/>
            <a:ext cx="24606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940" name="CasellaDiTesto 37"/>
          <p:cNvSpPr txBox="1">
            <a:spLocks noChangeArrowheads="1"/>
          </p:cNvSpPr>
          <p:nvPr/>
        </p:nvSpPr>
        <p:spPr bwMode="auto">
          <a:xfrm>
            <a:off x="4217988" y="2292350"/>
            <a:ext cx="842962" cy="277813"/>
          </a:xfrm>
          <a:prstGeom prst="rect">
            <a:avLst/>
          </a:prstGeom>
          <a:noFill/>
          <a:ln w="9525">
            <a:noFill/>
            <a:miter lim="800000"/>
            <a:headEnd/>
            <a:tailEnd/>
          </a:ln>
        </p:spPr>
        <p:txBody>
          <a:bodyPr>
            <a:spAutoFit/>
          </a:bodyPr>
          <a:lstStyle/>
          <a:p>
            <a:pPr algn="ctr"/>
            <a:r>
              <a:rPr lang="it-IT" sz="1200">
                <a:latin typeface="Athelas"/>
              </a:rPr>
              <a:t>⍺ elica</a:t>
            </a:r>
          </a:p>
        </p:txBody>
      </p:sp>
      <p:sp>
        <p:nvSpPr>
          <p:cNvPr id="38941" name="CasellaDiTesto 38"/>
          <p:cNvSpPr txBox="1">
            <a:spLocks noChangeArrowheads="1"/>
          </p:cNvSpPr>
          <p:nvPr/>
        </p:nvSpPr>
        <p:spPr bwMode="auto">
          <a:xfrm>
            <a:off x="2128838" y="2320925"/>
            <a:ext cx="1143000" cy="276225"/>
          </a:xfrm>
          <a:prstGeom prst="rect">
            <a:avLst/>
          </a:prstGeom>
          <a:noFill/>
          <a:ln w="9525">
            <a:noFill/>
            <a:miter lim="800000"/>
            <a:headEnd/>
            <a:tailEnd/>
          </a:ln>
        </p:spPr>
        <p:txBody>
          <a:bodyPr>
            <a:spAutoFit/>
          </a:bodyPr>
          <a:lstStyle/>
          <a:p>
            <a:pPr algn="ctr"/>
            <a:r>
              <a:rPr lang="it-IT" sz="1200">
                <a:latin typeface="Athelas"/>
              </a:rPr>
              <a:t>Ponte disolfuro</a:t>
            </a:r>
          </a:p>
        </p:txBody>
      </p:sp>
      <p:cxnSp>
        <p:nvCxnSpPr>
          <p:cNvPr id="40" name="Connettore 1 39">
            <a:extLst/>
          </p:cNvPr>
          <p:cNvCxnSpPr>
            <a:cxnSpLocks/>
          </p:cNvCxnSpPr>
          <p:nvPr/>
        </p:nvCxnSpPr>
        <p:spPr>
          <a:xfrm>
            <a:off x="6073775" y="2335213"/>
            <a:ext cx="746125"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nettore 1 43">
            <a:extLst/>
          </p:cNvPr>
          <p:cNvCxnSpPr>
            <a:cxnSpLocks/>
          </p:cNvCxnSpPr>
          <p:nvPr/>
        </p:nvCxnSpPr>
        <p:spPr>
          <a:xfrm flipV="1">
            <a:off x="9272588" y="2330450"/>
            <a:ext cx="544512" cy="47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Connettore 1 44">
            <a:extLst/>
          </p:cNvPr>
          <p:cNvCxnSpPr>
            <a:cxnSpLocks/>
          </p:cNvCxnSpPr>
          <p:nvPr/>
        </p:nvCxnSpPr>
        <p:spPr>
          <a:xfrm>
            <a:off x="8177213" y="2330450"/>
            <a:ext cx="4841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945" name="CasellaDiTesto 60"/>
          <p:cNvSpPr txBox="1">
            <a:spLocks noChangeArrowheads="1"/>
          </p:cNvSpPr>
          <p:nvPr/>
        </p:nvSpPr>
        <p:spPr bwMode="auto">
          <a:xfrm>
            <a:off x="5745163" y="2297113"/>
            <a:ext cx="1466850" cy="646112"/>
          </a:xfrm>
          <a:prstGeom prst="rect">
            <a:avLst/>
          </a:prstGeom>
          <a:noFill/>
          <a:ln w="9525">
            <a:noFill/>
            <a:miter lim="800000"/>
            <a:headEnd/>
            <a:tailEnd/>
          </a:ln>
        </p:spPr>
        <p:txBody>
          <a:bodyPr>
            <a:spAutoFit/>
          </a:bodyPr>
          <a:lstStyle/>
          <a:p>
            <a:pPr algn="ctr"/>
            <a:r>
              <a:rPr lang="it-IT" sz="1200">
                <a:latin typeface="Athelas"/>
              </a:rPr>
              <a:t>Ripiegamento </a:t>
            </a:r>
          </a:p>
          <a:p>
            <a:pPr algn="ctr"/>
            <a:r>
              <a:rPr lang="it-IT" sz="1200">
                <a:latin typeface="Century Gothic" pitchFamily="34" charset="0"/>
                <a:sym typeface="Symbol" pitchFamily="18" charset="2"/>
              </a:rPr>
              <a:t></a:t>
            </a:r>
            <a:r>
              <a:rPr lang="it-IT" sz="1200">
                <a:latin typeface="Century Gothic" pitchFamily="34" charset="0"/>
              </a:rPr>
              <a:t> o </a:t>
            </a:r>
            <a:r>
              <a:rPr lang="it-IT" sz="1200">
                <a:latin typeface="Century Gothic" pitchFamily="34" charset="0"/>
                <a:sym typeface="Symbol" pitchFamily="18" charset="2"/>
              </a:rPr>
              <a:t></a:t>
            </a:r>
            <a:endParaRPr lang="it-IT" sz="1200">
              <a:latin typeface="Century Gothic" pitchFamily="34" charset="0"/>
            </a:endParaRPr>
          </a:p>
          <a:p>
            <a:pPr algn="ctr"/>
            <a:r>
              <a:rPr lang="it-IT" sz="1200">
                <a:latin typeface="Athelas"/>
              </a:rPr>
              <a:t> </a:t>
            </a:r>
          </a:p>
        </p:txBody>
      </p:sp>
      <p:sp>
        <p:nvSpPr>
          <p:cNvPr id="17" name="CasellaDiTesto 16">
            <a:extLst/>
          </p:cNvPr>
          <p:cNvSpPr txBox="1"/>
          <p:nvPr/>
        </p:nvSpPr>
        <p:spPr>
          <a:xfrm>
            <a:off x="1147763" y="3003550"/>
            <a:ext cx="3446462" cy="3785652"/>
          </a:xfrm>
          <a:prstGeom prst="rect">
            <a:avLst/>
          </a:prstGeom>
          <a:noFill/>
        </p:spPr>
        <p:txBody>
          <a:bodyPr>
            <a:spAutoFit/>
          </a:bodyPr>
          <a:lstStyle/>
          <a:p>
            <a:pPr algn="just" fontAlgn="auto">
              <a:spcBef>
                <a:spcPts val="0"/>
              </a:spcBef>
              <a:spcAft>
                <a:spcPts val="0"/>
              </a:spcAft>
              <a:defRPr/>
            </a:pPr>
            <a:r>
              <a:rPr lang="it-IT" sz="1600" dirty="0">
                <a:latin typeface="Athelas" panose="02000503000000020003" pitchFamily="2" charset="77"/>
                <a:cs typeface="+mn-cs"/>
              </a:rPr>
              <a:t>CGRP </a:t>
            </a:r>
            <a:r>
              <a:rPr lang="it-IT" sz="1600" dirty="0" smtClean="0">
                <a:latin typeface="Athelas" panose="02000503000000020003" pitchFamily="2" charset="77"/>
                <a:cs typeface="+mn-cs"/>
              </a:rPr>
              <a:t>peptide formato da 37 aminoacidi agisce </a:t>
            </a:r>
            <a:r>
              <a:rPr lang="it-IT" sz="1600" dirty="0">
                <a:latin typeface="Athelas" panose="02000503000000020003" pitchFamily="2" charset="77"/>
                <a:cs typeface="+mn-cs"/>
              </a:rPr>
              <a:t>su un complesso recettoriale formato da:</a:t>
            </a:r>
          </a:p>
          <a:p>
            <a:pPr marL="285750" indent="-285750" algn="just" fontAlgn="auto">
              <a:spcBef>
                <a:spcPts val="0"/>
              </a:spcBef>
              <a:spcAft>
                <a:spcPts val="0"/>
              </a:spcAft>
              <a:buFont typeface="Arial" panose="020B0604020202020204" pitchFamily="34" charset="0"/>
              <a:buChar char="•"/>
              <a:defRPr/>
            </a:pPr>
            <a:r>
              <a:rPr lang="it-IT" sz="1600" dirty="0" err="1">
                <a:latin typeface="Athelas" panose="02000503000000020003" pitchFamily="2" charset="77"/>
                <a:cs typeface="+mn-cs"/>
              </a:rPr>
              <a:t>Calcitonin</a:t>
            </a:r>
            <a:r>
              <a:rPr lang="it-IT" sz="1600" dirty="0">
                <a:latin typeface="Athelas" panose="02000503000000020003" pitchFamily="2" charset="77"/>
                <a:cs typeface="+mn-cs"/>
              </a:rPr>
              <a:t>-Like </a:t>
            </a:r>
            <a:r>
              <a:rPr lang="it-IT" sz="1600" dirty="0" err="1">
                <a:latin typeface="Athelas" panose="02000503000000020003" pitchFamily="2" charset="77"/>
                <a:cs typeface="+mn-cs"/>
              </a:rPr>
              <a:t>Receptor</a:t>
            </a:r>
            <a:r>
              <a:rPr lang="it-IT" sz="1600" dirty="0">
                <a:latin typeface="Athelas" panose="02000503000000020003" pitchFamily="2" charset="77"/>
                <a:cs typeface="+mn-cs"/>
              </a:rPr>
              <a:t> (CLR) accoppiato a proteina </a:t>
            </a:r>
            <a:r>
              <a:rPr lang="it-IT" sz="1600" dirty="0" err="1">
                <a:latin typeface="Athelas" panose="02000503000000020003" pitchFamily="2" charset="77"/>
                <a:cs typeface="+mn-cs"/>
              </a:rPr>
              <a:t>G</a:t>
            </a:r>
            <a:r>
              <a:rPr lang="it-IT" sz="1600" baseline="-25000" dirty="0" err="1">
                <a:latin typeface="Athelas" panose="02000503000000020003" pitchFamily="2" charset="77"/>
                <a:cs typeface="+mn-cs"/>
              </a:rPr>
              <a:t>s</a:t>
            </a:r>
            <a:endParaRPr lang="it-IT" sz="1600" baseline="-25000" dirty="0">
              <a:latin typeface="Athelas" panose="02000503000000020003" pitchFamily="2" charset="77"/>
              <a:cs typeface="+mn-cs"/>
            </a:endParaRPr>
          </a:p>
          <a:p>
            <a:pPr marL="285750" indent="-285750" algn="just" fontAlgn="auto">
              <a:spcBef>
                <a:spcPts val="0"/>
              </a:spcBef>
              <a:spcAft>
                <a:spcPts val="0"/>
              </a:spcAft>
              <a:buFont typeface="Arial" panose="020B0604020202020204" pitchFamily="34" charset="0"/>
              <a:buChar char="•"/>
              <a:defRPr/>
            </a:pPr>
            <a:r>
              <a:rPr lang="it-IT" sz="1600" dirty="0" err="1">
                <a:latin typeface="Athelas" panose="02000503000000020003" pitchFamily="2" charset="77"/>
                <a:cs typeface="+mn-cs"/>
              </a:rPr>
              <a:t>Receptor</a:t>
            </a:r>
            <a:r>
              <a:rPr lang="it-IT" sz="1600" dirty="0">
                <a:latin typeface="Athelas" panose="02000503000000020003" pitchFamily="2" charset="77"/>
                <a:cs typeface="+mn-cs"/>
              </a:rPr>
              <a:t> Activity-</a:t>
            </a:r>
            <a:r>
              <a:rPr lang="it-IT" sz="1600" dirty="0" err="1">
                <a:latin typeface="Athelas" panose="02000503000000020003" pitchFamily="2" charset="77"/>
                <a:cs typeface="+mn-cs"/>
              </a:rPr>
              <a:t>Modifyng</a:t>
            </a:r>
            <a:r>
              <a:rPr lang="it-IT" sz="1600" dirty="0">
                <a:latin typeface="Athelas" panose="02000503000000020003" pitchFamily="2" charset="77"/>
                <a:cs typeface="+mn-cs"/>
              </a:rPr>
              <a:t> </a:t>
            </a:r>
            <a:r>
              <a:rPr lang="it-IT" sz="1600" dirty="0" err="1">
                <a:latin typeface="Athelas" panose="02000503000000020003" pitchFamily="2" charset="77"/>
                <a:cs typeface="+mn-cs"/>
              </a:rPr>
              <a:t>Protein</a:t>
            </a:r>
            <a:r>
              <a:rPr lang="it-IT" sz="1600" dirty="0">
                <a:latin typeface="Athelas" panose="02000503000000020003" pitchFamily="2" charset="77"/>
                <a:cs typeface="+mn-cs"/>
              </a:rPr>
              <a:t> 1 (RAMP</a:t>
            </a:r>
            <a:r>
              <a:rPr lang="it-IT" sz="1600" baseline="-25000" dirty="0">
                <a:latin typeface="Athelas" panose="02000503000000020003" pitchFamily="2" charset="77"/>
                <a:cs typeface="+mn-cs"/>
              </a:rPr>
              <a:t>1</a:t>
            </a:r>
            <a:r>
              <a:rPr lang="it-IT" sz="1600" dirty="0">
                <a:latin typeface="Athelas" panose="02000503000000020003" pitchFamily="2" charset="77"/>
                <a:cs typeface="+mn-cs"/>
              </a:rPr>
              <a:t>): proteina </a:t>
            </a:r>
            <a:r>
              <a:rPr lang="it-IT" sz="1600" dirty="0" err="1">
                <a:latin typeface="Athelas" panose="02000503000000020003" pitchFamily="2" charset="77"/>
                <a:cs typeface="+mn-cs"/>
              </a:rPr>
              <a:t>transmembrana</a:t>
            </a:r>
            <a:r>
              <a:rPr lang="it-IT" sz="1600" dirty="0">
                <a:latin typeface="Athelas" panose="02000503000000020003" pitchFamily="2" charset="77"/>
                <a:cs typeface="+mn-cs"/>
              </a:rPr>
              <a:t> formante oligomeri con CLR, i quali legano CGRP dal lato extracellulare</a:t>
            </a:r>
          </a:p>
          <a:p>
            <a:pPr marL="285750" indent="-285750" algn="just" fontAlgn="auto">
              <a:spcBef>
                <a:spcPts val="0"/>
              </a:spcBef>
              <a:spcAft>
                <a:spcPts val="0"/>
              </a:spcAft>
              <a:buFont typeface="Arial" panose="020B0604020202020204" pitchFamily="34" charset="0"/>
              <a:buChar char="•"/>
              <a:defRPr/>
            </a:pPr>
            <a:r>
              <a:rPr lang="it-IT" sz="1600" dirty="0" err="1">
                <a:latin typeface="Athelas" panose="02000503000000020003" pitchFamily="2" charset="77"/>
                <a:cs typeface="+mn-cs"/>
              </a:rPr>
              <a:t>Receptor</a:t>
            </a:r>
            <a:r>
              <a:rPr lang="it-IT" sz="1600" dirty="0">
                <a:latin typeface="Athelas" panose="02000503000000020003" pitchFamily="2" charset="77"/>
                <a:cs typeface="+mn-cs"/>
              </a:rPr>
              <a:t> Component </a:t>
            </a:r>
            <a:r>
              <a:rPr lang="it-IT" sz="1600" dirty="0" err="1">
                <a:latin typeface="Athelas" panose="02000503000000020003" pitchFamily="2" charset="77"/>
                <a:cs typeface="+mn-cs"/>
              </a:rPr>
              <a:t>Coupling</a:t>
            </a:r>
            <a:r>
              <a:rPr lang="it-IT" sz="1600" dirty="0">
                <a:latin typeface="Athelas" panose="02000503000000020003" pitchFamily="2" charset="77"/>
                <a:cs typeface="+mn-cs"/>
              </a:rPr>
              <a:t> (RCP): </a:t>
            </a:r>
            <a:r>
              <a:rPr lang="it-IT" sz="1600" dirty="0" err="1">
                <a:latin typeface="Athelas" panose="02000503000000020003" pitchFamily="2" charset="77"/>
                <a:cs typeface="+mn-cs"/>
              </a:rPr>
              <a:t>perimembrana</a:t>
            </a:r>
            <a:r>
              <a:rPr lang="it-IT" sz="1600" dirty="0">
                <a:latin typeface="Athelas" panose="02000503000000020003" pitchFamily="2" charset="77"/>
                <a:cs typeface="+mn-cs"/>
              </a:rPr>
              <a:t> dal lato intracellulare, stabilizza l’interazione tra complesso recettoriale e proteina G</a:t>
            </a:r>
          </a:p>
        </p:txBody>
      </p:sp>
      <p:pic>
        <p:nvPicPr>
          <p:cNvPr id="38947" name="Immagine 18"/>
          <p:cNvPicPr>
            <a:picLocks noChangeAspect="1"/>
          </p:cNvPicPr>
          <p:nvPr/>
        </p:nvPicPr>
        <p:blipFill>
          <a:blip r:embed="rId3"/>
          <a:srcRect/>
          <a:stretch>
            <a:fillRect/>
          </a:stretch>
        </p:blipFill>
        <p:spPr bwMode="auto">
          <a:xfrm>
            <a:off x="4676775" y="3757613"/>
            <a:ext cx="2136775" cy="1889125"/>
          </a:xfrm>
          <a:prstGeom prst="rect">
            <a:avLst/>
          </a:prstGeom>
          <a:noFill/>
          <a:ln w="9525">
            <a:noFill/>
            <a:miter lim="800000"/>
            <a:headEnd/>
            <a:tailEnd/>
          </a:ln>
        </p:spPr>
      </p:pic>
      <p:pic>
        <p:nvPicPr>
          <p:cNvPr id="38948" name="Immagine 20"/>
          <p:cNvPicPr>
            <a:picLocks noChangeAspect="1"/>
          </p:cNvPicPr>
          <p:nvPr/>
        </p:nvPicPr>
        <p:blipFill>
          <a:blip r:embed="rId4"/>
          <a:srcRect/>
          <a:stretch>
            <a:fillRect/>
          </a:stretch>
        </p:blipFill>
        <p:spPr bwMode="auto">
          <a:xfrm>
            <a:off x="7126288" y="3663950"/>
            <a:ext cx="4160837" cy="2200275"/>
          </a:xfrm>
          <a:prstGeom prst="rect">
            <a:avLst/>
          </a:prstGeom>
          <a:noFill/>
          <a:ln w="9525">
            <a:noFill/>
            <a:miter lim="800000"/>
            <a:headEnd/>
            <a:tailEnd/>
          </a:ln>
        </p:spPr>
      </p:pic>
      <p:sp>
        <p:nvSpPr>
          <p:cNvPr id="38949" name="CasellaDiTesto 63"/>
          <p:cNvSpPr txBox="1">
            <a:spLocks noChangeArrowheads="1"/>
          </p:cNvSpPr>
          <p:nvPr/>
        </p:nvSpPr>
        <p:spPr bwMode="auto">
          <a:xfrm>
            <a:off x="7683500" y="2282825"/>
            <a:ext cx="1465263" cy="646113"/>
          </a:xfrm>
          <a:prstGeom prst="rect">
            <a:avLst/>
          </a:prstGeom>
          <a:noFill/>
          <a:ln w="9525">
            <a:noFill/>
            <a:miter lim="800000"/>
            <a:headEnd/>
            <a:tailEnd/>
          </a:ln>
        </p:spPr>
        <p:txBody>
          <a:bodyPr>
            <a:spAutoFit/>
          </a:bodyPr>
          <a:lstStyle/>
          <a:p>
            <a:pPr algn="ctr"/>
            <a:r>
              <a:rPr lang="it-IT" sz="1200">
                <a:latin typeface="Athelas"/>
              </a:rPr>
              <a:t>Ripiegamento </a:t>
            </a:r>
          </a:p>
          <a:p>
            <a:pPr algn="ctr"/>
            <a:r>
              <a:rPr lang="it-IT" sz="1200">
                <a:latin typeface="Century Gothic" pitchFamily="34" charset="0"/>
                <a:sym typeface="Symbol" pitchFamily="18" charset="2"/>
              </a:rPr>
              <a:t></a:t>
            </a:r>
            <a:r>
              <a:rPr lang="it-IT" sz="1200">
                <a:latin typeface="Century Gothic" pitchFamily="34" charset="0"/>
              </a:rPr>
              <a:t> o </a:t>
            </a:r>
            <a:r>
              <a:rPr lang="it-IT" sz="1200">
                <a:latin typeface="Century Gothic" pitchFamily="34" charset="0"/>
                <a:sym typeface="Symbol" pitchFamily="18" charset="2"/>
              </a:rPr>
              <a:t></a:t>
            </a:r>
            <a:endParaRPr lang="it-IT" sz="1200">
              <a:latin typeface="Century Gothic" pitchFamily="34" charset="0"/>
            </a:endParaRPr>
          </a:p>
          <a:p>
            <a:pPr algn="ctr"/>
            <a:r>
              <a:rPr lang="it-IT" sz="1200">
                <a:latin typeface="Athelas"/>
              </a:rPr>
              <a:t> </a:t>
            </a:r>
          </a:p>
        </p:txBody>
      </p:sp>
      <p:sp>
        <p:nvSpPr>
          <p:cNvPr id="38950" name="CasellaDiTesto 64"/>
          <p:cNvSpPr txBox="1">
            <a:spLocks noChangeArrowheads="1"/>
          </p:cNvSpPr>
          <p:nvPr/>
        </p:nvSpPr>
        <p:spPr bwMode="auto">
          <a:xfrm>
            <a:off x="8834438" y="2276475"/>
            <a:ext cx="1465262" cy="646113"/>
          </a:xfrm>
          <a:prstGeom prst="rect">
            <a:avLst/>
          </a:prstGeom>
          <a:noFill/>
          <a:ln w="9525">
            <a:noFill/>
            <a:miter lim="800000"/>
            <a:headEnd/>
            <a:tailEnd/>
          </a:ln>
        </p:spPr>
        <p:txBody>
          <a:bodyPr>
            <a:spAutoFit/>
          </a:bodyPr>
          <a:lstStyle/>
          <a:p>
            <a:pPr algn="ctr"/>
            <a:r>
              <a:rPr lang="it-IT" sz="1200">
                <a:latin typeface="Athelas"/>
              </a:rPr>
              <a:t>Ripiegamento </a:t>
            </a:r>
          </a:p>
          <a:p>
            <a:pPr algn="ctr"/>
            <a:r>
              <a:rPr lang="it-IT" sz="1200">
                <a:latin typeface="Century Gothic" pitchFamily="34" charset="0"/>
                <a:sym typeface="Symbol" pitchFamily="18" charset="2"/>
              </a:rPr>
              <a:t></a:t>
            </a:r>
            <a:r>
              <a:rPr lang="it-IT" sz="1200">
                <a:latin typeface="Century Gothic" pitchFamily="34" charset="0"/>
              </a:rPr>
              <a:t> o </a:t>
            </a:r>
            <a:r>
              <a:rPr lang="it-IT" sz="1200">
                <a:latin typeface="Century Gothic" pitchFamily="34" charset="0"/>
                <a:sym typeface="Symbol" pitchFamily="18" charset="2"/>
              </a:rPr>
              <a:t></a:t>
            </a:r>
            <a:endParaRPr lang="it-IT" sz="1200">
              <a:latin typeface="Century Gothic" pitchFamily="34" charset="0"/>
            </a:endParaRPr>
          </a:p>
          <a:p>
            <a:pPr algn="ctr"/>
            <a:r>
              <a:rPr lang="it-IT" sz="1200">
                <a:latin typeface="Athelas"/>
              </a:rPr>
              <a:t>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Segnaposto contenuto 4"/>
          <p:cNvPicPr>
            <a:picLocks noGrp="1" noChangeAspect="1"/>
          </p:cNvPicPr>
          <p:nvPr>
            <p:ph idx="1"/>
          </p:nvPr>
        </p:nvPicPr>
        <p:blipFill>
          <a:blip r:embed="rId3"/>
          <a:srcRect/>
          <a:stretch>
            <a:fillRect/>
          </a:stretch>
        </p:blipFill>
        <p:spPr>
          <a:xfrm>
            <a:off x="1333500" y="2000250"/>
            <a:ext cx="5553075" cy="4108450"/>
          </a:xfrm>
        </p:spPr>
      </p:pic>
      <p:sp>
        <p:nvSpPr>
          <p:cNvPr id="15" name="Segnaposto testo 14">
            <a:extLst/>
          </p:cNvPr>
          <p:cNvSpPr>
            <a:spLocks noGrp="1"/>
          </p:cNvSpPr>
          <p:nvPr>
            <p:ph type="body" sz="half" idx="2"/>
          </p:nvPr>
        </p:nvSpPr>
        <p:spPr>
          <a:xfrm>
            <a:off x="7065963" y="2733675"/>
            <a:ext cx="4114800" cy="1944688"/>
          </a:xfrm>
        </p:spPr>
        <p:txBody>
          <a:bodyPr rtlCol="0">
            <a:normAutofit fontScale="92500" lnSpcReduction="10000"/>
          </a:bodyPr>
          <a:lstStyle/>
          <a:p>
            <a:pPr algn="just" eaLnBrk="1" fontAlgn="auto" hangingPunct="1">
              <a:spcAft>
                <a:spcPts val="0"/>
              </a:spcAft>
              <a:buFont typeface="Wingdings 3" charset="2"/>
              <a:buNone/>
              <a:defRPr/>
            </a:pPr>
            <a:r>
              <a:rPr lang="it-IT" sz="2000" dirty="0">
                <a:solidFill>
                  <a:schemeClr val="tx1">
                    <a:lumMod val="75000"/>
                    <a:lumOff val="25000"/>
                  </a:schemeClr>
                </a:solidFill>
                <a:latin typeface="Athelas" panose="02000503000000020003" pitchFamily="2" charset="77"/>
              </a:rPr>
              <a:t>Le fibre sensitive che innervano i vasi intracranici hanno origine nel ganglio  trigeminale e contengono: CGRP, </a:t>
            </a:r>
            <a:r>
              <a:rPr lang="it-IT" sz="2000" dirty="0" err="1">
                <a:solidFill>
                  <a:schemeClr val="tx1">
                    <a:lumMod val="75000"/>
                    <a:lumOff val="25000"/>
                  </a:schemeClr>
                </a:solidFill>
                <a:latin typeface="Athelas" panose="02000503000000020003" pitchFamily="2" charset="77"/>
              </a:rPr>
              <a:t>amilina</a:t>
            </a:r>
            <a:r>
              <a:rPr lang="it-IT" sz="2000" dirty="0">
                <a:solidFill>
                  <a:schemeClr val="tx1">
                    <a:lumMod val="75000"/>
                    <a:lumOff val="25000"/>
                  </a:schemeClr>
                </a:solidFill>
                <a:latin typeface="Athelas" panose="02000503000000020003" pitchFamily="2" charset="77"/>
              </a:rPr>
              <a:t>, sostanza </a:t>
            </a:r>
            <a:r>
              <a:rPr lang="it-IT" sz="2000" dirty="0" err="1">
                <a:solidFill>
                  <a:schemeClr val="tx1">
                    <a:lumMod val="75000"/>
                    <a:lumOff val="25000"/>
                  </a:schemeClr>
                </a:solidFill>
                <a:latin typeface="Athelas" panose="02000503000000020003" pitchFamily="2" charset="77"/>
              </a:rPr>
              <a:t>P</a:t>
            </a:r>
            <a:r>
              <a:rPr lang="it-IT" sz="2000" dirty="0">
                <a:solidFill>
                  <a:schemeClr val="tx1">
                    <a:lumMod val="75000"/>
                    <a:lumOff val="25000"/>
                  </a:schemeClr>
                </a:solidFill>
                <a:latin typeface="Athelas" panose="02000503000000020003" pitchFamily="2" charset="77"/>
              </a:rPr>
              <a:t>, </a:t>
            </a:r>
            <a:r>
              <a:rPr lang="it-IT" sz="2000" dirty="0" err="1">
                <a:solidFill>
                  <a:schemeClr val="tx1">
                    <a:lumMod val="75000"/>
                    <a:lumOff val="25000"/>
                  </a:schemeClr>
                </a:solidFill>
                <a:latin typeface="Athelas" panose="02000503000000020003" pitchFamily="2" charset="77"/>
              </a:rPr>
              <a:t>neurochinina</a:t>
            </a:r>
            <a:r>
              <a:rPr lang="it-IT" sz="2000" dirty="0">
                <a:solidFill>
                  <a:schemeClr val="tx1">
                    <a:lumMod val="75000"/>
                    <a:lumOff val="25000"/>
                  </a:schemeClr>
                </a:solidFill>
                <a:latin typeface="Athelas" panose="02000503000000020003" pitchFamily="2" charset="77"/>
              </a:rPr>
              <a:t> A e B, PACAP (</a:t>
            </a:r>
            <a:r>
              <a:rPr lang="it-IT" sz="2000" dirty="0" err="1">
                <a:solidFill>
                  <a:schemeClr val="tx1">
                    <a:lumMod val="75000"/>
                    <a:lumOff val="25000"/>
                  </a:schemeClr>
                </a:solidFill>
                <a:latin typeface="Athelas" panose="02000503000000020003" pitchFamily="2" charset="77"/>
              </a:rPr>
              <a:t>Pituitary</a:t>
            </a:r>
            <a:r>
              <a:rPr lang="it-IT" sz="2000" dirty="0">
                <a:solidFill>
                  <a:schemeClr val="tx1">
                    <a:lumMod val="75000"/>
                    <a:lumOff val="25000"/>
                  </a:schemeClr>
                </a:solidFill>
                <a:latin typeface="Athelas" panose="02000503000000020003" pitchFamily="2" charset="77"/>
              </a:rPr>
              <a:t> </a:t>
            </a:r>
            <a:r>
              <a:rPr lang="it-IT" sz="2000" dirty="0" err="1">
                <a:solidFill>
                  <a:schemeClr val="tx1">
                    <a:lumMod val="75000"/>
                    <a:lumOff val="25000"/>
                  </a:schemeClr>
                </a:solidFill>
                <a:latin typeface="Athelas" panose="02000503000000020003" pitchFamily="2" charset="77"/>
              </a:rPr>
              <a:t>Adenylate</a:t>
            </a:r>
            <a:r>
              <a:rPr lang="it-IT" sz="2000" dirty="0">
                <a:solidFill>
                  <a:schemeClr val="tx1">
                    <a:lumMod val="75000"/>
                    <a:lumOff val="25000"/>
                  </a:schemeClr>
                </a:solidFill>
                <a:latin typeface="Athelas" panose="02000503000000020003" pitchFamily="2" charset="77"/>
              </a:rPr>
              <a:t> </a:t>
            </a:r>
            <a:r>
              <a:rPr lang="it-IT" sz="2000" dirty="0" err="1">
                <a:solidFill>
                  <a:schemeClr val="tx1">
                    <a:lumMod val="75000"/>
                    <a:lumOff val="25000"/>
                  </a:schemeClr>
                </a:solidFill>
                <a:latin typeface="Athelas" panose="02000503000000020003" pitchFamily="2" charset="77"/>
              </a:rPr>
              <a:t>Cyclase</a:t>
            </a:r>
            <a:r>
              <a:rPr lang="it-IT" sz="2000" dirty="0">
                <a:solidFill>
                  <a:schemeClr val="tx1">
                    <a:lumMod val="75000"/>
                    <a:lumOff val="25000"/>
                  </a:schemeClr>
                </a:solidFill>
                <a:latin typeface="Athelas" panose="02000503000000020003" pitchFamily="2" charset="77"/>
              </a:rPr>
              <a:t> </a:t>
            </a:r>
            <a:r>
              <a:rPr lang="it-IT" sz="2000" dirty="0" err="1">
                <a:solidFill>
                  <a:schemeClr val="tx1">
                    <a:lumMod val="75000"/>
                    <a:lumOff val="25000"/>
                  </a:schemeClr>
                </a:solidFill>
                <a:latin typeface="Athelas" panose="02000503000000020003" pitchFamily="2" charset="77"/>
              </a:rPr>
              <a:t>Activateing</a:t>
            </a:r>
            <a:r>
              <a:rPr lang="it-IT" sz="2000" dirty="0">
                <a:solidFill>
                  <a:schemeClr val="tx1">
                    <a:lumMod val="75000"/>
                    <a:lumOff val="25000"/>
                  </a:schemeClr>
                </a:solidFill>
                <a:latin typeface="Athelas" panose="02000503000000020003" pitchFamily="2" charset="77"/>
              </a:rPr>
              <a:t> </a:t>
            </a:r>
            <a:r>
              <a:rPr lang="it-IT" sz="2000" dirty="0" err="1">
                <a:solidFill>
                  <a:schemeClr val="tx1">
                    <a:lumMod val="75000"/>
                    <a:lumOff val="25000"/>
                  </a:schemeClr>
                </a:solidFill>
                <a:latin typeface="Athelas" panose="02000503000000020003" pitchFamily="2" charset="77"/>
              </a:rPr>
              <a:t>Polypeptide</a:t>
            </a:r>
            <a:r>
              <a:rPr lang="it-IT" sz="2000" dirty="0">
                <a:solidFill>
                  <a:schemeClr val="tx1">
                    <a:lumMod val="75000"/>
                    <a:lumOff val="25000"/>
                  </a:schemeClr>
                </a:solidFill>
                <a:latin typeface="Athelas" panose="02000503000000020003" pitchFamily="2" charset="77"/>
              </a:rPr>
              <a:t>), </a:t>
            </a:r>
            <a:r>
              <a:rPr lang="it-IT" sz="2000" dirty="0" err="1">
                <a:solidFill>
                  <a:schemeClr val="tx1">
                    <a:lumMod val="75000"/>
                    <a:lumOff val="25000"/>
                  </a:schemeClr>
                </a:solidFill>
                <a:latin typeface="Athelas" panose="02000503000000020003" pitchFamily="2" charset="77"/>
              </a:rPr>
              <a:t>dinorfina</a:t>
            </a:r>
            <a:r>
              <a:rPr lang="it-IT" sz="2000" dirty="0">
                <a:solidFill>
                  <a:schemeClr val="tx1">
                    <a:lumMod val="75000"/>
                    <a:lumOff val="25000"/>
                  </a:schemeClr>
                </a:solidFill>
                <a:latin typeface="Athelas" panose="02000503000000020003" pitchFamily="2" charset="77"/>
              </a:rPr>
              <a:t> e </a:t>
            </a:r>
            <a:r>
              <a:rPr lang="it-IT" sz="2000" dirty="0" err="1">
                <a:solidFill>
                  <a:schemeClr val="tx1">
                    <a:lumMod val="75000"/>
                    <a:lumOff val="25000"/>
                  </a:schemeClr>
                </a:solidFill>
                <a:latin typeface="Athelas" panose="02000503000000020003" pitchFamily="2" charset="77"/>
              </a:rPr>
              <a:t>nocicettina</a:t>
            </a:r>
            <a:endParaRPr lang="it-IT" sz="2000" dirty="0">
              <a:solidFill>
                <a:schemeClr val="tx1">
                  <a:lumMod val="75000"/>
                  <a:lumOff val="25000"/>
                </a:schemeClr>
              </a:solidFill>
              <a:latin typeface="Athelas" panose="02000503000000020003" pitchFamily="2" charset="77"/>
            </a:endParaRPr>
          </a:p>
        </p:txBody>
      </p:sp>
      <p:sp>
        <p:nvSpPr>
          <p:cNvPr id="40963" name="CasellaDiTesto 15"/>
          <p:cNvSpPr txBox="1">
            <a:spLocks noChangeArrowheads="1"/>
          </p:cNvSpPr>
          <p:nvPr/>
        </p:nvSpPr>
        <p:spPr bwMode="auto">
          <a:xfrm>
            <a:off x="1058863" y="311150"/>
            <a:ext cx="9812337" cy="954088"/>
          </a:xfrm>
          <a:prstGeom prst="rect">
            <a:avLst/>
          </a:prstGeom>
          <a:noFill/>
          <a:ln w="9525">
            <a:noFill/>
            <a:miter lim="800000"/>
            <a:headEnd/>
            <a:tailEnd/>
          </a:ln>
        </p:spPr>
        <p:txBody>
          <a:bodyPr>
            <a:spAutoFit/>
          </a:bodyPr>
          <a:lstStyle/>
          <a:p>
            <a:pPr algn="ctr"/>
            <a:r>
              <a:rPr lang="it-IT" sz="2800">
                <a:solidFill>
                  <a:schemeClr val="accent1"/>
                </a:solidFill>
                <a:latin typeface="Stencil" pitchFamily="82" charset="0"/>
              </a:rPr>
              <a:t>INNERVAZIONE PERIVASCOLARE DELLE ARTERIE INTRACRANICHE</a:t>
            </a:r>
          </a:p>
        </p:txBody>
      </p:sp>
      <p:sp>
        <p:nvSpPr>
          <p:cNvPr id="40964" name="CasellaDiTesto 17"/>
          <p:cNvSpPr txBox="1">
            <a:spLocks noChangeArrowheads="1"/>
          </p:cNvSpPr>
          <p:nvPr/>
        </p:nvSpPr>
        <p:spPr bwMode="auto">
          <a:xfrm>
            <a:off x="8751888" y="6437313"/>
            <a:ext cx="3440112" cy="307975"/>
          </a:xfrm>
          <a:prstGeom prst="rect">
            <a:avLst/>
          </a:prstGeom>
          <a:noFill/>
          <a:ln w="9525">
            <a:noFill/>
            <a:miter lim="800000"/>
            <a:headEnd/>
            <a:tailEnd/>
          </a:ln>
        </p:spPr>
        <p:txBody>
          <a:bodyPr>
            <a:spAutoFit/>
          </a:bodyPr>
          <a:lstStyle/>
          <a:p>
            <a:r>
              <a:rPr lang="it-IT" sz="1400">
                <a:latin typeface="Athelas"/>
              </a:rPr>
              <a:t>L. Edvinsson, Headache 2017</a:t>
            </a:r>
          </a:p>
        </p:txBody>
      </p:sp>
      <p:sp>
        <p:nvSpPr>
          <p:cNvPr id="20" name="Ovale 19">
            <a:hlinkClick r:id="" action="ppaction://hlinkshowjump?jump=nextslide"/>
            <a:extLst/>
          </p:cNvPr>
          <p:cNvSpPr/>
          <p:nvPr/>
        </p:nvSpPr>
        <p:spPr>
          <a:xfrm>
            <a:off x="4282507" y="3936887"/>
            <a:ext cx="2603715" cy="2171458"/>
          </a:xfrm>
          <a:prstGeom prst="ellipse">
            <a:avLst/>
          </a:prstGeom>
          <a:noFill/>
          <a:ln w="38100">
            <a:solidFill>
              <a:schemeClr val="accent1">
                <a:lumMod val="50000"/>
              </a:schemeClr>
            </a:solidFill>
          </a:ln>
          <a:effectLst>
            <a:outerShdw blurRad="88900" dist="38100" dir="5400000" sx="98000" sy="98000" algn="ctr" rotWithShape="0">
              <a:srgbClr val="000000">
                <a:alpha val="58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asellaDiTesto 3"/>
          <p:cNvSpPr txBox="1">
            <a:spLocks noChangeArrowheads="1"/>
          </p:cNvSpPr>
          <p:nvPr/>
        </p:nvSpPr>
        <p:spPr bwMode="auto">
          <a:xfrm>
            <a:off x="1201738" y="101600"/>
            <a:ext cx="9810750" cy="523875"/>
          </a:xfrm>
          <a:prstGeom prst="rect">
            <a:avLst/>
          </a:prstGeom>
          <a:noFill/>
          <a:ln w="9525">
            <a:noFill/>
            <a:miter lim="800000"/>
            <a:headEnd/>
            <a:tailEnd/>
          </a:ln>
        </p:spPr>
        <p:txBody>
          <a:bodyPr>
            <a:spAutoFit/>
          </a:bodyPr>
          <a:lstStyle/>
          <a:p>
            <a:pPr algn="ctr"/>
            <a:r>
              <a:rPr lang="it-IT" sz="2800">
                <a:solidFill>
                  <a:schemeClr val="accent1"/>
                </a:solidFill>
                <a:latin typeface="Stencil" pitchFamily="82" charset="0"/>
              </a:rPr>
              <a:t>CGRP ed emicrania (1)</a:t>
            </a:r>
          </a:p>
        </p:txBody>
      </p:sp>
      <p:sp>
        <p:nvSpPr>
          <p:cNvPr id="43011" name="CasellaDiTesto 9"/>
          <p:cNvSpPr txBox="1">
            <a:spLocks noChangeArrowheads="1"/>
          </p:cNvSpPr>
          <p:nvPr/>
        </p:nvSpPr>
        <p:spPr bwMode="auto">
          <a:xfrm>
            <a:off x="1746250" y="544513"/>
            <a:ext cx="6318250" cy="6408737"/>
          </a:xfrm>
          <a:prstGeom prst="rect">
            <a:avLst/>
          </a:prstGeom>
          <a:noFill/>
          <a:ln w="9525">
            <a:noFill/>
            <a:miter lim="800000"/>
            <a:headEnd/>
            <a:tailEnd/>
          </a:ln>
        </p:spPr>
        <p:txBody>
          <a:bodyPr>
            <a:spAutoFit/>
          </a:bodyPr>
          <a:lstStyle/>
          <a:p>
            <a:pPr marL="285750" indent="-285750" algn="just">
              <a:buFont typeface="Arial" charset="0"/>
              <a:buChar char="•"/>
            </a:pPr>
            <a:r>
              <a:rPr lang="it-IT" dirty="0" err="1">
                <a:latin typeface="Athelas"/>
              </a:rPr>
              <a:t>Uddman</a:t>
            </a:r>
            <a:r>
              <a:rPr lang="it-IT" dirty="0">
                <a:latin typeface="Athelas"/>
              </a:rPr>
              <a:t> et al.(1985) hanno scoperto la localizzazione del CGRP nei nervi trigeminali </a:t>
            </a:r>
            <a:r>
              <a:rPr lang="it-IT" dirty="0" err="1">
                <a:latin typeface="Athelas"/>
              </a:rPr>
              <a:t>perivascolari</a:t>
            </a:r>
            <a:r>
              <a:rPr lang="it-IT" dirty="0">
                <a:latin typeface="Athelas"/>
              </a:rPr>
              <a:t> </a:t>
            </a:r>
          </a:p>
          <a:p>
            <a:pPr marL="285750" indent="-285750" algn="just">
              <a:buFont typeface="Arial" charset="0"/>
              <a:buChar char="•"/>
            </a:pPr>
            <a:r>
              <a:rPr lang="it-IT" dirty="0" err="1">
                <a:latin typeface="Athelas"/>
              </a:rPr>
              <a:t>McCulloch</a:t>
            </a:r>
            <a:r>
              <a:rPr lang="it-IT" dirty="0">
                <a:latin typeface="Athelas"/>
              </a:rPr>
              <a:t> et al. (1986) hanno dimostrato la presenza di un riflesso cerebrovascolare protettivo che utilizza CGRP come trasmettitore. </a:t>
            </a:r>
          </a:p>
          <a:p>
            <a:pPr marL="285750" indent="-285750" algn="just">
              <a:buFont typeface="Arial" charset="0"/>
              <a:buChar char="•"/>
            </a:pPr>
            <a:r>
              <a:rPr lang="it-IT" dirty="0" err="1">
                <a:latin typeface="Athelas"/>
              </a:rPr>
              <a:t>Goadsby</a:t>
            </a:r>
            <a:r>
              <a:rPr lang="it-IT" dirty="0">
                <a:latin typeface="Athelas"/>
              </a:rPr>
              <a:t> et al. (2002) hanno dimostrato l’aumento della concentrazione plasmatica di CGRP nel sangue venoso della giugulare esterna durante l’attacco emicranico</a:t>
            </a:r>
          </a:p>
          <a:p>
            <a:pPr marL="285750" indent="-285750" algn="just">
              <a:buFont typeface="Arial" charset="0"/>
              <a:buChar char="•"/>
            </a:pPr>
            <a:r>
              <a:rPr lang="it-IT" dirty="0">
                <a:latin typeface="Athelas"/>
              </a:rPr>
              <a:t>L’infusione </a:t>
            </a:r>
            <a:r>
              <a:rPr lang="it-IT" dirty="0" err="1">
                <a:latin typeface="Athelas"/>
              </a:rPr>
              <a:t>e.v</a:t>
            </a:r>
            <a:r>
              <a:rPr lang="it-IT" dirty="0">
                <a:latin typeface="Athelas"/>
              </a:rPr>
              <a:t> di CGRP induce cefalea con caratteristiche emicraniche (</a:t>
            </a:r>
            <a:r>
              <a:rPr lang="it-IT" dirty="0" err="1">
                <a:latin typeface="Athelas"/>
              </a:rPr>
              <a:t>Lassen</a:t>
            </a:r>
            <a:r>
              <a:rPr lang="it-IT" dirty="0">
                <a:latin typeface="Athelas"/>
              </a:rPr>
              <a:t> et al. 2002)</a:t>
            </a:r>
          </a:p>
          <a:p>
            <a:pPr marL="285750" indent="-285750">
              <a:buFont typeface="Arial" charset="0"/>
              <a:buChar char="•"/>
            </a:pPr>
            <a:r>
              <a:rPr lang="it-IT" dirty="0">
                <a:latin typeface="Athelas"/>
              </a:rPr>
              <a:t>I livelli di CGRP si normalizzano dopo l’assunzione di </a:t>
            </a:r>
            <a:r>
              <a:rPr lang="it-IT" dirty="0" err="1">
                <a:latin typeface="Athelas"/>
              </a:rPr>
              <a:t>triptani</a:t>
            </a:r>
            <a:r>
              <a:rPr lang="it-IT" dirty="0">
                <a:latin typeface="Athelas"/>
              </a:rPr>
              <a:t> (</a:t>
            </a:r>
            <a:r>
              <a:rPr lang="it-IT" dirty="0" err="1">
                <a:latin typeface="Athelas"/>
              </a:rPr>
              <a:t>Goadsby</a:t>
            </a:r>
            <a:r>
              <a:rPr lang="it-IT" dirty="0">
                <a:latin typeface="Athelas"/>
              </a:rPr>
              <a:t> et al. </a:t>
            </a:r>
            <a:r>
              <a:rPr lang="it-IT" dirty="0" smtClean="0">
                <a:latin typeface="Athelas"/>
              </a:rPr>
              <a:t>2003)</a:t>
            </a:r>
            <a:endParaRPr lang="it-IT" dirty="0">
              <a:latin typeface="Athelas"/>
            </a:endParaRPr>
          </a:p>
          <a:p>
            <a:pPr marL="285750" indent="-285750">
              <a:buFont typeface="Arial" charset="0"/>
              <a:buChar char="•"/>
            </a:pPr>
            <a:r>
              <a:rPr lang="it-IT" dirty="0">
                <a:latin typeface="Athelas"/>
              </a:rPr>
              <a:t>L’aumento plasmatico delle concentrazioni di CGRP correla significativamente con l’intensità della cefalea (</a:t>
            </a:r>
            <a:r>
              <a:rPr lang="it-IT" dirty="0" err="1">
                <a:latin typeface="Athelas"/>
              </a:rPr>
              <a:t>Juhasz</a:t>
            </a:r>
            <a:r>
              <a:rPr lang="it-IT" dirty="0">
                <a:latin typeface="Athelas"/>
              </a:rPr>
              <a:t> et al.2003)</a:t>
            </a:r>
          </a:p>
          <a:p>
            <a:pPr marL="285750" indent="-285750">
              <a:buFont typeface="Arial" charset="0"/>
              <a:buChar char="•"/>
            </a:pPr>
            <a:r>
              <a:rPr lang="it-IT" dirty="0">
                <a:latin typeface="Athelas"/>
              </a:rPr>
              <a:t>Si ha un aumento della concentrazione di CGRP nel siero e nella saliva durante l’attacco emicranico e a anche nel periodo </a:t>
            </a:r>
            <a:r>
              <a:rPr lang="it-IT" dirty="0" err="1">
                <a:latin typeface="Athelas"/>
              </a:rPr>
              <a:t>interictale</a:t>
            </a:r>
            <a:r>
              <a:rPr lang="it-IT" dirty="0">
                <a:latin typeface="Athelas"/>
              </a:rPr>
              <a:t> nei pazienti con emicrania cronica (</a:t>
            </a:r>
            <a:r>
              <a:rPr lang="it-IT" dirty="0" err="1">
                <a:latin typeface="Athelas"/>
              </a:rPr>
              <a:t>Cernuda-Morollo</a:t>
            </a:r>
            <a:r>
              <a:rPr lang="it-IT" dirty="0">
                <a:latin typeface="Athelas"/>
              </a:rPr>
              <a:t> et al. 2013)</a:t>
            </a:r>
          </a:p>
          <a:p>
            <a:pPr marL="285750" indent="-285750">
              <a:buFont typeface="Arial" charset="0"/>
              <a:buChar char="•"/>
            </a:pPr>
            <a:r>
              <a:rPr lang="it-IT" dirty="0">
                <a:latin typeface="Athelas"/>
              </a:rPr>
              <a:t>Anticorpi/antagonisti del CGRP o del suo recettore hanno tutti dimostrato efficacia antiemicranica (Ho et al. 2010; </a:t>
            </a:r>
            <a:r>
              <a:rPr lang="it-IT" dirty="0" err="1">
                <a:latin typeface="Athelas"/>
              </a:rPr>
              <a:t>Diener</a:t>
            </a:r>
            <a:r>
              <a:rPr lang="it-IT" dirty="0">
                <a:latin typeface="Athelas"/>
              </a:rPr>
              <a:t> et al. 2015; </a:t>
            </a:r>
            <a:r>
              <a:rPr lang="it-IT" dirty="0" err="1">
                <a:latin typeface="Athelas"/>
              </a:rPr>
              <a:t>Holland</a:t>
            </a:r>
            <a:r>
              <a:rPr lang="it-IT" dirty="0">
                <a:latin typeface="Athelas"/>
              </a:rPr>
              <a:t> et al. 2018)</a:t>
            </a:r>
          </a:p>
          <a:p>
            <a:pPr marL="285750" indent="-285750"/>
            <a:endParaRPr lang="it-IT" dirty="0">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Grp="1" noChangeAspect="1" noChangeArrowheads="1"/>
          </p:cNvPicPr>
          <p:nvPr>
            <p:ph idx="1"/>
          </p:nvPr>
        </p:nvPicPr>
        <p:blipFill>
          <a:blip r:embed="rId2"/>
          <a:srcRect/>
          <a:stretch>
            <a:fillRect/>
          </a:stretch>
        </p:blipFill>
        <p:spPr>
          <a:xfrm>
            <a:off x="936625" y="701675"/>
            <a:ext cx="7618413" cy="5610225"/>
          </a:xfrm>
        </p:spPr>
      </p:pic>
      <p:sp>
        <p:nvSpPr>
          <p:cNvPr id="44034" name="Rettangolo 7"/>
          <p:cNvSpPr>
            <a:spLocks noChangeArrowheads="1"/>
          </p:cNvSpPr>
          <p:nvPr/>
        </p:nvSpPr>
        <p:spPr bwMode="auto">
          <a:xfrm>
            <a:off x="10393363" y="6500813"/>
            <a:ext cx="6048375" cy="246062"/>
          </a:xfrm>
          <a:prstGeom prst="rect">
            <a:avLst/>
          </a:prstGeom>
          <a:noFill/>
          <a:ln w="9525">
            <a:noFill/>
            <a:miter lim="800000"/>
            <a:headEnd/>
            <a:tailEnd/>
          </a:ln>
        </p:spPr>
        <p:txBody>
          <a:bodyPr>
            <a:spAutoFit/>
          </a:bodyPr>
          <a:lstStyle/>
          <a:p>
            <a:r>
              <a:rPr lang="it-IT" sz="1000"/>
              <a:t>Russell et al. 2014</a:t>
            </a:r>
          </a:p>
        </p:txBody>
      </p:sp>
      <p:sp>
        <p:nvSpPr>
          <p:cNvPr id="44035" name="Rettangolo 8"/>
          <p:cNvSpPr>
            <a:spLocks noChangeArrowheads="1"/>
          </p:cNvSpPr>
          <p:nvPr/>
        </p:nvSpPr>
        <p:spPr bwMode="auto">
          <a:xfrm>
            <a:off x="8669338" y="1400175"/>
            <a:ext cx="3333750" cy="3784600"/>
          </a:xfrm>
          <a:prstGeom prst="rect">
            <a:avLst/>
          </a:prstGeom>
          <a:noFill/>
          <a:ln w="9525">
            <a:noFill/>
            <a:miter lim="800000"/>
            <a:headEnd/>
            <a:tailEnd/>
          </a:ln>
        </p:spPr>
        <p:txBody>
          <a:bodyPr>
            <a:spAutoFit/>
          </a:bodyPr>
          <a:lstStyle/>
          <a:p>
            <a:pPr algn="just"/>
            <a:r>
              <a:rPr lang="en-US" sz="1600" dirty="0">
                <a:latin typeface="Athelas"/>
              </a:rPr>
              <a:t>CGRP </a:t>
            </a:r>
            <a:r>
              <a:rPr lang="en-US" sz="1600" dirty="0" err="1">
                <a:latin typeface="Athelas"/>
              </a:rPr>
              <a:t>viene</a:t>
            </a:r>
            <a:r>
              <a:rPr lang="en-US" sz="1600" dirty="0">
                <a:latin typeface="Athelas"/>
              </a:rPr>
              <a:t> </a:t>
            </a:r>
            <a:r>
              <a:rPr lang="en-US" sz="1600" dirty="0" err="1">
                <a:latin typeface="Athelas"/>
              </a:rPr>
              <a:t>rilasciato</a:t>
            </a:r>
            <a:r>
              <a:rPr lang="en-US" sz="1600" dirty="0">
                <a:latin typeface="Athelas"/>
              </a:rPr>
              <a:t> </a:t>
            </a:r>
            <a:r>
              <a:rPr lang="en-US" sz="1600" dirty="0" err="1">
                <a:latin typeface="Athelas"/>
              </a:rPr>
              <a:t>dai</a:t>
            </a:r>
            <a:r>
              <a:rPr lang="en-US" sz="1600" dirty="0">
                <a:latin typeface="Athelas"/>
              </a:rPr>
              <a:t> </a:t>
            </a:r>
            <a:r>
              <a:rPr lang="en-US" sz="1600" dirty="0" err="1">
                <a:latin typeface="Athelas"/>
              </a:rPr>
              <a:t>terminali</a:t>
            </a:r>
            <a:r>
              <a:rPr lang="en-US" sz="1600" dirty="0">
                <a:latin typeface="Athelas"/>
              </a:rPr>
              <a:t> </a:t>
            </a:r>
            <a:r>
              <a:rPr lang="en-US" sz="1600" dirty="0" err="1">
                <a:latin typeface="Athelas"/>
              </a:rPr>
              <a:t>afferenti</a:t>
            </a:r>
            <a:r>
              <a:rPr lang="en-US" sz="1600" dirty="0">
                <a:latin typeface="Athelas"/>
              </a:rPr>
              <a:t> del </a:t>
            </a:r>
            <a:r>
              <a:rPr lang="en-US" sz="1600" dirty="0" err="1">
                <a:latin typeface="Athelas"/>
              </a:rPr>
              <a:t>trigemino</a:t>
            </a:r>
            <a:r>
              <a:rPr lang="en-US" sz="1600" dirty="0">
                <a:latin typeface="Athelas"/>
              </a:rPr>
              <a:t> </a:t>
            </a:r>
            <a:r>
              <a:rPr lang="en-US" sz="1600" dirty="0" err="1">
                <a:latin typeface="Athelas"/>
              </a:rPr>
              <a:t>durante</a:t>
            </a:r>
            <a:r>
              <a:rPr lang="en-US" sz="1600" dirty="0">
                <a:latin typeface="Athelas"/>
              </a:rPr>
              <a:t> </a:t>
            </a:r>
            <a:r>
              <a:rPr lang="en-US" sz="1600" dirty="0" err="1">
                <a:latin typeface="Athelas"/>
              </a:rPr>
              <a:t>l’attacco</a:t>
            </a:r>
            <a:r>
              <a:rPr lang="en-US" sz="1600" dirty="0">
                <a:latin typeface="Athelas"/>
              </a:rPr>
              <a:t> </a:t>
            </a:r>
            <a:r>
              <a:rPr lang="en-US" sz="1600" dirty="0" err="1">
                <a:latin typeface="Athelas"/>
              </a:rPr>
              <a:t>emicranico</a:t>
            </a:r>
            <a:r>
              <a:rPr lang="en-US" sz="1600" dirty="0">
                <a:latin typeface="Athelas"/>
              </a:rPr>
              <a:t>, </a:t>
            </a:r>
            <a:r>
              <a:rPr lang="en-US" sz="1600" dirty="0" err="1">
                <a:latin typeface="Athelas"/>
              </a:rPr>
              <a:t>causa</a:t>
            </a:r>
            <a:r>
              <a:rPr lang="en-US" sz="1600" dirty="0">
                <a:latin typeface="Athelas"/>
              </a:rPr>
              <a:t> </a:t>
            </a:r>
            <a:r>
              <a:rPr lang="en-US" sz="1600" dirty="0" err="1">
                <a:latin typeface="Athelas"/>
              </a:rPr>
              <a:t>vasodilatazione</a:t>
            </a:r>
            <a:r>
              <a:rPr lang="en-US" sz="1600" dirty="0">
                <a:latin typeface="Athelas"/>
              </a:rPr>
              <a:t> e </a:t>
            </a:r>
            <a:r>
              <a:rPr lang="en-US" sz="1600" dirty="0" err="1">
                <a:latin typeface="Athelas"/>
              </a:rPr>
              <a:t>contribusice</a:t>
            </a:r>
            <a:r>
              <a:rPr lang="en-US" sz="1600" dirty="0">
                <a:latin typeface="Athelas"/>
              </a:rPr>
              <a:t> </a:t>
            </a:r>
            <a:r>
              <a:rPr lang="en-US" sz="1600" dirty="0" err="1">
                <a:latin typeface="Athelas"/>
              </a:rPr>
              <a:t>alla</a:t>
            </a:r>
            <a:r>
              <a:rPr lang="en-US" sz="1600" dirty="0">
                <a:latin typeface="Athelas"/>
              </a:rPr>
              <a:t> </a:t>
            </a:r>
            <a:r>
              <a:rPr lang="en-US" sz="1600" dirty="0" err="1">
                <a:latin typeface="Athelas"/>
              </a:rPr>
              <a:t>genesi</a:t>
            </a:r>
            <a:r>
              <a:rPr lang="en-US" sz="1600" dirty="0">
                <a:latin typeface="Athelas"/>
              </a:rPr>
              <a:t> e al </a:t>
            </a:r>
            <a:r>
              <a:rPr lang="en-US" sz="1600" dirty="0" err="1">
                <a:latin typeface="Athelas"/>
              </a:rPr>
              <a:t>mantenimento</a:t>
            </a:r>
            <a:r>
              <a:rPr lang="en-US" sz="1600" dirty="0">
                <a:latin typeface="Athelas"/>
              </a:rPr>
              <a:t> </a:t>
            </a:r>
            <a:r>
              <a:rPr lang="en-US" sz="1600" dirty="0" err="1">
                <a:latin typeface="Athelas"/>
              </a:rPr>
              <a:t>dell’infiammazione</a:t>
            </a:r>
            <a:r>
              <a:rPr lang="en-US" sz="1600" dirty="0">
                <a:latin typeface="Athelas"/>
              </a:rPr>
              <a:t> </a:t>
            </a:r>
            <a:r>
              <a:rPr lang="en-US" sz="1600" dirty="0" err="1">
                <a:latin typeface="Athelas"/>
              </a:rPr>
              <a:t>neurogena</a:t>
            </a:r>
            <a:r>
              <a:rPr lang="en-US" sz="1600" dirty="0">
                <a:latin typeface="Athelas"/>
              </a:rPr>
              <a:t>.</a:t>
            </a:r>
          </a:p>
          <a:p>
            <a:pPr algn="just"/>
            <a:r>
              <a:rPr lang="en-US" sz="1600" dirty="0" err="1">
                <a:latin typeface="Athelas"/>
              </a:rPr>
              <a:t>Gli</a:t>
            </a:r>
            <a:r>
              <a:rPr lang="en-US" sz="1600" dirty="0">
                <a:latin typeface="Athelas"/>
              </a:rPr>
              <a:t> </a:t>
            </a:r>
            <a:r>
              <a:rPr lang="en-US" sz="1600" dirty="0" err="1">
                <a:latin typeface="Athelas"/>
              </a:rPr>
              <a:t>antagonistiCGRP</a:t>
            </a:r>
            <a:r>
              <a:rPr lang="en-US" sz="1600" dirty="0">
                <a:latin typeface="Athelas"/>
              </a:rPr>
              <a:t> </a:t>
            </a:r>
            <a:r>
              <a:rPr lang="en-US" sz="1600" dirty="0" err="1">
                <a:latin typeface="Athelas"/>
              </a:rPr>
              <a:t>pur</a:t>
            </a:r>
            <a:r>
              <a:rPr lang="en-US" sz="1600" dirty="0">
                <a:latin typeface="Athelas"/>
              </a:rPr>
              <a:t> </a:t>
            </a:r>
            <a:r>
              <a:rPr lang="en-US" sz="1600" dirty="0" err="1">
                <a:latin typeface="Athelas"/>
              </a:rPr>
              <a:t>essendo</a:t>
            </a:r>
            <a:r>
              <a:rPr lang="en-US" sz="1600" dirty="0">
                <a:latin typeface="Athelas"/>
              </a:rPr>
              <a:t> </a:t>
            </a:r>
            <a:r>
              <a:rPr lang="en-US" sz="1600" dirty="0" err="1">
                <a:latin typeface="Athelas"/>
              </a:rPr>
              <a:t>confinati</a:t>
            </a:r>
            <a:r>
              <a:rPr lang="en-US" sz="1600" dirty="0">
                <a:latin typeface="Athelas"/>
              </a:rPr>
              <a:t> al </a:t>
            </a:r>
            <a:r>
              <a:rPr lang="en-US" sz="1600" dirty="0" err="1">
                <a:latin typeface="Athelas"/>
              </a:rPr>
              <a:t>comparto</a:t>
            </a:r>
            <a:r>
              <a:rPr lang="en-US" sz="1600" dirty="0">
                <a:latin typeface="Athelas"/>
              </a:rPr>
              <a:t> </a:t>
            </a:r>
            <a:r>
              <a:rPr lang="en-US" sz="1600" dirty="0" err="1">
                <a:latin typeface="Athelas"/>
              </a:rPr>
              <a:t>periferico</a:t>
            </a:r>
            <a:r>
              <a:rPr lang="en-US" sz="1600" dirty="0">
                <a:latin typeface="Athelas"/>
              </a:rPr>
              <a:t>, </a:t>
            </a:r>
            <a:r>
              <a:rPr lang="en-US" sz="1600" dirty="0" err="1">
                <a:latin typeface="Athelas"/>
              </a:rPr>
              <a:t>potrebbero</a:t>
            </a:r>
            <a:r>
              <a:rPr lang="en-US" sz="1600" dirty="0">
                <a:latin typeface="Athelas"/>
              </a:rPr>
              <a:t> </a:t>
            </a:r>
            <a:r>
              <a:rPr lang="en-US" sz="1600" dirty="0" err="1">
                <a:latin typeface="Athelas"/>
              </a:rPr>
              <a:t>esercitare</a:t>
            </a:r>
            <a:r>
              <a:rPr lang="en-US" sz="1600" dirty="0">
                <a:latin typeface="Athelas"/>
              </a:rPr>
              <a:t> </a:t>
            </a:r>
            <a:r>
              <a:rPr lang="en-US" sz="1600" dirty="0" err="1">
                <a:latin typeface="Athelas"/>
              </a:rPr>
              <a:t>il</a:t>
            </a:r>
            <a:r>
              <a:rPr lang="en-US" sz="1600" dirty="0">
                <a:latin typeface="Athelas"/>
              </a:rPr>
              <a:t> </a:t>
            </a:r>
            <a:r>
              <a:rPr lang="en-US" sz="1600" dirty="0" err="1">
                <a:latin typeface="Athelas"/>
              </a:rPr>
              <a:t>loro</a:t>
            </a:r>
            <a:r>
              <a:rPr lang="en-US" sz="1600" dirty="0">
                <a:latin typeface="Athelas"/>
              </a:rPr>
              <a:t> </a:t>
            </a:r>
            <a:r>
              <a:rPr lang="en-US" sz="1600" dirty="0" err="1">
                <a:latin typeface="Athelas"/>
              </a:rPr>
              <a:t>effetto</a:t>
            </a:r>
            <a:r>
              <a:rPr lang="en-US" sz="1600" dirty="0">
                <a:latin typeface="Athelas"/>
              </a:rPr>
              <a:t> </a:t>
            </a:r>
            <a:r>
              <a:rPr lang="en-US" sz="1600" dirty="0" err="1">
                <a:latin typeface="Athelas"/>
              </a:rPr>
              <a:t>anche</a:t>
            </a:r>
            <a:r>
              <a:rPr lang="en-US" sz="1600" dirty="0">
                <a:latin typeface="Athelas"/>
              </a:rPr>
              <a:t> a </a:t>
            </a:r>
            <a:r>
              <a:rPr lang="en-US" sz="1600" dirty="0" err="1">
                <a:latin typeface="Athelas"/>
              </a:rPr>
              <a:t>livello</a:t>
            </a:r>
            <a:r>
              <a:rPr lang="en-US" sz="1600" dirty="0">
                <a:latin typeface="Athelas"/>
              </a:rPr>
              <a:t> </a:t>
            </a:r>
            <a:r>
              <a:rPr lang="en-US" sz="1600" dirty="0" err="1">
                <a:latin typeface="Athelas"/>
              </a:rPr>
              <a:t>centrale</a:t>
            </a:r>
            <a:r>
              <a:rPr lang="en-US" sz="1600" dirty="0">
                <a:latin typeface="Athelas"/>
              </a:rPr>
              <a:t> (</a:t>
            </a:r>
            <a:r>
              <a:rPr lang="en-US" sz="1600" dirty="0" err="1">
                <a:latin typeface="Athelas"/>
              </a:rPr>
              <a:t>sia</a:t>
            </a:r>
            <a:r>
              <a:rPr lang="en-US" sz="1600" dirty="0">
                <a:latin typeface="Athelas"/>
              </a:rPr>
              <a:t> </a:t>
            </a:r>
            <a:r>
              <a:rPr lang="en-US" sz="1600" dirty="0" err="1">
                <a:latin typeface="Athelas"/>
              </a:rPr>
              <a:t>direttamente</a:t>
            </a:r>
            <a:r>
              <a:rPr lang="en-US" sz="1600" dirty="0">
                <a:latin typeface="Athelas"/>
              </a:rPr>
              <a:t> </a:t>
            </a:r>
            <a:r>
              <a:rPr lang="en-US" sz="1600" dirty="0" err="1">
                <a:latin typeface="Athelas"/>
              </a:rPr>
              <a:t>sul</a:t>
            </a:r>
            <a:r>
              <a:rPr lang="en-US" sz="1600" dirty="0">
                <a:latin typeface="Athelas"/>
              </a:rPr>
              <a:t> </a:t>
            </a:r>
            <a:r>
              <a:rPr lang="en-US" sz="1600" dirty="0" err="1">
                <a:latin typeface="Athelas"/>
              </a:rPr>
              <a:t>ganglio</a:t>
            </a:r>
            <a:r>
              <a:rPr lang="en-US" sz="1600" dirty="0">
                <a:latin typeface="Athelas"/>
              </a:rPr>
              <a:t> </a:t>
            </a:r>
            <a:r>
              <a:rPr lang="en-US" sz="1600" dirty="0" err="1">
                <a:latin typeface="Athelas"/>
              </a:rPr>
              <a:t>trigeminale</a:t>
            </a:r>
            <a:r>
              <a:rPr lang="en-US" sz="1600" dirty="0">
                <a:latin typeface="Athelas"/>
              </a:rPr>
              <a:t> non </a:t>
            </a:r>
            <a:r>
              <a:rPr lang="en-US" sz="1600" dirty="0" err="1">
                <a:latin typeface="Athelas"/>
              </a:rPr>
              <a:t>protetto</a:t>
            </a:r>
            <a:r>
              <a:rPr lang="en-US" sz="1600" dirty="0">
                <a:latin typeface="Athelas"/>
              </a:rPr>
              <a:t> </a:t>
            </a:r>
            <a:r>
              <a:rPr lang="en-US" sz="1600" dirty="0" err="1">
                <a:latin typeface="Athelas"/>
              </a:rPr>
              <a:t>dalla</a:t>
            </a:r>
            <a:r>
              <a:rPr lang="en-US" sz="1600" dirty="0">
                <a:latin typeface="Athelas"/>
              </a:rPr>
              <a:t> barrier </a:t>
            </a:r>
            <a:r>
              <a:rPr lang="en-US" sz="1600" dirty="0" err="1">
                <a:latin typeface="Athelas"/>
              </a:rPr>
              <a:t>emato-encefalica</a:t>
            </a:r>
            <a:r>
              <a:rPr lang="en-US" sz="1600" dirty="0">
                <a:latin typeface="Athelas"/>
              </a:rPr>
              <a:t>, </a:t>
            </a:r>
            <a:r>
              <a:rPr lang="en-US" sz="1600" dirty="0" err="1">
                <a:latin typeface="Athelas"/>
              </a:rPr>
              <a:t>oltre</a:t>
            </a:r>
            <a:r>
              <a:rPr lang="en-US" sz="1600" dirty="0">
                <a:latin typeface="Athelas"/>
              </a:rPr>
              <a:t> </a:t>
            </a:r>
            <a:r>
              <a:rPr lang="en-US" sz="1600" dirty="0" err="1">
                <a:latin typeface="Athelas"/>
              </a:rPr>
              <a:t>che</a:t>
            </a:r>
            <a:r>
              <a:rPr lang="en-US" sz="1600" dirty="0">
                <a:latin typeface="Athelas"/>
              </a:rPr>
              <a:t> </a:t>
            </a:r>
            <a:r>
              <a:rPr lang="en-US" sz="1600" dirty="0" err="1">
                <a:latin typeface="Athelas"/>
              </a:rPr>
              <a:t>indirettamente</a:t>
            </a:r>
            <a:r>
              <a:rPr lang="en-US" sz="1600" dirty="0">
                <a:latin typeface="Athelas"/>
              </a:rPr>
              <a:t> </a:t>
            </a:r>
            <a:r>
              <a:rPr lang="en-US" sz="1600" dirty="0" err="1">
                <a:latin typeface="Athelas"/>
              </a:rPr>
              <a:t>riducendo</a:t>
            </a:r>
            <a:r>
              <a:rPr lang="en-US" sz="1600" dirty="0">
                <a:latin typeface="Athelas"/>
              </a:rPr>
              <a:t> la </a:t>
            </a:r>
            <a:r>
              <a:rPr lang="en-US" sz="1600" dirty="0" err="1">
                <a:latin typeface="Athelas"/>
              </a:rPr>
              <a:t>sensibilizzazione</a:t>
            </a:r>
            <a:r>
              <a:rPr lang="en-US" sz="1600" dirty="0">
                <a:latin typeface="Athelas"/>
              </a:rPr>
              <a:t> </a:t>
            </a:r>
            <a:r>
              <a:rPr lang="en-US" sz="1600" dirty="0" err="1">
                <a:latin typeface="Athelas"/>
              </a:rPr>
              <a:t>centrale</a:t>
            </a:r>
            <a:r>
              <a:rPr lang="en-US" sz="1600" dirty="0">
                <a:latin typeface="Athelas"/>
              </a:rPr>
              <a:t>)</a:t>
            </a:r>
            <a:endParaRPr lang="it-IT" sz="1600" dirty="0">
              <a:latin typeface="Athelas"/>
            </a:endParaRPr>
          </a:p>
        </p:txBody>
      </p:sp>
      <p:sp>
        <p:nvSpPr>
          <p:cNvPr id="44036" name="CasellaDiTesto 3"/>
          <p:cNvSpPr txBox="1">
            <a:spLocks noChangeArrowheads="1"/>
          </p:cNvSpPr>
          <p:nvPr/>
        </p:nvSpPr>
        <p:spPr bwMode="auto">
          <a:xfrm>
            <a:off x="1119188" y="131763"/>
            <a:ext cx="9810750" cy="523875"/>
          </a:xfrm>
          <a:prstGeom prst="rect">
            <a:avLst/>
          </a:prstGeom>
          <a:noFill/>
          <a:ln w="9525">
            <a:noFill/>
            <a:miter lim="800000"/>
            <a:headEnd/>
            <a:tailEnd/>
          </a:ln>
        </p:spPr>
        <p:txBody>
          <a:bodyPr>
            <a:spAutoFit/>
          </a:bodyPr>
          <a:lstStyle/>
          <a:p>
            <a:pPr algn="ctr"/>
            <a:r>
              <a:rPr lang="it-IT" sz="2800">
                <a:solidFill>
                  <a:schemeClr val="accent1"/>
                </a:solidFill>
                <a:latin typeface="Stencil" pitchFamily="82" charset="0"/>
              </a:rPr>
              <a:t>CGRP ed emicrania (2)</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1_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15_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docProps/app.xml><?xml version="1.0" encoding="utf-8"?>
<Properties xmlns="http://schemas.openxmlformats.org/officeDocument/2006/extended-properties" xmlns:vt="http://schemas.openxmlformats.org/officeDocument/2006/docPropsVTypes">
  <Template/>
  <TotalTime>2762</TotalTime>
  <Words>4632</Words>
  <Application>Microsoft Office PowerPoint</Application>
  <PresentationFormat>Personalizzato</PresentationFormat>
  <Paragraphs>652</Paragraphs>
  <Slides>48</Slides>
  <Notes>18</Notes>
  <HiddenSlides>0</HiddenSlides>
  <MMClips>0</MMClips>
  <ScaleCrop>false</ScaleCrop>
  <HeadingPairs>
    <vt:vector size="4" baseType="variant">
      <vt:variant>
        <vt:lpstr>Tema</vt:lpstr>
      </vt:variant>
      <vt:variant>
        <vt:i4>3</vt:i4>
      </vt:variant>
      <vt:variant>
        <vt:lpstr>Titoli diapositive</vt:lpstr>
      </vt:variant>
      <vt:variant>
        <vt:i4>48</vt:i4>
      </vt:variant>
    </vt:vector>
  </HeadingPairs>
  <TitlesOfParts>
    <vt:vector size="51" baseType="lpstr">
      <vt:lpstr>Filo</vt:lpstr>
      <vt:lpstr>1_Filo</vt:lpstr>
      <vt:lpstr>15_Filo</vt:lpstr>
      <vt:lpstr>La rivoluzione degli anti-CGRP </vt:lpstr>
      <vt:lpstr>Presentazione standard di PowerPoint</vt:lpstr>
      <vt:lpstr>Diagnosi ed attuali strategie </vt:lpstr>
      <vt:lpstr>«Unmet need» nell’emicrania</vt:lpstr>
      <vt:lpstr>Presentazione standard di PowerPoint</vt:lpstr>
      <vt:lpstr>Presentazione standard di PowerPoint</vt:lpstr>
      <vt:lpstr>Presentazione standard di PowerPoint</vt:lpstr>
      <vt:lpstr>Presentazione standard di PowerPoint</vt:lpstr>
      <vt:lpstr>Presentazione standard di PowerPoint</vt:lpstr>
      <vt:lpstr>FISIOPATOLOGIA DELL’EMICRANIA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Revisione della letteratura</vt:lpstr>
      <vt:lpstr>Studi considerati per EM</vt:lpstr>
      <vt:lpstr>Presentazione standard di PowerPoint</vt:lpstr>
      <vt:lpstr>Studi considerati per CM</vt:lpstr>
      <vt:lpstr>Presentazione standard di PowerPoint</vt:lpstr>
      <vt:lpstr>Presentazione standard di PowerPoint</vt:lpstr>
      <vt:lpstr>EM: indicazioni cliniche </vt:lpstr>
      <vt:lpstr>CM: indicazioni cliniche</vt:lpstr>
      <vt:lpstr>Raccomandazioni cliniche rispetto all’uso di mAbs anti-CGRP</vt:lpstr>
      <vt:lpstr>Quesito clinico 1</vt:lpstr>
      <vt:lpstr>Quesito clinico 2</vt:lpstr>
      <vt:lpstr>Quesiti clinici 3 e 4</vt:lpstr>
      <vt:lpstr>Quesiti clinici 5 e 6 </vt:lpstr>
      <vt:lpstr>Anticorpi leganti o neutralizzanti </vt:lpstr>
      <vt:lpstr>Presentazione standard di PowerPoint</vt:lpstr>
      <vt:lpstr>1 patient out of 4 is free from migraine at week 64: Results of Open-label Extension (EM - Phase II)</vt:lpstr>
      <vt:lpstr>Presentazione standard di PowerPoint</vt:lpstr>
      <vt:lpstr>Variazione media rispetto al basale nel numero medio  di giorni mensili con emicrania alla settimana 4</vt:lpstr>
      <vt:lpstr>Presentazione standard di PowerPoint</vt:lpstr>
      <vt:lpstr>Conclusioni</vt:lpstr>
      <vt:lpstr>Presentazione standard di PowerPoint</vt:lpstr>
      <vt:lpstr>Presentazione standard di PowerPoint</vt:lpstr>
      <vt:lpstr>Pazienti candidabili ad una terapia di profilassi in Italia</vt:lpstr>
      <vt:lpstr>L'emicrania ha un impatto considerevole  sulla vita sociale e sulla produttività lavorativa</vt:lpstr>
      <vt:lpstr>Presentazione standard di PowerPoint</vt:lpstr>
      <vt:lpstr>In sintesi</vt:lpstr>
      <vt:lpstr>Presentazione standard di PowerPoint</vt:lpstr>
      <vt:lpstr>Presentazione standard di PowerPoint</vt:lpstr>
      <vt:lpstr>COSE DA FARE</vt:lpstr>
      <vt:lpstr>Migraine involves activation of peripheral and central components of the trigeminal system</vt:lpstr>
      <vt:lpstr>Migraine pain starts with ‘abnormal’ activation of the TGVS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Calcitonin gene related peptide(CGRP) ed emicrania</dc:title>
  <dc:creator>martina cafalli</dc:creator>
  <cp:lastModifiedBy>Utente Microsoft</cp:lastModifiedBy>
  <cp:revision>243</cp:revision>
  <dcterms:created xsi:type="dcterms:W3CDTF">2018-04-07T10:13:42Z</dcterms:created>
  <dcterms:modified xsi:type="dcterms:W3CDTF">2019-04-04T22:15:06Z</dcterms:modified>
</cp:coreProperties>
</file>