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L’area 4, escudendo I capoluoghi di provincia  di viterbo e rieti, include dei luoghi fantastici, alcuni remoti, meditativi, lontani dal traffico caotico della Capitale … ma la lontananza se da un lato costituisce la magia di questi posti, ne costituisce anche un limite per malattie time-depending come l’ictus… infatti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400"/>
              </a:spcBef>
            </a:pPr>
            <a:r>
              <a:t>Prendendo in considerazione due paesi come acquapendente e amatrice, posti rispettivamente nelle province di viterbi o e rieti, e basandoci sugli itinerari di google map che non considerano per niente il traffico possiamo osservare che la loro distanza dall’hub dell’area 4 cioè dal policlinico gemelli è di circa 150 km per entrambi I paesi con un tempo di percorrenza, ripeto senza traffico, di oltre 2 ore… </a:t>
            </a:r>
          </a:p>
          <a:p>
            <a:pPr defTabSz="457200">
              <a:spcBef>
                <a:spcPts val="400"/>
              </a:spcBef>
            </a:pPr>
            <a:r>
              <a:t>Da qui l’esigenza di una gestione più razionale del percorso di pazienti con malattia cerebrovascoalre acuta che DEVONO essere  trattati con trattamento trombolitico sistemico o  endovascolare nel più breve tempo possibile…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92" name="Segnaposto immagine 2"/>
          <p:cNvSpPr/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2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olo Testo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1" name="Corpo livello uno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olo Testo"/>
          <p:cNvSpPr txBox="1"/>
          <p:nvPr>
            <p:ph type="title"/>
          </p:nvPr>
        </p:nvSpPr>
        <p:spPr>
          <a:xfrm>
            <a:off x="2209800" y="1122362"/>
            <a:ext cx="7772400" cy="23876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0" name="Corpo livello uno…"/>
          <p:cNvSpPr txBox="1"/>
          <p:nvPr>
            <p:ph type="body" sz="quarter" idx="1"/>
          </p:nvPr>
        </p:nvSpPr>
        <p:spPr>
          <a:xfrm>
            <a:off x="2667000" y="3602037"/>
            <a:ext cx="6858000" cy="16557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1" name="Numero diapositiva"/>
          <p:cNvSpPr txBox="1"/>
          <p:nvPr>
            <p:ph type="sldNum" sz="quarter" idx="2"/>
          </p:nvPr>
        </p:nvSpPr>
        <p:spPr>
          <a:xfrm>
            <a:off x="9775368" y="6404294"/>
            <a:ext cx="263983" cy="269241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olo Testo"/>
          <p:cNvSpPr txBox="1"/>
          <p:nvPr>
            <p:ph type="title"/>
          </p:nvPr>
        </p:nvSpPr>
        <p:spPr>
          <a:xfrm>
            <a:off x="2152650" y="365125"/>
            <a:ext cx="7886700" cy="1325564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idx="1"/>
          </p:nvPr>
        </p:nvSpPr>
        <p:spPr>
          <a:xfrm>
            <a:off x="2152650" y="1825625"/>
            <a:ext cx="7886700" cy="4351338"/>
          </a:xfrm>
          <a:prstGeom prst="rect">
            <a:avLst/>
          </a:prstGeom>
        </p:spPr>
        <p:txBody>
          <a:bodyPr lIns="45719" tIns="45719" rIns="45719" bIns="45719"/>
          <a:lstStyle>
            <a:lvl3pPr marL="1234439" indent="-320039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xfrm>
            <a:off x="9775368" y="6404294"/>
            <a:ext cx="263983" cy="269241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olo Testo"/>
          <p:cNvSpPr txBox="1"/>
          <p:nvPr>
            <p:ph type="title"/>
          </p:nvPr>
        </p:nvSpPr>
        <p:spPr>
          <a:xfrm>
            <a:off x="2281237" y="420687"/>
            <a:ext cx="7929563" cy="960438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57200">
              <a:lnSpc>
                <a:spcPts val="2500"/>
              </a:lnSpc>
              <a:defRPr sz="2600">
                <a:solidFill>
                  <a:srgbClr val="004C9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38" name="Corpo livello uno…"/>
          <p:cNvSpPr txBox="1"/>
          <p:nvPr>
            <p:ph type="body" idx="1"/>
          </p:nvPr>
        </p:nvSpPr>
        <p:spPr>
          <a:xfrm>
            <a:off x="2295525" y="1574800"/>
            <a:ext cx="7915275" cy="4327525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404040"/>
                </a:solidFill>
              </a:defRPr>
            </a:lvl1pPr>
            <a:lvl2pPr marL="742950" indent="-285750" defTabSz="457200">
              <a:lnSpc>
                <a:spcPct val="100000"/>
              </a:lnSpc>
              <a:spcBef>
                <a:spcPts val="0"/>
              </a:spcBef>
              <a:buChar char="–"/>
              <a:defRPr sz="1800">
                <a:solidFill>
                  <a:srgbClr val="404040"/>
                </a:solidFill>
              </a:defRPr>
            </a:lvl2pPr>
            <a:lvl3pPr marL="1171575" indent="-257175"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404040"/>
                </a:solidFill>
              </a:defRPr>
            </a:lvl3pPr>
            <a:lvl4pPr marL="1665514" indent="-293914" defTabSz="457200">
              <a:lnSpc>
                <a:spcPct val="100000"/>
              </a:lnSpc>
              <a:spcBef>
                <a:spcPts val="0"/>
              </a:spcBef>
              <a:buChar char="–"/>
              <a:defRPr sz="1800">
                <a:solidFill>
                  <a:srgbClr val="404040"/>
                </a:solidFill>
              </a:defRPr>
            </a:lvl4pPr>
            <a:lvl5pPr marL="2171700" indent="-342900" defTabSz="457200">
              <a:lnSpc>
                <a:spcPct val="100000"/>
              </a:lnSpc>
              <a:spcBef>
                <a:spcPts val="0"/>
              </a:spcBef>
              <a:buChar char="»"/>
              <a:defRPr sz="1800">
                <a:solidFill>
                  <a:srgbClr val="404040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9" name="Numero diapositiva"/>
          <p:cNvSpPr txBox="1"/>
          <p:nvPr>
            <p:ph type="sldNum" sz="quarter" idx="2"/>
          </p:nvPr>
        </p:nvSpPr>
        <p:spPr>
          <a:xfrm>
            <a:off x="10064898" y="6450012"/>
            <a:ext cx="145903" cy="139701"/>
          </a:xfrm>
          <a:prstGeom prst="rect">
            <a:avLst/>
          </a:prstGeom>
        </p:spPr>
        <p:txBody>
          <a:bodyPr lIns="0" tIns="0" rIns="0" bIns="0" anchor="b"/>
          <a:lstStyle>
            <a:lvl1pPr defTabSz="457200">
              <a:defRPr sz="1000">
                <a:solidFill>
                  <a:srgbClr val="004C9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 0">
    <p:bg>
      <p:bgPr>
        <a:solidFill>
          <a:srgbClr val="4141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egnaposto testo 4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2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egnaposto testo 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Dott. Alessandro Pedicelli…"/>
          <p:cNvSpPr txBox="1"/>
          <p:nvPr>
            <p:ph type="subTitle" sz="half" idx="1"/>
          </p:nvPr>
        </p:nvSpPr>
        <p:spPr>
          <a:xfrm>
            <a:off x="4940829" y="868635"/>
            <a:ext cx="6150505" cy="3229042"/>
          </a:xfrm>
          <a:prstGeom prst="rect">
            <a:avLst/>
          </a:prstGeom>
        </p:spPr>
        <p:txBody>
          <a:bodyPr/>
          <a:lstStyle/>
          <a:p>
            <a:pPr/>
            <a:r>
              <a:t>Dott. Alessandro Pedicelli</a:t>
            </a:r>
          </a:p>
          <a:p>
            <a:pPr/>
            <a:r>
              <a:t>Dott Giovanni Frisullo</a:t>
            </a:r>
          </a:p>
          <a:p>
            <a:pPr/>
          </a:p>
          <a:p>
            <a:pPr>
              <a:defRPr b="1"/>
            </a:pPr>
            <a:r>
              <a:t>Fondazione Policlinico Universitario Agostino Gemelli</a:t>
            </a:r>
          </a:p>
        </p:txBody>
      </p:sp>
      <p:pic>
        <p:nvPicPr>
          <p:cNvPr id="149" name="image003.jpg" descr="image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4955783"/>
            <a:ext cx="10287000" cy="169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a8f85d13-757e-4b27-a94c-a284652a824e.JPG" descr="a8f85d13-757e-4b27-a94c-a284652a824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023" y="161363"/>
            <a:ext cx="3482690" cy="4643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16"/>
          <p:cNvSpPr/>
          <p:nvPr/>
        </p:nvSpPr>
        <p:spPr>
          <a:xfrm>
            <a:off x="321564" y="320038"/>
            <a:ext cx="11548872" cy="6217924"/>
          </a:xfrm>
          <a:prstGeom prst="rect">
            <a:avLst/>
          </a:prstGeom>
          <a:solidFill>
            <a:srgbClr val="000000">
              <a:alpha val="8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9" name="Straight Connector 18"/>
          <p:cNvSpPr/>
          <p:nvPr/>
        </p:nvSpPr>
        <p:spPr>
          <a:xfrm flipH="1">
            <a:off x="4055890" y="2057399"/>
            <a:ext cx="3" cy="2743202"/>
          </a:xfrm>
          <a:prstGeom prst="line">
            <a:avLst/>
          </a:prstGeom>
          <a:ln w="19050">
            <a:solidFill>
              <a:srgbClr val="26262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0" name="Titolo 1"/>
          <p:cNvSpPr txBox="1"/>
          <p:nvPr>
            <p:ph type="ctrTitle"/>
          </p:nvPr>
        </p:nvSpPr>
        <p:spPr>
          <a:xfrm>
            <a:off x="4267653" y="1494190"/>
            <a:ext cx="6766078" cy="4927604"/>
          </a:xfrm>
          <a:prstGeom prst="rect">
            <a:avLst/>
          </a:prstGeom>
        </p:spPr>
        <p:txBody>
          <a:bodyPr anchor="ctr"/>
          <a:lstStyle/>
          <a:p>
            <a:pPr algn="l" defTabSz="557784">
              <a:defRPr sz="3294">
                <a:solidFill>
                  <a:srgbClr val="262626"/>
                </a:solidFill>
              </a:defRPr>
            </a:pPr>
            <a:r>
              <a:t>Paziente asiatico, maschio di 59 anni.</a:t>
            </a:r>
          </a:p>
          <a:p>
            <a:pPr algn="l" defTabSz="557784">
              <a:defRPr sz="3294">
                <a:solidFill>
                  <a:srgbClr val="262626"/>
                </a:solidFill>
              </a:defRPr>
            </a:pPr>
          </a:p>
          <a:p>
            <a:pPr algn="l" defTabSz="557784">
              <a:defRPr sz="3294">
                <a:solidFill>
                  <a:srgbClr val="262626"/>
                </a:solidFill>
              </a:defRPr>
            </a:pPr>
            <a:r>
              <a:t>In data 24/04/2017 veniva trasportato presso il DEA del nostro Policlinico dopo esser stato rinvenuto a terra in albergo con deficit di forza in emisoma destro. </a:t>
            </a:r>
          </a:p>
          <a:p>
            <a:pPr algn="l" defTabSz="557784">
              <a:defRPr sz="3294">
                <a:solidFill>
                  <a:srgbClr val="262626"/>
                </a:solidFill>
              </a:defRPr>
            </a:pPr>
            <a:br>
              <a:rPr sz="2684">
                <a:solidFill>
                  <a:srgbClr val="000000"/>
                </a:solidFill>
              </a:rPr>
            </a:br>
            <a:br>
              <a:rPr sz="2684">
                <a:solidFill>
                  <a:srgbClr val="000000"/>
                </a:solidFill>
              </a:rPr>
            </a:br>
          </a:p>
        </p:txBody>
      </p:sp>
      <p:sp>
        <p:nvSpPr>
          <p:cNvPr id="291" name="Sottotitolo 2"/>
          <p:cNvSpPr txBox="1"/>
          <p:nvPr>
            <p:ph type="subTitle" sz="quarter" idx="1"/>
          </p:nvPr>
        </p:nvSpPr>
        <p:spPr>
          <a:xfrm>
            <a:off x="1023257" y="965196"/>
            <a:ext cx="2707939" cy="4927604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/>
            <a:r>
              <a:t>Esordio dei sintomi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16"/>
          <p:cNvSpPr/>
          <p:nvPr/>
        </p:nvSpPr>
        <p:spPr>
          <a:xfrm>
            <a:off x="321564" y="320038"/>
            <a:ext cx="11548872" cy="6217924"/>
          </a:xfrm>
          <a:prstGeom prst="rect">
            <a:avLst/>
          </a:prstGeom>
          <a:solidFill>
            <a:srgbClr val="000000">
              <a:alpha val="8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4" name="Straight Connector 18"/>
          <p:cNvSpPr/>
          <p:nvPr/>
        </p:nvSpPr>
        <p:spPr>
          <a:xfrm flipH="1">
            <a:off x="4055890" y="2057399"/>
            <a:ext cx="3" cy="2743202"/>
          </a:xfrm>
          <a:prstGeom prst="line">
            <a:avLst/>
          </a:prstGeom>
          <a:ln w="19050">
            <a:solidFill>
              <a:srgbClr val="26262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5" name="Sottotitolo 2"/>
          <p:cNvSpPr txBox="1"/>
          <p:nvPr>
            <p:ph type="subTitle" sz="quarter" idx="1"/>
          </p:nvPr>
        </p:nvSpPr>
        <p:spPr>
          <a:xfrm>
            <a:off x="1023257" y="965196"/>
            <a:ext cx="2707939" cy="4927604"/>
          </a:xfrm>
          <a:prstGeom prst="rect">
            <a:avLst/>
          </a:prstGeom>
        </p:spPr>
        <p:txBody>
          <a:bodyPr anchor="ctr"/>
          <a:lstStyle/>
          <a:p>
            <a:pPr algn="r">
              <a:defRPr sz="2800">
                <a:solidFill>
                  <a:schemeClr val="accent1"/>
                </a:solidFill>
              </a:defRPr>
            </a:pPr>
            <a:r>
              <a:t>Anamnesi</a:t>
            </a:r>
          </a:p>
          <a:p>
            <a:pPr algn="r">
              <a:defRPr sz="2800">
                <a:solidFill>
                  <a:schemeClr val="accent1"/>
                </a:solidFill>
              </a:defRPr>
            </a:pPr>
            <a:r>
              <a:t>EON</a:t>
            </a:r>
          </a:p>
        </p:txBody>
      </p:sp>
      <p:sp>
        <p:nvSpPr>
          <p:cNvPr id="296" name="Titolo 1"/>
          <p:cNvSpPr txBox="1"/>
          <p:nvPr>
            <p:ph type="ctrTitle"/>
          </p:nvPr>
        </p:nvSpPr>
        <p:spPr>
          <a:xfrm>
            <a:off x="4267653" y="540598"/>
            <a:ext cx="6766078" cy="5881196"/>
          </a:xfrm>
          <a:prstGeom prst="rect">
            <a:avLst/>
          </a:prstGeom>
        </p:spPr>
        <p:txBody>
          <a:bodyPr anchor="ctr"/>
          <a:lstStyle/>
          <a:p>
            <a:pPr algn="l" defTabSz="466344">
              <a:defRPr sz="2754">
                <a:solidFill>
                  <a:srgbClr val="262626"/>
                </a:solidFill>
              </a:defRPr>
            </a:pPr>
            <a:r>
              <a:t>Raccolta anamnestica ostacolata dalle barriere linguistiche dei familiari e dal fatto che il paziente è afasico. </a:t>
            </a:r>
          </a:p>
          <a:p>
            <a:pPr algn="l" defTabSz="466344">
              <a:defRPr sz="2754">
                <a:solidFill>
                  <a:srgbClr val="262626"/>
                </a:solidFill>
              </a:defRPr>
            </a:pPr>
          </a:p>
          <a:p>
            <a:pPr algn="l" defTabSz="466344">
              <a:defRPr sz="2754">
                <a:solidFill>
                  <a:srgbClr val="262626"/>
                </a:solidFill>
              </a:defRPr>
            </a:pPr>
          </a:p>
          <a:p>
            <a:pPr algn="l" defTabSz="466344">
              <a:defRPr sz="2754">
                <a:solidFill>
                  <a:srgbClr val="262626"/>
                </a:solidFill>
              </a:defRPr>
            </a:pPr>
            <a:r>
              <a:t>Esame obiettivo neurologico: paziente soporoso risvegliabile dopo stimolo verbale. Motilità spontanea conservata in emisoma sinistro con emiplegia facio-brachio-crurale destra. Esegue in maniera incostante e discontinua ordini semplici. Afasia globale. Pupille isocoriche, isocicliche, normoreagenti. Respiro spontaneo valido.</a:t>
            </a:r>
            <a:r>
              <a:rPr b="1"/>
              <a:t> </a:t>
            </a:r>
            <a:endParaRPr b="1"/>
          </a:p>
          <a:p>
            <a:pPr algn="l" defTabSz="466344">
              <a:defRPr sz="2754">
                <a:solidFill>
                  <a:srgbClr val="262626"/>
                </a:solidFill>
              </a:defRPr>
            </a:pPr>
            <a:r>
              <a:rPr b="1"/>
              <a:t>NIHSS:24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8"/>
          <p:cNvSpPr/>
          <p:nvPr/>
        </p:nvSpPr>
        <p:spPr>
          <a:xfrm>
            <a:off x="321564" y="320038"/>
            <a:ext cx="11548872" cy="6217924"/>
          </a:xfrm>
          <a:prstGeom prst="rect">
            <a:avLst/>
          </a:prstGeom>
          <a:solidFill>
            <a:srgbClr val="000000">
              <a:alpha val="8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9" name="Straight Connector 10"/>
          <p:cNvSpPr/>
          <p:nvPr/>
        </p:nvSpPr>
        <p:spPr>
          <a:xfrm flipH="1">
            <a:off x="4055890" y="2057399"/>
            <a:ext cx="3" cy="2743202"/>
          </a:xfrm>
          <a:prstGeom prst="line">
            <a:avLst/>
          </a:prstGeom>
          <a:ln w="19050">
            <a:solidFill>
              <a:srgbClr val="26262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0" name="CasellaDiTesto 3"/>
          <p:cNvSpPr txBox="1"/>
          <p:nvPr/>
        </p:nvSpPr>
        <p:spPr>
          <a:xfrm>
            <a:off x="4380588" y="965197"/>
            <a:ext cx="6766077" cy="492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54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TC e ANGIO TC 24/04/2017 h: 06.25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magine 9" descr="Immagine 9"/>
          <p:cNvPicPr>
            <a:picLocks noChangeAspect="1"/>
          </p:cNvPicPr>
          <p:nvPr/>
        </p:nvPicPr>
        <p:blipFill>
          <a:blip r:embed="rId2">
            <a:extLst/>
          </a:blip>
          <a:srcRect l="27737" t="0" r="27524" b="0"/>
          <a:stretch>
            <a:fillRect/>
          </a:stretch>
        </p:blipFill>
        <p:spPr>
          <a:xfrm>
            <a:off x="4287696" y="321729"/>
            <a:ext cx="3782598" cy="6214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magine 10" descr="Immagine 10"/>
          <p:cNvPicPr>
            <a:picLocks noChangeAspect="1"/>
          </p:cNvPicPr>
          <p:nvPr/>
        </p:nvPicPr>
        <p:blipFill>
          <a:blip r:embed="rId3">
            <a:extLst/>
          </a:blip>
          <a:srcRect l="27487" t="0" r="27842" b="0"/>
          <a:stretch>
            <a:fillRect/>
          </a:stretch>
        </p:blipFill>
        <p:spPr>
          <a:xfrm>
            <a:off x="8070291" y="321729"/>
            <a:ext cx="3777027" cy="6214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rcRect l="27943" t="0" r="26844" b="0"/>
          <a:stretch>
            <a:fillRect/>
          </a:stretch>
        </p:blipFill>
        <p:spPr>
          <a:xfrm>
            <a:off x="464772" y="321730"/>
            <a:ext cx="3822927" cy="6214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0" t="11144" r="0" b="10729"/>
          <a:stretch>
            <a:fillRect/>
          </a:stretch>
        </p:blipFill>
        <p:spPr>
          <a:xfrm>
            <a:off x="1" y="9"/>
            <a:ext cx="11862436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4621" y="21600"/>
                </a:lnTo>
                <a:lnTo>
                  <a:pt x="5598" y="21600"/>
                </a:lnTo>
                <a:lnTo>
                  <a:pt x="10736" y="21600"/>
                </a:lnTo>
                <a:lnTo>
                  <a:pt x="21600" y="21600"/>
                </a:lnTo>
                <a:lnTo>
                  <a:pt x="15817" y="0"/>
                </a:lnTo>
                <a:lnTo>
                  <a:pt x="6890" y="0"/>
                </a:lnTo>
                <a:lnTo>
                  <a:pt x="5598" y="0"/>
                </a:lnTo>
                <a:lnTo>
                  <a:pt x="462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7" name="Freeform: Shape 7"/>
          <p:cNvSpPr/>
          <p:nvPr/>
        </p:nvSpPr>
        <p:spPr>
          <a:xfrm flipH="1" flipV="1">
            <a:off x="7839950" y="-1"/>
            <a:ext cx="4352050" cy="6858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5835" y="0"/>
                </a:lnTo>
                <a:close/>
              </a:path>
            </a:pathLst>
          </a:cu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8" name="Freeform: Shape 9"/>
          <p:cNvSpPr/>
          <p:nvPr/>
        </p:nvSpPr>
        <p:spPr>
          <a:xfrm flipH="1" flipV="1">
            <a:off x="8667949" y="-1"/>
            <a:ext cx="3524054" cy="6858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31" y="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0" t="4956" r="0" b="1077"/>
          <a:stretch>
            <a:fillRect/>
          </a:stretch>
        </p:blipFill>
        <p:spPr>
          <a:xfrm>
            <a:off x="0" y="0"/>
            <a:ext cx="6096002" cy="4253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rcRect l="0" t="5089" r="0" b="0"/>
          <a:stretch>
            <a:fillRect/>
          </a:stretch>
        </p:blipFill>
        <p:spPr>
          <a:xfrm>
            <a:off x="6071420" y="13"/>
            <a:ext cx="6095975" cy="425252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traight Connector 8"/>
          <p:cNvSpPr/>
          <p:nvPr/>
        </p:nvSpPr>
        <p:spPr>
          <a:xfrm flipH="1">
            <a:off x="6096000" y="-680"/>
            <a:ext cx="1" cy="4242816"/>
          </a:xfrm>
          <a:prstGeom prst="line">
            <a:avLst/>
          </a:prstGeom>
          <a:ln w="1016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3" name="Straight Connector 10"/>
          <p:cNvSpPr/>
          <p:nvPr/>
        </p:nvSpPr>
        <p:spPr>
          <a:xfrm>
            <a:off x="-3" y="4242136"/>
            <a:ext cx="12192004" cy="1"/>
          </a:xfrm>
          <a:prstGeom prst="line">
            <a:avLst/>
          </a:prstGeom>
          <a:ln w="1016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4" name="CasellaDiTesto 3"/>
          <p:cNvSpPr txBox="1"/>
          <p:nvPr/>
        </p:nvSpPr>
        <p:spPr>
          <a:xfrm>
            <a:off x="609601" y="4385066"/>
            <a:ext cx="10923638" cy="131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Delayed 2 e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ruppo"/>
          <p:cNvGrpSpPr/>
          <p:nvPr/>
        </p:nvGrpSpPr>
        <p:grpSpPr>
          <a:xfrm>
            <a:off x="529331" y="679425"/>
            <a:ext cx="11133340" cy="5499151"/>
            <a:chOff x="0" y="0"/>
            <a:chExt cx="11133338" cy="5499149"/>
          </a:xfrm>
        </p:grpSpPr>
        <p:pic>
          <p:nvPicPr>
            <p:cNvPr id="316" name="angio-tc1.jpg" descr="angio-tc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5499149" cy="5499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angio-tc2.jpg" descr="angio-tc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34190" y="-1"/>
              <a:ext cx="5499150" cy="5499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6"/>
          <p:cNvSpPr/>
          <p:nvPr/>
        </p:nvSpPr>
        <p:spPr>
          <a:xfrm>
            <a:off x="321564" y="320038"/>
            <a:ext cx="11548872" cy="6217924"/>
          </a:xfrm>
          <a:prstGeom prst="rect">
            <a:avLst/>
          </a:prstGeom>
          <a:solidFill>
            <a:srgbClr val="000000">
              <a:alpha val="8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1" name="Straight Connector 8"/>
          <p:cNvSpPr/>
          <p:nvPr/>
        </p:nvSpPr>
        <p:spPr>
          <a:xfrm flipH="1">
            <a:off x="4055890" y="2057399"/>
            <a:ext cx="3" cy="2743202"/>
          </a:xfrm>
          <a:prstGeom prst="line">
            <a:avLst/>
          </a:prstGeom>
          <a:ln w="19050">
            <a:solidFill>
              <a:srgbClr val="26262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2" name="CasellaDiTesto 1"/>
          <p:cNvSpPr txBox="1"/>
          <p:nvPr/>
        </p:nvSpPr>
        <p:spPr>
          <a:xfrm>
            <a:off x="4380588" y="965197"/>
            <a:ext cx="6766077" cy="492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54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DSA 24/04/2017 h: 09.15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0" t="31606" r="0" b="12142"/>
          <a:stretch>
            <a:fillRect/>
          </a:stretch>
        </p:blipFill>
        <p:spPr>
          <a:xfrm>
            <a:off x="18" y="10"/>
            <a:ext cx="12191982" cy="6857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4240" t="0" r="0" b="0"/>
          <a:stretch>
            <a:fillRect/>
          </a:stretch>
        </p:blipFill>
        <p:spPr>
          <a:xfrm>
            <a:off x="4090482" y="-3"/>
            <a:ext cx="4062918" cy="424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rcRect l="4311" t="0" r="0" b="0"/>
          <a:stretch>
            <a:fillRect/>
          </a:stretch>
        </p:blipFill>
        <p:spPr>
          <a:xfrm>
            <a:off x="19" y="8"/>
            <a:ext cx="4059919" cy="424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rcRect l="4310" t="0" r="0" b="0"/>
          <a:stretch>
            <a:fillRect/>
          </a:stretch>
        </p:blipFill>
        <p:spPr>
          <a:xfrm>
            <a:off x="8132063" y="8"/>
            <a:ext cx="4059938" cy="424281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traight Connector 18"/>
          <p:cNvSpPr/>
          <p:nvPr/>
        </p:nvSpPr>
        <p:spPr>
          <a:xfrm>
            <a:off x="-3" y="4242136"/>
            <a:ext cx="12192004" cy="1"/>
          </a:xfrm>
          <a:prstGeom prst="line">
            <a:avLst/>
          </a:prstGeom>
          <a:ln w="1016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0" name="Straight Connector 20"/>
          <p:cNvSpPr/>
          <p:nvPr/>
        </p:nvSpPr>
        <p:spPr>
          <a:xfrm flipH="1">
            <a:off x="4062919" y="-680"/>
            <a:ext cx="1" cy="4242816"/>
          </a:xfrm>
          <a:prstGeom prst="line">
            <a:avLst/>
          </a:prstGeom>
          <a:ln w="1016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1" name="Straight Connector 22"/>
          <p:cNvSpPr/>
          <p:nvPr/>
        </p:nvSpPr>
        <p:spPr>
          <a:xfrm flipH="1">
            <a:off x="8125838" y="-680"/>
            <a:ext cx="1" cy="4242816"/>
          </a:xfrm>
          <a:prstGeom prst="line">
            <a:avLst/>
          </a:prstGeom>
          <a:ln w="1016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2" name="CasellaDiTesto 4"/>
          <p:cNvSpPr txBox="1"/>
          <p:nvPr/>
        </p:nvSpPr>
        <p:spPr>
          <a:xfrm>
            <a:off x="609601" y="4385066"/>
            <a:ext cx="10923638" cy="131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>
            <a:lvl1pPr defTabSz="832103">
              <a:lnSpc>
                <a:spcPct val="90000"/>
              </a:lnSpc>
              <a:spcBef>
                <a:spcPts val="500"/>
              </a:spcBef>
              <a:defRPr sz="5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Tentativi di oltrepassare la dissezione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olo 1"/>
          <p:cNvSpPr txBox="1"/>
          <p:nvPr>
            <p:ph type="title"/>
          </p:nvPr>
        </p:nvSpPr>
        <p:spPr>
          <a:xfrm>
            <a:off x="2196548" y="559016"/>
            <a:ext cx="7772401" cy="3136477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pPr/>
            <a:r>
              <a:t>Riorganizzazione rete ictus – AREA 4</a:t>
            </a:r>
          </a:p>
        </p:txBody>
      </p:sp>
      <p:sp>
        <p:nvSpPr>
          <p:cNvPr id="153" name="Sottotitolo 2"/>
          <p:cNvSpPr txBox="1"/>
          <p:nvPr>
            <p:ph type="body" sz="quarter" idx="1"/>
          </p:nvPr>
        </p:nvSpPr>
        <p:spPr>
          <a:xfrm>
            <a:off x="2770030" y="4468967"/>
            <a:ext cx="6858001" cy="943378"/>
          </a:xfrm>
          <a:prstGeom prst="rect">
            <a:avLst/>
          </a:prstGeom>
          <a:solidFill>
            <a:srgbClr val="F8CBAD"/>
          </a:solidFill>
        </p:spPr>
        <p:txBody>
          <a:bodyPr/>
          <a:lstStyle>
            <a:lvl1pPr>
              <a:defRPr sz="4400"/>
            </a:lvl1pPr>
          </a:lstStyle>
          <a:p>
            <a:pPr/>
            <a:r>
              <a:t>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467" y="783167"/>
            <a:ext cx="5291667" cy="5291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6863" y="783166"/>
            <a:ext cx="5291669" cy="5291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7731" y="783167"/>
            <a:ext cx="5291669" cy="5291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196" y="783167"/>
            <a:ext cx="5291670" cy="5291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6442" y="783169"/>
            <a:ext cx="5291667" cy="5291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520" y="783167"/>
            <a:ext cx="5291669" cy="5291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467" y="783167"/>
            <a:ext cx="5291667" cy="5291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6863" y="783166"/>
            <a:ext cx="5291669" cy="5291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40564" t="20463" r="0" b="0"/>
          <a:stretch>
            <a:fillRect/>
          </a:stretch>
        </p:blipFill>
        <p:spPr>
          <a:xfrm>
            <a:off x="1083731" y="783165"/>
            <a:ext cx="4411136" cy="5902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47263" y="818741"/>
            <a:ext cx="5867404" cy="586740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CasellaDiTesto 5"/>
          <p:cNvSpPr txBox="1"/>
          <p:nvPr/>
        </p:nvSpPr>
        <p:spPr>
          <a:xfrm>
            <a:off x="3992164" y="203200"/>
            <a:ext cx="4232780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pPr/>
            <a:r>
              <a:t>Controllo post-trombectomia meccanica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6866" y="665667"/>
            <a:ext cx="5935134" cy="5935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65666"/>
            <a:ext cx="5935137" cy="5935137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CasellaDiTesto 3"/>
          <p:cNvSpPr txBox="1"/>
          <p:nvPr/>
        </p:nvSpPr>
        <p:spPr>
          <a:xfrm>
            <a:off x="3807243" y="186266"/>
            <a:ext cx="4516632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Valutazione circolo di compenso posteriore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2666" y="386872"/>
            <a:ext cx="6087534" cy="608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rcRect l="27360" t="0" r="0" b="0"/>
          <a:stretch>
            <a:fillRect/>
          </a:stretch>
        </p:blipFill>
        <p:spPr>
          <a:xfrm>
            <a:off x="931334" y="386872"/>
            <a:ext cx="4419599" cy="6084254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CasellaDiTesto 1"/>
          <p:cNvSpPr txBox="1"/>
          <p:nvPr/>
        </p:nvSpPr>
        <p:spPr>
          <a:xfrm>
            <a:off x="4991851" y="2540116"/>
            <a:ext cx="1591626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/>
            </a:lvl1pPr>
          </a:lstStyle>
          <a:p>
            <a:pPr/>
            <a:r>
              <a:t>EPARINA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0" t="0" r="7817" b="0"/>
          <a:stretch>
            <a:fillRect/>
          </a:stretch>
        </p:blipFill>
        <p:spPr>
          <a:xfrm>
            <a:off x="401320" y="321732"/>
            <a:ext cx="5728549" cy="6214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rcRect l="0" t="0" r="7816" b="0"/>
          <a:stretch>
            <a:fillRect/>
          </a:stretch>
        </p:blipFill>
        <p:spPr>
          <a:xfrm>
            <a:off x="6265331" y="321730"/>
            <a:ext cx="5728550" cy="621441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CasellaDiTesto 3"/>
          <p:cNvSpPr txBox="1"/>
          <p:nvPr/>
        </p:nvSpPr>
        <p:spPr>
          <a:xfrm>
            <a:off x="5380816" y="-47602"/>
            <a:ext cx="1586802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Controlli finali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ruppo"/>
          <p:cNvGrpSpPr/>
          <p:nvPr/>
        </p:nvGrpSpPr>
        <p:grpSpPr>
          <a:xfrm>
            <a:off x="2757354" y="95833"/>
            <a:ext cx="6677293" cy="6666336"/>
            <a:chOff x="0" y="0"/>
            <a:chExt cx="6677291" cy="6666335"/>
          </a:xfrm>
        </p:grpSpPr>
        <p:pic>
          <p:nvPicPr>
            <p:cNvPr id="364" name="tc di controllo1.jpg" descr="tc di controllo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154" t="22154" r="22154" b="22154"/>
            <a:stretch>
              <a:fillRect/>
            </a:stretch>
          </p:blipFill>
          <p:spPr>
            <a:xfrm>
              <a:off x="0" y="0"/>
              <a:ext cx="3354175" cy="3354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tc di controllo2.jpg" descr="tc di controllo2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046" t="24046" r="24045" b="24045"/>
            <a:stretch>
              <a:fillRect/>
            </a:stretch>
          </p:blipFill>
          <p:spPr>
            <a:xfrm>
              <a:off x="3323117" y="0"/>
              <a:ext cx="3354175" cy="3354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tc di controllo3.jpg" descr="tc di controllo3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460" t="26460" r="26460" b="26460"/>
            <a:stretch>
              <a:fillRect/>
            </a:stretch>
          </p:blipFill>
          <p:spPr>
            <a:xfrm>
              <a:off x="0" y="3312161"/>
              <a:ext cx="3354174" cy="3354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tc di controllo4.jpg" descr="tc di controllo4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1585" t="21585" r="21585" b="21585"/>
            <a:stretch>
              <a:fillRect/>
            </a:stretch>
          </p:blipFill>
          <p:spPr>
            <a:xfrm>
              <a:off x="3323117" y="3312161"/>
              <a:ext cx="3354175" cy="3354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22.png" descr="image22.png"/>
          <p:cNvPicPr>
            <a:picLocks noChangeAspect="1"/>
          </p:cNvPicPr>
          <p:nvPr/>
        </p:nvPicPr>
        <p:blipFill>
          <a:blip r:embed="rId3">
            <a:extLst/>
          </a:blip>
          <a:srcRect l="0" t="191" r="0" b="31245"/>
          <a:stretch>
            <a:fillRect/>
          </a:stretch>
        </p:blipFill>
        <p:spPr>
          <a:xfrm>
            <a:off x="1537686" y="-80741"/>
            <a:ext cx="10851272" cy="7020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4862"/>
            <a:ext cx="3282206" cy="345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2205" y="-54862"/>
            <a:ext cx="3282206" cy="345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3401569"/>
            <a:ext cx="3282204" cy="345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magine 6" descr="Immagin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82203" y="3401569"/>
            <a:ext cx="3282206" cy="345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magine 8" descr="Immagin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33301" y="422031"/>
            <a:ext cx="5658699" cy="5959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owar Dilip Laximan.mov" descr="Powar Dilip Laxima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25738" y="0"/>
            <a:ext cx="65119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333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7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6"/>
          <p:cNvSpPr/>
          <p:nvPr/>
        </p:nvSpPr>
        <p:spPr>
          <a:xfrm>
            <a:off x="321564" y="320038"/>
            <a:ext cx="11548872" cy="6217924"/>
          </a:xfrm>
          <a:prstGeom prst="rect">
            <a:avLst/>
          </a:prstGeom>
          <a:solidFill>
            <a:srgbClr val="000000">
              <a:alpha val="8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9" name="Straight Connector 18"/>
          <p:cNvSpPr/>
          <p:nvPr/>
        </p:nvSpPr>
        <p:spPr>
          <a:xfrm flipH="1">
            <a:off x="4055890" y="2057399"/>
            <a:ext cx="3" cy="2743202"/>
          </a:xfrm>
          <a:prstGeom prst="line">
            <a:avLst/>
          </a:prstGeom>
          <a:ln w="19050">
            <a:solidFill>
              <a:srgbClr val="262626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0" name="Sottotitolo 2"/>
          <p:cNvSpPr txBox="1"/>
          <p:nvPr>
            <p:ph type="subTitle" sz="quarter" idx="1"/>
          </p:nvPr>
        </p:nvSpPr>
        <p:spPr>
          <a:xfrm>
            <a:off x="1023257" y="965196"/>
            <a:ext cx="2707939" cy="4927604"/>
          </a:xfrm>
          <a:prstGeom prst="rect">
            <a:avLst/>
          </a:prstGeom>
        </p:spPr>
        <p:txBody>
          <a:bodyPr anchor="ctr"/>
          <a:lstStyle/>
          <a:p>
            <a:pPr algn="r">
              <a:defRPr sz="2800">
                <a:solidFill>
                  <a:schemeClr val="accent1"/>
                </a:solidFill>
              </a:defRPr>
            </a:pPr>
            <a:r>
              <a:t>DIMISSIONE</a:t>
            </a:r>
          </a:p>
          <a:p>
            <a:pPr algn="r">
              <a:defRPr sz="2800">
                <a:solidFill>
                  <a:schemeClr val="accent1"/>
                </a:solidFill>
              </a:defRPr>
            </a:pPr>
            <a:r>
              <a:t>EON</a:t>
            </a:r>
          </a:p>
        </p:txBody>
      </p:sp>
      <p:sp>
        <p:nvSpPr>
          <p:cNvPr id="381" name="Titolo 1"/>
          <p:cNvSpPr txBox="1"/>
          <p:nvPr>
            <p:ph type="ctrTitle"/>
          </p:nvPr>
        </p:nvSpPr>
        <p:spPr>
          <a:xfrm>
            <a:off x="4267653" y="540598"/>
            <a:ext cx="6766078" cy="5881196"/>
          </a:xfrm>
          <a:prstGeom prst="rect">
            <a:avLst/>
          </a:prstGeom>
        </p:spPr>
        <p:txBody>
          <a:bodyPr anchor="ctr"/>
          <a:lstStyle/>
          <a:p>
            <a:pPr algn="l" defTabSz="548640">
              <a:defRPr sz="3240">
                <a:solidFill>
                  <a:srgbClr val="262626"/>
                </a:solidFill>
              </a:defRPr>
            </a:pPr>
            <a:r>
              <a:t>Esame obiettivo neurologico: paziente vigile. Motilità spontanea conservata in emisoma sinistro; emparesi severa facio-brachio&lt;crurale destra. Afasia globale. Pupille isocoriche, isocicliche, normoreagenti. Respiro spontaneo valido tramite tracheolife in assenza di ossigenoterapia supplementare. </a:t>
            </a:r>
          </a:p>
          <a:p>
            <a:pPr algn="l" defTabSz="548640">
              <a:defRPr sz="3240">
                <a:solidFill>
                  <a:srgbClr val="262626"/>
                </a:solidFill>
              </a:defRPr>
            </a:pPr>
            <a:endParaRPr b="1"/>
          </a:p>
          <a:p>
            <a:pPr algn="l" defTabSz="548640">
              <a:defRPr sz="3240">
                <a:solidFill>
                  <a:srgbClr val="262626"/>
                </a:solidFill>
              </a:defRPr>
            </a:pPr>
            <a:endParaRPr b="1"/>
          </a:p>
          <a:p>
            <a:pPr algn="l" defTabSz="548640">
              <a:defRPr sz="3240">
                <a:solidFill>
                  <a:srgbClr val="262626"/>
                </a:solidFill>
              </a:defRPr>
            </a:pPr>
            <a:r>
              <a:rPr b="1"/>
              <a:t>NIHSS:18; mRS: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1"/>
          <p:cNvSpPr txBox="1"/>
          <p:nvPr>
            <p:ph type="title"/>
          </p:nvPr>
        </p:nvSpPr>
        <p:spPr>
          <a:xfrm>
            <a:off x="1878961" y="-1"/>
            <a:ext cx="8539131" cy="960439"/>
          </a:xfrm>
          <a:prstGeom prst="rect">
            <a:avLst/>
          </a:prstGeom>
        </p:spPr>
        <p:txBody>
          <a:bodyPr/>
          <a:lstStyle>
            <a:lvl1pPr>
              <a:defRPr b="1" sz="2400"/>
            </a:lvl1pPr>
          </a:lstStyle>
          <a:p>
            <a:pPr/>
            <a:r>
              <a:t>Caratteristiche specifiche della  MACROAREA 4												</a:t>
            </a:r>
          </a:p>
        </p:txBody>
      </p:sp>
      <p:pic>
        <p:nvPicPr>
          <p:cNvPr id="16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8962" y="485703"/>
            <a:ext cx="8681572" cy="6372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Group 11"/>
          <p:cNvGrpSpPr/>
          <p:nvPr/>
        </p:nvGrpSpPr>
        <p:grpSpPr>
          <a:xfrm>
            <a:off x="1878962" y="2042169"/>
            <a:ext cx="4262093" cy="4221628"/>
            <a:chOff x="0" y="0"/>
            <a:chExt cx="4262092" cy="4221626"/>
          </a:xfrm>
        </p:grpSpPr>
        <p:sp>
          <p:nvSpPr>
            <p:cNvPr id="161" name="5-Point Star 6"/>
            <p:cNvSpPr/>
            <p:nvPr/>
          </p:nvSpPr>
          <p:spPr>
            <a:xfrm>
              <a:off x="1976206" y="447710"/>
              <a:ext cx="149895" cy="15095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00FF"/>
            </a:solidFill>
            <a:ln w="3175" cap="flat">
              <a:solidFill>
                <a:srgbClr val="68C045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24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64" name="Oval Callout 7"/>
            <p:cNvGrpSpPr/>
            <p:nvPr/>
          </p:nvGrpSpPr>
          <p:grpSpPr>
            <a:xfrm>
              <a:off x="0" y="580242"/>
              <a:ext cx="1873679" cy="1158241"/>
              <a:chOff x="0" y="0"/>
              <a:chExt cx="1873678" cy="1158239"/>
            </a:xfrm>
          </p:grpSpPr>
          <p:sp>
            <p:nvSpPr>
              <p:cNvPr id="162" name="Fumetto di citazione"/>
              <p:cNvSpPr/>
              <p:nvPr/>
            </p:nvSpPr>
            <p:spPr>
              <a:xfrm flipH="1">
                <a:off x="0" y="18423"/>
                <a:ext cx="1873679" cy="1121394"/>
              </a:xfrm>
              <a:prstGeom prst="wedgeEllipseCallout">
                <a:avLst>
                  <a:gd name="adj1" fmla="val -72620"/>
                  <a:gd name="adj2" fmla="val 56109"/>
                </a:avLst>
              </a:prstGeom>
              <a:gradFill flip="none" rotWithShape="1">
                <a:gsLst>
                  <a:gs pos="0">
                    <a:srgbClr val="64D438"/>
                  </a:gs>
                  <a:gs pos="100000">
                    <a:srgbClr val="B5FFA4"/>
                  </a:gs>
                </a:gsLst>
                <a:lin ang="16200000" scaled="0"/>
              </a:gradFill>
              <a:ln w="3175" cap="flat">
                <a:solidFill>
                  <a:srgbClr val="68C045"/>
                </a:solidFill>
                <a:prstDash val="solid"/>
                <a:round/>
              </a:ln>
              <a:effectLst>
                <a:outerShdw sx="100000" sy="100000" kx="0" ky="0" algn="b" rotWithShape="0" blurRad="38100" dist="127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sz="2400">
                    <a:solidFill>
                      <a:srgbClr val="001E62"/>
                    </a:solidFill>
                  </a:defRPr>
                </a:pPr>
              </a:p>
            </p:txBody>
          </p:sp>
          <p:sp>
            <p:nvSpPr>
              <p:cNvPr id="163" name="149 km…"/>
              <p:cNvSpPr txBox="1"/>
              <p:nvPr/>
            </p:nvSpPr>
            <p:spPr>
              <a:xfrm>
                <a:off x="274394" y="-1"/>
                <a:ext cx="1324891" cy="1158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457200">
                  <a:defRPr sz="2400">
                    <a:solidFill>
                      <a:srgbClr val="001E62"/>
                    </a:solidFill>
                  </a:defRPr>
                </a:pPr>
                <a:r>
                  <a:t>149 km 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457200">
                  <a:defRPr sz="2400">
                    <a:solidFill>
                      <a:srgbClr val="001E62"/>
                    </a:solidFill>
                  </a:defRPr>
                </a:pPr>
                <a:r>
                  <a:t>2h 11min</a:t>
                </a:r>
              </a:p>
            </p:txBody>
          </p:sp>
        </p:grpSp>
        <p:sp>
          <p:nvSpPr>
            <p:cNvPr id="165" name="Curved Connector 9"/>
            <p:cNvSpPr/>
            <p:nvPr/>
          </p:nvSpPr>
          <p:spPr>
            <a:xfrm flipH="1" rot="16200000">
              <a:off x="1321983" y="1281518"/>
              <a:ext cx="3622960" cy="2257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57" y="0"/>
                    <a:pt x="11314" y="5400"/>
                    <a:pt x="11314" y="10800"/>
                  </a:cubicBezTo>
                  <a:cubicBezTo>
                    <a:pt x="11314" y="16200"/>
                    <a:pt x="16457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6CC24A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400">
                  <a:solidFill>
                    <a:srgbClr val="001E62"/>
                  </a:solidFill>
                </a:defRPr>
              </a:pPr>
            </a:p>
          </p:txBody>
        </p:sp>
        <p:sp>
          <p:nvSpPr>
            <p:cNvPr id="166" name="TextBox 10"/>
            <p:cNvSpPr txBox="1"/>
            <p:nvPr/>
          </p:nvSpPr>
          <p:spPr>
            <a:xfrm>
              <a:off x="1133052" y="0"/>
              <a:ext cx="2440519" cy="447041"/>
            </a:xfrm>
            <a:prstGeom prst="rect">
              <a:avLst/>
            </a:prstGeom>
            <a:gradFill flip="none" rotWithShape="1">
              <a:gsLst>
                <a:gs pos="0">
                  <a:srgbClr val="64D438"/>
                </a:gs>
                <a:gs pos="100000">
                  <a:srgbClr val="B5FFA4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38100" dist="127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defRPr b="1" sz="2400">
                  <a:solidFill>
                    <a:srgbClr val="001E62"/>
                  </a:solidFill>
                </a:defRPr>
              </a:lvl1pPr>
            </a:lstStyle>
            <a:p>
              <a:pPr/>
              <a:r>
                <a:t>Acquapendente</a:t>
              </a:r>
            </a:p>
          </p:txBody>
        </p:sp>
      </p:grpSp>
      <p:grpSp>
        <p:nvGrpSpPr>
          <p:cNvPr id="174" name="Group 20"/>
          <p:cNvGrpSpPr/>
          <p:nvPr/>
        </p:nvGrpSpPr>
        <p:grpSpPr>
          <a:xfrm>
            <a:off x="6158223" y="1922040"/>
            <a:ext cx="4510779" cy="4170145"/>
            <a:chOff x="0" y="0"/>
            <a:chExt cx="4510778" cy="4170144"/>
          </a:xfrm>
        </p:grpSpPr>
        <p:sp>
          <p:nvSpPr>
            <p:cNvPr id="168" name="5-Point Star 12"/>
            <p:cNvSpPr/>
            <p:nvPr/>
          </p:nvSpPr>
          <p:spPr>
            <a:xfrm>
              <a:off x="3123913" y="413047"/>
              <a:ext cx="133339" cy="20652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20649E"/>
            </a:solidFill>
            <a:ln w="3175" cap="flat">
              <a:solidFill>
                <a:srgbClr val="660066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" name="TextBox 14"/>
            <p:cNvSpPr txBox="1"/>
            <p:nvPr/>
          </p:nvSpPr>
          <p:spPr>
            <a:xfrm>
              <a:off x="2605950" y="-1"/>
              <a:ext cx="1653919" cy="447041"/>
            </a:xfrm>
            <a:prstGeom prst="rect">
              <a:avLst/>
            </a:prstGeom>
            <a:solidFill>
              <a:srgbClr val="63252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defRPr b="1"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Amatrice</a:t>
              </a:r>
            </a:p>
          </p:txBody>
        </p:sp>
        <p:sp>
          <p:nvSpPr>
            <p:cNvPr id="170" name="Curved Connector 16"/>
            <p:cNvSpPr/>
            <p:nvPr/>
          </p:nvSpPr>
          <p:spPr>
            <a:xfrm rot="5400000">
              <a:off x="-200597" y="820167"/>
              <a:ext cx="3550574" cy="3149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182" y="0"/>
                    <a:pt x="6363" y="5400"/>
                    <a:pt x="6363" y="10800"/>
                  </a:cubicBezTo>
                  <a:cubicBezTo>
                    <a:pt x="6363" y="16200"/>
                    <a:pt x="13982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660066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2400">
                  <a:solidFill>
                    <a:srgbClr val="001E62"/>
                  </a:solidFill>
                </a:defRPr>
              </a:pPr>
            </a:p>
          </p:txBody>
        </p:sp>
        <p:grpSp>
          <p:nvGrpSpPr>
            <p:cNvPr id="173" name="Oval Callout 18"/>
            <p:cNvGrpSpPr/>
            <p:nvPr/>
          </p:nvGrpSpPr>
          <p:grpSpPr>
            <a:xfrm>
              <a:off x="2605950" y="1060994"/>
              <a:ext cx="1904829" cy="1132348"/>
              <a:chOff x="0" y="0"/>
              <a:chExt cx="1904827" cy="1132346"/>
            </a:xfrm>
          </p:grpSpPr>
          <p:sp>
            <p:nvSpPr>
              <p:cNvPr id="171" name="Fumetto di citazione"/>
              <p:cNvSpPr/>
              <p:nvPr/>
            </p:nvSpPr>
            <p:spPr>
              <a:xfrm flipH="1">
                <a:off x="0" y="0"/>
                <a:ext cx="1904828" cy="1132347"/>
              </a:xfrm>
              <a:prstGeom prst="wedgeEllipseCallout">
                <a:avLst>
                  <a:gd name="adj1" fmla="val 80380"/>
                  <a:gd name="adj2" fmla="val 1872"/>
                </a:avLst>
              </a:prstGeom>
              <a:gradFill flip="none" rotWithShape="1">
                <a:gsLst>
                  <a:gs pos="0">
                    <a:srgbClr val="632523"/>
                  </a:gs>
                  <a:gs pos="100000">
                    <a:srgbClr val="FFFFFF"/>
                  </a:gs>
                </a:gsLst>
                <a:path path="circle">
                  <a:fillToRect l="37721" t="-19636" r="62278" b="119636"/>
                </a:path>
              </a:gradFill>
              <a:ln w="3175" cap="flat">
                <a:solidFill>
                  <a:srgbClr val="8DBDE6"/>
                </a:solidFill>
                <a:prstDash val="solid"/>
                <a:round/>
              </a:ln>
              <a:effectLst>
                <a:outerShdw sx="100000" sy="100000" kx="0" ky="0" algn="b" rotWithShape="0" blurRad="38100" dist="127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2" name="142 km…"/>
              <p:cNvSpPr txBox="1"/>
              <p:nvPr/>
            </p:nvSpPr>
            <p:spPr>
              <a:xfrm>
                <a:off x="278955" y="164853"/>
                <a:ext cx="1346918" cy="802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 defTabSz="457200">
                  <a:defRPr sz="2400">
                    <a:solidFill>
                      <a:srgbClr val="FFFFFF"/>
                    </a:solidFill>
                  </a:defRPr>
                </a:pPr>
                <a:r>
                  <a:t>142 km </a:t>
                </a:r>
              </a:p>
              <a:p>
                <a:pPr algn="ctr" defTabSz="457200">
                  <a:defRPr sz="2400">
                    <a:solidFill>
                      <a:srgbClr val="FFFFFF"/>
                    </a:solidFill>
                  </a:defRPr>
                </a:pPr>
                <a:r>
                  <a:t>2h 3 min</a:t>
                </a:r>
              </a:p>
            </p:txBody>
          </p:sp>
        </p:grpSp>
      </p:grpSp>
      <p:pic>
        <p:nvPicPr>
          <p:cNvPr id="175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83600" y="5634735"/>
            <a:ext cx="2184400" cy="122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3"/>
      <p:bldP build="whole" bldLvl="1" animBg="1" rev="0" advAuto="0" spid="167" grpId="1"/>
      <p:bldP build="whole" bldLvl="1" animBg="1" rev="0" advAuto="0" spid="17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299"/>
          <p:cNvGrpSpPr/>
          <p:nvPr/>
        </p:nvGrpSpPr>
        <p:grpSpPr>
          <a:xfrm>
            <a:off x="1524000" y="207037"/>
            <a:ext cx="8974852" cy="2578865"/>
            <a:chOff x="0" y="0"/>
            <a:chExt cx="8974851" cy="2578863"/>
          </a:xfrm>
        </p:grpSpPr>
        <p:pic>
          <p:nvPicPr>
            <p:cNvPr id="179" name="image25.png" descr="image2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60000">
              <a:off x="193754" y="274140"/>
              <a:ext cx="8764046" cy="2030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Shape 297"/>
            <p:cNvSpPr/>
            <p:nvPr/>
          </p:nvSpPr>
          <p:spPr>
            <a:xfrm>
              <a:off x="0" y="-1"/>
              <a:ext cx="8973179" cy="3796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1" name="Shape 298"/>
            <p:cNvSpPr/>
            <p:nvPr/>
          </p:nvSpPr>
          <p:spPr>
            <a:xfrm>
              <a:off x="0" y="2199170"/>
              <a:ext cx="8973179" cy="3796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85" name="Group 302"/>
          <p:cNvGrpSpPr/>
          <p:nvPr/>
        </p:nvGrpSpPr>
        <p:grpSpPr>
          <a:xfrm>
            <a:off x="5442852" y="2961529"/>
            <a:ext cx="2336221" cy="624839"/>
            <a:chOff x="0" y="-1"/>
            <a:chExt cx="2336219" cy="624838"/>
          </a:xfrm>
        </p:grpSpPr>
        <p:sp>
          <p:nvSpPr>
            <p:cNvPr id="183" name="Shape 300"/>
            <p:cNvSpPr/>
            <p:nvPr/>
          </p:nvSpPr>
          <p:spPr>
            <a:xfrm>
              <a:off x="-1" y="71260"/>
              <a:ext cx="2336221" cy="48232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4" name="Shape 301"/>
            <p:cNvSpPr txBox="1"/>
            <p:nvPr/>
          </p:nvSpPr>
          <p:spPr>
            <a:xfrm>
              <a:off x="-1" y="-2"/>
              <a:ext cx="2336221" cy="624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Policlinico “A. Gemelli”</a:t>
              </a:r>
            </a:p>
          </p:txBody>
        </p:sp>
      </p:grpSp>
      <p:grpSp>
        <p:nvGrpSpPr>
          <p:cNvPr id="188" name="Group 305"/>
          <p:cNvGrpSpPr/>
          <p:nvPr/>
        </p:nvGrpSpPr>
        <p:grpSpPr>
          <a:xfrm>
            <a:off x="3816675" y="3812218"/>
            <a:ext cx="1626177" cy="675640"/>
            <a:chOff x="0" y="-1"/>
            <a:chExt cx="1626175" cy="675638"/>
          </a:xfrm>
        </p:grpSpPr>
        <p:sp>
          <p:nvSpPr>
            <p:cNvPr id="186" name="Shape 303"/>
            <p:cNvSpPr/>
            <p:nvPr/>
          </p:nvSpPr>
          <p:spPr>
            <a:xfrm>
              <a:off x="0" y="58518"/>
              <a:ext cx="1626176" cy="558605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7" name="Shape 304"/>
            <p:cNvSpPr txBox="1"/>
            <p:nvPr/>
          </p:nvSpPr>
          <p:spPr>
            <a:xfrm>
              <a:off x="0" y="-2"/>
              <a:ext cx="1626176" cy="675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  <a:r>
                <a:t>AO </a:t>
              </a:r>
              <a:r>
                <a:rPr sz="1800"/>
                <a:t>“Sant’Andrea</a:t>
              </a:r>
              <a:r>
                <a:t>”</a:t>
              </a:r>
            </a:p>
          </p:txBody>
        </p:sp>
      </p:grpSp>
      <p:grpSp>
        <p:nvGrpSpPr>
          <p:cNvPr id="191" name="Group 308"/>
          <p:cNvGrpSpPr/>
          <p:nvPr/>
        </p:nvGrpSpPr>
        <p:grpSpPr>
          <a:xfrm>
            <a:off x="6159615" y="3875760"/>
            <a:ext cx="1145515" cy="624839"/>
            <a:chOff x="0" y="-1"/>
            <a:chExt cx="1145513" cy="624838"/>
          </a:xfrm>
        </p:grpSpPr>
        <p:sp>
          <p:nvSpPr>
            <p:cNvPr id="189" name="Shape 306"/>
            <p:cNvSpPr/>
            <p:nvPr/>
          </p:nvSpPr>
          <p:spPr>
            <a:xfrm>
              <a:off x="0" y="71260"/>
              <a:ext cx="1145515" cy="482321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0" name="Shape 307"/>
            <p:cNvSpPr txBox="1"/>
            <p:nvPr/>
          </p:nvSpPr>
          <p:spPr>
            <a:xfrm>
              <a:off x="0" y="-2"/>
              <a:ext cx="1145515" cy="624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Belcolle  Viterbo</a:t>
              </a:r>
            </a:p>
          </p:txBody>
        </p:sp>
      </p:grpSp>
      <p:grpSp>
        <p:nvGrpSpPr>
          <p:cNvPr id="194" name="Group 311"/>
          <p:cNvGrpSpPr/>
          <p:nvPr/>
        </p:nvGrpSpPr>
        <p:grpSpPr>
          <a:xfrm>
            <a:off x="8186059" y="3914197"/>
            <a:ext cx="1572593" cy="561339"/>
            <a:chOff x="0" y="0"/>
            <a:chExt cx="1572591" cy="561338"/>
          </a:xfrm>
        </p:grpSpPr>
        <p:sp>
          <p:nvSpPr>
            <p:cNvPr id="192" name="Shape 309"/>
            <p:cNvSpPr/>
            <p:nvPr/>
          </p:nvSpPr>
          <p:spPr>
            <a:xfrm>
              <a:off x="0" y="39510"/>
              <a:ext cx="1572593" cy="482321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Shape 310"/>
            <p:cNvSpPr txBox="1"/>
            <p:nvPr/>
          </p:nvSpPr>
          <p:spPr>
            <a:xfrm>
              <a:off x="0" y="0"/>
              <a:ext cx="1572593" cy="56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  <a:r>
                <a:t>S. Camillo De Lellis   </a:t>
              </a:r>
              <a:r>
                <a:rPr sz="2000"/>
                <a:t>Rieti</a:t>
              </a:r>
            </a:p>
          </p:txBody>
        </p:sp>
      </p:grpSp>
      <p:grpSp>
        <p:nvGrpSpPr>
          <p:cNvPr id="197" name="Group 314"/>
          <p:cNvGrpSpPr/>
          <p:nvPr/>
        </p:nvGrpSpPr>
        <p:grpSpPr>
          <a:xfrm>
            <a:off x="3709458" y="4947993"/>
            <a:ext cx="1145515" cy="497839"/>
            <a:chOff x="0" y="-1"/>
            <a:chExt cx="1145513" cy="497838"/>
          </a:xfrm>
        </p:grpSpPr>
        <p:sp>
          <p:nvSpPr>
            <p:cNvPr id="195" name="Shape 312"/>
            <p:cNvSpPr/>
            <p:nvPr/>
          </p:nvSpPr>
          <p:spPr>
            <a:xfrm>
              <a:off x="0" y="7760"/>
              <a:ext cx="1145515" cy="482321"/>
            </a:xfrm>
            <a:prstGeom prst="rect">
              <a:avLst/>
            </a:prstGeom>
            <a:solidFill>
              <a:srgbClr val="A7DA9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196" name="Shape 313"/>
            <p:cNvSpPr txBox="1"/>
            <p:nvPr/>
          </p:nvSpPr>
          <p:spPr>
            <a:xfrm>
              <a:off x="0" y="-2"/>
              <a:ext cx="1145515" cy="49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>
                  <a:solidFill>
                    <a:srgbClr val="002B8B"/>
                  </a:solidFill>
                </a:defRPr>
              </a:lvl1pPr>
            </a:lstStyle>
            <a:p>
              <a:pPr/>
              <a:r>
                <a:t>San Filippo Neri</a:t>
              </a:r>
            </a:p>
          </p:txBody>
        </p:sp>
      </p:grpSp>
      <p:grpSp>
        <p:nvGrpSpPr>
          <p:cNvPr id="200" name="Group 317"/>
          <p:cNvGrpSpPr/>
          <p:nvPr/>
        </p:nvGrpSpPr>
        <p:grpSpPr>
          <a:xfrm>
            <a:off x="5515373" y="4931368"/>
            <a:ext cx="1145515" cy="497839"/>
            <a:chOff x="0" y="-1"/>
            <a:chExt cx="1145513" cy="497838"/>
          </a:xfrm>
        </p:grpSpPr>
        <p:sp>
          <p:nvSpPr>
            <p:cNvPr id="198" name="Shape 315"/>
            <p:cNvSpPr/>
            <p:nvPr/>
          </p:nvSpPr>
          <p:spPr>
            <a:xfrm>
              <a:off x="0" y="7760"/>
              <a:ext cx="1145515" cy="482321"/>
            </a:xfrm>
            <a:prstGeom prst="rect">
              <a:avLst/>
            </a:prstGeom>
            <a:solidFill>
              <a:srgbClr val="A7DA9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199" name="Shape 316"/>
            <p:cNvSpPr txBox="1"/>
            <p:nvPr/>
          </p:nvSpPr>
          <p:spPr>
            <a:xfrm>
              <a:off x="0" y="-2"/>
              <a:ext cx="1145515" cy="49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>
                  <a:solidFill>
                    <a:srgbClr val="002B8B"/>
                  </a:solidFill>
                </a:defRPr>
              </a:lvl1pPr>
            </a:lstStyle>
            <a:p>
              <a:pPr/>
              <a:r>
                <a:t>San Pietro FBF</a:t>
              </a:r>
            </a:p>
          </p:txBody>
        </p:sp>
      </p:grpSp>
      <p:grpSp>
        <p:nvGrpSpPr>
          <p:cNvPr id="203" name="Group 320"/>
          <p:cNvGrpSpPr/>
          <p:nvPr/>
        </p:nvGrpSpPr>
        <p:grpSpPr>
          <a:xfrm>
            <a:off x="7206315" y="4895694"/>
            <a:ext cx="1145515" cy="535939"/>
            <a:chOff x="0" y="0"/>
            <a:chExt cx="1145513" cy="535938"/>
          </a:xfrm>
        </p:grpSpPr>
        <p:sp>
          <p:nvSpPr>
            <p:cNvPr id="201" name="Shape 318"/>
            <p:cNvSpPr/>
            <p:nvPr/>
          </p:nvSpPr>
          <p:spPr>
            <a:xfrm>
              <a:off x="0" y="26810"/>
              <a:ext cx="1145515" cy="482321"/>
            </a:xfrm>
            <a:prstGeom prst="rect">
              <a:avLst/>
            </a:prstGeom>
            <a:solidFill>
              <a:srgbClr val="A7DA9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202" name="Shape 319"/>
            <p:cNvSpPr txBox="1"/>
            <p:nvPr/>
          </p:nvSpPr>
          <p:spPr>
            <a:xfrm>
              <a:off x="0" y="0"/>
              <a:ext cx="1145515" cy="535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002B8B"/>
                  </a:solidFill>
                </a:defRPr>
              </a:pPr>
              <a:r>
                <a:t>San Paolo </a:t>
              </a:r>
              <a:r>
                <a:rPr sz="1200"/>
                <a:t>Civitavecchia</a:t>
              </a:r>
            </a:p>
          </p:txBody>
        </p:sp>
      </p:grpSp>
      <p:grpSp>
        <p:nvGrpSpPr>
          <p:cNvPr id="206" name="Group 323"/>
          <p:cNvGrpSpPr/>
          <p:nvPr/>
        </p:nvGrpSpPr>
        <p:grpSpPr>
          <a:xfrm>
            <a:off x="9157385" y="4825844"/>
            <a:ext cx="1145515" cy="675639"/>
            <a:chOff x="0" y="0"/>
            <a:chExt cx="1145513" cy="675638"/>
          </a:xfrm>
        </p:grpSpPr>
        <p:sp>
          <p:nvSpPr>
            <p:cNvPr id="204" name="Shape 321"/>
            <p:cNvSpPr/>
            <p:nvPr/>
          </p:nvSpPr>
          <p:spPr>
            <a:xfrm>
              <a:off x="0" y="96660"/>
              <a:ext cx="1145515" cy="482321"/>
            </a:xfrm>
            <a:prstGeom prst="rect">
              <a:avLst/>
            </a:prstGeom>
            <a:solidFill>
              <a:srgbClr val="A7DA9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205" name="Shape 322"/>
            <p:cNvSpPr txBox="1"/>
            <p:nvPr/>
          </p:nvSpPr>
          <p:spPr>
            <a:xfrm>
              <a:off x="0" y="0"/>
              <a:ext cx="1145515" cy="675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000">
                  <a:solidFill>
                    <a:srgbClr val="002B8B"/>
                  </a:solidFill>
                </a:defRPr>
              </a:lvl1pPr>
            </a:lstStyle>
            <a:p>
              <a:pPr/>
              <a:r>
                <a:t>Aurelia Hospital</a:t>
              </a:r>
            </a:p>
          </p:txBody>
        </p:sp>
      </p:grpSp>
      <p:grpSp>
        <p:nvGrpSpPr>
          <p:cNvPr id="209" name="Group 326"/>
          <p:cNvGrpSpPr/>
          <p:nvPr/>
        </p:nvGrpSpPr>
        <p:grpSpPr>
          <a:xfrm>
            <a:off x="3680897" y="5826175"/>
            <a:ext cx="1145515" cy="482322"/>
            <a:chOff x="0" y="0"/>
            <a:chExt cx="1145513" cy="482320"/>
          </a:xfrm>
        </p:grpSpPr>
        <p:sp>
          <p:nvSpPr>
            <p:cNvPr id="207" name="Shape 324"/>
            <p:cNvSpPr/>
            <p:nvPr/>
          </p:nvSpPr>
          <p:spPr>
            <a:xfrm>
              <a:off x="0" y="-1"/>
              <a:ext cx="1145515" cy="482322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208" name="Shape 325"/>
            <p:cNvSpPr txBox="1"/>
            <p:nvPr/>
          </p:nvSpPr>
          <p:spPr>
            <a:xfrm>
              <a:off x="0" y="49389"/>
              <a:ext cx="1145515" cy="383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000">
                  <a:solidFill>
                    <a:srgbClr val="002B8B"/>
                  </a:solidFill>
                </a:defRPr>
              </a:lvl1pPr>
            </a:lstStyle>
            <a:p>
              <a:pPr/>
              <a:r>
                <a:t>Cristo Re</a:t>
              </a:r>
            </a:p>
          </p:txBody>
        </p:sp>
      </p:grpSp>
      <p:grpSp>
        <p:nvGrpSpPr>
          <p:cNvPr id="212" name="Group 329"/>
          <p:cNvGrpSpPr/>
          <p:nvPr/>
        </p:nvGrpSpPr>
        <p:grpSpPr>
          <a:xfrm>
            <a:off x="5504638" y="5754915"/>
            <a:ext cx="1145515" cy="624839"/>
            <a:chOff x="0" y="-1"/>
            <a:chExt cx="1145513" cy="624838"/>
          </a:xfrm>
        </p:grpSpPr>
        <p:sp>
          <p:nvSpPr>
            <p:cNvPr id="210" name="Shape 327"/>
            <p:cNvSpPr/>
            <p:nvPr/>
          </p:nvSpPr>
          <p:spPr>
            <a:xfrm>
              <a:off x="0" y="71260"/>
              <a:ext cx="1145515" cy="482321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211" name="Shape 328"/>
            <p:cNvSpPr txBox="1"/>
            <p:nvPr/>
          </p:nvSpPr>
          <p:spPr>
            <a:xfrm>
              <a:off x="0" y="-2"/>
              <a:ext cx="1145515" cy="624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600">
                  <a:solidFill>
                    <a:srgbClr val="002B8B"/>
                  </a:solidFill>
                </a:defRPr>
              </a:pPr>
              <a:r>
                <a:t>Padre Pio Bracciano</a:t>
              </a:r>
              <a:r>
                <a:rPr sz="2000"/>
                <a:t>	</a:t>
              </a:r>
            </a:p>
          </p:txBody>
        </p:sp>
      </p:grpSp>
      <p:grpSp>
        <p:nvGrpSpPr>
          <p:cNvPr id="215" name="Group 332"/>
          <p:cNvGrpSpPr/>
          <p:nvPr/>
        </p:nvGrpSpPr>
        <p:grpSpPr>
          <a:xfrm>
            <a:off x="7356812" y="5826175"/>
            <a:ext cx="1145515" cy="482322"/>
            <a:chOff x="0" y="0"/>
            <a:chExt cx="1145513" cy="482320"/>
          </a:xfrm>
        </p:grpSpPr>
        <p:sp>
          <p:nvSpPr>
            <p:cNvPr id="213" name="Shape 330"/>
            <p:cNvSpPr/>
            <p:nvPr/>
          </p:nvSpPr>
          <p:spPr>
            <a:xfrm>
              <a:off x="0" y="-1"/>
              <a:ext cx="1145515" cy="482322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100"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214" name="Shape 331"/>
            <p:cNvSpPr txBox="1"/>
            <p:nvPr/>
          </p:nvSpPr>
          <p:spPr>
            <a:xfrm>
              <a:off x="0" y="119239"/>
              <a:ext cx="1145515" cy="243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100">
                  <a:solidFill>
                    <a:srgbClr val="002B8B"/>
                  </a:solidFill>
                </a:defRPr>
              </a:lvl1pPr>
            </a:lstStyle>
            <a:p>
              <a:pPr/>
              <a:r>
                <a:t>Civitacastellana</a:t>
              </a:r>
            </a:p>
          </p:txBody>
        </p:sp>
      </p:grpSp>
      <p:grpSp>
        <p:nvGrpSpPr>
          <p:cNvPr id="218" name="Group 335"/>
          <p:cNvGrpSpPr/>
          <p:nvPr/>
        </p:nvGrpSpPr>
        <p:grpSpPr>
          <a:xfrm>
            <a:off x="9177824" y="5826175"/>
            <a:ext cx="1145515" cy="482322"/>
            <a:chOff x="0" y="0"/>
            <a:chExt cx="1145513" cy="482320"/>
          </a:xfrm>
        </p:grpSpPr>
        <p:sp>
          <p:nvSpPr>
            <p:cNvPr id="216" name="Shape 333"/>
            <p:cNvSpPr/>
            <p:nvPr/>
          </p:nvSpPr>
          <p:spPr>
            <a:xfrm>
              <a:off x="0" y="-1"/>
              <a:ext cx="1145515" cy="482322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52400" dist="241300" dir="8460000">
                <a:srgbClr val="000000">
                  <a:alpha val="2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2B8B"/>
                  </a:solidFill>
                </a:defRPr>
              </a:pPr>
            </a:p>
          </p:txBody>
        </p:sp>
        <p:sp>
          <p:nvSpPr>
            <p:cNvPr id="217" name="Shape 334"/>
            <p:cNvSpPr txBox="1"/>
            <p:nvPr/>
          </p:nvSpPr>
          <p:spPr>
            <a:xfrm>
              <a:off x="0" y="62089"/>
              <a:ext cx="1145515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002B8B"/>
                  </a:solidFill>
                </a:defRPr>
              </a:lvl1pPr>
            </a:lstStyle>
            <a:p>
              <a:pPr/>
              <a:r>
                <a:t>Tarquinia</a:t>
              </a:r>
            </a:p>
          </p:txBody>
        </p:sp>
      </p:grpSp>
      <p:sp>
        <p:nvSpPr>
          <p:cNvPr id="219" name="Shape 336"/>
          <p:cNvSpPr/>
          <p:nvPr/>
        </p:nvSpPr>
        <p:spPr>
          <a:xfrm>
            <a:off x="1966126" y="3089298"/>
            <a:ext cx="914402" cy="42203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ctr">
              <a:defRPr sz="2000"/>
            </a:lvl1pPr>
          </a:lstStyle>
          <a:p>
            <a:pPr/>
            <a:r>
              <a:t>UTN II</a:t>
            </a:r>
          </a:p>
        </p:txBody>
      </p:sp>
      <p:sp>
        <p:nvSpPr>
          <p:cNvPr id="220" name="Shape 337"/>
          <p:cNvSpPr/>
          <p:nvPr/>
        </p:nvSpPr>
        <p:spPr>
          <a:xfrm>
            <a:off x="1976175" y="3999243"/>
            <a:ext cx="914402" cy="422033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ctr">
              <a:defRPr sz="2000"/>
            </a:lvl1pPr>
          </a:lstStyle>
          <a:p>
            <a:pPr/>
            <a:r>
              <a:t>UTN I</a:t>
            </a:r>
          </a:p>
        </p:txBody>
      </p:sp>
      <p:sp>
        <p:nvSpPr>
          <p:cNvPr id="221" name="Shape 338"/>
          <p:cNvSpPr/>
          <p:nvPr/>
        </p:nvSpPr>
        <p:spPr>
          <a:xfrm>
            <a:off x="1976175" y="5006194"/>
            <a:ext cx="1185708" cy="422033"/>
          </a:xfrm>
          <a:prstGeom prst="rect">
            <a:avLst/>
          </a:prstGeom>
          <a:solidFill>
            <a:srgbClr val="A7DA92"/>
          </a:solidFill>
          <a:ln w="12700">
            <a:miter lim="400000"/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ctr">
              <a:defRPr sz="2000"/>
            </a:lvl1pPr>
          </a:lstStyle>
          <a:p>
            <a:pPr/>
            <a:r>
              <a:t>TNV/Pse</a:t>
            </a:r>
          </a:p>
        </p:txBody>
      </p:sp>
      <p:sp>
        <p:nvSpPr>
          <p:cNvPr id="222" name="Shape 339"/>
          <p:cNvSpPr/>
          <p:nvPr/>
        </p:nvSpPr>
        <p:spPr>
          <a:xfrm>
            <a:off x="1997936" y="5909000"/>
            <a:ext cx="914402" cy="422033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ctr">
              <a:defRPr sz="2000"/>
            </a:lvl1pPr>
          </a:lstStyle>
          <a:p>
            <a:pPr/>
            <a:r>
              <a:t>PS</a:t>
            </a:r>
          </a:p>
        </p:txBody>
      </p:sp>
      <p:sp>
        <p:nvSpPr>
          <p:cNvPr id="223" name="Shape 340"/>
          <p:cNvSpPr/>
          <p:nvPr/>
        </p:nvSpPr>
        <p:spPr>
          <a:xfrm>
            <a:off x="1741800" y="586732"/>
            <a:ext cx="8712001" cy="144002"/>
          </a:xfrm>
          <a:prstGeom prst="rect">
            <a:avLst/>
          </a:prstGeom>
          <a:solidFill>
            <a:srgbClr val="FF0000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24" name="Shape 341"/>
          <p:cNvSpPr/>
          <p:nvPr/>
        </p:nvSpPr>
        <p:spPr>
          <a:xfrm>
            <a:off x="1741800" y="730730"/>
            <a:ext cx="8712001" cy="144002"/>
          </a:xfrm>
          <a:prstGeom prst="rect">
            <a:avLst/>
          </a:prstGeom>
          <a:solidFill>
            <a:srgbClr val="FFBB5B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25" name="Shape 342"/>
          <p:cNvSpPr/>
          <p:nvPr/>
        </p:nvSpPr>
        <p:spPr>
          <a:xfrm>
            <a:off x="1752072" y="1857050"/>
            <a:ext cx="8712004" cy="144002"/>
          </a:xfrm>
          <a:prstGeom prst="rect">
            <a:avLst/>
          </a:prstGeom>
          <a:solidFill>
            <a:srgbClr val="FFBB5B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26" name="Shape 343"/>
          <p:cNvSpPr/>
          <p:nvPr/>
        </p:nvSpPr>
        <p:spPr>
          <a:xfrm>
            <a:off x="1770912" y="2245754"/>
            <a:ext cx="8712001" cy="144002"/>
          </a:xfrm>
          <a:prstGeom prst="rect">
            <a:avLst/>
          </a:prstGeom>
          <a:solidFill>
            <a:srgbClr val="FFBB5B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400">
                <a:solidFill>
                  <a:srgbClr val="FFFFFF"/>
                </a:solidFill>
              </a:defRPr>
            </a:pPr>
          </a:p>
        </p:txBody>
      </p:sp>
      <p:sp>
        <p:nvSpPr>
          <p:cNvPr id="227" name="Shape 344"/>
          <p:cNvSpPr/>
          <p:nvPr/>
        </p:nvSpPr>
        <p:spPr>
          <a:xfrm>
            <a:off x="1746894" y="865883"/>
            <a:ext cx="8712001" cy="282253"/>
          </a:xfrm>
          <a:prstGeom prst="rect">
            <a:avLst/>
          </a:prstGeom>
          <a:solidFill>
            <a:srgbClr val="4F9633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28" name="Shape 345"/>
          <p:cNvSpPr/>
          <p:nvPr/>
        </p:nvSpPr>
        <p:spPr>
          <a:xfrm>
            <a:off x="1735478" y="1362177"/>
            <a:ext cx="8712004" cy="282254"/>
          </a:xfrm>
          <a:prstGeom prst="rect">
            <a:avLst/>
          </a:prstGeom>
          <a:solidFill>
            <a:srgbClr val="4F9633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29" name="Shape 346"/>
          <p:cNvSpPr/>
          <p:nvPr/>
        </p:nvSpPr>
        <p:spPr>
          <a:xfrm flipH="1" rot="10800000">
            <a:off x="1744044" y="1745457"/>
            <a:ext cx="8712001" cy="108002"/>
          </a:xfrm>
          <a:prstGeom prst="rect">
            <a:avLst/>
          </a:prstGeom>
          <a:solidFill>
            <a:srgbClr val="4F9633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30" name="Shape 347"/>
          <p:cNvSpPr/>
          <p:nvPr/>
        </p:nvSpPr>
        <p:spPr>
          <a:xfrm>
            <a:off x="1721251" y="1127586"/>
            <a:ext cx="8712001" cy="252002"/>
          </a:xfrm>
          <a:prstGeom prst="rect">
            <a:avLst/>
          </a:prstGeom>
          <a:solidFill>
            <a:srgbClr val="BFBFBF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31" name="Shape 348"/>
          <p:cNvSpPr/>
          <p:nvPr/>
        </p:nvSpPr>
        <p:spPr>
          <a:xfrm>
            <a:off x="1756026" y="2008614"/>
            <a:ext cx="8712004" cy="252002"/>
          </a:xfrm>
          <a:prstGeom prst="rect">
            <a:avLst/>
          </a:prstGeom>
          <a:solidFill>
            <a:srgbClr val="BFBFBF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32" name="Shape 349"/>
          <p:cNvSpPr/>
          <p:nvPr/>
        </p:nvSpPr>
        <p:spPr>
          <a:xfrm>
            <a:off x="1700702" y="1644431"/>
            <a:ext cx="8712004" cy="101028"/>
          </a:xfrm>
          <a:prstGeom prst="rect">
            <a:avLst/>
          </a:prstGeom>
          <a:solidFill>
            <a:srgbClr val="BFBFBF">
              <a:alpha val="22000"/>
            </a:srgbClr>
          </a:solidFill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500">
                <a:solidFill>
                  <a:srgbClr val="FFFFFF"/>
                </a:solidFill>
              </a:defRPr>
            </a:pPr>
          </a:p>
        </p:txBody>
      </p:sp>
      <p:sp>
        <p:nvSpPr>
          <p:cNvPr id="233" name="Shape 350"/>
          <p:cNvSpPr/>
          <p:nvPr/>
        </p:nvSpPr>
        <p:spPr>
          <a:xfrm>
            <a:off x="1956260" y="3524596"/>
            <a:ext cx="8495611" cy="45721"/>
          </a:xfrm>
          <a:prstGeom prst="rect">
            <a:avLst/>
          </a:prstGeom>
          <a:solidFill>
            <a:srgbClr val="C00000"/>
          </a:solidFill>
          <a:ln w="25400">
            <a:solidFill>
              <a:srgbClr val="FF0000"/>
            </a:solidFill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234" name="Shape 351"/>
          <p:cNvSpPr/>
          <p:nvPr/>
        </p:nvSpPr>
        <p:spPr>
          <a:xfrm>
            <a:off x="1959032" y="4458391"/>
            <a:ext cx="8495608" cy="45721"/>
          </a:xfrm>
          <a:prstGeom prst="rect">
            <a:avLst/>
          </a:prstGeom>
          <a:solidFill>
            <a:srgbClr val="00B050"/>
          </a:solidFill>
          <a:ln w="25400">
            <a:solidFill>
              <a:srgbClr val="00B050"/>
            </a:solidFill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235" name="Shape 352"/>
          <p:cNvSpPr/>
          <p:nvPr/>
        </p:nvSpPr>
        <p:spPr>
          <a:xfrm>
            <a:off x="1945174" y="5442063"/>
            <a:ext cx="8495611" cy="45721"/>
          </a:xfrm>
          <a:prstGeom prst="rect">
            <a:avLst/>
          </a:prstGeom>
          <a:solidFill>
            <a:srgbClr val="CCCCCC"/>
          </a:solidFill>
          <a:ln w="25400">
            <a:solidFill>
              <a:srgbClr val="A7DA92"/>
            </a:solidFill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236" name="Shape 353"/>
          <p:cNvSpPr/>
          <p:nvPr/>
        </p:nvSpPr>
        <p:spPr>
          <a:xfrm>
            <a:off x="1931320" y="6325985"/>
            <a:ext cx="8495608" cy="45721"/>
          </a:xfrm>
          <a:prstGeom prst="rect">
            <a:avLst/>
          </a:prstGeom>
          <a:solidFill>
            <a:srgbClr val="BFBFBF"/>
          </a:solidFill>
          <a:ln w="25400">
            <a:solidFill>
              <a:srgbClr val="A6A6A6"/>
            </a:solidFill>
          </a:ln>
          <a:effectLst>
            <a:outerShdw sx="100000" sy="100000" kx="0" ky="0" algn="b" rotWithShape="0" blurRad="152400" dist="241300" dir="8460000">
              <a:srgbClr val="000000">
                <a:alpha val="28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237" name="Shape 354"/>
          <p:cNvSpPr/>
          <p:nvPr/>
        </p:nvSpPr>
        <p:spPr>
          <a:xfrm>
            <a:off x="5319457" y="2759286"/>
            <a:ext cx="2583013" cy="983231"/>
          </a:xfrm>
          <a:prstGeom prst="ellipse">
            <a:avLst/>
          </a:prstGeom>
          <a:ln w="50800">
            <a:solidFill>
              <a:srgbClr val="FFFF00"/>
            </a:solidFill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8" name="Shape 355"/>
          <p:cNvSpPr/>
          <p:nvPr/>
        </p:nvSpPr>
        <p:spPr>
          <a:xfrm>
            <a:off x="3502727" y="3655376"/>
            <a:ext cx="2131057" cy="1040441"/>
          </a:xfrm>
          <a:prstGeom prst="ellipse">
            <a:avLst/>
          </a:prstGeom>
          <a:ln w="50800">
            <a:solidFill>
              <a:srgbClr val="FFFF00"/>
            </a:solidFill>
          </a:ln>
          <a:effectLst>
            <a:outerShdw sx="100000" sy="100000" kx="0" ky="0" algn="b" rotWithShape="0" blurRad="38100" dist="127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43" name="Group 360"/>
          <p:cNvGrpSpPr/>
          <p:nvPr/>
        </p:nvGrpSpPr>
        <p:grpSpPr>
          <a:xfrm>
            <a:off x="7967220" y="2726254"/>
            <a:ext cx="2616953" cy="1961611"/>
            <a:chOff x="0" y="0"/>
            <a:chExt cx="2616952" cy="1961609"/>
          </a:xfrm>
        </p:grpSpPr>
        <p:grpSp>
          <p:nvGrpSpPr>
            <p:cNvPr id="241" name="Group 358"/>
            <p:cNvGrpSpPr/>
            <p:nvPr/>
          </p:nvGrpSpPr>
          <p:grpSpPr>
            <a:xfrm>
              <a:off x="370206" y="0"/>
              <a:ext cx="2246747" cy="383542"/>
              <a:chOff x="0" y="0"/>
              <a:chExt cx="2246746" cy="383541"/>
            </a:xfrm>
          </p:grpSpPr>
          <p:sp>
            <p:nvSpPr>
              <p:cNvPr id="239" name="Shape 356"/>
              <p:cNvSpPr/>
              <p:nvPr/>
            </p:nvSpPr>
            <p:spPr>
              <a:xfrm>
                <a:off x="0" y="331631"/>
                <a:ext cx="2027585" cy="2"/>
              </a:xfrm>
              <a:prstGeom prst="line">
                <a:avLst/>
              </a:prstGeom>
              <a:noFill/>
              <a:ln w="25400" cap="flat">
                <a:solidFill>
                  <a:srgbClr val="FFFF00"/>
                </a:solidFill>
                <a:prstDash val="solid"/>
                <a:round/>
              </a:ln>
              <a:effectLst>
                <a:outerShdw sx="100000" sy="100000" kx="0" ky="0" algn="b" rotWithShape="0" blurRad="381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" name="Shape 357"/>
              <p:cNvSpPr txBox="1"/>
              <p:nvPr/>
            </p:nvSpPr>
            <p:spPr>
              <a:xfrm>
                <a:off x="30612" y="0"/>
                <a:ext cx="2216135" cy="3835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normAutofit fontScale="100000" lnSpcReduction="0"/>
              </a:bodyPr>
              <a:lstStyle>
                <a:lvl1pPr>
                  <a:lnSpc>
                    <a:spcPct val="90000"/>
                  </a:lnSpc>
                  <a:defRPr b="1" sz="2000">
                    <a:solidFill>
                      <a:schemeClr val="accent4"/>
                    </a:solidFill>
                  </a:defRPr>
                </a:lvl1pPr>
              </a:lstStyle>
              <a:p>
                <a:pPr/>
                <a:r>
                  <a:t>Stroke Unit attive</a:t>
                </a:r>
              </a:p>
            </p:txBody>
          </p:sp>
        </p:grpSp>
        <p:sp>
          <p:nvSpPr>
            <p:cNvPr id="242" name="Shape 359"/>
            <p:cNvSpPr/>
            <p:nvPr/>
          </p:nvSpPr>
          <p:spPr>
            <a:xfrm>
              <a:off x="0" y="948393"/>
              <a:ext cx="1945408" cy="1013217"/>
            </a:xfrm>
            <a:prstGeom prst="ellipse">
              <a:avLst/>
            </a:prstGeom>
            <a:noFill/>
            <a:ln w="50800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250" name="Group 367"/>
          <p:cNvGrpSpPr/>
          <p:nvPr/>
        </p:nvGrpSpPr>
        <p:grpSpPr>
          <a:xfrm>
            <a:off x="3586196" y="2350220"/>
            <a:ext cx="7290624" cy="3233675"/>
            <a:chOff x="0" y="0"/>
            <a:chExt cx="7290623" cy="3233674"/>
          </a:xfrm>
        </p:grpSpPr>
        <p:grpSp>
          <p:nvGrpSpPr>
            <p:cNvPr id="248" name="Group 365"/>
            <p:cNvGrpSpPr/>
            <p:nvPr/>
          </p:nvGrpSpPr>
          <p:grpSpPr>
            <a:xfrm>
              <a:off x="0" y="0"/>
              <a:ext cx="7290624" cy="3233675"/>
              <a:chOff x="0" y="0"/>
              <a:chExt cx="7290623" cy="3233674"/>
            </a:xfrm>
          </p:grpSpPr>
          <p:sp>
            <p:nvSpPr>
              <p:cNvPr id="244" name="Shape 361"/>
              <p:cNvSpPr/>
              <p:nvPr/>
            </p:nvSpPr>
            <p:spPr>
              <a:xfrm>
                <a:off x="0" y="2483760"/>
                <a:ext cx="1420057" cy="749915"/>
              </a:xfrm>
              <a:prstGeom prst="ellipse">
                <a:avLst/>
              </a:prstGeom>
              <a:noFill/>
              <a:ln w="50800" cap="flat">
                <a:solidFill>
                  <a:srgbClr val="774500"/>
                </a:solidFill>
                <a:prstDash val="solid"/>
                <a:round/>
              </a:ln>
              <a:effectLst>
                <a:outerShdw sx="100000" sy="100000" kx="0" ky="0" algn="b" rotWithShape="0" blurRad="38100" dist="127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grpSp>
            <p:nvGrpSpPr>
              <p:cNvPr id="247" name="Group 364"/>
              <p:cNvGrpSpPr/>
              <p:nvPr/>
            </p:nvGrpSpPr>
            <p:grpSpPr>
              <a:xfrm>
                <a:off x="4658019" y="0"/>
                <a:ext cx="2632605" cy="383542"/>
                <a:chOff x="0" y="0"/>
                <a:chExt cx="2632603" cy="383541"/>
              </a:xfrm>
            </p:grpSpPr>
            <p:sp>
              <p:nvSpPr>
                <p:cNvPr id="245" name="Shape 362"/>
                <p:cNvSpPr/>
                <p:nvPr/>
              </p:nvSpPr>
              <p:spPr>
                <a:xfrm>
                  <a:off x="93212" y="369732"/>
                  <a:ext cx="2027586" cy="2"/>
                </a:xfrm>
                <a:prstGeom prst="line">
                  <a:avLst/>
                </a:prstGeom>
                <a:noFill/>
                <a:ln w="25400" cap="flat">
                  <a:solidFill>
                    <a:srgbClr val="774500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127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6" name="Shape 363"/>
                <p:cNvSpPr txBox="1"/>
                <p:nvPr/>
              </p:nvSpPr>
              <p:spPr>
                <a:xfrm>
                  <a:off x="0" y="0"/>
                  <a:ext cx="2632604" cy="3835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8" tIns="45718" rIns="45718" bIns="45718" numCol="1" anchor="t">
                  <a:normAutofit fontScale="100000" lnSpcReduction="0"/>
                </a:bodyPr>
                <a:lstStyle>
                  <a:lvl1pPr>
                    <a:lnSpc>
                      <a:spcPct val="90000"/>
                    </a:lnSpc>
                    <a:defRPr b="1" sz="2000">
                      <a:solidFill>
                        <a:srgbClr val="B26800"/>
                      </a:solidFill>
                    </a:defRPr>
                  </a:lvl1pPr>
                </a:lstStyle>
                <a:p>
                  <a:pPr/>
                  <a:r>
                    <a:t>«Servizio trombolisi»</a:t>
                  </a:r>
                </a:p>
              </p:txBody>
            </p:sp>
          </p:grpSp>
        </p:grpSp>
        <p:sp>
          <p:nvSpPr>
            <p:cNvPr id="249" name="Shape 366"/>
            <p:cNvSpPr/>
            <p:nvPr/>
          </p:nvSpPr>
          <p:spPr>
            <a:xfrm>
              <a:off x="2444261" y="1508185"/>
              <a:ext cx="1420057" cy="708847"/>
            </a:xfrm>
            <a:prstGeom prst="ellipse">
              <a:avLst/>
            </a:prstGeom>
            <a:noFill/>
            <a:ln w="50800" cap="flat">
              <a:solidFill>
                <a:srgbClr val="774500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255" name="Group 372"/>
          <p:cNvGrpSpPr/>
          <p:nvPr/>
        </p:nvGrpSpPr>
        <p:grpSpPr>
          <a:xfrm>
            <a:off x="5445642" y="2829910"/>
            <a:ext cx="5549653" cy="868324"/>
            <a:chOff x="0" y="0"/>
            <a:chExt cx="5549652" cy="868323"/>
          </a:xfrm>
        </p:grpSpPr>
        <p:grpSp>
          <p:nvGrpSpPr>
            <p:cNvPr id="253" name="Group 370"/>
            <p:cNvGrpSpPr/>
            <p:nvPr/>
          </p:nvGrpSpPr>
          <p:grpSpPr>
            <a:xfrm>
              <a:off x="2792777" y="238414"/>
              <a:ext cx="2756876" cy="383542"/>
              <a:chOff x="0" y="0"/>
              <a:chExt cx="2756875" cy="383541"/>
            </a:xfrm>
          </p:grpSpPr>
          <p:sp>
            <p:nvSpPr>
              <p:cNvPr id="251" name="Shape 368"/>
              <p:cNvSpPr/>
              <p:nvPr/>
            </p:nvSpPr>
            <p:spPr>
              <a:xfrm>
                <a:off x="112262" y="350680"/>
                <a:ext cx="2027586" cy="2"/>
              </a:xfrm>
              <a:prstGeom prst="line">
                <a:avLst/>
              </a:prstGeom>
              <a:noFill/>
              <a:ln w="25400" cap="flat">
                <a:solidFill>
                  <a:srgbClr val="666666"/>
                </a:solidFill>
                <a:prstDash val="solid"/>
                <a:round/>
              </a:ln>
              <a:effectLst>
                <a:outerShdw sx="100000" sy="100000" kx="0" ky="0" algn="b" rotWithShape="0" blurRad="381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2" name="Shape 369"/>
              <p:cNvSpPr txBox="1"/>
              <p:nvPr/>
            </p:nvSpPr>
            <p:spPr>
              <a:xfrm>
                <a:off x="0" y="0"/>
                <a:ext cx="2756876" cy="3835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normAutofit fontScale="100000" lnSpcReduction="0"/>
              </a:bodyPr>
              <a:lstStyle>
                <a:lvl1pPr>
                  <a:lnSpc>
                    <a:spcPct val="90000"/>
                  </a:lnSpc>
                  <a:defRPr b="1" sz="2000">
                    <a:solidFill>
                      <a:srgbClr val="2E75B6"/>
                    </a:solidFill>
                  </a:defRPr>
                </a:lvl1pPr>
              </a:lstStyle>
              <a:p>
                <a:pPr/>
                <a:r>
                  <a:t>Tromb. Endovasc. H24</a:t>
                </a:r>
              </a:p>
            </p:txBody>
          </p:sp>
        </p:grpSp>
        <p:sp>
          <p:nvSpPr>
            <p:cNvPr id="254" name="Shape 371"/>
            <p:cNvSpPr/>
            <p:nvPr/>
          </p:nvSpPr>
          <p:spPr>
            <a:xfrm>
              <a:off x="0" y="0"/>
              <a:ext cx="2349025" cy="868324"/>
            </a:xfrm>
            <a:prstGeom prst="ellipse">
              <a:avLst/>
            </a:prstGeom>
            <a:noFill/>
            <a:ln w="50800" cap="flat">
              <a:solidFill>
                <a:srgbClr val="2E75B6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56" name="Shape 373"/>
          <p:cNvSpPr/>
          <p:nvPr/>
        </p:nvSpPr>
        <p:spPr>
          <a:xfrm>
            <a:off x="2170503" y="109353"/>
            <a:ext cx="7772401" cy="42729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443483">
              <a:lnSpc>
                <a:spcPts val="2400"/>
              </a:lnSpc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Riorganizzazione della rete assistenziale Ictus Cerebrale Acuto</a:t>
            </a:r>
          </a:p>
        </p:txBody>
      </p:sp>
      <p:grpSp>
        <p:nvGrpSpPr>
          <p:cNvPr id="259" name="Group 376"/>
          <p:cNvGrpSpPr/>
          <p:nvPr/>
        </p:nvGrpSpPr>
        <p:grpSpPr>
          <a:xfrm>
            <a:off x="1721250" y="2465996"/>
            <a:ext cx="1530488" cy="549249"/>
            <a:chOff x="0" y="0"/>
            <a:chExt cx="1530487" cy="549248"/>
          </a:xfrm>
        </p:grpSpPr>
        <p:sp>
          <p:nvSpPr>
            <p:cNvPr id="257" name="Shape 374"/>
            <p:cNvSpPr/>
            <p:nvPr/>
          </p:nvSpPr>
          <p:spPr>
            <a:xfrm>
              <a:off x="0" y="0"/>
              <a:ext cx="1530488" cy="54924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3175" cap="flat">
              <a:solidFill>
                <a:srgbClr val="68C045"/>
              </a:solidFill>
              <a:prstDash val="solid"/>
              <a:round/>
            </a:ln>
            <a:effectLst>
              <a:outerShdw sx="100000" sy="100000" kx="0" ky="0" algn="b" rotWithShape="0" blurRad="38100" dist="127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8" name="Shape 375"/>
            <p:cNvSpPr/>
            <p:nvPr/>
          </p:nvSpPr>
          <p:spPr>
            <a:xfrm>
              <a:off x="26811" y="25704"/>
              <a:ext cx="1476864" cy="497839"/>
            </a:xfrm>
            <a:prstGeom prst="rect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b="1" sz="2800">
                  <a:solidFill>
                    <a:srgbClr val="FFFFFF"/>
                  </a:solidFill>
                </a:defRPr>
              </a:pPr>
              <a:r>
                <a:t>201</a:t>
              </a:r>
              <a:r>
                <a:t>5-6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olo 1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4000"/>
            </a:lvl1pPr>
          </a:lstStyle>
          <a:p>
            <a:pPr/>
            <a:r>
              <a:t>Riorganizzazione del Neurologi + SU </a:t>
            </a:r>
          </a:p>
        </p:txBody>
      </p:sp>
      <p:grpSp>
        <p:nvGrpSpPr>
          <p:cNvPr id="264" name="Gruppo 5"/>
          <p:cNvGrpSpPr/>
          <p:nvPr/>
        </p:nvGrpSpPr>
        <p:grpSpPr>
          <a:xfrm>
            <a:off x="2290807" y="2021982"/>
            <a:ext cx="7610386" cy="3655066"/>
            <a:chOff x="0" y="0"/>
            <a:chExt cx="7610385" cy="3655064"/>
          </a:xfrm>
        </p:grpSpPr>
        <p:pic>
          <p:nvPicPr>
            <p:cNvPr id="262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8328"/>
              <a:ext cx="7610386" cy="3626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Rettangolo 4"/>
            <p:cNvSpPr/>
            <p:nvPr/>
          </p:nvSpPr>
          <p:spPr>
            <a:xfrm>
              <a:off x="1564269" y="0"/>
              <a:ext cx="2665928" cy="87576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65" name="Ovale 6"/>
          <p:cNvSpPr/>
          <p:nvPr/>
        </p:nvSpPr>
        <p:spPr>
          <a:xfrm>
            <a:off x="1639909" y="2395470"/>
            <a:ext cx="3825028" cy="3778683"/>
          </a:xfrm>
          <a:prstGeom prst="ellipse">
            <a:avLst/>
          </a:prstGeom>
          <a:solidFill>
            <a:srgbClr val="FF0000">
              <a:alpha val="30000"/>
            </a:srgbClr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6" name="Rettangolo 7"/>
          <p:cNvSpPr/>
          <p:nvPr/>
        </p:nvSpPr>
        <p:spPr>
          <a:xfrm>
            <a:off x="4717960" y="2614410"/>
            <a:ext cx="5589432" cy="3322751"/>
          </a:xfrm>
          <a:prstGeom prst="rect">
            <a:avLst/>
          </a:prstGeom>
          <a:solidFill>
            <a:schemeClr val="accent5">
              <a:alpha val="30000"/>
            </a:schemeClr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" name="CasellaDiTesto 8"/>
          <p:cNvSpPr txBox="1"/>
          <p:nvPr/>
        </p:nvSpPr>
        <p:spPr>
          <a:xfrm>
            <a:off x="2933765" y="2551078"/>
            <a:ext cx="1254061" cy="358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Stroke Unit</a:t>
            </a:r>
          </a:p>
        </p:txBody>
      </p:sp>
      <p:sp>
        <p:nvSpPr>
          <p:cNvPr id="268" name="CasellaDiTesto 10"/>
          <p:cNvSpPr txBox="1"/>
          <p:nvPr/>
        </p:nvSpPr>
        <p:spPr>
          <a:xfrm>
            <a:off x="6680959" y="2717443"/>
            <a:ext cx="1270135" cy="358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Neurologia </a:t>
            </a:r>
          </a:p>
        </p:txBody>
      </p:sp>
      <p:sp>
        <p:nvSpPr>
          <p:cNvPr id="269" name="CasellaDiTesto 9"/>
          <p:cNvSpPr txBox="1"/>
          <p:nvPr/>
        </p:nvSpPr>
        <p:spPr>
          <a:xfrm>
            <a:off x="3198100" y="6199101"/>
            <a:ext cx="77275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/>
            </a:lvl1pPr>
          </a:lstStyle>
          <a:p>
            <a:pPr/>
            <a:r>
              <a:t>8 P.L.</a:t>
            </a:r>
          </a:p>
        </p:txBody>
      </p:sp>
      <p:sp>
        <p:nvSpPr>
          <p:cNvPr id="270" name="CasellaDiTesto 12"/>
          <p:cNvSpPr txBox="1"/>
          <p:nvPr/>
        </p:nvSpPr>
        <p:spPr>
          <a:xfrm>
            <a:off x="7153281" y="5971435"/>
            <a:ext cx="137228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000"/>
            </a:lvl1pPr>
          </a:lstStyle>
          <a:p>
            <a:pPr/>
            <a:r>
              <a:t>12 + 1 P.L.</a:t>
            </a:r>
          </a:p>
        </p:txBody>
      </p:sp>
      <p:sp>
        <p:nvSpPr>
          <p:cNvPr id="271" name="CasellaDiTesto 11"/>
          <p:cNvSpPr txBox="1"/>
          <p:nvPr/>
        </p:nvSpPr>
        <p:spPr>
          <a:xfrm>
            <a:off x="10385781" y="6496898"/>
            <a:ext cx="1831477" cy="3581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Dal 2 aprile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olo 1"/>
          <p:cNvSpPr txBox="1"/>
          <p:nvPr>
            <p:ph type="title"/>
          </p:nvPr>
        </p:nvSpPr>
        <p:spPr>
          <a:xfrm>
            <a:off x="2028825" y="261937"/>
            <a:ext cx="8201025" cy="947077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defTabSz="877823">
              <a:defRPr sz="3455"/>
            </a:lvl1pPr>
          </a:lstStyle>
          <a:p>
            <a:pPr/>
            <a:r>
              <a:t>Trattamenti effettuati nell’AREA4 nel 2017</a:t>
            </a:r>
          </a:p>
        </p:txBody>
      </p:sp>
      <p:graphicFrame>
        <p:nvGraphicFramePr>
          <p:cNvPr id="274" name="Tabella 4"/>
          <p:cNvGraphicFramePr/>
          <p:nvPr/>
        </p:nvGraphicFramePr>
        <p:xfrm>
          <a:off x="2800348" y="1577975"/>
          <a:ext cx="6810376" cy="458857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699419"/>
                <a:gridCol w="1699419"/>
                <a:gridCol w="1699419"/>
                <a:gridCol w="1699419"/>
              </a:tblGrid>
              <a:tr h="617354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Ospedale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TL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TL + EV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EV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chemeClr val="accent5"/>
                    </a:solidFill>
                  </a:tcPr>
                </a:tc>
              </a:tr>
              <a:tr h="61735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Gemelli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80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28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27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</a:tr>
              <a:tr h="61735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S. Andrea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54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9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14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</a:tr>
              <a:tr h="61735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Viterbo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29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3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</a:tr>
              <a:tr h="61735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Rieti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36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FF7"/>
                    </a:solidFill>
                  </a:tcPr>
                </a:tc>
              </a:tr>
              <a:tr h="61735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S. Filippo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18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0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EEF"/>
                    </a:solidFill>
                  </a:tcPr>
                </a:tc>
              </a:tr>
              <a:tr h="49743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Altro</a:t>
                      </a:r>
                    </a:p>
                  </a:txBody>
                  <a:tcPr marL="45720" marR="45720" marT="45720" marB="45720" anchor="t" anchorCtr="0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0</a:t>
                      </a:r>
                    </a:p>
                  </a:txBody>
                  <a:tcPr marL="45720" marR="45720" marT="45720" marB="45720" anchor="t" anchorCtr="0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0</a:t>
                      </a:r>
                    </a:p>
                  </a:txBody>
                  <a:tcPr marL="45720" marR="45720" marT="45720" marB="45720" anchor="t" anchorCtr="0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0</a:t>
                      </a:r>
                    </a:p>
                  </a:txBody>
                  <a:tcPr marL="45720" marR="45720" marT="45720" marB="45720" anchor="t" anchorCtr="0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37431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TOTALE</a:t>
                      </a:r>
                    </a:p>
                  </a:txBody>
                  <a:tcPr marL="45720" marR="45720" marT="45720" marB="45720" anchor="t" anchorCtr="0" horzOverflow="overflow">
                    <a:lnT w="12700">
                      <a:solidFill>
                        <a:srgbClr val="000000"/>
                      </a:solidFill>
                    </a:lnT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216</a:t>
                      </a:r>
                    </a:p>
                  </a:txBody>
                  <a:tcPr marL="45720" marR="45720" marT="45720" marB="45720" anchor="t" anchorCtr="0" horzOverflow="overflow">
                    <a:lnT w="12700">
                      <a:solidFill>
                        <a:srgbClr val="000000"/>
                      </a:solidFill>
                    </a:lnT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40</a:t>
                      </a:r>
                    </a:p>
                  </a:txBody>
                  <a:tcPr marL="45720" marR="45720" marT="45720" marB="45720" anchor="t" anchorCtr="0" horzOverflow="overflow">
                    <a:lnT w="12700">
                      <a:solidFill>
                        <a:srgbClr val="000000"/>
                      </a:solidFill>
                    </a:lnT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35</a:t>
                      </a:r>
                    </a:p>
                  </a:txBody>
                  <a:tcPr marL="45720" marR="45720" marT="45720" marB="45720" anchor="t" anchorCtr="0" horzOverflow="overflow">
                    <a:lnT w="12700">
                      <a:solidFill>
                        <a:srgbClr val="000000"/>
                      </a:solidFill>
                    </a:lnT>
                    <a:solidFill>
                      <a:srgbClr val="D0DEEF"/>
                    </a:solidFill>
                  </a:tcPr>
                </a:tc>
              </a:tr>
            </a:tbl>
          </a:graphicData>
        </a:graphic>
      </p:graphicFrame>
      <p:sp>
        <p:nvSpPr>
          <p:cNvPr id="275" name="Ovale 2"/>
          <p:cNvSpPr/>
          <p:nvPr/>
        </p:nvSpPr>
        <p:spPr>
          <a:xfrm>
            <a:off x="4319001" y="5585035"/>
            <a:ext cx="2438401" cy="1038227"/>
          </a:xfrm>
          <a:prstGeom prst="ellipse">
            <a:avLst/>
          </a:prstGeom>
          <a:solidFill>
            <a:schemeClr val="accent5">
              <a:alpha val="18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6" name="CasellaDiTesto 5"/>
          <p:cNvSpPr txBox="1"/>
          <p:nvPr/>
        </p:nvSpPr>
        <p:spPr>
          <a:xfrm>
            <a:off x="5285213" y="6263759"/>
            <a:ext cx="50597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256</a:t>
            </a:r>
          </a:p>
        </p:txBody>
      </p:sp>
      <p:sp>
        <p:nvSpPr>
          <p:cNvPr id="277" name="Ovale 7"/>
          <p:cNvSpPr/>
          <p:nvPr/>
        </p:nvSpPr>
        <p:spPr>
          <a:xfrm>
            <a:off x="6042728" y="5585035"/>
            <a:ext cx="2438401" cy="1038227"/>
          </a:xfrm>
          <a:prstGeom prst="ellipse">
            <a:avLst/>
          </a:prstGeom>
          <a:solidFill>
            <a:schemeClr val="accent5">
              <a:alpha val="18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8" name="CasellaDiTesto 8"/>
          <p:cNvSpPr txBox="1"/>
          <p:nvPr/>
        </p:nvSpPr>
        <p:spPr>
          <a:xfrm>
            <a:off x="7075913" y="6254234"/>
            <a:ext cx="37203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/>
            <a:r>
              <a:t>75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2"/>
      <p:bldP build="whole" bldLvl="1" animBg="1" rev="0" advAuto="0" spid="277" grpId="3"/>
      <p:bldP build="whole" bldLvl="1" animBg="1" rev="0" advAuto="0" spid="278" grpId="4"/>
      <p:bldP build="whole" bldLvl="1" animBg="1" rev="0" advAuto="0" spid="2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" name="Tabella"/>
          <p:cNvGraphicFramePr/>
          <p:nvPr/>
        </p:nvGraphicFramePr>
        <p:xfrm>
          <a:off x="2279650" y="1268412"/>
          <a:ext cx="7132638" cy="17065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98552"/>
                <a:gridCol w="1838604"/>
                <a:gridCol w="1757402"/>
                <a:gridCol w="1925378"/>
              </a:tblGrid>
              <a:tr h="344254"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Aree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Popolazione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TIV (± TEV)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TEV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</a:tr>
              <a:tr h="3442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Area 1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1.183.802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166/280 (59%)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74/140 (53%)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E7F3F4"/>
                    </a:solidFill>
                  </a:tcPr>
                </a:tc>
              </a:tr>
              <a:tr h="3326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Area 2</a:t>
                      </a:r>
                    </a:p>
                  </a:txBody>
                  <a:tcPr marL="0" marR="0" marT="0" marB="0" anchor="t" anchorCtr="0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>
                          <a:effectLst>
                            <a:outerShdw sx="100000" sy="100000" kx="0" ky="0" algn="b" rotWithShape="0" blurRad="12700" dist="25400" dir="2700000">
                              <a:srgbClr val="DDDDDD"/>
                            </a:outerShdw>
                          </a:effectLst>
                        </a:rPr>
                        <a:t>1.490.560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238/351 (68%)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151/175 (86%)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</a:tr>
              <a:tr h="3326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Area 3</a:t>
                      </a:r>
                    </a:p>
                  </a:txBody>
                  <a:tcPr marL="0" marR="0" marT="0" marB="0" anchor="t" anchorCtr="0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1.711.651</a:t>
                      </a:r>
                    </a:p>
                  </a:txBody>
                  <a:tcPr marL="0" marR="0" marT="0" marB="0" anchor="t" anchorCtr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196/406 (48%)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18/203 (8.9%)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7F3F4"/>
                    </a:solidFill>
                  </a:tcPr>
                </a:tc>
              </a:tr>
              <a:tr h="3326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Area 4</a:t>
                      </a:r>
                    </a:p>
                  </a:txBody>
                  <a:tcPr marL="0" marR="0" marT="0" marB="0" anchor="t" anchorCtr="0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1.514.453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256/359 (74%)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74/180 (41%)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1" name="Tabella"/>
          <p:cNvGraphicFramePr/>
          <p:nvPr/>
        </p:nvGraphicFramePr>
        <p:xfrm>
          <a:off x="2279650" y="3316287"/>
          <a:ext cx="7132638" cy="126523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92996"/>
                <a:gridCol w="1844160"/>
                <a:gridCol w="1917938"/>
                <a:gridCol w="1764842"/>
              </a:tblGrid>
              <a:tr h="317500"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Totali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Popolazione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TIV(± TEV)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TEV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0070C0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2016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5.900.466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466/1396 (33%)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/>
                        <a:t>200/698 (29%)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E7F3F4"/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2017</a:t>
                      </a:r>
                    </a:p>
                  </a:txBody>
                  <a:tcPr marL="0" marR="0" marT="0" marB="0" anchor="t" anchorCtr="0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000">
                          <a:effectLst>
                            <a:outerShdw sx="100000" sy="100000" kx="0" ky="0" algn="b" rotWithShape="0" blurRad="12700" dist="25400" dir="2700000">
                              <a:srgbClr val="DDDDDD"/>
                            </a:outerShdw>
                          </a:effectLst>
                        </a:rPr>
                        <a:t>=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t>867/1396 (62%)</a:t>
                      </a:r>
                    </a:p>
                    <a:p>
                      <a:pPr algn="ctr">
                        <a:defRPr b="1" sz="2000">
                          <a:solidFill>
                            <a:srgbClr val="FF0000"/>
                          </a:solidFill>
                        </a:defRPr>
                      </a:pPr>
                      <a:r>
                        <a:t>+ 88%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000"/>
                      </a:pPr>
                      <a:r>
                        <a:t>317/698 (45%)</a:t>
                      </a:r>
                    </a:p>
                    <a:p>
                      <a:pPr algn="ctr">
                        <a:defRPr b="1" sz="2000">
                          <a:solidFill>
                            <a:srgbClr val="FF0000"/>
                          </a:solidFill>
                        </a:defRPr>
                      </a:pPr>
                      <a:r>
                        <a:t>+ 55%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282" name="Trattamenti TIV e/o TEV 2017"/>
          <p:cNvSpPr txBox="1"/>
          <p:nvPr/>
        </p:nvSpPr>
        <p:spPr>
          <a:xfrm>
            <a:off x="1200150" y="106362"/>
            <a:ext cx="8531474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400">
                <a:solidFill>
                  <a:srgbClr val="CC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Trattamenti TIV e/o TEV 2017</a:t>
            </a:r>
          </a:p>
        </p:txBody>
      </p:sp>
      <p:sp>
        <p:nvSpPr>
          <p:cNvPr id="283" name="Per gentile concessione di Danilo Toni"/>
          <p:cNvSpPr txBox="1"/>
          <p:nvPr/>
        </p:nvSpPr>
        <p:spPr>
          <a:xfrm>
            <a:off x="9026850" y="6537026"/>
            <a:ext cx="3101649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/>
            </a:lvl1pPr>
          </a:lstStyle>
          <a:p>
            <a:pPr/>
            <a:r>
              <a:t>Per gentile concessione di Danilo Toni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5" name="Tabella"/>
          <p:cNvGraphicFramePr/>
          <p:nvPr/>
        </p:nvGraphicFramePr>
        <p:xfrm>
          <a:off x="1631950" y="159229"/>
          <a:ext cx="8280400" cy="661987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08982"/>
                <a:gridCol w="1581895"/>
                <a:gridCol w="1006516"/>
                <a:gridCol w="1581895"/>
                <a:gridCol w="1079429"/>
                <a:gridCol w="1508982"/>
              </a:tblGrid>
              <a:tr h="508000"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REGIONE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Popolazione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Centri TIV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1/200.000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Centri TEV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1/1.000.000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705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defRPr>
                      </a:pPr>
                      <a:r>
                        <a:t>Valle d</a:t>
                      </a:r>
                      <a:r>
                        <a:t>’</a:t>
                      </a:r>
                      <a:r>
                        <a:t>Aosta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128.298 mila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166.6%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n.a.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Liguria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1,575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112.5%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133.3%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Umbria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894.762 mila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111.1%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(2)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224.7%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Abruzzo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1,328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7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105.4%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307%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Piemonte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4,424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23</a:t>
                      </a:r>
                      <a:r>
                        <a:t> </a:t>
                      </a:r>
                      <a:r>
                        <a:t>(+2)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104.5%</a:t>
                      </a:r>
                      <a:r>
                        <a:t> </a:t>
                      </a:r>
                      <a:r>
                        <a:t>(113.6%)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4</a:t>
                      </a:r>
                      <a:r>
                        <a:t> </a:t>
                      </a:r>
                      <a:r>
                        <a:t>(+1)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90.9%</a:t>
                      </a:r>
                      <a:r>
                        <a:t> </a:t>
                      </a:r>
                      <a:r>
                        <a:t>(113.6%)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Toscana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3,753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17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90.9%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81.1%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Veneto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4,925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22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89.4%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6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122.4%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Lombardia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10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35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70.0%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8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80%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Basilicata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574.782 mila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1(+1)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69.0%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Molise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314.725 mila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66.7%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Marche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1,551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 (+2)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64.9%</a:t>
                      </a:r>
                      <a:r>
                        <a:t> </a:t>
                      </a:r>
                      <a:r>
                        <a:t>(90.9%)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66.7%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5314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Emilia Romagna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4,451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13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58.5%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113.6%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Friuli VG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1,223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50.0%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166.7%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Sicilia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5,082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11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44.0%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2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Lazio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5,882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12 (+4)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41.4% (55%)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68.9%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Calabria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1,973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40.8%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52.6%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Alto Adige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511.750 mila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40.0%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200%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Trentino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534.405 mila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38.4%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Sardegna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1,663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36.1%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1(+2)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62.5% (187.5%)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Puglia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4,087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7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34.3%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2</a:t>
                      </a:r>
                      <a:r>
                        <a:t> </a:t>
                      </a:r>
                      <a:r>
                        <a:t>(+1)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49.0%</a:t>
                      </a:r>
                      <a:r>
                        <a:t> </a:t>
                      </a:r>
                      <a:r>
                        <a:t>(73.5%)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Campania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5.869 milioni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3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10.2%  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0%</a:t>
                      </a:r>
                    </a:p>
                  </a:txBody>
                  <a:tcPr marL="0" marR="0" marT="0" marB="0" anchor="t" anchorCtr="0" horzOverflow="overflow">
                    <a:solidFill>
                      <a:srgbClr val="D0D8E8"/>
                    </a:solidFill>
                  </a:tcPr>
                </a:tc>
              </a:tr>
              <a:tr h="2614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rPr>
                        <a:t>Totale</a:t>
                      </a:r>
                    </a:p>
                  </a:txBody>
                  <a:tcPr marL="0" marR="0" marT="0" marB="0" anchor="t" anchorCtr="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60.744.722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rPr>
                        <a:t>184 (+5)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60.7%</a:t>
                      </a:r>
                      <a:r>
                        <a:t> </a:t>
                      </a:r>
                      <a:r>
                        <a:t>(62.2%)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47</a:t>
                      </a:r>
                      <a:r>
                        <a:t> </a:t>
                      </a:r>
                      <a:r>
                        <a:t>(+6)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>
                          <a:effectLst>
                            <a:outerShdw sx="100000" sy="100000" kx="0" ky="0" algn="b" rotWithShape="0" blurRad="12700" dist="25400" dir="2700000">
                              <a:srgbClr val="FFFFFF"/>
                            </a:outerShdw>
                          </a:effectLst>
                        </a:defRPr>
                      </a:pPr>
                      <a:r>
                        <a:t>77.4%</a:t>
                      </a:r>
                      <a:r>
                        <a:t> </a:t>
                      </a:r>
                      <a:r>
                        <a:t>(88.3%)</a:t>
                      </a:r>
                    </a:p>
                  </a:txBody>
                  <a:tcPr marL="0" marR="0" marT="0" marB="0" anchor="t" anchorCtr="0" horzOverflow="overflow"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86" name="Per gentile concessione di Danilo Toni"/>
          <p:cNvSpPr txBox="1"/>
          <p:nvPr/>
        </p:nvSpPr>
        <p:spPr>
          <a:xfrm>
            <a:off x="9377090" y="6612807"/>
            <a:ext cx="2887541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/>
            </a:lvl1pPr>
          </a:lstStyle>
          <a:p>
            <a:pPr/>
            <a:r>
              <a:t>Per gentile concessione di Danilo Toni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