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0"/>
    <p:restoredTop sz="94646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roundedCorners val="1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rMTLE</c:v>
                </c:pt>
              </c:strCache>
            </c:strRef>
          </c:tx>
          <c:spPr>
            <a:solidFill>
              <a:srgbClr val="C00000"/>
            </a:solidFill>
          </c:spPr>
          <c:invertIfNegative val="1"/>
          <c:dLbls>
            <c:delete val="1"/>
          </c:dLbls>
          <c:cat>
            <c:strRef>
              <c:f>Foglio1!$B$1:$E$1</c:f>
              <c:strCache>
                <c:ptCount val="4"/>
                <c:pt idx="0">
                  <c:v>Parole di Rey</c:v>
                </c:pt>
                <c:pt idx="1">
                  <c:v>Fig. Rey</c:v>
                </c:pt>
                <c:pt idx="2">
                  <c:v>Short tale</c:v>
                </c:pt>
                <c:pt idx="3">
                  <c:v>FAB</c:v>
                </c:pt>
              </c:strCache>
            </c:strRef>
          </c:cat>
          <c:val>
            <c:numRef>
              <c:f>Foglio1!$B$2:$E$2</c:f>
              <c:numCache>
                <c:formatCode>General</c:formatCode>
                <c:ptCount val="4"/>
                <c:pt idx="0">
                  <c:v>3.9</c:v>
                </c:pt>
                <c:pt idx="1">
                  <c:v>6.3</c:v>
                </c:pt>
                <c:pt idx="2">
                  <c:v>2.4</c:v>
                </c:pt>
                <c:pt idx="3">
                  <c:v>13.4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FD-AE43-91ED-84193D6B0719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mMTLE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elete val="1"/>
          </c:dLbls>
          <c:cat>
            <c:strRef>
              <c:f>Foglio1!$B$1:$E$1</c:f>
              <c:strCache>
                <c:ptCount val="4"/>
                <c:pt idx="0">
                  <c:v>Parole di Rey</c:v>
                </c:pt>
                <c:pt idx="1">
                  <c:v>Fig. Rey</c:v>
                </c:pt>
                <c:pt idx="2">
                  <c:v>Short tale</c:v>
                </c:pt>
                <c:pt idx="3">
                  <c:v>FAB</c:v>
                </c:pt>
              </c:strCache>
            </c:strRef>
          </c:cat>
          <c:val>
            <c:numRef>
              <c:f>Foglio1!$B$3:$E$3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15.3</c:v>
                </c:pt>
                <c:pt idx="2">
                  <c:v>4.5999999999999996</c:v>
                </c:pt>
                <c:pt idx="3">
                  <c:v>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FD-AE43-91ED-84193D6B0719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HC</c:v>
                </c:pt>
              </c:strCache>
            </c:strRef>
          </c:tx>
          <c:invertIfNegative val="1"/>
          <c:dLbls>
            <c:delete val="1"/>
          </c:dLbls>
          <c:cat>
            <c:strRef>
              <c:f>Foglio1!$B$1:$E$1</c:f>
              <c:strCache>
                <c:ptCount val="4"/>
                <c:pt idx="0">
                  <c:v>Parole di Rey</c:v>
                </c:pt>
                <c:pt idx="1">
                  <c:v>Fig. Rey</c:v>
                </c:pt>
                <c:pt idx="2">
                  <c:v>Short tale</c:v>
                </c:pt>
                <c:pt idx="3">
                  <c:v>FAB</c:v>
                </c:pt>
              </c:strCache>
            </c:strRef>
          </c:cat>
          <c:val>
            <c:numRef>
              <c:f>Foglio1!$B$4:$E$4</c:f>
              <c:numCache>
                <c:formatCode>General</c:formatCode>
                <c:ptCount val="4"/>
                <c:pt idx="0">
                  <c:v>9.1</c:v>
                </c:pt>
                <c:pt idx="1">
                  <c:v>18.100000000000001</c:v>
                </c:pt>
                <c:pt idx="2">
                  <c:v>6.3</c:v>
                </c:pt>
                <c:pt idx="3">
                  <c:v>17.5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FD-AE43-91ED-84193D6B0719}"/>
            </c:ext>
          </c:extLst>
        </c:ser>
        <c:dLbls>
          <c:showVal val="1"/>
        </c:dLbls>
        <c:overlap val="-25"/>
        <c:axId val="106817792"/>
        <c:axId val="107237760"/>
      </c:barChart>
      <c:catAx>
        <c:axId val="106817792"/>
        <c:scaling>
          <c:orientation val="minMax"/>
        </c:scaling>
        <c:axPos val="b"/>
        <c:numFmt formatCode="General" sourceLinked="0"/>
        <c:majorTickMark val="none"/>
        <c:tickLblPos val="nextTo"/>
        <c:crossAx val="107237760"/>
        <c:crosses val="autoZero"/>
        <c:auto val="1"/>
        <c:lblAlgn val="ctr"/>
        <c:lblOffset val="100"/>
        <c:noMultiLvlLbl val="1"/>
      </c:catAx>
      <c:valAx>
        <c:axId val="1072377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06817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735090691593912"/>
          <c:y val="0"/>
          <c:w val="0.7452979376775789"/>
          <c:h val="6.2673754461671338E-2"/>
        </c:manualLayout>
      </c:layout>
    </c:legend>
    <c:plotVisOnly val="1"/>
    <c:dispBlanksAs val="zero"/>
    <c:showDLblsOverMax val="1"/>
  </c:chart>
  <c:txPr>
    <a:bodyPr/>
    <a:lstStyle/>
    <a:p>
      <a:pPr>
        <a:defRPr sz="1800">
          <a:latin typeface="Times New Roman"/>
          <a:cs typeface="Times New Roman"/>
        </a:defRPr>
      </a:pPr>
      <a:endParaRPr lang="it-IT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0.0355</cdr:x>
      <cdr:y>0.49315</cdr:y>
    </cdr:from>
    <cdr:to>
      <cdr:x>0.26272</cdr:x>
      <cdr:y>0.66849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2876" y="25717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0.0355</cdr:x>
      <cdr:y>0.61644</cdr:y>
    </cdr:from>
    <cdr:to>
      <cdr:x>0.12426</cdr:x>
      <cdr:y>0.68493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42876" y="3214710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0.15977</cdr:x>
      <cdr:y>0.60274</cdr:y>
    </cdr:from>
    <cdr:to>
      <cdr:x>0.38698</cdr:x>
      <cdr:y>0.77808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642942" y="3143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0.28403</cdr:x>
      <cdr:y>0.53425</cdr:y>
    </cdr:from>
    <cdr:to>
      <cdr:x>0.37279</cdr:x>
      <cdr:y>0.60274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1143008" y="2786082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0.10651</cdr:x>
      <cdr:y>0.58904</cdr:y>
    </cdr:from>
    <cdr:to>
      <cdr:x>0.19527</cdr:x>
      <cdr:y>0.65753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428628" y="3071834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0.33728</cdr:x>
      <cdr:y>0.20548</cdr:y>
    </cdr:from>
    <cdr:to>
      <cdr:x>0.42604</cdr:x>
      <cdr:y>0.27397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1357322" y="1071570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0.5148</cdr:x>
      <cdr:y>0.67123</cdr:y>
    </cdr:from>
    <cdr:to>
      <cdr:x>0.60356</cdr:x>
      <cdr:y>0.73973</cdr:y>
    </cdr:to>
    <cdr:sp macro="" textlink="">
      <cdr:nvSpPr>
        <cdr:cNvPr id="8" name="CasellaDiTesto 1"/>
        <cdr:cNvSpPr txBox="1"/>
      </cdr:nvSpPr>
      <cdr:spPr>
        <a:xfrm xmlns:a="http://schemas.openxmlformats.org/drawingml/2006/main">
          <a:off x="2071702" y="3500462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0.74557</cdr:x>
      <cdr:y>0.27397</cdr:y>
    </cdr:from>
    <cdr:to>
      <cdr:x>0.83433</cdr:x>
      <cdr:y>0.34247</cdr:y>
    </cdr:to>
    <cdr:sp macro="" textlink="">
      <cdr:nvSpPr>
        <cdr:cNvPr id="9" name="CasellaDiTesto 1"/>
        <cdr:cNvSpPr txBox="1"/>
      </cdr:nvSpPr>
      <cdr:spPr>
        <a:xfrm xmlns:a="http://schemas.openxmlformats.org/drawingml/2006/main">
          <a:off x="3000396" y="1428760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3600" b="1" dirty="0"/>
        </a:p>
      </cdr:txBody>
    </cdr:sp>
  </cdr:relSizeAnchor>
  <cdr:relSizeAnchor xmlns:cdr="http://schemas.openxmlformats.org/drawingml/2006/chartDrawing">
    <cdr:from>
      <cdr:x>0.0355</cdr:x>
      <cdr:y>0.06849</cdr:y>
    </cdr:from>
    <cdr:to>
      <cdr:x>0.14201</cdr:x>
      <cdr:y>0.13699</cdr:y>
    </cdr:to>
    <cdr:sp macro="" textlink="">
      <cdr:nvSpPr>
        <cdr:cNvPr id="10" name="CasellaDiTesto 1"/>
        <cdr:cNvSpPr txBox="1"/>
      </cdr:nvSpPr>
      <cdr:spPr>
        <a:xfrm xmlns:a="http://schemas.openxmlformats.org/drawingml/2006/main">
          <a:off x="142876" y="357190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it-IT" sz="3600" b="1" dirty="0" smtClean="0"/>
            <a:t>*</a:t>
          </a:r>
          <a:endParaRPr lang="it-IT" sz="1200" b="1" dirty="0"/>
        </a:p>
      </cdr:txBody>
    </cdr:sp>
  </cdr:relSizeAnchor>
  <cdr:relSizeAnchor xmlns:cdr="http://schemas.openxmlformats.org/drawingml/2006/chartDrawing">
    <cdr:from>
      <cdr:x>0.07101</cdr:x>
      <cdr:y>0.09589</cdr:y>
    </cdr:from>
    <cdr:to>
      <cdr:x>0.29823</cdr:x>
      <cdr:y>0.16438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285752" y="50006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it-IT" sz="1200" b="1" dirty="0"/>
            <a:t> </a:t>
          </a:r>
          <a:r>
            <a:rPr lang="it-IT" sz="1200" b="1" dirty="0" smtClean="0"/>
            <a:t>    &lt; 0,05</a:t>
          </a:r>
          <a:endParaRPr lang="it-IT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5772F-9FE8-4A0B-A806-E2D004DB52B9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93F92-EA2C-4508-A449-92EE3D300AF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4214818"/>
            <a:ext cx="8458200" cy="1184273"/>
          </a:xfrm>
        </p:spPr>
        <p:txBody>
          <a:bodyPr>
            <a:noAutofit/>
          </a:bodyPr>
          <a:lstStyle/>
          <a:p>
            <a:r>
              <a:rPr lang="it-IT" sz="3600" i="1" dirty="0">
                <a:solidFill>
                  <a:schemeClr val="tx1"/>
                </a:solidFill>
                <a:latin typeface="Calibri" pitchFamily="34" charset="0"/>
              </a:rPr>
              <a:t>Profilo neuropsicologico dei pazienti con epilessia del lobo temporale mesiale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5500702"/>
            <a:ext cx="7000924" cy="1142984"/>
          </a:xfrm>
        </p:spPr>
        <p:txBody>
          <a:bodyPr>
            <a:noAutofit/>
          </a:bodyPr>
          <a:lstStyle/>
          <a:p>
            <a:r>
              <a:rPr lang="it-IT" sz="1800" dirty="0"/>
              <a:t>S.Giannoni</a:t>
            </a:r>
            <a:r>
              <a:rPr lang="it-IT" sz="1800" baseline="30000" dirty="0"/>
              <a:t>1</a:t>
            </a:r>
            <a:r>
              <a:rPr lang="it-IT" sz="1800" dirty="0"/>
              <a:t>, C.Pizzanelli</a:t>
            </a:r>
            <a:r>
              <a:rPr lang="it-IT" sz="1800" baseline="30000" dirty="0"/>
              <a:t>1</a:t>
            </a:r>
            <a:r>
              <a:rPr lang="it-IT" sz="1800" dirty="0"/>
              <a:t>, C. Pagni</a:t>
            </a:r>
            <a:r>
              <a:rPr lang="it-IT" sz="1800" baseline="30000" dirty="0"/>
              <a:t>1</a:t>
            </a:r>
            <a:r>
              <a:rPr lang="it-IT" sz="1800" dirty="0"/>
              <a:t>, FS. Giorgi</a:t>
            </a:r>
            <a:r>
              <a:rPr lang="it-IT" sz="1800" baseline="30000" dirty="0"/>
              <a:t>1</a:t>
            </a:r>
            <a:r>
              <a:rPr lang="it-IT" sz="1800" dirty="0"/>
              <a:t>,</a:t>
            </a:r>
          </a:p>
          <a:p>
            <a:r>
              <a:rPr lang="it-IT" sz="1800" dirty="0"/>
              <a:t>C. Milano</a:t>
            </a:r>
            <a:r>
              <a:rPr lang="it-IT" sz="1800" baseline="30000" dirty="0"/>
              <a:t>1</a:t>
            </a:r>
            <a:r>
              <a:rPr lang="it-IT" sz="1800" dirty="0"/>
              <a:t>, G. Tognoni</a:t>
            </a:r>
            <a:r>
              <a:rPr lang="it-IT" sz="1800" baseline="30000" dirty="0"/>
              <a:t>1</a:t>
            </a:r>
            <a:r>
              <a:rPr lang="it-IT" sz="1800" dirty="0"/>
              <a:t>, G. Siciliano</a:t>
            </a:r>
            <a:r>
              <a:rPr lang="it-IT" sz="1800" baseline="30000" dirty="0"/>
              <a:t>1</a:t>
            </a:r>
            <a:r>
              <a:rPr lang="it-IT" sz="1800" dirty="0"/>
              <a:t>, U. Bonuccelli</a:t>
            </a:r>
            <a:r>
              <a:rPr lang="it-IT" sz="1800" baseline="30000" dirty="0"/>
              <a:t>1</a:t>
            </a:r>
          </a:p>
          <a:p>
            <a:r>
              <a:rPr lang="it-IT" sz="1800" baseline="30000" dirty="0"/>
              <a:t>1</a:t>
            </a:r>
            <a:r>
              <a:rPr lang="it-IT" sz="1400" dirty="0"/>
              <a:t>UO Neurologia, Dipartimento di Medicina Clinica e Sperimentale, Università di Pisa</a:t>
            </a:r>
            <a:r>
              <a:rPr lang="it-IT" sz="1800" dirty="0"/>
              <a:t>,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71530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magine 5" descr="uni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5000636"/>
            <a:ext cx="1529159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4316175" cy="25717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Rettangolo 1"/>
          <p:cNvSpPr/>
          <p:nvPr/>
        </p:nvSpPr>
        <p:spPr>
          <a:xfrm>
            <a:off x="1714480" y="642918"/>
            <a:ext cx="5965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EPILESSIA DEL LOBO TEMPORALE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4857752" y="1500174"/>
            <a:ext cx="1343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Mild</a:t>
            </a:r>
            <a:endParaRPr lang="it-IT" b="1" dirty="0"/>
          </a:p>
          <a:p>
            <a:r>
              <a:rPr lang="it-IT" b="1" dirty="0"/>
              <a:t>(</a:t>
            </a:r>
            <a:r>
              <a:rPr lang="it-IT" b="1" dirty="0" err="1"/>
              <a:t>mMTLE</a:t>
            </a:r>
            <a:r>
              <a:rPr lang="it-IT" b="1" dirty="0"/>
              <a:t>)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643438" y="2357430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Refractory</a:t>
            </a:r>
            <a:endParaRPr lang="it-IT" b="1" dirty="0"/>
          </a:p>
          <a:p>
            <a:r>
              <a:rPr lang="it-IT" b="1" dirty="0"/>
              <a:t>(</a:t>
            </a:r>
            <a:r>
              <a:rPr lang="it-IT" b="1" dirty="0" err="1"/>
              <a:t>rMTLE</a:t>
            </a:r>
            <a:r>
              <a:rPr lang="it-IT" b="1" dirty="0"/>
              <a:t>)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3643306" y="171448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643306" y="1928802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286248" y="3071810"/>
            <a:ext cx="2214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600" dirty="0"/>
              <a:t>Crisi scarsamente controllate pur in presenza di terapia antiepilettica. </a:t>
            </a:r>
          </a:p>
          <a:p>
            <a:pPr>
              <a:buFontTx/>
              <a:buChar char="-"/>
            </a:pPr>
            <a:r>
              <a:rPr lang="it-IT" sz="1600" dirty="0"/>
              <a:t> alta associazione con convulsioni febbrili </a:t>
            </a:r>
            <a:r>
              <a:rPr lang="it-IT" sz="1600" dirty="0" smtClean="0"/>
              <a:t>(CF) e </a:t>
            </a:r>
            <a:r>
              <a:rPr lang="it-IT" sz="1600" dirty="0"/>
              <a:t>sclerosi </a:t>
            </a:r>
            <a:r>
              <a:rPr lang="it-IT" sz="1600" dirty="0" err="1" smtClean="0"/>
              <a:t>ippocampale</a:t>
            </a:r>
            <a:r>
              <a:rPr lang="it-IT" sz="1600" dirty="0" smtClean="0"/>
              <a:t> (70%).</a:t>
            </a:r>
            <a:endParaRPr lang="it-IT" sz="16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-32" y="55721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Ma </a:t>
            </a:r>
            <a:r>
              <a:rPr lang="it-IT" sz="2000" b="1" dirty="0"/>
              <a:t>il profilo neuropsicologico è stato valutato in genere nei  pazienti refrattari (possibili candidati alla chirurgia), mentre la popolazione </a:t>
            </a:r>
            <a:r>
              <a:rPr lang="it-IT" sz="2000" b="1" dirty="0" err="1"/>
              <a:t>mild</a:t>
            </a:r>
            <a:r>
              <a:rPr lang="it-IT" sz="2000" b="1" dirty="0"/>
              <a:t> è </a:t>
            </a:r>
            <a:r>
              <a:rPr lang="it-IT" sz="2000" b="1" dirty="0" smtClean="0"/>
              <a:t>stata </a:t>
            </a:r>
            <a:r>
              <a:rPr lang="it-IT" sz="2000" b="1" dirty="0"/>
              <a:t>ancora poco studiata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357298"/>
            <a:ext cx="244589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CasellaDiTesto 18"/>
          <p:cNvSpPr txBox="1"/>
          <p:nvPr/>
        </p:nvSpPr>
        <p:spPr>
          <a:xfrm>
            <a:off x="7500958" y="4786322"/>
            <a:ext cx="192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Labate</a:t>
            </a:r>
            <a:r>
              <a:rPr lang="it-IT" sz="1200" dirty="0"/>
              <a:t> </a:t>
            </a:r>
            <a:r>
              <a:rPr lang="it-IT" sz="1200" dirty="0" err="1"/>
              <a:t>et</a:t>
            </a:r>
            <a:r>
              <a:rPr lang="it-IT" sz="1200" dirty="0"/>
              <a:t> al. 2011 </a:t>
            </a:r>
          </a:p>
        </p:txBody>
      </p:sp>
      <p:sp>
        <p:nvSpPr>
          <p:cNvPr id="22" name="Freccia a destra 21"/>
          <p:cNvSpPr/>
          <p:nvPr/>
        </p:nvSpPr>
        <p:spPr>
          <a:xfrm>
            <a:off x="5786446" y="1571612"/>
            <a:ext cx="571504" cy="2143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A8A4EAA-2544-CB4B-A588-12C6A206513A}"/>
              </a:ext>
            </a:extLst>
          </p:cNvPr>
          <p:cNvSpPr txBox="1"/>
          <p:nvPr/>
        </p:nvSpPr>
        <p:spPr>
          <a:xfrm>
            <a:off x="0" y="4929198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L’epilessia temporale è classicamente associata a disturbi cognitivi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00034" y="1214422"/>
            <a:ext cx="42862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- Laterale (LTLE) 30% </a:t>
            </a:r>
            <a:r>
              <a:rPr lang="it-IT" sz="1200" dirty="0" err="1" smtClean="0"/>
              <a:t>neocortex</a:t>
            </a:r>
            <a:endParaRPr lang="it-IT" sz="1200" dirty="0" smtClean="0"/>
          </a:p>
          <a:p>
            <a:pPr>
              <a:buFontTx/>
              <a:buChar char="-"/>
            </a:pPr>
            <a:r>
              <a:rPr lang="it-IT" sz="2000" b="1" dirty="0" smtClean="0"/>
              <a:t> Mesiale</a:t>
            </a:r>
            <a:r>
              <a:rPr lang="it-IT" sz="2000" dirty="0" smtClean="0"/>
              <a:t> (MTLE)  70%</a:t>
            </a:r>
          </a:p>
          <a:p>
            <a:r>
              <a:rPr lang="it-IT" sz="1200" dirty="0" smtClean="0"/>
              <a:t>ippocampo, giro </a:t>
            </a:r>
            <a:r>
              <a:rPr lang="it-IT" sz="1200" dirty="0" err="1" smtClean="0"/>
              <a:t>paraippocampale</a:t>
            </a:r>
            <a:r>
              <a:rPr lang="it-IT" sz="1200" dirty="0" smtClean="0"/>
              <a:t>, amigdala</a:t>
            </a:r>
          </a:p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286513" y="4429133"/>
            <a:ext cx="2643206" cy="38951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</a:rPr>
              <a:t>assenza di crisi &gt;24 mesi</a:t>
            </a:r>
            <a:endParaRPr lang="it-I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71802" y="642918"/>
            <a:ext cx="3098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Materiali</a:t>
            </a:r>
            <a:r>
              <a:rPr lang="it-IT" sz="2400" dirty="0"/>
              <a:t> </a:t>
            </a:r>
            <a:r>
              <a:rPr lang="it-IT" sz="2400" b="1" dirty="0"/>
              <a:t>e Metodi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1457698"/>
              </p:ext>
            </p:extLst>
          </p:nvPr>
        </p:nvGraphicFramePr>
        <p:xfrm>
          <a:off x="642910" y="1214422"/>
          <a:ext cx="7858180" cy="330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8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80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7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91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368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rMTLE</a:t>
                      </a:r>
                      <a:endParaRPr lang="it-IT" sz="1400" dirty="0"/>
                    </a:p>
                    <a:p>
                      <a:r>
                        <a:rPr lang="it-IT" sz="1400" dirty="0"/>
                        <a:t>N=10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mMTLE</a:t>
                      </a:r>
                      <a:endParaRPr lang="it-IT" sz="1400" dirty="0"/>
                    </a:p>
                    <a:p>
                      <a:r>
                        <a:rPr lang="it-IT" sz="1400" dirty="0"/>
                        <a:t>N=18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 HC</a:t>
                      </a:r>
                    </a:p>
                    <a:p>
                      <a:r>
                        <a:rPr lang="it-IT" sz="1400" dirty="0"/>
                        <a:t>N=26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r>
                        <a:rPr lang="it-IT" sz="1400" dirty="0"/>
                        <a:t>Età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47,0±13,0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40,4±13.8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50,1±14.8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0"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r>
                        <a:rPr lang="it-IT" sz="1400" dirty="0"/>
                        <a:t>Sesso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n.s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000">
                <a:tc>
                  <a:txBody>
                    <a:bodyPr/>
                    <a:lstStyle/>
                    <a:p>
                      <a:r>
                        <a:rPr lang="it-IT" sz="1400" dirty="0"/>
                        <a:t>Scolarità</a:t>
                      </a:r>
                      <a:r>
                        <a:rPr lang="it-IT" sz="1400" baseline="0" dirty="0"/>
                        <a:t> (anni)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12,7±3,2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13,7±2,7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13,1±3,9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0"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r>
                        <a:rPr lang="it-IT" sz="1400" dirty="0"/>
                        <a:t>Età d’esordio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19,6±12,2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27,3±11,3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&lt;0,05</a:t>
                      </a:r>
                      <a:endParaRPr kumimoji="0"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r>
                        <a:rPr lang="it-IT" sz="1400" dirty="0"/>
                        <a:t>Durata</a:t>
                      </a:r>
                      <a:r>
                        <a:rPr lang="it-IT" sz="1400" baseline="0" dirty="0"/>
                        <a:t> di malattia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31,0±13,6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12,2±7,1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285">
                <a:tc>
                  <a:txBody>
                    <a:bodyPr/>
                    <a:lstStyle/>
                    <a:p>
                      <a:r>
                        <a:rPr lang="it-IT" sz="1400" dirty="0"/>
                        <a:t>Numero</a:t>
                      </a:r>
                      <a:r>
                        <a:rPr lang="it-IT" sz="1400" baseline="0" dirty="0"/>
                        <a:t> di </a:t>
                      </a:r>
                      <a:r>
                        <a:rPr lang="it-IT" sz="1400" baseline="0" dirty="0" err="1" smtClean="0"/>
                        <a:t>AEDs</a:t>
                      </a:r>
                      <a:r>
                        <a:rPr lang="it-IT" sz="1400" baseline="0" dirty="0" smtClean="0"/>
                        <a:t> (</a:t>
                      </a:r>
                      <a:r>
                        <a:rPr lang="it-IT" sz="1400" baseline="0" dirty="0" err="1" smtClean="0"/>
                        <a:t>oxc</a:t>
                      </a:r>
                      <a:r>
                        <a:rPr lang="it-IT" sz="1400" baseline="0" dirty="0" smtClean="0"/>
                        <a:t>, </a:t>
                      </a:r>
                      <a:r>
                        <a:rPr lang="it-IT" sz="1400" baseline="0" dirty="0" err="1" smtClean="0"/>
                        <a:t>cbz</a:t>
                      </a:r>
                      <a:r>
                        <a:rPr lang="it-IT" sz="1400" baseline="0" dirty="0" smtClean="0"/>
                        <a:t>,</a:t>
                      </a:r>
                      <a:r>
                        <a:rPr lang="it-IT" sz="1400" baseline="0" dirty="0" err="1" smtClean="0"/>
                        <a:t>vpa</a:t>
                      </a:r>
                      <a:r>
                        <a:rPr lang="it-IT" sz="1400" baseline="0" dirty="0" smtClean="0"/>
                        <a:t>, </a:t>
                      </a:r>
                      <a:r>
                        <a:rPr lang="it-IT" sz="1400" baseline="0" smtClean="0"/>
                        <a:t>lev…)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3,3±1,1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1,1±0,3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963">
                <a:tc>
                  <a:txBody>
                    <a:bodyPr/>
                    <a:lstStyle/>
                    <a:p>
                      <a:r>
                        <a:rPr lang="it-IT" sz="1400" dirty="0"/>
                        <a:t>Sclerosi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ippocampale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963">
                <a:tc>
                  <a:txBody>
                    <a:bodyPr/>
                    <a:lstStyle/>
                    <a:p>
                      <a:r>
                        <a:rPr lang="it-IT" sz="1400" dirty="0"/>
                        <a:t>Storia personale di 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(10</a:t>
                      </a:r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kumimoji="0"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&lt;0,05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57158" y="4643446"/>
            <a:ext cx="85011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Ad ogni paziente è stata somministrata una batteria di test neuropsicologici comprendente:</a:t>
            </a:r>
          </a:p>
          <a:p>
            <a:r>
              <a:rPr lang="it-IT" sz="1600" dirty="0"/>
              <a:t>- </a:t>
            </a:r>
            <a:r>
              <a:rPr lang="en-US" sz="1600" dirty="0"/>
              <a:t>Rey Auditory Verbal Learning Test</a:t>
            </a:r>
            <a:endParaRPr lang="it-IT" sz="1600" dirty="0"/>
          </a:p>
          <a:p>
            <a:r>
              <a:rPr lang="it-IT" sz="1600" dirty="0"/>
              <a:t>- </a:t>
            </a:r>
            <a:r>
              <a:rPr lang="it-IT" sz="1600" dirty="0" err="1"/>
              <a:t>Rey–Osterrieth</a:t>
            </a:r>
            <a:r>
              <a:rPr lang="it-IT" sz="1600" dirty="0"/>
              <a:t> </a:t>
            </a:r>
            <a:r>
              <a:rPr lang="it-IT" sz="1600" dirty="0" err="1"/>
              <a:t>Complex</a:t>
            </a:r>
            <a:r>
              <a:rPr lang="it-IT" sz="1600" dirty="0"/>
              <a:t> Figure Test	   	memoria verbale, </a:t>
            </a:r>
            <a:r>
              <a:rPr lang="it-IT" sz="1600" dirty="0" err="1"/>
              <a:t>visuospaziale</a:t>
            </a:r>
            <a:r>
              <a:rPr lang="it-IT" sz="1600" dirty="0"/>
              <a:t>, </a:t>
            </a:r>
            <a:r>
              <a:rPr lang="it-IT" sz="1600" dirty="0" err="1"/>
              <a:t>working</a:t>
            </a:r>
            <a:r>
              <a:rPr lang="it-IT" sz="1600" dirty="0"/>
              <a:t> </a:t>
            </a:r>
          </a:p>
          <a:p>
            <a:pPr>
              <a:buFontTx/>
              <a:buChar char="-"/>
            </a:pPr>
            <a:r>
              <a:rPr lang="it-IT" sz="1600" dirty="0"/>
              <a:t>Short Tale				</a:t>
            </a:r>
            <a:r>
              <a:rPr lang="it-IT" sz="1600" dirty="0" err="1" smtClean="0"/>
              <a:t>memory</a:t>
            </a:r>
            <a:endParaRPr lang="it-IT" sz="1600" dirty="0"/>
          </a:p>
          <a:p>
            <a:pPr>
              <a:buFontTx/>
              <a:buChar char="-"/>
            </a:pPr>
            <a:r>
              <a:rPr lang="it-IT" sz="1600" dirty="0" err="1"/>
              <a:t>Digit</a:t>
            </a:r>
            <a:r>
              <a:rPr lang="it-IT" sz="1600" dirty="0"/>
              <a:t> </a:t>
            </a:r>
            <a:r>
              <a:rPr lang="it-IT" sz="1600" dirty="0" err="1"/>
              <a:t>Span</a:t>
            </a:r>
            <a:r>
              <a:rPr lang="it-IT" sz="1600" dirty="0"/>
              <a:t>: </a:t>
            </a:r>
            <a:r>
              <a:rPr lang="it-IT" sz="1600" dirty="0" err="1"/>
              <a:t>Forwards</a:t>
            </a:r>
            <a:r>
              <a:rPr lang="it-IT" sz="1600" dirty="0"/>
              <a:t> and </a:t>
            </a:r>
            <a:r>
              <a:rPr lang="it-IT" sz="1600" dirty="0" err="1"/>
              <a:t>Backwards</a:t>
            </a:r>
            <a:r>
              <a:rPr lang="it-IT" sz="1600" dirty="0"/>
              <a:t> task</a:t>
            </a:r>
          </a:p>
          <a:p>
            <a:endParaRPr lang="it-IT" sz="1600" dirty="0"/>
          </a:p>
          <a:p>
            <a:pPr>
              <a:buFontTx/>
              <a:buChar char="-"/>
            </a:pPr>
            <a:r>
              <a:rPr lang="it-IT" sz="1600" dirty="0"/>
              <a:t> </a:t>
            </a:r>
            <a:r>
              <a:rPr lang="en-US" sz="1600" dirty="0" err="1"/>
              <a:t>Stroop</a:t>
            </a:r>
            <a:r>
              <a:rPr lang="en-US" sz="1600" dirty="0"/>
              <a:t> Color and Word Test					</a:t>
            </a:r>
            <a:r>
              <a:rPr lang="en-US" sz="1600" dirty="0" err="1"/>
              <a:t>funzioni</a:t>
            </a:r>
            <a:r>
              <a:rPr lang="en-US" sz="1600" dirty="0"/>
              <a:t> </a:t>
            </a:r>
            <a:r>
              <a:rPr lang="en-US" sz="1600" dirty="0" err="1"/>
              <a:t>esecutive</a:t>
            </a:r>
            <a:r>
              <a:rPr lang="en-US" sz="1600" dirty="0"/>
              <a:t>, </a:t>
            </a:r>
          </a:p>
          <a:p>
            <a:r>
              <a:rPr lang="en-US" sz="1600" dirty="0"/>
              <a:t>- FAB, TMT, Modified Wisconsin Card Sorting Test (</a:t>
            </a:r>
            <a:r>
              <a:rPr lang="en-US" sz="1600" dirty="0" smtClean="0"/>
              <a:t>MWCST)</a:t>
            </a:r>
            <a:r>
              <a:rPr lang="en-US" sz="1600" dirty="0"/>
              <a:t>	</a:t>
            </a:r>
            <a:r>
              <a:rPr lang="en-US" sz="1600" dirty="0" err="1" smtClean="0"/>
              <a:t>attenzione</a:t>
            </a:r>
            <a:endParaRPr lang="it-IT" sz="1600" dirty="0"/>
          </a:p>
        </p:txBody>
      </p:sp>
      <p:sp>
        <p:nvSpPr>
          <p:cNvPr id="7" name="Parentesi graffa chiusa 6"/>
          <p:cNvSpPr/>
          <p:nvPr/>
        </p:nvSpPr>
        <p:spPr>
          <a:xfrm rot="10800000" flipH="1">
            <a:off x="4500562" y="5000636"/>
            <a:ext cx="285752" cy="928694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chiusa 7"/>
          <p:cNvSpPr/>
          <p:nvPr/>
        </p:nvSpPr>
        <p:spPr>
          <a:xfrm rot="10800000" flipH="1">
            <a:off x="6143636" y="6143644"/>
            <a:ext cx="357190" cy="50004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43306" y="500042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Risultati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4282" y="1071546"/>
          <a:ext cx="5214973" cy="3615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0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53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15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7362"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/>
                        <a:t>rMLTE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/>
                        <a:t>mMTLE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380">
                <a:tc>
                  <a:txBody>
                    <a:bodyPr/>
                    <a:lstStyle/>
                    <a:p>
                      <a:r>
                        <a:rPr lang="it-IT" sz="1200" dirty="0"/>
                        <a:t>15 </a:t>
                      </a:r>
                      <a:r>
                        <a:rPr lang="it-IT" sz="1200" dirty="0" err="1"/>
                        <a:t>Rey</a:t>
                      </a:r>
                      <a:r>
                        <a:rPr lang="it-IT" sz="1200" baseline="0" dirty="0"/>
                        <a:t> </a:t>
                      </a:r>
                      <a:r>
                        <a:rPr lang="it-IT" sz="1200" baseline="0" dirty="0" err="1"/>
                        <a:t>Rich</a:t>
                      </a:r>
                      <a:r>
                        <a:rPr lang="it-IT" sz="1200" baseline="0" dirty="0"/>
                        <a:t> immediato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u="sng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28,1±9,7</a:t>
                      </a:r>
                      <a:endParaRPr kumimoji="0" lang="it-IT" sz="1200" u="sng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35,8±10,0</a:t>
                      </a:r>
                      <a:endParaRPr kumimoji="0" lang="it-IT" sz="1200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44,5±7,8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r>
                        <a:rPr lang="it-IT" sz="1200" dirty="0"/>
                        <a:t>15 </a:t>
                      </a:r>
                      <a:r>
                        <a:rPr lang="it-IT" sz="1200" dirty="0" err="1"/>
                        <a:t>Rey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Rich</a:t>
                      </a:r>
                      <a:r>
                        <a:rPr lang="it-IT" sz="1200" baseline="0" dirty="0"/>
                        <a:t> differito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u="sng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3,9±3,4</a:t>
                      </a:r>
                      <a:endParaRPr kumimoji="0" lang="it-IT" sz="1200" u="sng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u="sng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4,6±3,4</a:t>
                      </a:r>
                      <a:endParaRPr kumimoji="0" lang="it-IT" sz="1200" u="sng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9,1±2,4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819">
                <a:tc>
                  <a:txBody>
                    <a:bodyPr/>
                    <a:lstStyle/>
                    <a:p>
                      <a:r>
                        <a:rPr lang="it-IT" sz="1200" dirty="0" err="1"/>
                        <a:t>Fig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Rey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Rich</a:t>
                      </a:r>
                      <a:r>
                        <a:rPr lang="it-IT" sz="1200" dirty="0"/>
                        <a:t> immediato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11,3±5,3</a:t>
                      </a:r>
                      <a:endParaRPr kumimoji="0" lang="it-IT" sz="1200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15,8±5,0</a:t>
                      </a:r>
                      <a:endParaRPr kumimoji="0" lang="it-IT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18,9±5,4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537">
                <a:tc>
                  <a:txBody>
                    <a:bodyPr/>
                    <a:lstStyle/>
                    <a:p>
                      <a:r>
                        <a:rPr lang="it-IT" sz="1200" dirty="0" err="1"/>
                        <a:t>Fig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Rey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Rich</a:t>
                      </a:r>
                      <a:r>
                        <a:rPr lang="it-IT" sz="1200" dirty="0"/>
                        <a:t> </a:t>
                      </a:r>
                      <a:r>
                        <a:rPr lang="it-IT" sz="1200" baseline="0" dirty="0"/>
                        <a:t>differito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u="sng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6,3±5,7</a:t>
                      </a:r>
                      <a:endParaRPr kumimoji="0" lang="it-IT" sz="1200" u="sng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15,3±5,2</a:t>
                      </a:r>
                      <a:endParaRPr kumimoji="0" lang="it-IT" sz="1200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18,1±4,0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2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Short</a:t>
                      </a:r>
                      <a:r>
                        <a:rPr lang="it-IT" sz="1200" baseline="0" dirty="0" smtClean="0"/>
                        <a:t> tale </a:t>
                      </a:r>
                      <a:r>
                        <a:rPr lang="it-IT" sz="1200" baseline="0" dirty="0" err="1" smtClean="0"/>
                        <a:t>R</a:t>
                      </a:r>
                      <a:r>
                        <a:rPr lang="it-IT" sz="1200" dirty="0" err="1" smtClean="0"/>
                        <a:t>ich</a:t>
                      </a:r>
                      <a:r>
                        <a:rPr lang="it-IT" sz="1200" dirty="0" smtClean="0"/>
                        <a:t> </a:t>
                      </a:r>
                      <a:r>
                        <a:rPr lang="it-IT" sz="1200" dirty="0"/>
                        <a:t>differito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2,4±1,7</a:t>
                      </a:r>
                      <a:endParaRPr lang="it-IT" sz="1200" u="sng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4,6±1,8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6,3±1,5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064">
                <a:tc>
                  <a:txBody>
                    <a:bodyPr/>
                    <a:lstStyle/>
                    <a:p>
                      <a:r>
                        <a:rPr lang="it-IT" sz="1200" dirty="0" err="1"/>
                        <a:t>Stroop</a:t>
                      </a:r>
                      <a:r>
                        <a:rPr lang="it-IT" sz="1200" baseline="0" dirty="0"/>
                        <a:t> test EIT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23,6±9,7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21,6±7,6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17,0±9,2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428">
                <a:tc>
                  <a:txBody>
                    <a:bodyPr/>
                    <a:lstStyle/>
                    <a:p>
                      <a:r>
                        <a:rPr lang="it-IT" sz="1200" dirty="0" err="1"/>
                        <a:t>Frontal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Assessment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Battery</a:t>
                      </a:r>
                      <a:r>
                        <a:rPr lang="it-IT" sz="1200" dirty="0"/>
                        <a:t> (FAB)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u="sng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13,4±1,8</a:t>
                      </a:r>
                      <a:endParaRPr kumimoji="0" lang="it-IT" sz="1200" u="sng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16,2±1,0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17,5±0,5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Trail</a:t>
                      </a:r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 (</a:t>
                      </a:r>
                      <a:r>
                        <a:rPr lang="it-IT" sz="1200" dirty="0"/>
                        <a:t>TMT)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52,3±35,7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56,0±22,9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68,8±20,0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Wisconsin Card Sorting Test (WCST)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5,6±0,8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5,3±1,2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5,8±0,9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4714884"/>
            <a:ext cx="88582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Trend HC-&gt; </a:t>
            </a:r>
            <a:r>
              <a:rPr lang="it-IT" sz="1600" dirty="0" err="1">
                <a:solidFill>
                  <a:schemeClr val="accent6">
                    <a:lumMod val="50000"/>
                  </a:schemeClr>
                </a:solidFill>
              </a:rPr>
              <a:t>mMTLE-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it-IT" sz="1600" dirty="0" err="1">
                <a:solidFill>
                  <a:schemeClr val="accent6">
                    <a:lumMod val="50000"/>
                  </a:schemeClr>
                </a:solidFill>
              </a:rPr>
              <a:t>rMTLE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 per la maggior  parte dei 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</a:rPr>
              <a:t>test</a:t>
            </a:r>
            <a:r>
              <a:rPr lang="it-IT" sz="1600" dirty="0" smtClean="0"/>
              <a:t> </a:t>
            </a:r>
            <a:endParaRPr lang="it-IT" sz="1600" dirty="0"/>
          </a:p>
          <a:p>
            <a:r>
              <a:rPr lang="it-IT" sz="1600" dirty="0"/>
              <a:t>D</a:t>
            </a:r>
            <a:r>
              <a:rPr lang="it-IT" sz="1600" dirty="0" smtClean="0"/>
              <a:t>ifferenze significative:</a:t>
            </a:r>
            <a:endParaRPr lang="it-IT" sz="1600" dirty="0"/>
          </a:p>
          <a:p>
            <a:pPr>
              <a:buFontTx/>
              <a:buChar char="-"/>
            </a:pPr>
            <a:r>
              <a:rPr lang="it-IT" sz="1600" dirty="0"/>
              <a:t> </a:t>
            </a:r>
            <a:r>
              <a:rPr lang="it-IT" sz="1600" dirty="0" smtClean="0"/>
              <a:t>15 parole </a:t>
            </a:r>
            <a:r>
              <a:rPr lang="it-IT" sz="1600" dirty="0"/>
              <a:t>di </a:t>
            </a:r>
            <a:r>
              <a:rPr lang="it-IT" sz="1600" dirty="0" err="1"/>
              <a:t>Rey</a:t>
            </a:r>
            <a:r>
              <a:rPr lang="it-IT" sz="1600" dirty="0"/>
              <a:t> tra HC e </a:t>
            </a:r>
            <a:r>
              <a:rPr lang="it-IT" sz="1600" dirty="0" err="1"/>
              <a:t>rMTLE</a:t>
            </a:r>
            <a:r>
              <a:rPr lang="it-IT" sz="1600" dirty="0"/>
              <a:t> e </a:t>
            </a:r>
            <a:r>
              <a:rPr lang="it-IT" sz="1600" dirty="0" smtClean="0"/>
              <a:t>tra HC </a:t>
            </a:r>
            <a:r>
              <a:rPr lang="it-IT" sz="1600" dirty="0"/>
              <a:t>e </a:t>
            </a:r>
            <a:r>
              <a:rPr lang="it-IT" sz="1600" dirty="0" err="1"/>
              <a:t>mMLTE</a:t>
            </a:r>
            <a:endParaRPr lang="it-IT" sz="1600" dirty="0"/>
          </a:p>
          <a:p>
            <a:pPr>
              <a:buFontTx/>
              <a:buChar char="-"/>
            </a:pPr>
            <a:r>
              <a:rPr lang="it-IT" sz="1600" dirty="0"/>
              <a:t> </a:t>
            </a:r>
            <a:r>
              <a:rPr lang="it-IT" sz="1600" dirty="0" smtClean="0"/>
              <a:t>Figura </a:t>
            </a:r>
            <a:r>
              <a:rPr lang="it-IT" sz="1600" dirty="0"/>
              <a:t>di </a:t>
            </a:r>
            <a:r>
              <a:rPr lang="it-IT" sz="1600" dirty="0" err="1"/>
              <a:t>Rey</a:t>
            </a:r>
            <a:r>
              <a:rPr lang="it-IT" sz="1600" dirty="0"/>
              <a:t> tra HC- </a:t>
            </a:r>
            <a:r>
              <a:rPr lang="it-IT" sz="1600" dirty="0" err="1"/>
              <a:t>mMTLE</a:t>
            </a:r>
            <a:r>
              <a:rPr lang="it-IT" sz="1600" dirty="0"/>
              <a:t> e </a:t>
            </a:r>
            <a:r>
              <a:rPr lang="it-IT" sz="1600" dirty="0" err="1"/>
              <a:t>rMLTE</a:t>
            </a:r>
            <a:endParaRPr lang="it-IT" sz="1600" dirty="0"/>
          </a:p>
          <a:p>
            <a:r>
              <a:rPr lang="it-IT" sz="1600" dirty="0"/>
              <a:t>- </a:t>
            </a:r>
            <a:r>
              <a:rPr lang="it-IT" sz="1600" dirty="0" smtClean="0"/>
              <a:t>Short tale </a:t>
            </a:r>
            <a:r>
              <a:rPr lang="it-IT" sz="1600" dirty="0"/>
              <a:t>tra </a:t>
            </a:r>
            <a:r>
              <a:rPr lang="it-IT" sz="1600" dirty="0" err="1"/>
              <a:t>rMTLE</a:t>
            </a:r>
            <a:r>
              <a:rPr lang="it-IT" sz="1600" dirty="0"/>
              <a:t> e HC</a:t>
            </a:r>
          </a:p>
          <a:p>
            <a:pPr>
              <a:buFontTx/>
              <a:buChar char="-"/>
            </a:pPr>
            <a:r>
              <a:rPr lang="it-IT" sz="1600" dirty="0" smtClean="0"/>
              <a:t> FAB </a:t>
            </a:r>
            <a:r>
              <a:rPr lang="it-IT" sz="1600" dirty="0"/>
              <a:t>tra </a:t>
            </a:r>
            <a:r>
              <a:rPr lang="it-IT" sz="1600" dirty="0" err="1"/>
              <a:t>rMTLE</a:t>
            </a:r>
            <a:r>
              <a:rPr lang="it-IT" sz="1600" dirty="0"/>
              <a:t> e </a:t>
            </a:r>
            <a:r>
              <a:rPr lang="it-IT" sz="1600" dirty="0" smtClean="0"/>
              <a:t>HC</a:t>
            </a:r>
            <a:endParaRPr lang="it-IT" sz="1600" dirty="0"/>
          </a:p>
          <a:p>
            <a:r>
              <a:rPr lang="it-IT" sz="1600" dirty="0"/>
              <a:t>Le differenze maggiori si notano tra </a:t>
            </a:r>
            <a:r>
              <a:rPr lang="it-IT" sz="1600" dirty="0" err="1"/>
              <a:t>refractory</a:t>
            </a:r>
            <a:r>
              <a:rPr lang="it-IT" sz="1600" dirty="0"/>
              <a:t> e HC, ma differenze significative possono essere evidenziate anche tra </a:t>
            </a:r>
            <a:r>
              <a:rPr lang="it-IT" sz="1600" dirty="0" err="1"/>
              <a:t>mild</a:t>
            </a:r>
            <a:r>
              <a:rPr lang="it-IT" sz="1600" dirty="0"/>
              <a:t> e HC per quel che riguarda le </a:t>
            </a:r>
            <a:r>
              <a:rPr lang="it-IT" sz="1600" dirty="0" smtClean="0"/>
              <a:t>15 parole </a:t>
            </a:r>
            <a:r>
              <a:rPr lang="it-IT" sz="1600" dirty="0"/>
              <a:t>di </a:t>
            </a:r>
            <a:r>
              <a:rPr lang="it-IT" sz="1600" dirty="0" err="1" smtClean="0"/>
              <a:t>Rey</a:t>
            </a:r>
            <a:r>
              <a:rPr lang="it-IT" sz="1600" dirty="0" smtClean="0"/>
              <a:t>.</a:t>
            </a:r>
            <a:endParaRPr lang="it-IT" sz="1600" dirty="0"/>
          </a:p>
          <a:p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5357818" y="785794"/>
          <a:ext cx="402429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28992" y="571480"/>
            <a:ext cx="213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/>
              <a:t> </a:t>
            </a:r>
            <a:r>
              <a:rPr lang="en-US" sz="2400" b="1" dirty="0" err="1"/>
              <a:t>Conclusioni</a:t>
            </a:r>
            <a:endParaRPr lang="en-US" sz="2400" b="1" dirty="0"/>
          </a:p>
        </p:txBody>
      </p:sp>
      <p:sp>
        <p:nvSpPr>
          <p:cNvPr id="4" name="CasellaDiTesto 3"/>
          <p:cNvSpPr txBox="1"/>
          <p:nvPr/>
        </p:nvSpPr>
        <p:spPr>
          <a:xfrm flipH="1">
            <a:off x="714348" y="928670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/>
              <a:t>All’interno della MTLE si possono individuare due distinte categorie di pazienti, non solo per quel che riguarda la clinica delle crisi, ma anche per l’aspetto neuropsicologico.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/>
              <a:t>La maggior compromissione ai test si ha per i pazienti con </a:t>
            </a:r>
            <a:r>
              <a:rPr lang="it-IT" dirty="0" err="1"/>
              <a:t>rMTLE</a:t>
            </a:r>
            <a:r>
              <a:rPr lang="it-IT" dirty="0"/>
              <a:t> e riguardano </a:t>
            </a:r>
            <a:r>
              <a:rPr lang="it-IT" b="1" dirty="0"/>
              <a:t>disturbi di memoria</a:t>
            </a:r>
            <a:r>
              <a:rPr lang="it-IT" dirty="0"/>
              <a:t>, alterazione delle </a:t>
            </a:r>
            <a:r>
              <a:rPr lang="it-IT" b="1" dirty="0"/>
              <a:t>funzioni esecutive</a:t>
            </a:r>
            <a:r>
              <a:rPr lang="it-IT" dirty="0"/>
              <a:t>, disturbo del </a:t>
            </a:r>
            <a:r>
              <a:rPr lang="it-IT" b="1" dirty="0"/>
              <a:t>linguaggio</a:t>
            </a:r>
            <a:r>
              <a:rPr lang="it-IT" dirty="0"/>
              <a:t>, etc.  Questa compromissione è determinata oltre dalla condizione patologica di base anche dal numero di farmaci, dalla durata di malattia e dalle crisi frequenti.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/>
              <a:t>Tuttavia alcune alterazioni rispetto ai controlli sani, soprattutto per quel che riguarda le prove di </a:t>
            </a:r>
            <a:r>
              <a:rPr lang="it-IT" b="1" dirty="0" smtClean="0"/>
              <a:t>memoria verbale</a:t>
            </a:r>
            <a:r>
              <a:rPr lang="it-IT" dirty="0" smtClean="0"/>
              <a:t>, </a:t>
            </a:r>
            <a:r>
              <a:rPr lang="it-IT" dirty="0"/>
              <a:t>si hanno anche nel gruppo dei pazienti con </a:t>
            </a:r>
            <a:r>
              <a:rPr lang="it-IT" b="1" dirty="0" err="1"/>
              <a:t>mMTLE</a:t>
            </a:r>
            <a:r>
              <a:rPr lang="it-IT" dirty="0"/>
              <a:t>, un gruppo di pazienti che finora è stato poco studiato dal punto di vista del pattern cognitivo.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/>
              <a:t>Potrebbero essere utili ulteriori studi, con un aumentata casistica di pazienti ed associazione con </a:t>
            </a:r>
            <a:r>
              <a:rPr lang="it-IT" dirty="0" err="1"/>
              <a:t>neuroimaging</a:t>
            </a:r>
            <a:r>
              <a:rPr lang="it-IT" dirty="0"/>
              <a:t>, per definire meglio il profilo cognitivo dei </a:t>
            </a:r>
            <a:r>
              <a:rPr lang="it-IT" dirty="0" err="1"/>
              <a:t>mMTLE</a:t>
            </a:r>
            <a:r>
              <a:rPr lang="it-IT" dirty="0"/>
              <a:t> e le differenze  tra queste due importanti forme di epilessia.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2285992"/>
            <a:ext cx="7072362" cy="2000264"/>
          </a:xfrm>
        </p:spPr>
        <p:txBody>
          <a:bodyPr>
            <a:noAutofit/>
          </a:bodyPr>
          <a:lstStyle/>
          <a:p>
            <a:r>
              <a:rPr lang="it-IT" sz="7200" dirty="0">
                <a:latin typeface="Vivaldi" pitchFamily="66" charset="0"/>
              </a:rPr>
              <a:t>Grazie per l’attenzione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1565</TotalTime>
  <Words>618</Words>
  <Application>Microsoft Macintosh PowerPoint</Application>
  <PresentationFormat>Presentazione su schermo (4:3)</PresentationFormat>
  <Paragraphs>149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Tramonto</vt:lpstr>
      <vt:lpstr>Profilo neuropsicologico dei pazienti con epilessia del lobo temporale mesiale</vt:lpstr>
      <vt:lpstr>Diapositiva 2</vt:lpstr>
      <vt:lpstr>Diapositiva 3</vt:lpstr>
      <vt:lpstr>Diapositiva 4</vt:lpstr>
      <vt:lpstr>Diapositiva 5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Profilo neuropsicologico dei pazienti con epilessia del lobo temporale mesiale</dc:title>
  <dc:creator>Sara Giannoni</dc:creator>
  <cp:lastModifiedBy>Sara Giannoni</cp:lastModifiedBy>
  <cp:revision>67</cp:revision>
  <dcterms:created xsi:type="dcterms:W3CDTF">2019-01-23T22:35:52Z</dcterms:created>
  <dcterms:modified xsi:type="dcterms:W3CDTF">2019-04-05T17:36:26Z</dcterms:modified>
</cp:coreProperties>
</file>