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80" r:id="rId11"/>
    <p:sldMasterId id="2147483792" r:id="rId12"/>
  </p:sldMasterIdLst>
  <p:notesMasterIdLst>
    <p:notesMasterId r:id="rId63"/>
  </p:notesMasterIdLst>
  <p:sldIdLst>
    <p:sldId id="299" r:id="rId13"/>
    <p:sldId id="300" r:id="rId14"/>
    <p:sldId id="303" r:id="rId15"/>
    <p:sldId id="304" r:id="rId16"/>
    <p:sldId id="296" r:id="rId17"/>
    <p:sldId id="258" r:id="rId18"/>
    <p:sldId id="259" r:id="rId19"/>
    <p:sldId id="260" r:id="rId20"/>
    <p:sldId id="282" r:id="rId21"/>
    <p:sldId id="263" r:id="rId22"/>
    <p:sldId id="262" r:id="rId23"/>
    <p:sldId id="264" r:id="rId24"/>
    <p:sldId id="265" r:id="rId25"/>
    <p:sldId id="266" r:id="rId26"/>
    <p:sldId id="307" r:id="rId27"/>
    <p:sldId id="308" r:id="rId28"/>
    <p:sldId id="305" r:id="rId29"/>
    <p:sldId id="268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79" r:id="rId41"/>
    <p:sldId id="280" r:id="rId42"/>
    <p:sldId id="288" r:id="rId43"/>
    <p:sldId id="281" r:id="rId44"/>
    <p:sldId id="283" r:id="rId45"/>
    <p:sldId id="284" r:id="rId46"/>
    <p:sldId id="285" r:id="rId47"/>
    <p:sldId id="286" r:id="rId48"/>
    <p:sldId id="287" r:id="rId49"/>
    <p:sldId id="311" r:id="rId50"/>
    <p:sldId id="315" r:id="rId51"/>
    <p:sldId id="312" r:id="rId52"/>
    <p:sldId id="313" r:id="rId53"/>
    <p:sldId id="310" r:id="rId54"/>
    <p:sldId id="290" r:id="rId55"/>
    <p:sldId id="291" r:id="rId56"/>
    <p:sldId id="292" r:id="rId57"/>
    <p:sldId id="293" r:id="rId58"/>
    <p:sldId id="317" r:id="rId59"/>
    <p:sldId id="320" r:id="rId60"/>
    <p:sldId id="322" r:id="rId61"/>
    <p:sldId id="295" r:id="rId6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61" Type="http://schemas.openxmlformats.org/officeDocument/2006/relationships/slide" Target="slides/slide4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tableStyles" Target="tableStyle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E29661-687B-483C-8E0B-BE5D827B4B93}" type="datetimeFigureOut">
              <a:rPr lang="it-IT" smtClean="0"/>
              <a:t>06/04/2018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1E0D30-983C-4B45-A2F7-78212F19A2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745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1E0D30-983C-4B45-A2F7-78212F19A2C1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658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0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5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7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8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110A9-06BD-4384-8B06-EB0E5A526482}" type="datetimeFigureOut">
              <a:rPr lang="it-IT" smtClean="0"/>
              <a:t>06/04/2018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66D3D-8C04-4128-B454-42FBDF5491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1495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110A9-06BD-4384-8B06-EB0E5A526482}" type="datetimeFigureOut">
              <a:rPr lang="it-IT" smtClean="0"/>
              <a:t>06/04/2018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66D3D-8C04-4128-B454-42FBDF5491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51976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163623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13046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08495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95768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45456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89762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82597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56398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82180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6290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110A9-06BD-4384-8B06-EB0E5A526482}" type="datetimeFigureOut">
              <a:rPr lang="it-IT" smtClean="0"/>
              <a:t>06/04/2018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66D3D-8C04-4128-B454-42FBDF5491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746930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23428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45801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4747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404782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17553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53333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703278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333616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206895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43605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979313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72041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311785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7205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685679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127035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369113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590644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630708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95758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10205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1106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92099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511384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2662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2616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1030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13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52862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10563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4804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110A9-06BD-4384-8B06-EB0E5A526482}" type="datetimeFigureOut">
              <a:rPr lang="it-IT" smtClean="0"/>
              <a:t>06/04/2018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66D3D-8C04-4128-B454-42FBDF5491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5560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5760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2034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4450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90231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9874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6713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9862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98104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64408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2360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110A9-06BD-4384-8B06-EB0E5A526482}" type="datetimeFigureOut">
              <a:rPr lang="it-IT" smtClean="0"/>
              <a:t>06/04/2018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66D3D-8C04-4128-B454-42FBDF5491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76139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27448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54254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63297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59152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27568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92061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70419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47715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0746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5672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110A9-06BD-4384-8B06-EB0E5A526482}" type="datetimeFigureOut">
              <a:rPr lang="it-IT" smtClean="0"/>
              <a:t>06/04/2018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66D3D-8C04-4128-B454-42FBDF5491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6360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30480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56409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70729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020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81497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70732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68043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1986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63416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3842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110A9-06BD-4384-8B06-EB0E5A526482}" type="datetimeFigureOut">
              <a:rPr lang="it-IT" smtClean="0"/>
              <a:t>06/04/2018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66D3D-8C04-4128-B454-42FBDF5491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91579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74863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86705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68836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5938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639599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91869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940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0117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95672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7778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110A9-06BD-4384-8B06-EB0E5A526482}" type="datetimeFigureOut">
              <a:rPr lang="it-IT" smtClean="0"/>
              <a:t>06/04/2018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66D3D-8C04-4128-B454-42FBDF5491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4662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87239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90695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87639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91959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9447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25900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03685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7371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02424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1939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110A9-06BD-4384-8B06-EB0E5A526482}" type="datetimeFigureOut">
              <a:rPr lang="it-IT" smtClean="0"/>
              <a:t>06/04/2018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66D3D-8C04-4128-B454-42FBDF5491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61290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62854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9117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51396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58193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65583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3572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45020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91159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11670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487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110A9-06BD-4384-8B06-EB0E5A526482}" type="datetimeFigureOut">
              <a:rPr lang="it-IT" smtClean="0"/>
              <a:t>06/04/2018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66D3D-8C04-4128-B454-42FBDF5491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60802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31307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86133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3351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63248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95410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45686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10812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2077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17203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326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110A9-06BD-4384-8B06-EB0E5A526482}" type="datetimeFigureOut">
              <a:rPr lang="it-IT" smtClean="0"/>
              <a:t>06/04/2018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66D3D-8C04-4128-B454-42FBDF5491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76866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82085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88569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25780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73569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57214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735844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86710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82410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43254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50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microsoft.com/office/2007/relationships/hdphoto" Target="../media/hdphoto1.wdp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microsoft.com/office/2007/relationships/hdphoto" Target="../media/hdphoto1.wdp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microsoft.com/office/2007/relationships/hdphoto" Target="../media/hdphoto1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microsoft.com/office/2007/relationships/hdphoto" Target="../media/hdphoto1.wdp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microsoft.com/office/2007/relationships/hdphoto" Target="../media/hdphoto1.wdp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110A9-06BD-4384-8B06-EB0E5A526482}" type="datetimeFigureOut">
              <a:rPr lang="it-IT" smtClean="0"/>
              <a:t>06/04/2018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66D3D-8C04-4128-B454-42FBDF54912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1975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174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661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2673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1333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6176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9511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393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0985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75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2213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AC7AAA-A22D-40B8-ABD3-DEC138B32707}" type="datetimeFigureOut">
              <a:rPr lang="it-IT" smtClean="0">
                <a:solidFill>
                  <a:srgbClr val="D34817">
                    <a:lumMod val="50000"/>
                  </a:srgbClr>
                </a:solidFill>
              </a:rPr>
              <a:pPr/>
              <a:t>06/04/2018</a:t>
            </a:fld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it-IT">
              <a:solidFill>
                <a:srgbClr val="D34817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F3149D83-E1A5-4FE9-BACD-4D8347DF896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604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emf"/><Relationship Id="rId1" Type="http://schemas.openxmlformats.org/officeDocument/2006/relationships/slideLayout" Target="../slideLayouts/slideLayout11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18.jpeg"/><Relationship Id="rId4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it-IT" sz="8000" dirty="0"/>
              <a:t>OCCLUSIONE TANDEM</a:t>
            </a:r>
            <a:r>
              <a:rPr lang="it-IT" dirty="0"/>
              <a:t/>
            </a:r>
            <a:br>
              <a:rPr lang="it-IT" dirty="0"/>
            </a:br>
            <a:endParaRPr lang="it-IT" i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912927" y="5451011"/>
            <a:ext cx="7344816" cy="1069848"/>
          </a:xfrm>
          <a:ln w="6350"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>
            <a:normAutofit/>
          </a:bodyPr>
          <a:lstStyle/>
          <a:p>
            <a:pPr algn="ctr"/>
            <a:r>
              <a:rPr lang="it-I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Anne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FALCOU, MD,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MSc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Unità di Trattamento </a:t>
            </a:r>
            <a:r>
              <a:rPr lang="it-IT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Neurovascolare</a:t>
            </a:r>
            <a:r>
              <a:rPr lang="it-I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UTN</a:t>
            </a:r>
          </a:p>
          <a:p>
            <a:pPr algn="ctr"/>
            <a:r>
              <a:rPr lang="it-I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Andrea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WLDERK, </a:t>
            </a:r>
            <a:r>
              <a:rPr lang="it-I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MD, </a:t>
            </a:r>
            <a:r>
              <a:rPr lang="it-IT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PhD</a:t>
            </a:r>
            <a:r>
              <a:rPr lang="it-IT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Neuroradiologia Interventistica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84" t="9680" b="13040"/>
          <a:stretch/>
        </p:blipFill>
        <p:spPr>
          <a:xfrm>
            <a:off x="1691681" y="2950127"/>
            <a:ext cx="2664296" cy="1187485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4355977" y="3068960"/>
            <a:ext cx="38154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Silenzioso……</a:t>
            </a:r>
          </a:p>
        </p:txBody>
      </p:sp>
      <p:pic>
        <p:nvPicPr>
          <p:cNvPr id="12" name="Immagine 11" descr="logo definitivo colore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2209800" y="150158"/>
            <a:ext cx="47244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05/01/2018, h 15.20, RM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it-I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Valutazione:</a:t>
            </a:r>
          </a:p>
          <a:p>
            <a:r>
              <a:rPr lang="it-I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Core Ischemico</a:t>
            </a:r>
          </a:p>
          <a:p>
            <a:r>
              <a:rPr lang="it-IT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Penombra Ischemica</a:t>
            </a:r>
          </a:p>
          <a:p>
            <a:r>
              <a:rPr lang="it-IT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Mismatch</a:t>
            </a:r>
            <a:endParaRPr lang="it-IT" sz="4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4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C:\Users\Andrea\Desktop\ach15_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18"/>
          <a:stretch/>
        </p:blipFill>
        <p:spPr bwMode="auto">
          <a:xfrm>
            <a:off x="5580112" y="2492896"/>
            <a:ext cx="3240360" cy="273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03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05/01/2018, h 15.20, RM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MESSINA 2018\DWI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8" t="23214" r="48140" b="18596"/>
          <a:stretch/>
        </p:blipFill>
        <p:spPr bwMode="auto">
          <a:xfrm>
            <a:off x="226448" y="1052736"/>
            <a:ext cx="2400300" cy="558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F:\MESSINA 2018\DWI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8" t="25251" r="48140" b="16559"/>
          <a:stretch/>
        </p:blipFill>
        <p:spPr bwMode="auto">
          <a:xfrm>
            <a:off x="2339752" y="1052737"/>
            <a:ext cx="2400300" cy="558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MESSINA 2018\DWI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8" t="25251" r="49070" b="16559"/>
          <a:stretch/>
        </p:blipFill>
        <p:spPr bwMode="auto">
          <a:xfrm>
            <a:off x="4336132" y="1052735"/>
            <a:ext cx="2324100" cy="558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F:\MESSINA 2018\DWI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25251" r="48140" b="16559"/>
          <a:stretch/>
        </p:blipFill>
        <p:spPr bwMode="auto">
          <a:xfrm>
            <a:off x="6660232" y="1052736"/>
            <a:ext cx="2266950" cy="5586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40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05/01/2018, h 15.20, RM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F:\MESSINA 2018\ADC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3" t="23017" r="48372" b="18595"/>
          <a:stretch/>
        </p:blipFill>
        <p:spPr bwMode="auto">
          <a:xfrm>
            <a:off x="283598" y="1052736"/>
            <a:ext cx="2343150" cy="56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F:\MESSINA 2018\ADC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 t="25250" r="50000" b="16361"/>
          <a:stretch/>
        </p:blipFill>
        <p:spPr bwMode="auto">
          <a:xfrm>
            <a:off x="2305050" y="1052736"/>
            <a:ext cx="2266950" cy="56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MESSINA 2018\ADC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 t="25250" r="50000" b="16361"/>
          <a:stretch/>
        </p:blipFill>
        <p:spPr bwMode="auto">
          <a:xfrm>
            <a:off x="4427984" y="1037489"/>
            <a:ext cx="2266950" cy="56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MESSINA 2018\ADC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6" t="25091" r="50000" b="16361"/>
          <a:stretch/>
        </p:blipFill>
        <p:spPr bwMode="auto">
          <a:xfrm>
            <a:off x="6588224" y="1022241"/>
            <a:ext cx="2266950" cy="562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61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05/01/2018, h 15.20, RM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MESSINA 2018\FLAIR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1" t="24405" r="46977" b="14068"/>
          <a:stretch/>
        </p:blipFill>
        <p:spPr bwMode="auto">
          <a:xfrm>
            <a:off x="755576" y="692696"/>
            <a:ext cx="3067050" cy="590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MESSINA 2018\FLAIR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1" t="23413" r="48033" b="15278"/>
          <a:stretch/>
        </p:blipFill>
        <p:spPr bwMode="auto">
          <a:xfrm>
            <a:off x="3491880" y="713656"/>
            <a:ext cx="2876550" cy="58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MESSINA 2018\FLAI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1" t="21936" r="48372" b="16756"/>
          <a:stretch/>
        </p:blipFill>
        <p:spPr bwMode="auto">
          <a:xfrm>
            <a:off x="5652120" y="713656"/>
            <a:ext cx="2876550" cy="588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02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05/01/2018, h 15.20, RM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F:\MESSINA 2018\GE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2" t="24207" r="48372" b="14068"/>
          <a:stretch/>
        </p:blipFill>
        <p:spPr bwMode="auto">
          <a:xfrm>
            <a:off x="733425" y="815848"/>
            <a:ext cx="2647950" cy="592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F:\MESSINA 2018\GE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3" t="24207" r="48372" b="14286"/>
          <a:stretch/>
        </p:blipFill>
        <p:spPr bwMode="auto">
          <a:xfrm>
            <a:off x="3203848" y="836712"/>
            <a:ext cx="264795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MESSINA 2018\GE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2" t="24207" r="48372" b="14286"/>
          <a:stretch/>
        </p:blipFill>
        <p:spPr bwMode="auto">
          <a:xfrm>
            <a:off x="5724128" y="810816"/>
            <a:ext cx="2647950" cy="590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15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DCB09A52-F591-49C7-8E23-A79F92AFB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2301"/>
            <a:ext cx="7772400" cy="1609344"/>
          </a:xfrm>
        </p:spPr>
        <p:txBody>
          <a:bodyPr>
            <a:normAutofit/>
          </a:bodyPr>
          <a:lstStyle/>
          <a:p>
            <a:r>
              <a:rPr lang="it-IT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TROMBOLISI EV?</a:t>
            </a:r>
            <a:endParaRPr lang="fr-FR" sz="4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159F02FD-2804-4B57-B1C3-9162545C019C}"/>
              </a:ext>
            </a:extLst>
          </p:cNvPr>
          <p:cNvSpPr txBox="1"/>
          <p:nvPr/>
        </p:nvSpPr>
        <p:spPr>
          <a:xfrm>
            <a:off x="1201215" y="1791121"/>
            <a:ext cx="40790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Esordio</a:t>
            </a:r>
            <a:r>
              <a:rPr lang="it-IT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11:45</a:t>
            </a:r>
          </a:p>
          <a:p>
            <a:r>
              <a:rPr lang="it-IT" sz="24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Arrivo DEA Umberto I </a:t>
            </a:r>
            <a:r>
              <a:rPr lang="it-IT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14:30 </a:t>
            </a:r>
            <a:endParaRPr lang="fr-F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35F0B38C-A0BE-414B-B64C-ED438568D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1857" y="654634"/>
            <a:ext cx="1978495" cy="173118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ED823F51-7C34-4710-82A9-8622DBFE0F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6" t="19945" r="2750" b="13525"/>
          <a:stretch/>
        </p:blipFill>
        <p:spPr>
          <a:xfrm>
            <a:off x="107504" y="4725144"/>
            <a:ext cx="8928992" cy="115212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D4A0C1BE-2B89-4F7B-9A24-A956EC4223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569" r="324" b="1103"/>
          <a:stretch/>
        </p:blipFill>
        <p:spPr>
          <a:xfrm>
            <a:off x="539552" y="3445260"/>
            <a:ext cx="7989186" cy="1152128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="" xmlns:a16="http://schemas.microsoft.com/office/drawing/2014/main" id="{A9DEC1AF-74A5-4460-81B2-B23231AFB1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7586" y="505713"/>
            <a:ext cx="2107035" cy="240982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79985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388D1F05-9D3D-47F0-8F88-4ACC39FA44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216" y="1412776"/>
            <a:ext cx="3810000" cy="46577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8A9B74E-74D1-4468-BFBC-5004130DB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404664"/>
            <a:ext cx="7772400" cy="1609344"/>
          </a:xfrm>
        </p:spPr>
        <p:txBody>
          <a:bodyPr/>
          <a:lstStyle/>
          <a:p>
            <a:r>
              <a:rPr lang="it-IT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Neuroradiologo</a:t>
            </a:r>
            <a:r>
              <a:rPr lang="it-IT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interventista</a:t>
            </a:r>
            <a:endParaRPr lang="fr-F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484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05/01/2018, h 16.00, XA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794" name="Picture 2" descr="C:\Users\Andrea\Desktop\12302917angiografo-1132x6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33" y="1412776"/>
            <a:ext cx="8847534" cy="523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96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05/01/2018, h 16.00, XA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F:\MESSINA 2018\XA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2" t="9722" r="44406" b="14286"/>
          <a:stretch/>
        </p:blipFill>
        <p:spPr bwMode="auto">
          <a:xfrm>
            <a:off x="8328" y="-45571"/>
            <a:ext cx="4766958" cy="694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MESSINA 2018\XA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2" t="9722" r="44406" b="14286"/>
          <a:stretch/>
        </p:blipFill>
        <p:spPr bwMode="auto">
          <a:xfrm>
            <a:off x="4410191" y="-35722"/>
            <a:ext cx="4733809" cy="689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34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05/01/2018, h 16.00, XA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MESSINA 2018\XA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2" t="19840" r="44406" b="4169"/>
          <a:stretch/>
        </p:blipFill>
        <p:spPr bwMode="auto">
          <a:xfrm>
            <a:off x="-3026" y="-13855"/>
            <a:ext cx="4733120" cy="689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:\MESSINA 2018\XA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2" t="22401" r="44406" b="1389"/>
          <a:stretch/>
        </p:blipFill>
        <p:spPr bwMode="auto">
          <a:xfrm>
            <a:off x="4445445" y="-13855"/>
            <a:ext cx="4719624" cy="689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61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91580" y="2852936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Rolando, 64 anni</a:t>
            </a:r>
          </a:p>
          <a:p>
            <a:pPr algn="ctr"/>
            <a:r>
              <a:rPr lang="it-IT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Ipertrofia prostata</a:t>
            </a:r>
          </a:p>
          <a:p>
            <a:pPr algn="ctr"/>
            <a:r>
              <a:rPr lang="it-IT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FDR vascolari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48680"/>
            <a:ext cx="2880320" cy="216024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303076"/>
            <a:ext cx="2651448" cy="2651448"/>
          </a:xfrm>
          <a:prstGeom prst="rect">
            <a:avLst/>
          </a:prstGeom>
        </p:spPr>
      </p:pic>
      <p:sp>
        <p:nvSpPr>
          <p:cNvPr id="6" name="Ovale 5"/>
          <p:cNvSpPr/>
          <p:nvPr/>
        </p:nvSpPr>
        <p:spPr>
          <a:xfrm>
            <a:off x="7406930" y="2060848"/>
            <a:ext cx="648072" cy="43204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539552" y="5317931"/>
            <a:ext cx="82530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(ipostenia AA sinistra + disturbo dell’eloquio – 15 minuti)</a:t>
            </a:r>
          </a:p>
          <a:p>
            <a:pPr algn="ctr"/>
            <a:r>
              <a:rPr lang="it-IT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ABCD</a:t>
            </a:r>
            <a:r>
              <a:rPr lang="it-IT" sz="2400" baseline="30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it-IT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score = 5</a:t>
            </a:r>
          </a:p>
          <a:p>
            <a:pPr algn="ctr"/>
            <a:r>
              <a:rPr lang="it-IT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Rischio 7 </a:t>
            </a:r>
            <a:r>
              <a:rPr lang="it-IT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days</a:t>
            </a:r>
            <a:r>
              <a:rPr lang="it-IT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6% </a:t>
            </a:r>
          </a:p>
        </p:txBody>
      </p:sp>
      <p:sp>
        <p:nvSpPr>
          <p:cNvPr id="8" name="Rettangolo 7"/>
          <p:cNvSpPr/>
          <p:nvPr/>
        </p:nvSpPr>
        <p:spPr>
          <a:xfrm>
            <a:off x="1547664" y="4653136"/>
            <a:ext cx="576064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800" b="1" u="sng" dirty="0">
                <a:ln w="12700">
                  <a:solidFill>
                    <a:srgbClr val="D34817"/>
                  </a:solidFill>
                  <a:prstDash val="solid"/>
                </a:ln>
                <a:pattFill prst="pct50">
                  <a:fgClr>
                    <a:srgbClr val="D34817"/>
                  </a:fgClr>
                  <a:bgClr>
                    <a:srgbClr val="D34817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D34817"/>
                  </a:outerShdw>
                </a:effectLst>
              </a:rPr>
              <a:t>Ischemia Cerebrale Transitoria</a:t>
            </a:r>
            <a:endParaRPr lang="it-IT" sz="2800" b="1" dirty="0">
              <a:ln w="12700">
                <a:solidFill>
                  <a:srgbClr val="D34817"/>
                </a:solidFill>
                <a:prstDash val="solid"/>
              </a:ln>
              <a:pattFill prst="pct50">
                <a:fgClr>
                  <a:srgbClr val="D34817"/>
                </a:fgClr>
                <a:bgClr>
                  <a:srgbClr val="D34817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D34817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673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05/01/2018, h 16.00, XA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CONGRESSO MESSINA\XA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0" t="14717" r="39205" b="1705"/>
          <a:stretch/>
        </p:blipFill>
        <p:spPr bwMode="auto">
          <a:xfrm>
            <a:off x="3635896" y="0"/>
            <a:ext cx="2047061" cy="687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CONGRESSO MESSINA\XA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9596" r="34500"/>
          <a:stretch/>
        </p:blipFill>
        <p:spPr bwMode="auto">
          <a:xfrm>
            <a:off x="616870" y="0"/>
            <a:ext cx="3019026" cy="687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:\CONGRESSO MESSINA\XA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7" t="16683" r="37326" b="12415"/>
          <a:stretch/>
        </p:blipFill>
        <p:spPr bwMode="auto">
          <a:xfrm>
            <a:off x="5682957" y="0"/>
            <a:ext cx="2743912" cy="687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04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05/01/2018, h 16.00, XA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F:\CONGRESSO MESSINA\XA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6" t="9596" r="34500"/>
          <a:stretch/>
        </p:blipFill>
        <p:spPr bwMode="auto">
          <a:xfrm>
            <a:off x="616870" y="0"/>
            <a:ext cx="3019026" cy="687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CONGRESSO MESSINA\XA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20" t="14717" r="39205" b="1705"/>
          <a:stretch/>
        </p:blipFill>
        <p:spPr bwMode="auto">
          <a:xfrm>
            <a:off x="3635896" y="0"/>
            <a:ext cx="2047061" cy="687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F:\CONGRESSO MESSINA\XA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7" t="16683" r="37326" b="12415"/>
          <a:stretch/>
        </p:blipFill>
        <p:spPr bwMode="auto">
          <a:xfrm>
            <a:off x="5682957" y="0"/>
            <a:ext cx="2743912" cy="687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F:\CONGRESSO MESSINA\XA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5" t="17676" r="44091" b="6523"/>
          <a:stretch/>
        </p:blipFill>
        <p:spPr bwMode="auto">
          <a:xfrm>
            <a:off x="2516731" y="0"/>
            <a:ext cx="18037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:\CONGRESSO MESSINA\XA1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32" t="16689" r="44091" b="3957"/>
          <a:stretch/>
        </p:blipFill>
        <p:spPr bwMode="auto">
          <a:xfrm>
            <a:off x="4295333" y="-33475"/>
            <a:ext cx="1695639" cy="689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88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05/01/2018, h 16.00, XA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F:\CONGRESSO MESSINA\XA1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1" t="10965" r="29241" b="12643"/>
          <a:stretch/>
        </p:blipFill>
        <p:spPr bwMode="auto">
          <a:xfrm>
            <a:off x="2298436" y="0"/>
            <a:ext cx="2830346" cy="688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F:\CONGRESSO MESSINA\XA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4" t="10965" r="23705" b="13295"/>
          <a:stretch/>
        </p:blipFill>
        <p:spPr bwMode="auto">
          <a:xfrm>
            <a:off x="5128782" y="-10090"/>
            <a:ext cx="2055450" cy="688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53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05/01/2018, h 16.00, XA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F:\CONGRESSO MESSINA\XA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28533" r="9867" b="28532"/>
          <a:stretch/>
        </p:blipFill>
        <p:spPr bwMode="auto">
          <a:xfrm>
            <a:off x="8328" y="0"/>
            <a:ext cx="91356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4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05/01/2018, h 16.00, XA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F:\CONGRESSO MESSINA\XA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" t="28534" r="41420" b="9089"/>
          <a:stretch/>
        </p:blipFill>
        <p:spPr bwMode="auto">
          <a:xfrm>
            <a:off x="2417592" y="-9348"/>
            <a:ext cx="4308817" cy="687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3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05/01/2018, h 16.00, XA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F:\CONGRESSO MESSINA\XA1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11162" r="9867" b="46073"/>
          <a:stretch/>
        </p:blipFill>
        <p:spPr bwMode="auto">
          <a:xfrm>
            <a:off x="8328" y="0"/>
            <a:ext cx="9135672" cy="690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14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05/01/2018, h 16.00, XA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F:\CONGRESSO MESSINA\XA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28532" r="9867" b="5537"/>
          <a:stretch/>
        </p:blipFill>
        <p:spPr bwMode="auto">
          <a:xfrm>
            <a:off x="1547664" y="-9205"/>
            <a:ext cx="6048672" cy="6972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67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05/01/2018, h 16.00, XA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  <a:p>
            <a:pPr marL="0" indent="0" algn="ctr">
              <a:buNone/>
            </a:pPr>
            <a:r>
              <a:rPr lang="it-IT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Stent</a:t>
            </a:r>
            <a:r>
              <a:rPr lang="it-IT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???</a:t>
            </a:r>
            <a:endParaRPr lang="it-IT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2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05/01/2018, h 16.00, XA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 smtClean="0"/>
          </a:p>
          <a:p>
            <a:endParaRPr lang="it-IT" dirty="0"/>
          </a:p>
          <a:p>
            <a:pPr marL="0" indent="0" algn="ctr">
              <a:buNone/>
            </a:pPr>
            <a:r>
              <a:rPr lang="it-IT" sz="8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Stent</a:t>
            </a:r>
            <a:r>
              <a:rPr lang="it-IT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???</a:t>
            </a:r>
            <a:endParaRPr lang="it-IT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F:\CONGRESSO MESSINA\XA2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32678" r="9867" b="3957"/>
          <a:stretch/>
        </p:blipFill>
        <p:spPr bwMode="auto">
          <a:xfrm>
            <a:off x="1476971" y="1"/>
            <a:ext cx="6190057" cy="6878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217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05/01/2018, h 18.00, TC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it-IT" sz="6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it-IT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TC P.O.</a:t>
            </a: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11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11340" t="15489" r="1721" b="12045"/>
          <a:stretch/>
        </p:blipFill>
        <p:spPr>
          <a:xfrm>
            <a:off x="611560" y="332657"/>
            <a:ext cx="2433509" cy="1584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asellaDiTesto 3"/>
          <p:cNvSpPr txBox="1"/>
          <p:nvPr/>
        </p:nvSpPr>
        <p:spPr>
          <a:xfrm>
            <a:off x="4006200" y="1916833"/>
            <a:ext cx="4752528" cy="92333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u="sng" dirty="0">
                <a:solidFill>
                  <a:prstClr val="black"/>
                </a:solidFill>
              </a:rPr>
              <a:t>EcocolorDoppler TSA</a:t>
            </a:r>
            <a:r>
              <a:rPr lang="it-IT" dirty="0">
                <a:solidFill>
                  <a:prstClr val="black"/>
                </a:solidFill>
              </a:rPr>
              <a:t>: stenosi non emodinamicamente significativa delle </a:t>
            </a:r>
            <a:r>
              <a:rPr lang="it-IT" dirty="0" smtClean="0">
                <a:solidFill>
                  <a:prstClr val="black"/>
                </a:solidFill>
              </a:rPr>
              <a:t>ICA </a:t>
            </a:r>
            <a:r>
              <a:rPr lang="it-IT" dirty="0">
                <a:solidFill>
                  <a:prstClr val="black"/>
                </a:solidFill>
              </a:rPr>
              <a:t>(30% destra, 25% sinistra)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15637" t="7454" r="26375" b="27092"/>
          <a:stretch/>
        </p:blipFill>
        <p:spPr>
          <a:xfrm>
            <a:off x="5796136" y="332657"/>
            <a:ext cx="1944216" cy="144016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8332" t="6612" r="6111" b="7276"/>
          <a:stretch/>
        </p:blipFill>
        <p:spPr>
          <a:xfrm>
            <a:off x="611560" y="3284984"/>
            <a:ext cx="2232248" cy="2471417"/>
          </a:xfrm>
          <a:prstGeom prst="rect">
            <a:avLst/>
          </a:prstGeom>
        </p:spPr>
      </p:pic>
      <p:sp>
        <p:nvSpPr>
          <p:cNvPr id="7" name="Ovale 6"/>
          <p:cNvSpPr/>
          <p:nvPr/>
        </p:nvSpPr>
        <p:spPr>
          <a:xfrm>
            <a:off x="2051720" y="4098908"/>
            <a:ext cx="360040" cy="36004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409" y="3212976"/>
            <a:ext cx="3499453" cy="300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87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05/01/2018, h 18.00, TC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 smtClean="0"/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F:\CONGRESSO MESSINA\ASPECTPOST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28533" r="9867" b="28534"/>
          <a:stretch/>
        </p:blipFill>
        <p:spPr bwMode="auto">
          <a:xfrm>
            <a:off x="8328" y="-1"/>
            <a:ext cx="913567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98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05/01/2018, h 18.00, TC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 smtClean="0"/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 descr="F:\CONGRESSO MESSINA\ASPECTPOST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28532" r="9867" b="28403"/>
          <a:stretch/>
        </p:blipFill>
        <p:spPr bwMode="auto">
          <a:xfrm>
            <a:off x="8328" y="-1"/>
            <a:ext cx="9135672" cy="687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98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08/01/2018, h 13.00, RM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5" y="2066925"/>
            <a:ext cx="3243263" cy="27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958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08/01/2018, h 13.00, RM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 smtClean="0"/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F:\CONGRESSO MESSINA\FLAIRPOST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28274" r="9867" b="28274"/>
          <a:stretch/>
        </p:blipFill>
        <p:spPr bwMode="auto">
          <a:xfrm>
            <a:off x="8328" y="-1"/>
            <a:ext cx="913567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96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08/01/2018, h 13.00, RM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3555" name="Picture 3" descr="F:\CONGRESSO MESSINA\FLAIRPOST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28274" r="9867" b="28274"/>
          <a:stretch/>
        </p:blipFill>
        <p:spPr bwMode="auto">
          <a:xfrm>
            <a:off x="8328" y="-1"/>
            <a:ext cx="913567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72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08/01/2018, h 13.00, RM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4578" name="Picture 2" descr="F:\CONGRESSO MESSINA\FLAIRPOST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28274" r="9867" b="28142"/>
          <a:stretch/>
        </p:blipFill>
        <p:spPr bwMode="auto">
          <a:xfrm>
            <a:off x="8328" y="-1"/>
            <a:ext cx="9135672" cy="687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11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08/01/2018, h 13.00, RM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5602" name="Picture 2" descr="F:\CONGRESSO MESSINA\GEPOST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28274" r="9867" b="28274"/>
          <a:stretch/>
        </p:blipFill>
        <p:spPr bwMode="auto">
          <a:xfrm>
            <a:off x="8328" y="-1"/>
            <a:ext cx="913567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55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08/01/2018, h 13.00, RM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6626" name="Picture 2" descr="F:\CONGRESSO MESSINA\MDCPOST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28274" r="9867" b="28142"/>
          <a:stretch/>
        </p:blipFill>
        <p:spPr bwMode="auto">
          <a:xfrm>
            <a:off x="8328" y="-1"/>
            <a:ext cx="9135672" cy="687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32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31DE6EE-6D6A-4D45-8645-E9F9D73A3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ECO-COLORDOPPLER TSA – 09/01/18</a:t>
            </a:r>
            <a:endParaRPr lang="fr-FR" dirty="0"/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02B7CFA9-1E3C-4D1F-A8C3-4FD26437F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00" r="2750" b="31800"/>
          <a:stretch/>
        </p:blipFill>
        <p:spPr>
          <a:xfrm>
            <a:off x="5241716" y="1988841"/>
            <a:ext cx="3470235" cy="11521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8584EE29-EE74-49E7-B212-6FF91EFA0241}"/>
              </a:ext>
            </a:extLst>
          </p:cNvPr>
          <p:cNvSpPr txBox="1"/>
          <p:nvPr/>
        </p:nvSpPr>
        <p:spPr>
          <a:xfrm>
            <a:off x="583370" y="3749356"/>
            <a:ext cx="44332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Steno-occlusione dell’ICA </a:t>
            </a:r>
            <a:r>
              <a:rPr lang="it-IT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</a:t>
            </a:r>
            <a:r>
              <a:rPr lang="it-IT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it-IT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Pervia la </a:t>
            </a:r>
            <a:r>
              <a:rPr lang="it-IT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ICA dx </a:t>
            </a:r>
            <a:r>
              <a:rPr lang="it-IT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sede di </a:t>
            </a:r>
            <a:r>
              <a:rPr lang="it-IT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stent</a:t>
            </a:r>
            <a:r>
              <a:rPr lang="it-IT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fr-F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08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31DE6EE-6D6A-4D45-8645-E9F9D73A3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ESAME NEUROLOGICO – 12/01/18</a:t>
            </a:r>
            <a:endParaRPr lang="fr-FR" dirty="0"/>
          </a:p>
        </p:txBody>
      </p:sp>
      <p:sp>
        <p:nvSpPr>
          <p:cNvPr id="3" name="CasellaDiTesto 2">
            <a:extLst>
              <a:ext uri="{FF2B5EF4-FFF2-40B4-BE49-F238E27FC236}">
                <a16:creationId xmlns="" xmlns:a16="http://schemas.microsoft.com/office/drawing/2014/main" id="{F3001854-518E-484A-8784-9D57EBCDBFF6}"/>
              </a:ext>
            </a:extLst>
          </p:cNvPr>
          <p:cNvSpPr txBox="1"/>
          <p:nvPr/>
        </p:nvSpPr>
        <p:spPr>
          <a:xfrm>
            <a:off x="467544" y="2261433"/>
            <a:ext cx="7969361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Qualche nota di disartria</a:t>
            </a:r>
          </a:p>
          <a:p>
            <a:r>
              <a:rPr lang="it-IT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Ipostenia muscolatura facciale inferiore sinistra</a:t>
            </a:r>
          </a:p>
          <a:p>
            <a:r>
              <a:rPr lang="it-IT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Ipostenia prevalentemente distale AS sinistro</a:t>
            </a:r>
          </a:p>
          <a:p>
            <a:r>
              <a:rPr lang="it-IT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Impaccio movimenti fini mano sinistra</a:t>
            </a:r>
          </a:p>
          <a:p>
            <a:r>
              <a:rPr lang="it-IT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Deambulazione automa</a:t>
            </a:r>
          </a:p>
          <a:p>
            <a:endParaRPr lang="it-IT" dirty="0">
              <a:solidFill>
                <a:prstClr val="black"/>
              </a:solidFill>
            </a:endParaRPr>
          </a:p>
          <a:p>
            <a:endParaRPr lang="it-IT" dirty="0">
              <a:solidFill>
                <a:prstClr val="black"/>
              </a:solidFill>
            </a:endParaRPr>
          </a:p>
          <a:p>
            <a:r>
              <a:rPr lang="it-IT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DIMESSO</a:t>
            </a:r>
          </a:p>
          <a:p>
            <a:r>
              <a:rPr lang="it-IT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ASA 100mg+Clopidogrel 75mg</a:t>
            </a:r>
            <a:endParaRPr lang="fr-FR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CC1D6E32-2F20-4DF9-967B-E3A4338F21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96" r="20355"/>
          <a:stretch/>
        </p:blipFill>
        <p:spPr>
          <a:xfrm>
            <a:off x="8172400" y="3429000"/>
            <a:ext cx="873456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49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67544" y="5059834"/>
            <a:ext cx="6789420" cy="1066800"/>
          </a:xfrm>
        </p:spPr>
        <p:txBody>
          <a:bodyPr>
            <a:normAutofit/>
          </a:bodyPr>
          <a:lstStyle/>
          <a:p>
            <a:r>
              <a:rPr lang="it-IT" sz="2800" dirty="0"/>
              <a:t>Emiplegia sinistra</a:t>
            </a:r>
          </a:p>
          <a:p>
            <a:r>
              <a:rPr lang="it-IT" sz="2800" dirty="0"/>
              <a:t>Grave disartria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60649"/>
            <a:ext cx="2664296" cy="1498082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040" y="102860"/>
            <a:ext cx="2520280" cy="1813660"/>
          </a:xfrm>
          <a:prstGeom prst="rect">
            <a:avLst/>
          </a:prstGeom>
          <a:ln w="19050">
            <a:solidFill>
              <a:srgbClr val="0070C0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r="6000"/>
          <a:stretch/>
        </p:blipFill>
        <p:spPr>
          <a:xfrm>
            <a:off x="4355976" y="2204864"/>
            <a:ext cx="3744416" cy="454110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790692" y="2492896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790692" y="2822450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7790692" y="3176486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7835818" y="3521336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7790692" y="3967134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7569760" y="4674572"/>
            <a:ext cx="60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</a:rPr>
              <a:t>4+4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7827770" y="4295979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7827770" y="501138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7827770" y="5525602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7711932" y="5963435"/>
            <a:ext cx="434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prstClr val="black"/>
                </a:solidFill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2080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31DE6EE-6D6A-4D45-8645-E9F9D73A3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ECO-COLORDOPPLER TSA – </a:t>
            </a:r>
            <a:r>
              <a:rPr lang="it-IT" dirty="0" smtClean="0"/>
              <a:t>25/01/18</a:t>
            </a:r>
            <a:endParaRPr lang="fr-FR" dirty="0"/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02B7CFA9-1E3C-4D1F-A8C3-4FD26437F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00" r="2750" b="31800"/>
          <a:stretch/>
        </p:blipFill>
        <p:spPr>
          <a:xfrm>
            <a:off x="5241716" y="1988841"/>
            <a:ext cx="3470235" cy="11521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8584EE29-EE74-49E7-B212-6FF91EFA0241}"/>
              </a:ext>
            </a:extLst>
          </p:cNvPr>
          <p:cNvSpPr txBox="1"/>
          <p:nvPr/>
        </p:nvSpPr>
        <p:spPr>
          <a:xfrm>
            <a:off x="583370" y="3749356"/>
            <a:ext cx="63110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Steno-occlusione dell’ICA </a:t>
            </a:r>
            <a:r>
              <a:rPr lang="it-IT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</a:t>
            </a:r>
            <a:r>
              <a:rPr lang="it-IT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it-IT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Steno-occlusione dell’ICA dx </a:t>
            </a:r>
            <a:r>
              <a:rPr lang="it-IT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sede di </a:t>
            </a:r>
            <a:r>
              <a:rPr lang="it-IT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it-IT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tent</a:t>
            </a:r>
            <a:r>
              <a:rPr lang="it-IT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fr-F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02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431DE6EE-6D6A-4D45-8645-E9F9D73A3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ECO-COLORDOPPLER TSA – </a:t>
            </a:r>
            <a:r>
              <a:rPr lang="it-IT" dirty="0" smtClean="0"/>
              <a:t>25/01/18</a:t>
            </a:r>
            <a:endParaRPr lang="fr-FR" dirty="0"/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02B7CFA9-1E3C-4D1F-A8C3-4FD26437F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00" r="2750" b="31800"/>
          <a:stretch/>
        </p:blipFill>
        <p:spPr>
          <a:xfrm>
            <a:off x="5241716" y="1988841"/>
            <a:ext cx="3470235" cy="11521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8584EE29-EE74-49E7-B212-6FF91EFA0241}"/>
              </a:ext>
            </a:extLst>
          </p:cNvPr>
          <p:cNvSpPr txBox="1"/>
          <p:nvPr/>
        </p:nvSpPr>
        <p:spPr>
          <a:xfrm>
            <a:off x="583370" y="3749356"/>
            <a:ext cx="63110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Steno-occlusione dell’ICA </a:t>
            </a:r>
            <a:r>
              <a:rPr lang="it-IT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sn</a:t>
            </a:r>
            <a:r>
              <a:rPr lang="it-IT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it-IT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Steno-occlusione dell’ICA dx </a:t>
            </a:r>
            <a:r>
              <a:rPr lang="it-IT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sede di </a:t>
            </a:r>
            <a:r>
              <a:rPr lang="it-IT" sz="24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it-IT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tent</a:t>
            </a:r>
            <a:r>
              <a:rPr lang="it-IT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fr-F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C:\Users\Andrea\Desktop\adesivo-filme-scary-movie-panico-14051-MLB4522884639_062013-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04775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Andrea\Desktop\controllare-l-ansia-psicologo-a-Milan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8" y="1"/>
            <a:ext cx="3227850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41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25/01/2018, h 15.00,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mTC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2" name="Picture 2" descr="C:\Users\Andrea\Desktop\70721-58464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6611888" cy="481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46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25/01/2018, h 15.00,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mTC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29698" name="Picture 2" descr="F:\CONGRESSO MESSINA\STENTOCC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28533" r="9867" b="28534"/>
          <a:stretch/>
        </p:blipFill>
        <p:spPr bwMode="auto">
          <a:xfrm>
            <a:off x="8328" y="-1"/>
            <a:ext cx="913567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614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25/01/2018, h 15.00,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mTC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0722" name="Picture 2" descr="F:\CONGRESSO MESSINA\CTA POST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28533" r="9867" b="28534"/>
          <a:stretch/>
        </p:blipFill>
        <p:spPr bwMode="auto">
          <a:xfrm>
            <a:off x="8328" y="-1"/>
            <a:ext cx="913567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ccia bidirezionale orizzontale 9"/>
          <p:cNvSpPr/>
          <p:nvPr/>
        </p:nvSpPr>
        <p:spPr>
          <a:xfrm>
            <a:off x="4466070" y="960489"/>
            <a:ext cx="720080" cy="504056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in su 10"/>
          <p:cNvSpPr/>
          <p:nvPr/>
        </p:nvSpPr>
        <p:spPr>
          <a:xfrm>
            <a:off x="4616722" y="2708920"/>
            <a:ext cx="419058" cy="576064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146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25/01/2018, h 15.00,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mTC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1746" name="Picture 2" descr="F:\CONGRESSO MESSINA\TCPOST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28274" r="9867" b="28274"/>
          <a:stretch/>
        </p:blipFill>
        <p:spPr bwMode="auto">
          <a:xfrm>
            <a:off x="8328" y="-1"/>
            <a:ext cx="913567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63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25/01/2018, h 15.00,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mTC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32770" name="Picture 2" descr="F:\CONGRESSO MESSINA\TCPOST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9" t="28274" r="9867" b="28142"/>
          <a:stretch/>
        </p:blipFill>
        <p:spPr bwMode="auto">
          <a:xfrm>
            <a:off x="8328" y="-1"/>
            <a:ext cx="9135672" cy="687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94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CEAF16A3-DD31-402E-B4A0-744578A92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84632"/>
            <a:ext cx="2374032" cy="1609344"/>
          </a:xfrm>
          <a:ln w="38100"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it-IT" dirty="0"/>
              <a:t>domande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="" xmlns:a16="http://schemas.microsoft.com/office/drawing/2014/main" id="{10FA2DF7-B7D2-4F8E-9D65-E49629F65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440" y="260648"/>
            <a:ext cx="4191000" cy="27051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="" xmlns:a16="http://schemas.microsoft.com/office/drawing/2014/main" id="{1E2070D9-1A56-4029-9E0A-D4D58D46BBB8}"/>
              </a:ext>
            </a:extLst>
          </p:cNvPr>
          <p:cNvSpPr txBox="1"/>
          <p:nvPr/>
        </p:nvSpPr>
        <p:spPr>
          <a:xfrm>
            <a:off x="469642" y="3364173"/>
            <a:ext cx="7743595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it-IT" sz="2400" dirty="0">
                <a:solidFill>
                  <a:prstClr val="black"/>
                </a:solidFill>
              </a:rPr>
              <a:t>Trombolisi se TIA nei giorni precedenti?</a:t>
            </a:r>
          </a:p>
          <a:p>
            <a:pPr marL="285750" indent="-285750">
              <a:buFontTx/>
              <a:buChar char="-"/>
            </a:pPr>
            <a:endParaRPr lang="it-IT" sz="2400" dirty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400" dirty="0">
                <a:solidFill>
                  <a:prstClr val="black"/>
                </a:solidFill>
              </a:rPr>
              <a:t>Doppia </a:t>
            </a:r>
            <a:r>
              <a:rPr lang="it-IT" sz="2400" dirty="0" err="1">
                <a:solidFill>
                  <a:prstClr val="black"/>
                </a:solidFill>
              </a:rPr>
              <a:t>antiaggregazione</a:t>
            </a:r>
            <a:r>
              <a:rPr lang="it-IT" sz="2400" dirty="0">
                <a:solidFill>
                  <a:prstClr val="black"/>
                </a:solidFill>
              </a:rPr>
              <a:t> piastrinica dopo </a:t>
            </a:r>
            <a:r>
              <a:rPr lang="it-IT" sz="2400" dirty="0" err="1">
                <a:solidFill>
                  <a:prstClr val="black"/>
                </a:solidFill>
              </a:rPr>
              <a:t>stenting</a:t>
            </a:r>
            <a:r>
              <a:rPr lang="it-IT" sz="2400" dirty="0">
                <a:solidFill>
                  <a:prstClr val="black"/>
                </a:solidFill>
              </a:rPr>
              <a:t>:</a:t>
            </a:r>
          </a:p>
          <a:p>
            <a:r>
              <a:rPr lang="it-IT" sz="2400" dirty="0">
                <a:solidFill>
                  <a:prstClr val="black"/>
                </a:solidFill>
              </a:rPr>
              <a:t>come? Quando?</a:t>
            </a:r>
          </a:p>
          <a:p>
            <a:pPr marL="285750" indent="-285750">
              <a:buFontTx/>
              <a:buChar char="-"/>
            </a:pPr>
            <a:endParaRPr lang="it-IT" sz="2400" dirty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400" dirty="0">
                <a:solidFill>
                  <a:prstClr val="black"/>
                </a:solidFill>
              </a:rPr>
              <a:t>Dissezione carotidea: </a:t>
            </a:r>
            <a:r>
              <a:rPr lang="it-IT" sz="2400" dirty="0" err="1">
                <a:solidFill>
                  <a:prstClr val="black"/>
                </a:solidFill>
              </a:rPr>
              <a:t>stent</a:t>
            </a:r>
            <a:r>
              <a:rPr lang="it-IT" sz="2400" dirty="0">
                <a:solidFill>
                  <a:prstClr val="black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endParaRPr lang="it-IT" sz="2400" dirty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2400" dirty="0">
                <a:solidFill>
                  <a:prstClr val="black"/>
                </a:solidFill>
              </a:rPr>
              <a:t>Occlusione precoce su </a:t>
            </a:r>
            <a:r>
              <a:rPr lang="it-IT" sz="2400" dirty="0" err="1">
                <a:solidFill>
                  <a:prstClr val="black"/>
                </a:solidFill>
              </a:rPr>
              <a:t>stent</a:t>
            </a:r>
            <a:r>
              <a:rPr lang="it-IT" sz="2400" dirty="0">
                <a:solidFill>
                  <a:prstClr val="black"/>
                </a:solidFill>
              </a:rPr>
              <a:t>. Stato </a:t>
            </a:r>
            <a:r>
              <a:rPr lang="it-IT" sz="2400" dirty="0" err="1">
                <a:solidFill>
                  <a:prstClr val="black"/>
                </a:solidFill>
              </a:rPr>
              <a:t>protrombotico</a:t>
            </a:r>
            <a:r>
              <a:rPr lang="it-IT" sz="2400" dirty="0">
                <a:solidFill>
                  <a:prstClr val="black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96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F45A0B50-B182-4303-A138-B784576FA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9" y="44625"/>
            <a:ext cx="9144000" cy="316835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327E031A-235D-492C-9030-833806CEE25E}"/>
              </a:ext>
            </a:extLst>
          </p:cNvPr>
          <p:cNvSpPr txBox="1"/>
          <p:nvPr/>
        </p:nvSpPr>
        <p:spPr>
          <a:xfrm>
            <a:off x="1763688" y="3645024"/>
            <a:ext cx="60486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studi - serie di casi</a:t>
            </a:r>
          </a:p>
          <a:p>
            <a:r>
              <a:rPr lang="it-IT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 pazienti sottoposti a MT e </a:t>
            </a:r>
            <a:r>
              <a:rPr lang="it-IT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eCAS</a:t>
            </a:r>
            <a:endParaRPr lang="it-IT" sz="2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28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sICH</a:t>
            </a:r>
            <a:r>
              <a:rPr lang="it-IT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4%</a:t>
            </a:r>
          </a:p>
          <a:p>
            <a:r>
              <a:rPr lang="it-IT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Mortalità 13%</a:t>
            </a:r>
            <a:endParaRPr lang="it-IT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09568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5E51B9B3-90C9-412E-91B8-8A487E77C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4437112"/>
            <a:ext cx="6635753" cy="1271444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AAC1A0AA-66CE-42A5-BA2C-2D6891593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44016"/>
            <a:ext cx="7056372" cy="298498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65933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05/01/2018, h 14.50,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mTC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ASPECT?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CONGRESSO MESSINA\ASPECT 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1" t="12015" r="17793" b="7389"/>
          <a:stretch/>
        </p:blipFill>
        <p:spPr bwMode="auto">
          <a:xfrm>
            <a:off x="1043608" y="1972494"/>
            <a:ext cx="3166280" cy="393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CONGRESSO MESSINA\ASPECT 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1" t="12946" r="16314" b="6456"/>
          <a:stretch/>
        </p:blipFill>
        <p:spPr bwMode="auto">
          <a:xfrm>
            <a:off x="4932040" y="1988839"/>
            <a:ext cx="3166280" cy="3930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40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ndrea\Desktop\SIRM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933056"/>
            <a:ext cx="5775945" cy="154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it-IT" dirty="0" smtClean="0"/>
          </a:p>
          <a:p>
            <a:pPr marL="0" indent="0" algn="ctr">
              <a:buNone/>
            </a:pPr>
            <a:r>
              <a:rPr lang="it-IT" sz="8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Grazie</a:t>
            </a:r>
            <a:endParaRPr lang="it-IT" sz="8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ndrea\Desktop\LOGO_SNO-680x365-680x3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4509120"/>
            <a:ext cx="3238499" cy="173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ndrea\Desktop\AINR_de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764704"/>
            <a:ext cx="3888432" cy="138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004658" y="548680"/>
            <a:ext cx="2908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i="1" dirty="0" smtClean="0"/>
              <a:t>andrea.wlderk@uniroma1.it</a:t>
            </a:r>
          </a:p>
          <a:p>
            <a:pPr algn="ctr"/>
            <a:r>
              <a:rPr lang="it-IT" b="1" i="1" dirty="0" smtClean="0"/>
              <a:t>anne-falcou@uniroma1.it</a:t>
            </a:r>
            <a:endParaRPr lang="it-IT" b="1" i="1" dirty="0"/>
          </a:p>
        </p:txBody>
      </p:sp>
      <p:pic>
        <p:nvPicPr>
          <p:cNvPr id="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C:\Users\Andrea\Desktop\228153659_Made_in_Italy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145533"/>
            <a:ext cx="1951037" cy="195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58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05/01/2018, h 14.50,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mTC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OCCLUSIONE?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MESSINA 2018\ACI D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7" r="42410" b="27495"/>
          <a:stretch/>
        </p:blipFill>
        <p:spPr bwMode="auto">
          <a:xfrm>
            <a:off x="2322051" y="1628798"/>
            <a:ext cx="2066206" cy="374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MESSINA 2018\ACI S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2" t="6161" r="43053" b="19472"/>
          <a:stretch/>
        </p:blipFill>
        <p:spPr bwMode="auto">
          <a:xfrm>
            <a:off x="4734767" y="1628960"/>
            <a:ext cx="1956497" cy="374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322051" y="5442155"/>
            <a:ext cx="811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ICA DX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734767" y="5442155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ICA SN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974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05/01/2018, h 14.50,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mTC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OCCLUSIONE?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MESSINA 2018\ACM D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0" t="20017" r="47373"/>
          <a:stretch/>
        </p:blipFill>
        <p:spPr bwMode="auto">
          <a:xfrm>
            <a:off x="89444" y="1556792"/>
            <a:ext cx="2537304" cy="359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MESSINA 2018\CCS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7" t="8801" r="48210" b="27337"/>
          <a:stretch/>
        </p:blipFill>
        <p:spPr bwMode="auto">
          <a:xfrm>
            <a:off x="2843808" y="2232680"/>
            <a:ext cx="2538084" cy="375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MESSINA 2018\CCS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4" r="47812" b="20137"/>
          <a:stretch/>
        </p:blipFill>
        <p:spPr bwMode="auto">
          <a:xfrm>
            <a:off x="5508104" y="2270375"/>
            <a:ext cx="2574484" cy="368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96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05/01/2018, h 14.50,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mTC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OCCLUSIONE?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MESSINA 2018\ACM D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0" t="20017" r="47373"/>
          <a:stretch/>
        </p:blipFill>
        <p:spPr bwMode="auto">
          <a:xfrm>
            <a:off x="89444" y="1556792"/>
            <a:ext cx="2537304" cy="359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MESSINA 2018\CCS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7" t="8801" r="48210" b="27337"/>
          <a:stretch/>
        </p:blipFill>
        <p:spPr bwMode="auto">
          <a:xfrm>
            <a:off x="2843808" y="2232680"/>
            <a:ext cx="2538084" cy="375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MESSINA 2018\CCS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4" r="47812" b="20137"/>
          <a:stretch/>
        </p:blipFill>
        <p:spPr bwMode="auto">
          <a:xfrm>
            <a:off x="5508104" y="2270375"/>
            <a:ext cx="2574484" cy="368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MESSINA 2018\CCS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6" t="4302" r="46054" b="20054"/>
          <a:stretch/>
        </p:blipFill>
        <p:spPr bwMode="auto">
          <a:xfrm>
            <a:off x="4094650" y="2270375"/>
            <a:ext cx="2574484" cy="371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93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05/01/2018, h 14.50, </a:t>
            </a:r>
            <a:r>
              <a:rPr lang="it-IT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mTC</a:t>
            </a: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OCCLUSIONE?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:\Users\Andrea\Desktop\logo-policlinico-umberto-i-roma-2-1024x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" y="6009467"/>
            <a:ext cx="5236840" cy="8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MESSINA 2018\ACM D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0" t="20017" r="47373"/>
          <a:stretch/>
        </p:blipFill>
        <p:spPr bwMode="auto">
          <a:xfrm>
            <a:off x="89444" y="1556792"/>
            <a:ext cx="2537304" cy="359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MESSINA 2018\CCS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7" t="8801" r="48210" b="27337"/>
          <a:stretch/>
        </p:blipFill>
        <p:spPr bwMode="auto">
          <a:xfrm>
            <a:off x="2843808" y="2232680"/>
            <a:ext cx="2538084" cy="375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MESSINA 2018\CCS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4" r="47812" b="20137"/>
          <a:stretch/>
        </p:blipFill>
        <p:spPr bwMode="auto">
          <a:xfrm>
            <a:off x="5508104" y="2270375"/>
            <a:ext cx="2574484" cy="368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MESSINA 2018\CCS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6" t="4302" r="46054" b="20054"/>
          <a:stretch/>
        </p:blipFill>
        <p:spPr bwMode="auto">
          <a:xfrm>
            <a:off x="4094650" y="2270375"/>
            <a:ext cx="2574484" cy="371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F:\MESSINA 2018\AcoP bilaterale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9" t="14980" r="22028" b="14980"/>
          <a:stretch/>
        </p:blipFill>
        <p:spPr bwMode="auto">
          <a:xfrm>
            <a:off x="8328" y="0"/>
            <a:ext cx="91356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06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Legno">
  <a:themeElements>
    <a:clrScheme name="Legn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gn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gn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ood Type" id="{7ACABC62-BF99-48CF-A9DC-4DB89C7B13DC}" vid="{142A1326-48AB-42A9-8428-CB14AA30176D}"/>
    </a:ext>
  </a:extLst>
</a:theme>
</file>

<file path=ppt/theme/theme11.xml><?xml version="1.0" encoding="utf-8"?>
<a:theme xmlns:a="http://schemas.openxmlformats.org/drawingml/2006/main" name="10_Legno">
  <a:themeElements>
    <a:clrScheme name="Legn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gn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gn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ppt/theme/theme12.xml><?xml version="1.0" encoding="utf-8"?>
<a:theme xmlns:a="http://schemas.openxmlformats.org/drawingml/2006/main" name="9_Legno">
  <a:themeElements>
    <a:clrScheme name="Legn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gn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gn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ood Type" id="{7ACABC62-BF99-48CF-A9DC-4DB89C7B13DC}" vid="{142A1326-48AB-42A9-8428-CB14AA30176D}"/>
    </a:ext>
  </a:extLst>
</a:theme>
</file>

<file path=ppt/theme/theme1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egno">
  <a:themeElements>
    <a:clrScheme name="Legn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gn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gn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1_Legno">
  <a:themeElements>
    <a:clrScheme name="Legn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gn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gn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ood Type" id="{7ACABC62-BF99-48CF-A9DC-4DB89C7B13DC}" vid="{142A1326-48AB-42A9-8428-CB14AA30176D}"/>
    </a:ext>
  </a:extLst>
</a:theme>
</file>

<file path=ppt/theme/theme4.xml><?xml version="1.0" encoding="utf-8"?>
<a:theme xmlns:a="http://schemas.openxmlformats.org/drawingml/2006/main" name="2_Legno">
  <a:themeElements>
    <a:clrScheme name="Legn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gn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gn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ood Type" id="{7ACABC62-BF99-48CF-A9DC-4DB89C7B13DC}" vid="{142A1326-48AB-42A9-8428-CB14AA30176D}"/>
    </a:ext>
  </a:extLst>
</a:theme>
</file>

<file path=ppt/theme/theme5.xml><?xml version="1.0" encoding="utf-8"?>
<a:theme xmlns:a="http://schemas.openxmlformats.org/drawingml/2006/main" name="3_Legno">
  <a:themeElements>
    <a:clrScheme name="Legn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gn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gn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ood Type" id="{7ACABC62-BF99-48CF-A9DC-4DB89C7B13DC}" vid="{142A1326-48AB-42A9-8428-CB14AA30176D}"/>
    </a:ext>
  </a:extLst>
</a:theme>
</file>

<file path=ppt/theme/theme6.xml><?xml version="1.0" encoding="utf-8"?>
<a:theme xmlns:a="http://schemas.openxmlformats.org/drawingml/2006/main" name="4_Legno">
  <a:themeElements>
    <a:clrScheme name="Legn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gn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gn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ood Type" id="{7ACABC62-BF99-48CF-A9DC-4DB89C7B13DC}" vid="{142A1326-48AB-42A9-8428-CB14AA30176D}"/>
    </a:ext>
  </a:extLst>
</a:theme>
</file>

<file path=ppt/theme/theme7.xml><?xml version="1.0" encoding="utf-8"?>
<a:theme xmlns:a="http://schemas.openxmlformats.org/drawingml/2006/main" name="5_Legno">
  <a:themeElements>
    <a:clrScheme name="Legn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gn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gn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ood Type" id="{7ACABC62-BF99-48CF-A9DC-4DB89C7B13DC}" vid="{142A1326-48AB-42A9-8428-CB14AA30176D}"/>
    </a:ext>
  </a:extLst>
</a:theme>
</file>

<file path=ppt/theme/theme8.xml><?xml version="1.0" encoding="utf-8"?>
<a:theme xmlns:a="http://schemas.openxmlformats.org/drawingml/2006/main" name="6_Legno">
  <a:themeElements>
    <a:clrScheme name="Legn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gn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gn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ood Type" id="{7ACABC62-BF99-48CF-A9DC-4DB89C7B13DC}" vid="{142A1326-48AB-42A9-8428-CB14AA30176D}"/>
    </a:ext>
  </a:extLst>
</a:theme>
</file>

<file path=ppt/theme/theme9.xml><?xml version="1.0" encoding="utf-8"?>
<a:theme xmlns:a="http://schemas.openxmlformats.org/drawingml/2006/main" name="7_Legno">
  <a:themeElements>
    <a:clrScheme name="Legno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Legno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Legn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467</Words>
  <Application>Microsoft Office PowerPoint</Application>
  <PresentationFormat>Presentazione su schermo (4:3)</PresentationFormat>
  <Paragraphs>119</Paragraphs>
  <Slides>50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12</vt:i4>
      </vt:variant>
      <vt:variant>
        <vt:lpstr>Titoli diapositive</vt:lpstr>
      </vt:variant>
      <vt:variant>
        <vt:i4>50</vt:i4>
      </vt:variant>
    </vt:vector>
  </HeadingPairs>
  <TitlesOfParts>
    <vt:vector size="62" baseType="lpstr">
      <vt:lpstr>Tema di Office</vt:lpstr>
      <vt:lpstr>Legno</vt:lpstr>
      <vt:lpstr>1_Legno</vt:lpstr>
      <vt:lpstr>2_Legno</vt:lpstr>
      <vt:lpstr>3_Legno</vt:lpstr>
      <vt:lpstr>4_Legno</vt:lpstr>
      <vt:lpstr>5_Legno</vt:lpstr>
      <vt:lpstr>6_Legno</vt:lpstr>
      <vt:lpstr>7_Legno</vt:lpstr>
      <vt:lpstr>8_Legno</vt:lpstr>
      <vt:lpstr>10_Legno</vt:lpstr>
      <vt:lpstr>9_Legno</vt:lpstr>
      <vt:lpstr>OCCLUSIONE TANDEM </vt:lpstr>
      <vt:lpstr>Presentazione standard di PowerPoint</vt:lpstr>
      <vt:lpstr>Presentazione standard di PowerPoint</vt:lpstr>
      <vt:lpstr>Presentazione standard di PowerPoint</vt:lpstr>
      <vt:lpstr>05/01/2018, h 14.50, mTC ASPECT?</vt:lpstr>
      <vt:lpstr>05/01/2018, h 14.50, mTC OCCLUSIONE?</vt:lpstr>
      <vt:lpstr>05/01/2018, h 14.50, mTC OCCLUSIONE?</vt:lpstr>
      <vt:lpstr>05/01/2018, h 14.50, mTC OCCLUSIONE?</vt:lpstr>
      <vt:lpstr>05/01/2018, h 14.50, mTC OCCLUSIONE?</vt:lpstr>
      <vt:lpstr>05/01/2018, h 15.20, RM</vt:lpstr>
      <vt:lpstr>05/01/2018, h 15.20, RM</vt:lpstr>
      <vt:lpstr>05/01/2018, h 15.20, RM</vt:lpstr>
      <vt:lpstr>05/01/2018, h 15.20, RM</vt:lpstr>
      <vt:lpstr>05/01/2018, h 15.20, RM</vt:lpstr>
      <vt:lpstr>TROMBOLISI EV?</vt:lpstr>
      <vt:lpstr>Neuroradiologo interventista</vt:lpstr>
      <vt:lpstr>05/01/2018, h 16.00, XA</vt:lpstr>
      <vt:lpstr>05/01/2018, h 16.00, XA</vt:lpstr>
      <vt:lpstr>05/01/2018, h 16.00, XA</vt:lpstr>
      <vt:lpstr>05/01/2018, h 16.00, XA</vt:lpstr>
      <vt:lpstr>05/01/2018, h 16.00, XA</vt:lpstr>
      <vt:lpstr>05/01/2018, h 16.00, XA</vt:lpstr>
      <vt:lpstr>05/01/2018, h 16.00, XA</vt:lpstr>
      <vt:lpstr>05/01/2018, h 16.00, XA</vt:lpstr>
      <vt:lpstr>05/01/2018, h 16.00, XA</vt:lpstr>
      <vt:lpstr>05/01/2018, h 16.00, XA</vt:lpstr>
      <vt:lpstr>05/01/2018, h 16.00, XA</vt:lpstr>
      <vt:lpstr>05/01/2018, h 16.00, XA</vt:lpstr>
      <vt:lpstr>05/01/2018, h 18.00, TC</vt:lpstr>
      <vt:lpstr>05/01/2018, h 18.00, TC</vt:lpstr>
      <vt:lpstr>05/01/2018, h 18.00, TC</vt:lpstr>
      <vt:lpstr>08/01/2018, h 13.00, RM</vt:lpstr>
      <vt:lpstr>08/01/2018, h 13.00, RM</vt:lpstr>
      <vt:lpstr>08/01/2018, h 13.00, RM</vt:lpstr>
      <vt:lpstr>08/01/2018, h 13.00, RM</vt:lpstr>
      <vt:lpstr>08/01/2018, h 13.00, RM</vt:lpstr>
      <vt:lpstr>08/01/2018, h 13.00, RM</vt:lpstr>
      <vt:lpstr>ECO-COLORDOPPLER TSA – 09/01/18</vt:lpstr>
      <vt:lpstr>ESAME NEUROLOGICO – 12/01/18</vt:lpstr>
      <vt:lpstr>ECO-COLORDOPPLER TSA – 25/01/18</vt:lpstr>
      <vt:lpstr>ECO-COLORDOPPLER TSA – 25/01/18</vt:lpstr>
      <vt:lpstr>25/01/2018, h 15.00, mTC</vt:lpstr>
      <vt:lpstr>25/01/2018, h 15.00, mTC</vt:lpstr>
      <vt:lpstr>25/01/2018, h 15.00, mTC</vt:lpstr>
      <vt:lpstr>25/01/2018, h 15.00, mTC</vt:lpstr>
      <vt:lpstr>25/01/2018, h 15.00, mTC</vt:lpstr>
      <vt:lpstr>domande</vt:lpstr>
      <vt:lpstr>Presentazione standard di PowerPoint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05/01/2018, h 14.50, mTC ASPECT?</dc:title>
  <dc:creator>Andrea</dc:creator>
  <cp:lastModifiedBy>Andrea</cp:lastModifiedBy>
  <cp:revision>24</cp:revision>
  <dcterms:created xsi:type="dcterms:W3CDTF">2018-04-05T18:09:04Z</dcterms:created>
  <dcterms:modified xsi:type="dcterms:W3CDTF">2018-04-06T07:43:48Z</dcterms:modified>
</cp:coreProperties>
</file>