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3E3"/>
    <a:srgbClr val="FFFFFF"/>
    <a:srgbClr val="423E7B"/>
    <a:srgbClr val="F4EBFD"/>
    <a:srgbClr val="DEC4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536" y="-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E0F047-24D3-3393-672F-4E9A94B37C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C39E39C-49D7-C722-93E0-333188AFC0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B2B67D-33DE-ABB7-6BF2-84FA03003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416D-AE47-4879-89A1-3D048666F78A}" type="datetimeFigureOut">
              <a:rPr lang="it-IT" smtClean="0"/>
              <a:t>14/02/2025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5BABED-3FB3-77DD-E7E8-109EA57D3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2B1AAA-B248-9638-25C7-BCC500005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E0860-B6C5-4679-8A7A-9BDB2BFC9A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06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71CA43E-3527-5562-E98B-A607E0C6C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A2F91CE-82FC-5A5F-2DE6-E93344F12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BCE821-C89C-DDCE-BF1A-47BF29E537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09416D-AE47-4879-89A1-3D048666F78A}" type="datetimeFigureOut">
              <a:rPr lang="it-IT" smtClean="0"/>
              <a:t>14/02/2025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BEEF3A-0B70-978F-4A1F-3504BA6229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D887EE-AED7-77CA-0A8A-297CF5D7C4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9E0860-B6C5-4679-8A7A-9BDB2BFC9A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03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Carattere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DA669F86-2DC7-3EF1-E774-9C94264F5B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629"/>
            <a:ext cx="12192000" cy="2345983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88B9F934-1341-211A-B97C-B4B35FC40EF4}"/>
              </a:ext>
            </a:extLst>
          </p:cNvPr>
          <p:cNvSpPr/>
          <p:nvPr/>
        </p:nvSpPr>
        <p:spPr>
          <a:xfrm>
            <a:off x="0" y="4725527"/>
            <a:ext cx="12192000" cy="2132473"/>
          </a:xfrm>
          <a:prstGeom prst="rect">
            <a:avLst/>
          </a:prstGeom>
          <a:solidFill>
            <a:srgbClr val="CCD3E3"/>
          </a:solidFill>
          <a:ln w="762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0C8B8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F610644-8324-7FF7-226F-3951F6727548}"/>
              </a:ext>
            </a:extLst>
          </p:cNvPr>
          <p:cNvSpPr txBox="1"/>
          <p:nvPr/>
        </p:nvSpPr>
        <p:spPr>
          <a:xfrm>
            <a:off x="5011838" y="5266481"/>
            <a:ext cx="68985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6600" dirty="0">
                <a:solidFill>
                  <a:srgbClr val="423E7B"/>
                </a:solidFill>
              </a:rPr>
              <a:t>NOME COGNOME</a:t>
            </a:r>
          </a:p>
        </p:txBody>
      </p:sp>
    </p:spTree>
    <p:extLst>
      <p:ext uri="{BB962C8B-B14F-4D97-AF65-F5344CB8AC3E}">
        <p14:creationId xmlns:p14="http://schemas.microsoft.com/office/powerpoint/2010/main" val="1261551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D3E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3C49203-1852-1A5B-3506-05D95C12CC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364844F4-D2DC-3513-AE17-097781E07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171503"/>
              </p:ext>
            </p:extLst>
          </p:nvPr>
        </p:nvGraphicFramePr>
        <p:xfrm>
          <a:off x="670560" y="1389496"/>
          <a:ext cx="10850880" cy="5292140"/>
        </p:xfrm>
        <a:graphic>
          <a:graphicData uri="http://schemas.openxmlformats.org/drawingml/2006/table">
            <a:tbl>
              <a:tblPr firstRow="1" bandRow="1"/>
              <a:tblGrid>
                <a:gridCol w="4604090">
                  <a:extLst>
                    <a:ext uri="{9D8B030D-6E8A-4147-A177-3AD203B41FA5}">
                      <a16:colId xmlns:a16="http://schemas.microsoft.com/office/drawing/2014/main" val="3575646074"/>
                    </a:ext>
                  </a:extLst>
                </a:gridCol>
                <a:gridCol w="6246790">
                  <a:extLst>
                    <a:ext uri="{9D8B030D-6E8A-4147-A177-3AD203B41FA5}">
                      <a16:colId xmlns:a16="http://schemas.microsoft.com/office/drawing/2014/main" val="4032411826"/>
                    </a:ext>
                  </a:extLst>
                </a:gridCol>
              </a:tblGrid>
              <a:tr h="34241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Lavoro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xxxxxxxxxxxxx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58586"/>
                  </a:ext>
                </a:extLst>
              </a:tr>
              <a:tr h="342410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Caratteristiche cliniche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059081"/>
                  </a:ext>
                </a:extLst>
              </a:tr>
              <a:tr h="34241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Tempo trascorso dalla diagnosi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 </a:t>
                      </a:r>
                      <a:r>
                        <a:rPr lang="it-IT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972542"/>
                  </a:ext>
                </a:extLst>
              </a:tr>
              <a:tr h="34241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Tempo trascorso dall’ultima relapse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 </a:t>
                      </a:r>
                      <a:r>
                        <a:rPr lang="it-IT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503599"/>
                  </a:ext>
                </a:extLst>
              </a:tr>
              <a:tr h="9469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Livello di disabilità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Esempio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Mild-to-moderate (EDSS change from 2 to 3 over the last 12 months)</a:t>
                      </a:r>
                      <a:b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 Moderate-to-severe (EDSS 4.5)​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595145"/>
                  </a:ext>
                </a:extLst>
              </a:tr>
              <a:tr h="34241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Trattamento in corso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Esempio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Currently on anti-CD20 (for 3 years)​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642874"/>
                  </a:ext>
                </a:extLst>
              </a:tr>
              <a:tr h="342410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Sintomi riconducibili ad una progressione di malattia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314478"/>
                  </a:ext>
                </a:extLst>
              </a:tr>
              <a:tr h="5313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 aumento EDSS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618949"/>
                  </a:ext>
                </a:extLst>
              </a:tr>
              <a:tr h="68481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Riferiti dal paziente in merito ad un cambio delle attività quotidiane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566731"/>
                  </a:ext>
                </a:extLst>
              </a:tr>
              <a:tr h="5313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Altro?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441440"/>
                  </a:ext>
                </a:extLst>
              </a:tr>
              <a:tr h="54327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Non ancora diagnosticato perché/Diagnosticato perché: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981702"/>
                  </a:ext>
                </a:extLst>
              </a:tr>
            </a:tbl>
          </a:graphicData>
        </a:graphic>
      </p:graphicFrame>
      <p:sp>
        <p:nvSpPr>
          <p:cNvPr id="10" name="TextBox 6">
            <a:extLst>
              <a:ext uri="{FF2B5EF4-FFF2-40B4-BE49-F238E27FC236}">
                <a16:creationId xmlns:a16="http://schemas.microsoft.com/office/drawing/2014/main" id="{E19822F7-F0DC-DE05-6613-3260AFEE58FD}"/>
              </a:ext>
            </a:extLst>
          </p:cNvPr>
          <p:cNvSpPr txBox="1"/>
          <p:nvPr/>
        </p:nvSpPr>
        <p:spPr>
          <a:xfrm>
            <a:off x="881783" y="442491"/>
            <a:ext cx="2331167" cy="379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09585"/>
            <a:r>
              <a:rPr lang="en-US" sz="1867" b="1" dirty="0">
                <a:solidFill>
                  <a:srgbClr val="23004C"/>
                </a:solidFill>
                <a:latin typeface="Verdana"/>
              </a:rPr>
              <a:t>Patient Profile   </a:t>
            </a:r>
            <a:endParaRPr lang="en-US" sz="1867" dirty="0">
              <a:solidFill>
                <a:srgbClr val="23004C"/>
              </a:solidFill>
              <a:latin typeface="Verdana"/>
            </a:endParaRPr>
          </a:p>
        </p:txBody>
      </p:sp>
      <p:pic>
        <p:nvPicPr>
          <p:cNvPr id="11" name="Graphic 20">
            <a:extLst>
              <a:ext uri="{FF2B5EF4-FFF2-40B4-BE49-F238E27FC236}">
                <a16:creationId xmlns:a16="http://schemas.microsoft.com/office/drawing/2014/main" id="{EFDF735D-23FC-4603-939B-4CF021766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9577" y="365550"/>
            <a:ext cx="536676" cy="543966"/>
          </a:xfrm>
          <a:prstGeom prst="rect">
            <a:avLst/>
          </a:prstGeom>
        </p:spPr>
      </p:pic>
      <p:pic>
        <p:nvPicPr>
          <p:cNvPr id="12" name="Graphic 9">
            <a:extLst>
              <a:ext uri="{FF2B5EF4-FFF2-40B4-BE49-F238E27FC236}">
                <a16:creationId xmlns:a16="http://schemas.microsoft.com/office/drawing/2014/main" id="{9519CB16-1384-777A-DF30-DD057FC60A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97646" y="326050"/>
            <a:ext cx="612539" cy="612539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E9772ADB-EC3B-673D-4D40-E6B82FBB00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34320" y="0"/>
            <a:ext cx="1757680" cy="126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6809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Verdana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more comunicazione</dc:creator>
  <cp:lastModifiedBy>more comunicazione</cp:lastModifiedBy>
  <cp:revision>4</cp:revision>
  <dcterms:created xsi:type="dcterms:W3CDTF">2025-02-14T09:18:21Z</dcterms:created>
  <dcterms:modified xsi:type="dcterms:W3CDTF">2025-02-14T17:00:37Z</dcterms:modified>
</cp:coreProperties>
</file>